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0" r:id="rId2"/>
    <p:sldId id="261" r:id="rId3"/>
    <p:sldId id="284" r:id="rId4"/>
    <p:sldId id="262" r:id="rId5"/>
    <p:sldId id="270" r:id="rId6"/>
    <p:sldId id="269" r:id="rId7"/>
    <p:sldId id="279" r:id="rId8"/>
    <p:sldId id="28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684" autoAdjust="0"/>
  </p:normalViewPr>
  <p:slideViewPr>
    <p:cSldViewPr snapToGrid="0" snapToObjects="1">
      <p:cViewPr>
        <p:scale>
          <a:sx n="100" d="100"/>
          <a:sy n="100" d="100"/>
        </p:scale>
        <p:origin x="-1096" y="1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1272" y="25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D52C3-B89D-2E47-B87D-6552EBC1A1C9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5D064-3AAF-A643-ADEF-4D9534F11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8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85800"/>
            <a:ext cx="2324100" cy="1743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14486-85D0-4525-8569-3B2D44A0700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5816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BFC02-F16A-4E27-9B9B-01AEC9ABC6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BFC02-F16A-4E27-9B9B-01AEC9ABC6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85800"/>
            <a:ext cx="2324100" cy="1743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14486-85D0-4525-8569-3B2D44A0700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581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5D064-3AAF-A643-ADEF-4D9534F11A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0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5D064-3AAF-A643-ADEF-4D9534F11A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5D064-3AAF-A643-ADEF-4D9534F11A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58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5D064-3AAF-A643-ADEF-4D9534F11A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5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9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9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8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1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4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11E2-805C-F840-BA18-F7454818CC55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2D543-6111-1D46-920F-3F674719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9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jpeg"/><Relationship Id="rId14" Type="http://schemas.openxmlformats.org/officeDocument/2006/relationships/image" Target="../media/image14.gif"/><Relationship Id="rId15" Type="http://schemas.openxmlformats.org/officeDocument/2006/relationships/image" Target="../media/image15.png"/><Relationship Id="rId16" Type="http://schemas.openxmlformats.org/officeDocument/2006/relationships/image" Target="../media/image16.gif"/><Relationship Id="rId17" Type="http://schemas.openxmlformats.org/officeDocument/2006/relationships/image" Target="../media/image17.jpg"/><Relationship Id="rId18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5" Type="http://schemas.openxmlformats.org/officeDocument/2006/relationships/image" Target="../media/image19.pn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3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1055" y="3200400"/>
            <a:ext cx="600088" cy="3733800"/>
          </a:xfrm>
          <a:prstGeom prst="rect">
            <a:avLst/>
          </a:prstGeom>
        </p:spPr>
        <p:txBody>
          <a:bodyPr vert="vert" wrap="square" lIns="91402" tIns="45701" rIns="91402" bIns="4570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2009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Nenana Ridge Rx burn—Skip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Theisen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Photo by Dale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Haggstrom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, ADF&amp;G retired</a:t>
            </a:r>
          </a:p>
        </p:txBody>
      </p:sp>
      <p:pic>
        <p:nvPicPr>
          <p:cNvPr id="6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" y="269875"/>
            <a:ext cx="4121678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67" y="168259"/>
            <a:ext cx="1363133" cy="13586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01800" y="581946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</a:rPr>
              <a:t>http://akfireconsortium.uaf.edu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09" y="556849"/>
            <a:ext cx="765858" cy="687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800" y="2108531"/>
            <a:ext cx="6539357" cy="107721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 boundary organization supporting collaboration with decision-makers 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68967" y="5419355"/>
            <a:ext cx="6539357" cy="40011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Alison York 			</a:t>
            </a:r>
            <a:r>
              <a:rPr lang="en-US" sz="2000" b="1" dirty="0" err="1" smtClean="0"/>
              <a:t>ABoVE</a:t>
            </a:r>
            <a:r>
              <a:rPr lang="en-US" sz="2000" b="1" dirty="0" smtClean="0"/>
              <a:t> STM8				May 9, 2022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805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FSP_Exchange_Networks_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4" b="-24534"/>
          <a:stretch/>
        </p:blipFill>
        <p:spPr>
          <a:xfrm>
            <a:off x="275165" y="2899843"/>
            <a:ext cx="6447307" cy="4933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845" y="220064"/>
            <a:ext cx="7145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Joint Fire Science Program (JFSP)</a:t>
            </a:r>
            <a:br>
              <a:rPr lang="en-US" sz="3600" b="1" dirty="0" smtClean="0"/>
            </a:b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5" y="190700"/>
            <a:ext cx="1238929" cy="1234841"/>
          </a:xfrm>
          <a:prstGeom prst="rect">
            <a:avLst/>
          </a:prstGeom>
        </p:spPr>
      </p:pic>
      <p:pic>
        <p:nvPicPr>
          <p:cNvPr id="8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6" y="2003505"/>
            <a:ext cx="1899952" cy="10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4824" y="941772"/>
            <a:ext cx="6985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JFSP provides funding and science delivery for studies associated with managing wildland fire, fuels, and fire-impacted ecosystems to respond to needs of managers, practitioners, and policymakers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85202" y="1970670"/>
            <a:ext cx="48086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Connecting to managers: </a:t>
            </a:r>
            <a:br>
              <a:rPr lang="en-US" sz="2800" b="1" dirty="0" smtClean="0"/>
            </a:br>
            <a:r>
              <a:rPr lang="en-US" sz="2800" b="1" dirty="0" smtClean="0"/>
              <a:t>Fire </a:t>
            </a:r>
            <a:r>
              <a:rPr lang="en-US" sz="2800" b="1" dirty="0"/>
              <a:t>Science Exchange Network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3500" y="3450167"/>
            <a:ext cx="254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Started in 2009 following evaluation of other science delivery approaches. Research shows long-term effectiveness in awareness and adoption of new science by decision-makers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1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FSP_Exchange_Networks_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4" b="-24534"/>
          <a:stretch/>
        </p:blipFill>
        <p:spPr>
          <a:xfrm>
            <a:off x="2679466" y="4147907"/>
            <a:ext cx="4461401" cy="3414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845" y="220064"/>
            <a:ext cx="7145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Joint Fire Science Program </a:t>
            </a:r>
            <a:r>
              <a:rPr lang="en-US" sz="3600" b="1" dirty="0" smtClean="0"/>
              <a:t>(JFSP)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5" y="190700"/>
            <a:ext cx="1238929" cy="1234841"/>
          </a:xfrm>
          <a:prstGeom prst="rect">
            <a:avLst/>
          </a:prstGeom>
        </p:spPr>
      </p:pic>
      <p:pic>
        <p:nvPicPr>
          <p:cNvPr id="8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46" y="3944707"/>
            <a:ext cx="1477435" cy="8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2264" y="886445"/>
            <a:ext cx="480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Fire </a:t>
            </a:r>
            <a:r>
              <a:rPr lang="en-US" sz="2800" b="1" dirty="0"/>
              <a:t>Science Exchange Network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1800" y="1583638"/>
            <a:ext cx="871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Key program elements that support collaboration with decision-makers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Place based: understanding of regional issues and tools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Long-term funding and stability: continuity for end users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Open mandate: not just JFSP research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Evaluation is routine: evidence of long-term impact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Embedded in the end users </a:t>
            </a:r>
            <a:r>
              <a:rPr lang="en-US" sz="2000" dirty="0" smtClean="0"/>
              <a:t>community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Subject matter specialists are key!</a:t>
            </a:r>
          </a:p>
          <a:p>
            <a:endParaRPr lang="en-US" sz="2000" b="1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3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" y="269875"/>
            <a:ext cx="2718711" cy="14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71" y="269875"/>
            <a:ext cx="1238929" cy="1234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42" y="1739981"/>
            <a:ext cx="765858" cy="6876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09754" y="5943600"/>
            <a:ext cx="914400" cy="733425"/>
            <a:chOff x="3124200" y="4724400"/>
            <a:chExt cx="1371600" cy="1190625"/>
          </a:xfrm>
        </p:grpSpPr>
        <p:sp>
          <p:nvSpPr>
            <p:cNvPr id="11" name="Oval 10"/>
            <p:cNvSpPr/>
            <p:nvPr/>
          </p:nvSpPr>
          <p:spPr>
            <a:xfrm>
              <a:off x="3581400" y="4953000"/>
              <a:ext cx="457200" cy="228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Picture 8" descr="The BLM logo may not be used without permission from the Bureau Public Affairs Offic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24200" y="4724400"/>
              <a:ext cx="1371600" cy="1190625"/>
            </a:xfrm>
            <a:prstGeom prst="rect">
              <a:avLst/>
            </a:prstGeom>
            <a:noFill/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905" t="68286" r="21905" b="24857"/>
          <a:stretch>
            <a:fillRect/>
          </a:stretch>
        </p:blipFill>
        <p:spPr bwMode="auto">
          <a:xfrm>
            <a:off x="2040469" y="6089081"/>
            <a:ext cx="714602" cy="49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034" y="6045127"/>
            <a:ext cx="634470" cy="62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360940" y="5825067"/>
            <a:ext cx="685800" cy="914400"/>
            <a:chOff x="7086600" y="5667375"/>
            <a:chExt cx="923925" cy="1190625"/>
          </a:xfrm>
        </p:grpSpPr>
        <p:sp>
          <p:nvSpPr>
            <p:cNvPr id="17" name="Freeform 16"/>
            <p:cNvSpPr/>
            <p:nvPr/>
          </p:nvSpPr>
          <p:spPr>
            <a:xfrm>
              <a:off x="7162800" y="5867400"/>
              <a:ext cx="674254" cy="850465"/>
            </a:xfrm>
            <a:custGeom>
              <a:avLst/>
              <a:gdLst>
                <a:gd name="connsiteX0" fmla="*/ 55418 w 674254"/>
                <a:gd name="connsiteY0" fmla="*/ 236491 h 850465"/>
                <a:gd name="connsiteX1" fmla="*/ 55418 w 674254"/>
                <a:gd name="connsiteY1" fmla="*/ 236491 h 850465"/>
                <a:gd name="connsiteX2" fmla="*/ 110836 w 674254"/>
                <a:gd name="connsiteY2" fmla="*/ 171836 h 850465"/>
                <a:gd name="connsiteX3" fmla="*/ 120072 w 674254"/>
                <a:gd name="connsiteY3" fmla="*/ 134891 h 850465"/>
                <a:gd name="connsiteX4" fmla="*/ 147781 w 674254"/>
                <a:gd name="connsiteY4" fmla="*/ 79473 h 850465"/>
                <a:gd name="connsiteX5" fmla="*/ 175491 w 674254"/>
                <a:gd name="connsiteY5" fmla="*/ 61000 h 850465"/>
                <a:gd name="connsiteX6" fmla="*/ 184727 w 674254"/>
                <a:gd name="connsiteY6" fmla="*/ 33291 h 850465"/>
                <a:gd name="connsiteX7" fmla="*/ 277091 w 674254"/>
                <a:gd name="connsiteY7" fmla="*/ 24055 h 850465"/>
                <a:gd name="connsiteX8" fmla="*/ 424872 w 674254"/>
                <a:gd name="connsiteY8" fmla="*/ 24055 h 850465"/>
                <a:gd name="connsiteX9" fmla="*/ 489527 w 674254"/>
                <a:gd name="connsiteY9" fmla="*/ 33291 h 850465"/>
                <a:gd name="connsiteX10" fmla="*/ 581891 w 674254"/>
                <a:gd name="connsiteY10" fmla="*/ 42527 h 850465"/>
                <a:gd name="connsiteX11" fmla="*/ 618836 w 674254"/>
                <a:gd name="connsiteY11" fmla="*/ 51764 h 850465"/>
                <a:gd name="connsiteX12" fmla="*/ 665018 w 674254"/>
                <a:gd name="connsiteY12" fmla="*/ 61000 h 850465"/>
                <a:gd name="connsiteX13" fmla="*/ 674254 w 674254"/>
                <a:gd name="connsiteY13" fmla="*/ 88709 h 850465"/>
                <a:gd name="connsiteX14" fmla="*/ 665018 w 674254"/>
                <a:gd name="connsiteY14" fmla="*/ 319618 h 850465"/>
                <a:gd name="connsiteX15" fmla="*/ 646545 w 674254"/>
                <a:gd name="connsiteY15" fmla="*/ 347327 h 850465"/>
                <a:gd name="connsiteX16" fmla="*/ 609600 w 674254"/>
                <a:gd name="connsiteY16" fmla="*/ 365800 h 850465"/>
                <a:gd name="connsiteX17" fmla="*/ 572654 w 674254"/>
                <a:gd name="connsiteY17" fmla="*/ 421218 h 850465"/>
                <a:gd name="connsiteX18" fmla="*/ 554181 w 674254"/>
                <a:gd name="connsiteY18" fmla="*/ 476636 h 850465"/>
                <a:gd name="connsiteX19" fmla="*/ 544945 w 674254"/>
                <a:gd name="connsiteY19" fmla="*/ 615182 h 850465"/>
                <a:gd name="connsiteX20" fmla="*/ 508000 w 674254"/>
                <a:gd name="connsiteY20" fmla="*/ 670600 h 850465"/>
                <a:gd name="connsiteX21" fmla="*/ 452581 w 674254"/>
                <a:gd name="connsiteY21" fmla="*/ 753727 h 850465"/>
                <a:gd name="connsiteX22" fmla="*/ 434109 w 674254"/>
                <a:gd name="connsiteY22" fmla="*/ 781436 h 850465"/>
                <a:gd name="connsiteX23" fmla="*/ 406400 w 674254"/>
                <a:gd name="connsiteY23" fmla="*/ 799909 h 850465"/>
                <a:gd name="connsiteX24" fmla="*/ 387927 w 674254"/>
                <a:gd name="connsiteY24" fmla="*/ 827618 h 850465"/>
                <a:gd name="connsiteX25" fmla="*/ 258618 w 674254"/>
                <a:gd name="connsiteY25" fmla="*/ 827618 h 850465"/>
                <a:gd name="connsiteX26" fmla="*/ 230909 w 674254"/>
                <a:gd name="connsiteY26" fmla="*/ 799909 h 850465"/>
                <a:gd name="connsiteX27" fmla="*/ 166254 w 674254"/>
                <a:gd name="connsiteY27" fmla="*/ 762964 h 850465"/>
                <a:gd name="connsiteX28" fmla="*/ 157018 w 674254"/>
                <a:gd name="connsiteY28" fmla="*/ 735255 h 850465"/>
                <a:gd name="connsiteX29" fmla="*/ 129309 w 674254"/>
                <a:gd name="connsiteY29" fmla="*/ 679836 h 850465"/>
                <a:gd name="connsiteX30" fmla="*/ 120072 w 674254"/>
                <a:gd name="connsiteY30" fmla="*/ 642891 h 850465"/>
                <a:gd name="connsiteX31" fmla="*/ 101600 w 674254"/>
                <a:gd name="connsiteY31" fmla="*/ 550527 h 850465"/>
                <a:gd name="connsiteX32" fmla="*/ 46181 w 674254"/>
                <a:gd name="connsiteY32" fmla="*/ 458164 h 850465"/>
                <a:gd name="connsiteX33" fmla="*/ 0 w 674254"/>
                <a:gd name="connsiteY33" fmla="*/ 402745 h 850465"/>
                <a:gd name="connsiteX34" fmla="*/ 9236 w 674254"/>
                <a:gd name="connsiteY34" fmla="*/ 291909 h 850465"/>
                <a:gd name="connsiteX35" fmla="*/ 27709 w 674254"/>
                <a:gd name="connsiteY35" fmla="*/ 208782 h 850465"/>
                <a:gd name="connsiteX36" fmla="*/ 36945 w 674254"/>
                <a:gd name="connsiteY36" fmla="*/ 181073 h 850465"/>
                <a:gd name="connsiteX37" fmla="*/ 92363 w 674254"/>
                <a:gd name="connsiteY37" fmla="*/ 162600 h 850465"/>
                <a:gd name="connsiteX38" fmla="*/ 166254 w 674254"/>
                <a:gd name="connsiteY38" fmla="*/ 116418 h 850465"/>
                <a:gd name="connsiteX39" fmla="*/ 295563 w 674254"/>
                <a:gd name="connsiteY39" fmla="*/ 125655 h 8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74254" h="850465">
                  <a:moveTo>
                    <a:pt x="55418" y="236491"/>
                  </a:moveTo>
                  <a:lnTo>
                    <a:pt x="55418" y="236491"/>
                  </a:lnTo>
                  <a:cubicBezTo>
                    <a:pt x="73891" y="214939"/>
                    <a:pt x="95597" y="195783"/>
                    <a:pt x="110836" y="171836"/>
                  </a:cubicBezTo>
                  <a:cubicBezTo>
                    <a:pt x="117651" y="161127"/>
                    <a:pt x="116585" y="147097"/>
                    <a:pt x="120072" y="134891"/>
                  </a:cubicBezTo>
                  <a:cubicBezTo>
                    <a:pt x="126081" y="113860"/>
                    <a:pt x="131591" y="95663"/>
                    <a:pt x="147781" y="79473"/>
                  </a:cubicBezTo>
                  <a:cubicBezTo>
                    <a:pt x="155631" y="71623"/>
                    <a:pt x="166254" y="67158"/>
                    <a:pt x="175491" y="61000"/>
                  </a:cubicBezTo>
                  <a:cubicBezTo>
                    <a:pt x="178570" y="51764"/>
                    <a:pt x="178645" y="40894"/>
                    <a:pt x="184727" y="33291"/>
                  </a:cubicBezTo>
                  <a:cubicBezTo>
                    <a:pt x="211359" y="0"/>
                    <a:pt x="239083" y="18625"/>
                    <a:pt x="277091" y="24055"/>
                  </a:cubicBezTo>
                  <a:cubicBezTo>
                    <a:pt x="341206" y="2682"/>
                    <a:pt x="302002" y="11768"/>
                    <a:pt x="424872" y="24055"/>
                  </a:cubicBezTo>
                  <a:cubicBezTo>
                    <a:pt x="446534" y="26221"/>
                    <a:pt x="467906" y="30747"/>
                    <a:pt x="489527" y="33291"/>
                  </a:cubicBezTo>
                  <a:cubicBezTo>
                    <a:pt x="520257" y="36906"/>
                    <a:pt x="551103" y="39448"/>
                    <a:pt x="581891" y="42527"/>
                  </a:cubicBezTo>
                  <a:cubicBezTo>
                    <a:pt x="594206" y="45606"/>
                    <a:pt x="606444" y="49010"/>
                    <a:pt x="618836" y="51764"/>
                  </a:cubicBezTo>
                  <a:cubicBezTo>
                    <a:pt x="634161" y="55170"/>
                    <a:pt x="651956" y="52292"/>
                    <a:pt x="665018" y="61000"/>
                  </a:cubicBezTo>
                  <a:cubicBezTo>
                    <a:pt x="673119" y="66400"/>
                    <a:pt x="671175" y="79473"/>
                    <a:pt x="674254" y="88709"/>
                  </a:cubicBezTo>
                  <a:cubicBezTo>
                    <a:pt x="671175" y="165679"/>
                    <a:pt x="673224" y="243025"/>
                    <a:pt x="665018" y="319618"/>
                  </a:cubicBezTo>
                  <a:cubicBezTo>
                    <a:pt x="663835" y="330656"/>
                    <a:pt x="655073" y="340220"/>
                    <a:pt x="646545" y="347327"/>
                  </a:cubicBezTo>
                  <a:cubicBezTo>
                    <a:pt x="635968" y="356142"/>
                    <a:pt x="621915" y="359642"/>
                    <a:pt x="609600" y="365800"/>
                  </a:cubicBezTo>
                  <a:cubicBezTo>
                    <a:pt x="597285" y="384273"/>
                    <a:pt x="579675" y="400156"/>
                    <a:pt x="572654" y="421218"/>
                  </a:cubicBezTo>
                  <a:lnTo>
                    <a:pt x="554181" y="476636"/>
                  </a:lnTo>
                  <a:cubicBezTo>
                    <a:pt x="551102" y="522818"/>
                    <a:pt x="555665" y="570156"/>
                    <a:pt x="544945" y="615182"/>
                  </a:cubicBezTo>
                  <a:cubicBezTo>
                    <a:pt x="539803" y="636780"/>
                    <a:pt x="520315" y="652127"/>
                    <a:pt x="508000" y="670600"/>
                  </a:cubicBezTo>
                  <a:lnTo>
                    <a:pt x="452581" y="753727"/>
                  </a:lnTo>
                  <a:cubicBezTo>
                    <a:pt x="446424" y="762963"/>
                    <a:pt x="443345" y="775278"/>
                    <a:pt x="434109" y="781436"/>
                  </a:cubicBezTo>
                  <a:lnTo>
                    <a:pt x="406400" y="799909"/>
                  </a:lnTo>
                  <a:cubicBezTo>
                    <a:pt x="400242" y="809145"/>
                    <a:pt x="396595" y="820683"/>
                    <a:pt x="387927" y="827618"/>
                  </a:cubicBezTo>
                  <a:cubicBezTo>
                    <a:pt x="359368" y="850465"/>
                    <a:pt x="260199" y="827762"/>
                    <a:pt x="258618" y="827618"/>
                  </a:cubicBezTo>
                  <a:cubicBezTo>
                    <a:pt x="249382" y="818382"/>
                    <a:pt x="240944" y="808271"/>
                    <a:pt x="230909" y="799909"/>
                  </a:cubicBezTo>
                  <a:cubicBezTo>
                    <a:pt x="211324" y="783588"/>
                    <a:pt x="188843" y="774258"/>
                    <a:pt x="166254" y="762964"/>
                  </a:cubicBezTo>
                  <a:cubicBezTo>
                    <a:pt x="163175" y="753728"/>
                    <a:pt x="161372" y="743963"/>
                    <a:pt x="157018" y="735255"/>
                  </a:cubicBezTo>
                  <a:cubicBezTo>
                    <a:pt x="130029" y="681276"/>
                    <a:pt x="144788" y="734010"/>
                    <a:pt x="129309" y="679836"/>
                  </a:cubicBezTo>
                  <a:cubicBezTo>
                    <a:pt x="125822" y="667630"/>
                    <a:pt x="122343" y="655380"/>
                    <a:pt x="120072" y="642891"/>
                  </a:cubicBezTo>
                  <a:cubicBezTo>
                    <a:pt x="112021" y="598610"/>
                    <a:pt x="116575" y="585468"/>
                    <a:pt x="101600" y="550527"/>
                  </a:cubicBezTo>
                  <a:cubicBezTo>
                    <a:pt x="90667" y="525018"/>
                    <a:pt x="62596" y="474579"/>
                    <a:pt x="46181" y="458164"/>
                  </a:cubicBezTo>
                  <a:cubicBezTo>
                    <a:pt x="10623" y="422606"/>
                    <a:pt x="25717" y="441324"/>
                    <a:pt x="0" y="402745"/>
                  </a:cubicBezTo>
                  <a:cubicBezTo>
                    <a:pt x="3079" y="365800"/>
                    <a:pt x="4904" y="328728"/>
                    <a:pt x="9236" y="291909"/>
                  </a:cubicBezTo>
                  <a:cubicBezTo>
                    <a:pt x="11142" y="275710"/>
                    <a:pt x="22604" y="226648"/>
                    <a:pt x="27709" y="208782"/>
                  </a:cubicBezTo>
                  <a:cubicBezTo>
                    <a:pt x="30384" y="199421"/>
                    <a:pt x="29023" y="186732"/>
                    <a:pt x="36945" y="181073"/>
                  </a:cubicBezTo>
                  <a:cubicBezTo>
                    <a:pt x="52790" y="169755"/>
                    <a:pt x="92363" y="162600"/>
                    <a:pt x="92363" y="162600"/>
                  </a:cubicBezTo>
                  <a:cubicBezTo>
                    <a:pt x="153509" y="121836"/>
                    <a:pt x="127924" y="135584"/>
                    <a:pt x="166254" y="116418"/>
                  </a:cubicBezTo>
                  <a:lnTo>
                    <a:pt x="295563" y="125655"/>
                  </a:ln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6" descr="National Park Service logo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86600" y="5667375"/>
              <a:ext cx="923925" cy="1190625"/>
            </a:xfrm>
            <a:prstGeom prst="rect">
              <a:avLst/>
            </a:prstGeom>
            <a:noFill/>
          </p:spPr>
        </p:pic>
      </p:grpSp>
      <p:pic>
        <p:nvPicPr>
          <p:cNvPr id="19" name="Picture 10" descr="US Fish &amp; Wildlife Servic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50126" y="5960533"/>
            <a:ext cx="610210" cy="73342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0" y="5971381"/>
            <a:ext cx="642374" cy="680160"/>
          </a:xfrm>
          <a:prstGeom prst="rect">
            <a:avLst/>
          </a:prstGeom>
        </p:spPr>
      </p:pic>
      <p:pic>
        <p:nvPicPr>
          <p:cNvPr id="21" name="Picture 2" descr="X:\RJ AFSC Consortium\Publications\Logos\bia_col_logo_clearB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67" y="5942037"/>
            <a:ext cx="789101" cy="7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35" y="6051218"/>
            <a:ext cx="544082" cy="571557"/>
          </a:xfrm>
          <a:prstGeom prst="rect">
            <a:avLst/>
          </a:prstGeom>
        </p:spPr>
      </p:pic>
      <p:pic>
        <p:nvPicPr>
          <p:cNvPr id="2" name="Picture 1" descr="ADFG_logo_clearBG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4" y="5968364"/>
            <a:ext cx="719666" cy="716068"/>
          </a:xfrm>
          <a:prstGeom prst="rect">
            <a:avLst/>
          </a:prstGeom>
        </p:spPr>
      </p:pic>
      <p:pic>
        <p:nvPicPr>
          <p:cNvPr id="5" name="Picture 4" descr="USGS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568" y="6096000"/>
            <a:ext cx="1221497" cy="450426"/>
          </a:xfrm>
          <a:prstGeom prst="rect">
            <a:avLst/>
          </a:prstGeom>
        </p:spPr>
      </p:pic>
      <p:pic>
        <p:nvPicPr>
          <p:cNvPr id="25" name="Picture 24" descr="snap_acronym_screen_color_sm copy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70" y="5016663"/>
            <a:ext cx="1401234" cy="538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9354" y="354167"/>
            <a:ext cx="347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Advisory Board</a:t>
            </a:r>
            <a:endParaRPr lang="en-US" sz="3600" b="1" dirty="0"/>
          </a:p>
        </p:txBody>
      </p:sp>
      <p:pic>
        <p:nvPicPr>
          <p:cNvPr id="4" name="Picture 3" descr="ACCAP_full_tall_exp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42" y="3840289"/>
            <a:ext cx="766870" cy="1000809"/>
          </a:xfrm>
          <a:prstGeom prst="rect">
            <a:avLst/>
          </a:prstGeom>
        </p:spPr>
      </p:pic>
      <p:pic>
        <p:nvPicPr>
          <p:cNvPr id="9" name="Picture 8" descr="IARC_color_vert_exp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70" y="2561822"/>
            <a:ext cx="1384564" cy="1278467"/>
          </a:xfrm>
          <a:prstGeom prst="rect">
            <a:avLst/>
          </a:prstGeom>
        </p:spPr>
      </p:pic>
      <p:sp>
        <p:nvSpPr>
          <p:cNvPr id="26" name="Subtitle 25"/>
          <p:cNvSpPr>
            <a:spLocks noGrp="1"/>
          </p:cNvSpPr>
          <p:nvPr>
            <p:ph type="subTitle" idx="1"/>
          </p:nvPr>
        </p:nvSpPr>
        <p:spPr>
          <a:xfrm>
            <a:off x="253089" y="1396289"/>
            <a:ext cx="7841044" cy="4428778"/>
          </a:xfrm>
        </p:spPr>
        <p:txBody>
          <a:bodyPr numCol="3">
            <a:normAutofit fontScale="25000" lnSpcReduction="20000"/>
          </a:bodyPr>
          <a:lstStyle/>
          <a:p>
            <a:endParaRPr lang="en-US" sz="5200" dirty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Jennifer Barnes, NPS</a:t>
            </a:r>
          </a:p>
          <a:p>
            <a:r>
              <a:rPr lang="en-US" sz="5200" dirty="0">
                <a:solidFill>
                  <a:schemeClr val="tx1"/>
                </a:solidFill>
              </a:rPr>
              <a:t>Regional Fire Ecologist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Mike </a:t>
            </a:r>
            <a:r>
              <a:rPr lang="en-US" sz="7200" b="1" dirty="0" err="1" smtClean="0">
                <a:solidFill>
                  <a:schemeClr val="tx1"/>
                </a:solidFill>
              </a:rPr>
              <a:t>Butteri</a:t>
            </a:r>
            <a:r>
              <a:rPr lang="en-US" sz="7200" b="1" dirty="0" smtClean="0">
                <a:solidFill>
                  <a:schemeClr val="tx1"/>
                </a:solidFill>
              </a:rPr>
              <a:t>, DOF</a:t>
            </a:r>
            <a:br>
              <a:rPr lang="en-US" sz="7200" b="1" dirty="0" smtClean="0">
                <a:solidFill>
                  <a:schemeClr val="tx1"/>
                </a:solidFill>
              </a:rPr>
            </a:br>
            <a:r>
              <a:rPr lang="en-US" sz="5200" dirty="0" smtClean="0">
                <a:solidFill>
                  <a:srgbClr val="000000"/>
                </a:solidFill>
              </a:rPr>
              <a:t>Fire Planner</a:t>
            </a:r>
            <a:r>
              <a:rPr lang="en-US" sz="7200" b="1" dirty="0">
                <a:solidFill>
                  <a:schemeClr val="tx1"/>
                </a:solidFill>
              </a:rPr>
              <a:t/>
            </a:r>
            <a:br>
              <a:rPr lang="en-US" sz="7200" b="1" dirty="0">
                <a:solidFill>
                  <a:schemeClr val="tx1"/>
                </a:solidFill>
              </a:rPr>
            </a:br>
            <a:endParaRPr lang="en-US" sz="4000" b="1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Tom Heinlein, </a:t>
            </a:r>
            <a:r>
              <a:rPr lang="en-US" sz="7200" b="1" dirty="0">
                <a:solidFill>
                  <a:schemeClr val="tx1"/>
                </a:solidFill>
              </a:rPr>
              <a:t>BLM</a:t>
            </a:r>
          </a:p>
          <a:p>
            <a:r>
              <a:rPr lang="en-US" sz="5200" dirty="0" smtClean="0">
                <a:solidFill>
                  <a:schemeClr val="tx1"/>
                </a:solidFill>
              </a:rPr>
              <a:t>Anchorage District Manager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Teresa </a:t>
            </a:r>
            <a:r>
              <a:rPr lang="en-US" sz="7200" b="1" dirty="0">
                <a:solidFill>
                  <a:schemeClr val="tx1"/>
                </a:solidFill>
              </a:rPr>
              <a:t>Hollingsworth, USFS</a:t>
            </a:r>
          </a:p>
          <a:p>
            <a:r>
              <a:rPr lang="en-US" sz="5200" dirty="0">
                <a:solidFill>
                  <a:schemeClr val="tx1"/>
                </a:solidFill>
              </a:rPr>
              <a:t>Research Ecologist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Jennifer </a:t>
            </a:r>
            <a:r>
              <a:rPr lang="en-US" sz="7200" b="1" dirty="0" err="1">
                <a:solidFill>
                  <a:schemeClr val="tx1"/>
                </a:solidFill>
              </a:rPr>
              <a:t>Hrobak</a:t>
            </a:r>
            <a:r>
              <a:rPr lang="en-US" sz="7200" b="1" dirty="0">
                <a:solidFill>
                  <a:schemeClr val="tx1"/>
                </a:solidFill>
              </a:rPr>
              <a:t>, </a:t>
            </a:r>
            <a:r>
              <a:rPr lang="en-US" sz="7200" b="1" dirty="0" smtClean="0">
                <a:solidFill>
                  <a:schemeClr val="tx1"/>
                </a:solidFill>
              </a:rPr>
              <a:t>BLM-AFS</a:t>
            </a:r>
            <a:endParaRPr lang="en-US" sz="7200" b="1" dirty="0">
              <a:solidFill>
                <a:schemeClr val="tx1"/>
              </a:solidFill>
            </a:endParaRPr>
          </a:p>
          <a:p>
            <a:r>
              <a:rPr lang="en-US" sz="5200" dirty="0" smtClean="0">
                <a:solidFill>
                  <a:schemeClr val="tx1"/>
                </a:solidFill>
              </a:rPr>
              <a:t>Fire Management &amp; Program Analyst</a:t>
            </a:r>
            <a:endParaRPr lang="en-US" sz="52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Rachel </a:t>
            </a:r>
            <a:r>
              <a:rPr lang="en-US" sz="7200" b="1" dirty="0" err="1">
                <a:solidFill>
                  <a:schemeClr val="tx1"/>
                </a:solidFill>
              </a:rPr>
              <a:t>Loehman</a:t>
            </a:r>
            <a:r>
              <a:rPr lang="en-US" sz="7200" b="1" dirty="0">
                <a:solidFill>
                  <a:schemeClr val="tx1"/>
                </a:solidFill>
              </a:rPr>
              <a:t>, USGS</a:t>
            </a:r>
          </a:p>
          <a:p>
            <a:r>
              <a:rPr lang="en-US" sz="5200" dirty="0">
                <a:solidFill>
                  <a:schemeClr val="tx1"/>
                </a:solidFill>
              </a:rPr>
              <a:t>Research Landscape </a:t>
            </a:r>
            <a:r>
              <a:rPr lang="en-US" sz="5200" dirty="0" smtClean="0">
                <a:solidFill>
                  <a:schemeClr val="tx1"/>
                </a:solidFill>
              </a:rPr>
              <a:t>Ecologist</a:t>
            </a:r>
          </a:p>
          <a:p>
            <a:r>
              <a:rPr lang="en-US" sz="7200" b="1" dirty="0" smtClean="0">
                <a:solidFill>
                  <a:schemeClr val="tx1"/>
                </a:solidFill>
              </a:rPr>
              <a:t/>
            </a:r>
            <a:br>
              <a:rPr lang="en-US" sz="7200" b="1" dirty="0" smtClean="0">
                <a:solidFill>
                  <a:schemeClr val="tx1"/>
                </a:solidFill>
              </a:rPr>
            </a:br>
            <a:r>
              <a:rPr lang="en-US" sz="7200" b="1" dirty="0" smtClean="0">
                <a:solidFill>
                  <a:schemeClr val="tx1"/>
                </a:solidFill>
              </a:rPr>
              <a:t/>
            </a:r>
            <a:br>
              <a:rPr lang="en-US" sz="7200" b="1" dirty="0" smtClean="0">
                <a:solidFill>
                  <a:schemeClr val="tx1"/>
                </a:solidFill>
              </a:rPr>
            </a:br>
            <a:r>
              <a:rPr lang="en-US" sz="7200" b="1" dirty="0" smtClean="0">
                <a:solidFill>
                  <a:schemeClr val="tx1"/>
                </a:solidFill>
              </a:rPr>
              <a:t>Mary </a:t>
            </a:r>
            <a:r>
              <a:rPr lang="en-US" sz="7200" b="1" dirty="0">
                <a:solidFill>
                  <a:schemeClr val="tx1"/>
                </a:solidFill>
              </a:rPr>
              <a:t>Lynch, BLM-AFS, retired</a:t>
            </a:r>
          </a:p>
          <a:p>
            <a:r>
              <a:rPr lang="en-US" sz="5200" dirty="0">
                <a:solidFill>
                  <a:schemeClr val="tx1"/>
                </a:solidFill>
              </a:rPr>
              <a:t>Planning &amp; Environmental Coordinator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Eric Miller, BLM-AFS</a:t>
            </a:r>
          </a:p>
          <a:p>
            <a:r>
              <a:rPr lang="en-US" sz="5200" dirty="0">
                <a:solidFill>
                  <a:schemeClr val="tx1"/>
                </a:solidFill>
              </a:rPr>
              <a:t>Fire Ecologist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Chris Moore, BLM-AFS</a:t>
            </a:r>
            <a:endParaRPr lang="en-US" sz="7200" b="1" dirty="0">
              <a:solidFill>
                <a:schemeClr val="tx1"/>
              </a:solidFill>
            </a:endParaRPr>
          </a:p>
          <a:p>
            <a:r>
              <a:rPr lang="en-US" sz="5200" dirty="0" smtClean="0">
                <a:solidFill>
                  <a:schemeClr val="tx1"/>
                </a:solidFill>
              </a:rPr>
              <a:t>Fire Analyst</a:t>
            </a:r>
            <a:br>
              <a:rPr lang="en-US" sz="5200" dirty="0" smtClean="0">
                <a:solidFill>
                  <a:schemeClr val="tx1"/>
                </a:solidFill>
              </a:rPr>
            </a:br>
            <a:endParaRPr lang="en-US" sz="52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Diana Olson, UI-FRAMES</a:t>
            </a:r>
          </a:p>
          <a:p>
            <a:r>
              <a:rPr lang="en-US" sz="5200" dirty="0" smtClean="0">
                <a:solidFill>
                  <a:schemeClr val="tx1"/>
                </a:solidFill>
              </a:rPr>
              <a:t>FRAMES </a:t>
            </a:r>
            <a:r>
              <a:rPr lang="en-US" sz="5200" dirty="0">
                <a:solidFill>
                  <a:schemeClr val="tx1"/>
                </a:solidFill>
              </a:rPr>
              <a:t>Project </a:t>
            </a:r>
            <a:r>
              <a:rPr lang="en-US" sz="5200" dirty="0" smtClean="0">
                <a:solidFill>
                  <a:schemeClr val="tx1"/>
                </a:solidFill>
              </a:rPr>
              <a:t>Manager</a:t>
            </a:r>
          </a:p>
          <a:p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Sue </a:t>
            </a:r>
            <a:r>
              <a:rPr lang="en-US" sz="7200" b="1" dirty="0">
                <a:solidFill>
                  <a:schemeClr val="tx1"/>
                </a:solidFill>
              </a:rPr>
              <a:t>Rodman, ADFG</a:t>
            </a:r>
          </a:p>
          <a:p>
            <a:r>
              <a:rPr lang="en-US" sz="5200" dirty="0">
                <a:solidFill>
                  <a:schemeClr val="tx1"/>
                </a:solidFill>
              </a:rPr>
              <a:t>Program Coordinator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err="1" smtClean="0">
                <a:solidFill>
                  <a:schemeClr val="tx1"/>
                </a:solidFill>
              </a:rPr>
              <a:t>Bobette</a:t>
            </a:r>
            <a:r>
              <a:rPr lang="en-US" sz="7200" b="1" dirty="0" smtClean="0">
                <a:solidFill>
                  <a:schemeClr val="tx1"/>
                </a:solidFill>
              </a:rPr>
              <a:t> </a:t>
            </a:r>
            <a:r>
              <a:rPr lang="en-US" sz="7200" b="1" dirty="0">
                <a:solidFill>
                  <a:schemeClr val="tx1"/>
                </a:solidFill>
              </a:rPr>
              <a:t>Rowe, USFS</a:t>
            </a:r>
          </a:p>
          <a:p>
            <a:r>
              <a:rPr lang="en-US" sz="5200" dirty="0">
                <a:solidFill>
                  <a:schemeClr val="tx1"/>
                </a:solidFill>
              </a:rPr>
              <a:t>AK Fire Operations</a:t>
            </a:r>
          </a:p>
          <a:p>
            <a:endParaRPr lang="en-US" sz="52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/>
            </a:r>
            <a:br>
              <a:rPr lang="en-US" sz="7200" b="1" dirty="0" smtClean="0">
                <a:solidFill>
                  <a:schemeClr val="tx1"/>
                </a:solidFill>
              </a:rPr>
            </a:br>
            <a:r>
              <a:rPr lang="en-US" sz="7200" b="1" dirty="0" smtClean="0">
                <a:solidFill>
                  <a:schemeClr val="tx1"/>
                </a:solidFill>
              </a:rPr>
              <a:t>Scott </a:t>
            </a:r>
            <a:r>
              <a:rPr lang="en-US" sz="7200" b="1" dirty="0">
                <a:solidFill>
                  <a:schemeClr val="tx1"/>
                </a:solidFill>
              </a:rPr>
              <a:t>Rupp, UAF</a:t>
            </a:r>
          </a:p>
          <a:p>
            <a:r>
              <a:rPr lang="en-US" sz="5200" dirty="0">
                <a:solidFill>
                  <a:schemeClr val="tx1"/>
                </a:solidFill>
              </a:rPr>
              <a:t>Scenarios Network for Alaska </a:t>
            </a:r>
          </a:p>
          <a:p>
            <a:r>
              <a:rPr lang="en-US" sz="5200" dirty="0">
                <a:solidFill>
                  <a:schemeClr val="tx1"/>
                </a:solidFill>
              </a:rPr>
              <a:t>&amp; Arctic Planning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Lisa Saperstein, USFWS</a:t>
            </a:r>
          </a:p>
          <a:p>
            <a:r>
              <a:rPr lang="en-US" sz="5200" dirty="0">
                <a:solidFill>
                  <a:schemeClr val="tx1"/>
                </a:solidFill>
              </a:rPr>
              <a:t>Regional Fire Ecologist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Tom St. Clair, </a:t>
            </a:r>
            <a:r>
              <a:rPr lang="en-US" sz="7200" b="1" dirty="0" smtClean="0">
                <a:solidFill>
                  <a:schemeClr val="tx1"/>
                </a:solidFill>
              </a:rPr>
              <a:t>BIA</a:t>
            </a:r>
            <a:endParaRPr lang="en-US" sz="7200" b="1" dirty="0">
              <a:solidFill>
                <a:schemeClr val="tx1"/>
              </a:solidFill>
            </a:endParaRPr>
          </a:p>
          <a:p>
            <a:r>
              <a:rPr lang="en-US" sz="5200" dirty="0">
                <a:solidFill>
                  <a:schemeClr val="tx1"/>
                </a:solidFill>
              </a:rPr>
              <a:t>Fire Management </a:t>
            </a:r>
            <a:r>
              <a:rPr lang="en-US" sz="5200" dirty="0" smtClean="0">
                <a:solidFill>
                  <a:schemeClr val="tx1"/>
                </a:solidFill>
              </a:rPr>
              <a:t>Officer</a:t>
            </a:r>
          </a:p>
          <a:p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7200" b="1" dirty="0">
                <a:solidFill>
                  <a:schemeClr val="tx1"/>
                </a:solidFill>
              </a:rPr>
              <a:t>Heidi </a:t>
            </a:r>
            <a:r>
              <a:rPr lang="en-US" sz="7200" b="1" dirty="0" err="1">
                <a:solidFill>
                  <a:schemeClr val="tx1"/>
                </a:solidFill>
              </a:rPr>
              <a:t>Strader</a:t>
            </a:r>
            <a:r>
              <a:rPr lang="en-US" sz="7200" b="1" dirty="0">
                <a:solidFill>
                  <a:schemeClr val="tx1"/>
                </a:solidFill>
              </a:rPr>
              <a:t>, NPS</a:t>
            </a:r>
          </a:p>
          <a:p>
            <a:r>
              <a:rPr lang="en-US" sz="5200" dirty="0">
                <a:solidFill>
                  <a:schemeClr val="tx1"/>
                </a:solidFill>
              </a:rPr>
              <a:t>Fire Weather Program </a:t>
            </a:r>
            <a:r>
              <a:rPr lang="en-US" sz="5200" dirty="0" smtClean="0">
                <a:solidFill>
                  <a:schemeClr val="tx1"/>
                </a:solidFill>
              </a:rPr>
              <a:t>Manager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7200" b="1" dirty="0" smtClean="0">
                <a:solidFill>
                  <a:schemeClr val="tx1"/>
                </a:solidFill>
              </a:rPr>
              <a:t>Graham Worley-Hood, BLM-AFS</a:t>
            </a:r>
            <a:endParaRPr lang="en-US" sz="7200" b="1" dirty="0">
              <a:solidFill>
                <a:schemeClr val="tx1"/>
              </a:solidFill>
            </a:endParaRPr>
          </a:p>
          <a:p>
            <a:r>
              <a:rPr lang="en-US" sz="5200" dirty="0" smtClean="0">
                <a:solidFill>
                  <a:schemeClr val="tx1"/>
                </a:solidFill>
              </a:rPr>
              <a:t>Fuels Specialist</a:t>
            </a:r>
            <a:endParaRPr lang="en-US" sz="5200" dirty="0">
              <a:solidFill>
                <a:schemeClr val="tx1"/>
              </a:solidFill>
            </a:endParaRPr>
          </a:p>
          <a:p>
            <a:endParaRPr lang="en-US" sz="5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2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97"/>
            <a:ext cx="8229600" cy="1143000"/>
          </a:xfrm>
        </p:spPr>
        <p:txBody>
          <a:bodyPr/>
          <a:lstStyle/>
          <a:p>
            <a:r>
              <a:rPr lang="en-US" dirty="0" smtClean="0"/>
              <a:t>AFSC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73198"/>
            <a:ext cx="6979828" cy="538480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Subject matter specialists* are key to collaborating with decision-makers</a:t>
            </a:r>
          </a:p>
          <a:p>
            <a:pPr marL="0" indent="0" algn="ctr">
              <a:buNone/>
            </a:pPr>
            <a:r>
              <a:rPr lang="en-US" sz="2000" b="1" dirty="0" smtClean="0"/>
              <a:t>Randi </a:t>
            </a:r>
            <a:r>
              <a:rPr lang="en-US" sz="2000" b="1" dirty="0" err="1" smtClean="0"/>
              <a:t>Jandt</a:t>
            </a:r>
            <a:r>
              <a:rPr lang="en-US" sz="2000" b="1" dirty="0" smtClean="0"/>
              <a:t>*</a:t>
            </a:r>
            <a:r>
              <a:rPr lang="en-US" sz="2000" dirty="0" smtClean="0"/>
              <a:t>, </a:t>
            </a:r>
            <a:r>
              <a:rPr lang="en-US" sz="2000" dirty="0"/>
              <a:t>Fire Ecologist</a:t>
            </a:r>
          </a:p>
          <a:p>
            <a:pPr marL="0" indent="0" algn="ctr">
              <a:buNone/>
            </a:pPr>
            <a:r>
              <a:rPr lang="en-US" sz="2000" b="1" dirty="0" smtClean="0"/>
              <a:t>Mitch </a:t>
            </a:r>
            <a:r>
              <a:rPr lang="en-US" sz="2000" b="1" dirty="0" err="1" smtClean="0"/>
              <a:t>Burgard</a:t>
            </a:r>
            <a:r>
              <a:rPr lang="en-US" sz="2000" b="1" dirty="0" smtClean="0"/>
              <a:t>*</a:t>
            </a:r>
            <a:r>
              <a:rPr lang="en-US" sz="2000" dirty="0" smtClean="0"/>
              <a:t>, Fire Analyst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b="1" dirty="0" err="1" smtClean="0"/>
              <a:t>Zav</a:t>
            </a:r>
            <a:r>
              <a:rPr lang="en-US" sz="2000" b="1" dirty="0" smtClean="0"/>
              <a:t> </a:t>
            </a:r>
            <a:r>
              <a:rPr lang="en-US" sz="2000" b="1" dirty="0" err="1"/>
              <a:t>Grabinski</a:t>
            </a:r>
            <a:r>
              <a:rPr lang="en-US" sz="2000" dirty="0"/>
              <a:t>, Science Communication Specialist</a:t>
            </a:r>
          </a:p>
          <a:p>
            <a:pPr marL="0" indent="0" algn="ctr">
              <a:buNone/>
            </a:pPr>
            <a:r>
              <a:rPr lang="en-US" sz="2000" b="1" dirty="0"/>
              <a:t>Alison York</a:t>
            </a:r>
            <a:r>
              <a:rPr lang="en-US" sz="2000" dirty="0"/>
              <a:t>, Coordinator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 smtClean="0"/>
              <a:t>Not here: Sarah </a:t>
            </a:r>
            <a:r>
              <a:rPr lang="en-US" sz="2000" dirty="0" err="1"/>
              <a:t>Trainor</a:t>
            </a:r>
            <a:r>
              <a:rPr lang="en-US" sz="2000" dirty="0"/>
              <a:t>, PI and </a:t>
            </a:r>
            <a:r>
              <a:rPr lang="en-US" sz="2000" dirty="0" smtClean="0"/>
              <a:t>Director; Kristi </a:t>
            </a:r>
            <a:r>
              <a:rPr lang="en-US" sz="2000" dirty="0" err="1" smtClean="0"/>
              <a:t>Bulock</a:t>
            </a:r>
            <a:r>
              <a:rPr lang="en-US" sz="2000" dirty="0" smtClean="0"/>
              <a:t>*, </a:t>
            </a:r>
            <a:r>
              <a:rPr lang="en-US" sz="2000" dirty="0" err="1" smtClean="0"/>
              <a:t>Southcentral</a:t>
            </a:r>
            <a:r>
              <a:rPr lang="en-US" sz="2000" dirty="0" smtClean="0"/>
              <a:t> Liaison; Robert (Zeke) </a:t>
            </a:r>
            <a:r>
              <a:rPr lang="en-US" sz="2000" dirty="0" err="1" smtClean="0"/>
              <a:t>Ziel</a:t>
            </a:r>
            <a:r>
              <a:rPr lang="en-US" sz="2000" dirty="0" smtClean="0"/>
              <a:t>*, </a:t>
            </a:r>
            <a:r>
              <a:rPr lang="en-US" sz="2000" dirty="0"/>
              <a:t>Fire </a:t>
            </a:r>
            <a:r>
              <a:rPr lang="en-US" sz="2000" dirty="0" smtClean="0"/>
              <a:t>Analyst Emeritus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40" y="1959768"/>
            <a:ext cx="1140960" cy="1024474"/>
          </a:xfrm>
          <a:prstGeom prst="rect">
            <a:avLst/>
          </a:prstGeom>
        </p:spPr>
      </p:pic>
      <p:pic>
        <p:nvPicPr>
          <p:cNvPr id="6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" y="269875"/>
            <a:ext cx="2718711" cy="14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40" y="182797"/>
            <a:ext cx="1238929" cy="1234841"/>
          </a:xfrm>
          <a:prstGeom prst="rect">
            <a:avLst/>
          </a:prstGeom>
        </p:spPr>
      </p:pic>
      <p:pic>
        <p:nvPicPr>
          <p:cNvPr id="13" name="Picture 12" descr="IARC_color_vert_ex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05" y="3180818"/>
            <a:ext cx="1384564" cy="12784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2091" y="4124345"/>
            <a:ext cx="6036487" cy="1268822"/>
            <a:chOff x="1529349" y="5116149"/>
            <a:chExt cx="6036487" cy="12688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t="1" b="2220"/>
            <a:stretch/>
          </p:blipFill>
          <p:spPr>
            <a:xfrm>
              <a:off x="1529349" y="5116149"/>
              <a:ext cx="1286932" cy="12583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t="12156" r="22556"/>
            <a:stretch/>
          </p:blipFill>
          <p:spPr>
            <a:xfrm>
              <a:off x="4741454" y="5116149"/>
              <a:ext cx="1118593" cy="12688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2563" y="5121698"/>
              <a:ext cx="1263273" cy="1263273"/>
            </a:xfrm>
            <a:prstGeom prst="rect">
              <a:avLst/>
            </a:prstGeom>
          </p:spPr>
        </p:pic>
        <p:pic>
          <p:nvPicPr>
            <p:cNvPr id="4" name="Picture 3" descr="mitch1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932" y="5122715"/>
              <a:ext cx="1005798" cy="1262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0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866056" y="-673161"/>
            <a:ext cx="9819556" cy="728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				       What does AFSC do?</a:t>
            </a:r>
          </a:p>
          <a:p>
            <a:pPr marL="1003554"/>
            <a:endParaRPr lang="en-US" sz="2400" dirty="0" smtClean="0"/>
          </a:p>
          <a:p>
            <a:pPr marL="1289304" indent="-28575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Science delivery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: webinars, workshops, interpreted products, direct communication, Alaska Reference Database</a:t>
            </a:r>
          </a:p>
          <a:p>
            <a:pPr marL="1289304" indent="-28575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Research development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: educating and connecting researchers with management priorities, keeping tabs on national programs and research, promoting manager involvement in projects, advancing international (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esp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 Canada) </a:t>
            </a:r>
            <a:r>
              <a:rPr lang="en-US" sz="2000" dirty="0" smtClean="0">
                <a:solidFill>
                  <a:srgbClr val="000000"/>
                </a:solidFill>
                <a:ea typeface="Calibri"/>
                <a:cs typeface="Calibri"/>
              </a:rPr>
              <a:t>collaboration</a:t>
            </a:r>
          </a:p>
          <a:p>
            <a:pPr marL="1346454" indent="-3429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Support </a:t>
            </a:r>
            <a:r>
              <a:rPr lang="en-US" sz="2000" b="1" dirty="0">
                <a:solidFill>
                  <a:srgbClr val="000000"/>
                </a:solidFill>
                <a:ea typeface="Times New Roman"/>
                <a:cs typeface="Times New Roman"/>
              </a:rPr>
              <a:t>to relevant </a:t>
            </a:r>
            <a:r>
              <a:rPr lang="en-US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interagency committees</a:t>
            </a:r>
            <a:r>
              <a:rPr lang="en-US" sz="2000" dirty="0" smtClean="0">
                <a:solidFill>
                  <a:srgbClr val="000000"/>
                </a:solidFill>
                <a:ea typeface="Times New Roman"/>
                <a:cs typeface="Times New Roman"/>
              </a:rPr>
              <a:t>, especially: </a:t>
            </a:r>
          </a:p>
          <a:p>
            <a:pPr marL="1803654" lvl="1" indent="-342900">
              <a:lnSpc>
                <a:spcPct val="8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Fire Research Development and Applications Committee</a:t>
            </a:r>
          </a:p>
          <a:p>
            <a:pPr marL="1803654" lvl="1" indent="-342900">
              <a:lnSpc>
                <a:spcPct val="8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Education and Prevention Committee</a:t>
            </a:r>
          </a:p>
          <a:p>
            <a:pPr marL="1803654" lvl="1" indent="-342900">
              <a:lnSpc>
                <a:spcPct val="8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Fire Modeling and Analysis Committee</a:t>
            </a:r>
            <a:endParaRPr lang="en-US" dirty="0" smtClean="0">
              <a:solidFill>
                <a:srgbClr val="000000"/>
              </a:solidFill>
              <a:latin typeface="+mj-lt"/>
              <a:ea typeface="Calibri"/>
              <a:cs typeface="Calibri"/>
            </a:endParaRPr>
          </a:p>
          <a:p>
            <a:pPr marL="1289304" indent="-28575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Evaluation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: users indicate AFSC is having a</a:t>
            </a:r>
            <a:b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long-term impact on how science is used </a:t>
            </a:r>
            <a:b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and applied in fire management decisions </a:t>
            </a:r>
            <a:b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+mj-lt"/>
                <a:ea typeface="Calibri"/>
                <a:cs typeface="Calibri"/>
              </a:rPr>
              <a:t>in Alaska</a:t>
            </a:r>
            <a:endParaRPr lang="en-US" i="1" dirty="0" smtClean="0"/>
          </a:p>
          <a:p>
            <a:pPr algn="ctr"/>
            <a:endParaRPr lang="en-US" dirty="0"/>
          </a:p>
        </p:txBody>
      </p:sp>
      <p:pic>
        <p:nvPicPr>
          <p:cNvPr id="3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" y="269876"/>
            <a:ext cx="1804311" cy="9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2AC6EF-07C9-41F1-AB26-62C1868CB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30" y="4495800"/>
            <a:ext cx="3307470" cy="2201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F0F3F7-C07B-444E-8BBF-7F1E9A0CAC79}"/>
              </a:ext>
            </a:extLst>
          </p:cNvPr>
          <p:cNvSpPr txBox="1"/>
          <p:nvPr/>
        </p:nvSpPr>
        <p:spPr>
          <a:xfrm>
            <a:off x="873679" y="6203660"/>
            <a:ext cx="845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FF6600"/>
                </a:solidFill>
                <a:latin typeface="+mj-lt"/>
              </a:rPr>
              <a:t>http</a:t>
            </a:r>
            <a:r>
              <a:rPr lang="en-US" sz="2400" kern="0" dirty="0">
                <a:solidFill>
                  <a:srgbClr val="FF6600"/>
                </a:solidFill>
                <a:latin typeface="+mj-lt"/>
              </a:rPr>
              <a:t>://</a:t>
            </a:r>
            <a:r>
              <a:rPr lang="en-US" sz="2400" kern="0" dirty="0" err="1">
                <a:solidFill>
                  <a:srgbClr val="FF6600"/>
                </a:solidFill>
                <a:latin typeface="+mj-lt"/>
              </a:rPr>
              <a:t>akfireconsortium.uaf.edu</a:t>
            </a:r>
            <a:endParaRPr lang="en-US" sz="2400" kern="0" dirty="0">
              <a:solidFill>
                <a:srgbClr val="FF6600"/>
              </a:solidFill>
              <a:latin typeface="+mj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5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0FDB017-717E-4410-92D7-D25015C96B2E}"/>
              </a:ext>
            </a:extLst>
          </p:cNvPr>
          <p:cNvSpPr txBox="1"/>
          <p:nvPr/>
        </p:nvSpPr>
        <p:spPr>
          <a:xfrm>
            <a:off x="344514" y="4050146"/>
            <a:ext cx="19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Alaska’s Changing Wildfire Environment.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Grabinski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 &amp; H. R. McFarland. (2020).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54E796-F354-469E-AE35-51F4506A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13" y="1656733"/>
            <a:ext cx="3008287" cy="2279836"/>
          </a:xfrm>
          <a:prstGeom prst="rect">
            <a:avLst/>
          </a:prstGeom>
        </p:spPr>
      </p:pic>
      <p:pic>
        <p:nvPicPr>
          <p:cNvPr id="10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8" y="136248"/>
            <a:ext cx="1833191" cy="9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58620"/>
            <a:ext cx="88003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3554" algn="ctr"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a typeface="Calibri"/>
                <a:cs typeface="Calibri"/>
              </a:rPr>
              <a:t>Priority topics: </a:t>
            </a:r>
            <a:r>
              <a:rPr lang="en-US" sz="2800" b="1" dirty="0" smtClean="0">
                <a:solidFill>
                  <a:srgbClr val="000000"/>
                </a:solidFill>
                <a:ea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ea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climate change, fuels treatments, and </a:t>
            </a:r>
            <a:b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</a:b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using remotely sensed data</a:t>
            </a:r>
            <a:endParaRPr lang="en-US" sz="28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5" name="Picture 4" descr="Cover_Alaska_Fuel_Treatment_Case_Stud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8497" r="4883" b="6972"/>
          <a:stretch/>
        </p:blipFill>
        <p:spPr>
          <a:xfrm>
            <a:off x="5800816" y="1720233"/>
            <a:ext cx="2999537" cy="2318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0FDB017-717E-4410-92D7-D25015C96B2E}"/>
              </a:ext>
            </a:extLst>
          </p:cNvPr>
          <p:cNvSpPr txBox="1"/>
          <p:nvPr/>
        </p:nvSpPr>
        <p:spPr>
          <a:xfrm>
            <a:off x="6410133" y="4201691"/>
            <a:ext cx="2390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Treatment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to Reduce Fire Hazard in Alaska: A Compilation of Case Studies.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Jandt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RR, SA Drury, JM Little, A Molina &amp; B Lane (2019)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RSworkshop_cov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67" y="1925651"/>
            <a:ext cx="3888899" cy="5032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3667" y="1720233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2017 Remote Sensing workshop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4515" y="4949854"/>
            <a:ext cx="2201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Opportunities </a:t>
            </a:r>
            <a:r>
              <a:rPr lang="en-US" sz="1200" dirty="0"/>
              <a:t>to Apply Remote Sensing in Boreal/Arctic Wildfire Management &amp; Science: A Workshop Report. York, </a:t>
            </a:r>
            <a:r>
              <a:rPr lang="en-US" sz="1200" dirty="0" smtClean="0"/>
              <a:t>A.D.</a:t>
            </a:r>
            <a:r>
              <a:rPr lang="en-US" sz="1200" dirty="0"/>
              <a:t> </a:t>
            </a:r>
            <a:r>
              <a:rPr lang="en-US" sz="1200" dirty="0" smtClean="0"/>
              <a:t>&amp; </a:t>
            </a:r>
            <a:r>
              <a:rPr lang="en-US" sz="1200" dirty="0" err="1" smtClean="0"/>
              <a:t>Jandt</a:t>
            </a:r>
            <a:r>
              <a:rPr lang="en-US" sz="1200" dirty="0"/>
              <a:t>, </a:t>
            </a:r>
            <a:r>
              <a:rPr lang="en-US" sz="1200" dirty="0" smtClean="0"/>
              <a:t>R. </a:t>
            </a:r>
            <a:r>
              <a:rPr lang="en-US" sz="1200" dirty="0"/>
              <a:t>R. </a:t>
            </a:r>
            <a:r>
              <a:rPr lang="en-US" sz="1200" dirty="0" smtClean="0"/>
              <a:t>(2019).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961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X:\RJ AFSC Consortium\Publications\Logos\AFSC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8" y="136248"/>
            <a:ext cx="1833191" cy="9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urlin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1" y="1143097"/>
            <a:ext cx="3632200" cy="51797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3868" y="2055152"/>
            <a:ext cx="5046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3554" algn="ctr"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ea typeface="Calibri"/>
                <a:cs typeface="Calibri"/>
              </a:rPr>
              <a:t>Boundary spanners help keep the process moving 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208" y="167333"/>
            <a:ext cx="8800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3554" algn="ctr">
              <a:spcAft>
                <a:spcPts val="1200"/>
              </a:spcAft>
            </a:pPr>
            <a:r>
              <a:rPr lang="en-US" sz="2800" b="1" dirty="0" smtClean="0">
                <a:solidFill>
                  <a:srgbClr val="000000"/>
                </a:solidFill>
                <a:ea typeface="Calibri"/>
                <a:cs typeface="Calibri"/>
              </a:rPr>
              <a:t>Research to Operations as curling</a:t>
            </a:r>
            <a:endParaRPr lang="en-US" sz="28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94267" y="2886149"/>
            <a:ext cx="3572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3554" algn="ctr"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ea typeface="Calibri"/>
                <a:cs typeface="Calibri"/>
              </a:rPr>
              <a:t>Obstacles: data incompatibility, security issues, limited data sets, </a:t>
            </a:r>
            <a:r>
              <a:rPr lang="en-US" sz="2400" dirty="0" err="1" smtClean="0">
                <a:solidFill>
                  <a:srgbClr val="000000"/>
                </a:solidFill>
                <a:ea typeface="Calibri"/>
                <a:cs typeface="Calibri"/>
              </a:rPr>
              <a:t>etc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" b="2220"/>
          <a:stretch/>
        </p:blipFill>
        <p:spPr>
          <a:xfrm>
            <a:off x="6129861" y="796796"/>
            <a:ext cx="1286932" cy="1258356"/>
          </a:xfrm>
          <a:prstGeom prst="rect">
            <a:avLst/>
          </a:prstGeom>
        </p:spPr>
      </p:pic>
      <p:pic>
        <p:nvPicPr>
          <p:cNvPr id="9" name="Picture 8" descr="er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09" y="4825141"/>
            <a:ext cx="1130300" cy="1143000"/>
          </a:xfrm>
          <a:prstGeom prst="rect">
            <a:avLst/>
          </a:prstGeom>
        </p:spPr>
      </p:pic>
      <p:pic>
        <p:nvPicPr>
          <p:cNvPr id="16" name="Picture 15" descr="heid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4825141"/>
            <a:ext cx="1143000" cy="1143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27701" y="6131511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Happy knowledge brokers!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2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27159</TotalTime>
  <Words>386</Words>
  <Application>Microsoft Macintosh PowerPoint</Application>
  <PresentationFormat>On-screen Show (4:3)</PresentationFormat>
  <Paragraphs>110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AFSC staff</vt:lpstr>
      <vt:lpstr>PowerPoint Presentation</vt:lpstr>
      <vt:lpstr>PowerPoint Presentation</vt:lpstr>
      <vt:lpstr>PowerPoint Presentation</vt:lpstr>
    </vt:vector>
  </TitlesOfParts>
  <Company>University of Alaska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ayork</dc:creator>
  <cp:lastModifiedBy>ayork</cp:lastModifiedBy>
  <cp:revision>161</cp:revision>
  <cp:lastPrinted>2021-10-21T18:18:21Z</cp:lastPrinted>
  <dcterms:created xsi:type="dcterms:W3CDTF">2017-09-27T18:12:10Z</dcterms:created>
  <dcterms:modified xsi:type="dcterms:W3CDTF">2022-05-07T02:23:50Z</dcterms:modified>
</cp:coreProperties>
</file>