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9"/>
  </p:notesMasterIdLst>
  <p:sldIdLst>
    <p:sldId id="294" r:id="rId5"/>
    <p:sldId id="299" r:id="rId6"/>
    <p:sldId id="313" r:id="rId7"/>
    <p:sldId id="296" r:id="rId8"/>
    <p:sldId id="301" r:id="rId9"/>
    <p:sldId id="332" r:id="rId10"/>
    <p:sldId id="331" r:id="rId11"/>
    <p:sldId id="330" r:id="rId12"/>
    <p:sldId id="322" r:id="rId13"/>
    <p:sldId id="335" r:id="rId14"/>
    <p:sldId id="307" r:id="rId15"/>
    <p:sldId id="334" r:id="rId16"/>
    <p:sldId id="326" r:id="rId17"/>
    <p:sldId id="329" r:id="rId18"/>
  </p:sldIdLst>
  <p:sldSz cx="12192000" cy="6858000"/>
  <p:notesSz cx="6858000" cy="20097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2245"/>
    <a:srgbClr val="003B4C"/>
    <a:srgbClr val="EF3742"/>
    <a:srgbClr val="0B0B10"/>
    <a:srgbClr val="131316"/>
    <a:srgbClr val="000000"/>
    <a:srgbClr val="FAA2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9"/>
    <p:restoredTop sz="85428" autoAdjust="0"/>
  </p:normalViewPr>
  <p:slideViewPr>
    <p:cSldViewPr snapToGrid="0" snapToObjects="1">
      <p:cViewPr>
        <p:scale>
          <a:sx n="57" d="100"/>
          <a:sy n="57" d="100"/>
        </p:scale>
        <p:origin x="107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81A8B-56F5-A64A-B849-4B071645AFC1}" type="datetimeFigureOut">
              <a:rPr lang="en-CA" smtClean="0"/>
              <a:t>2023-01-19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270B9-94BE-B04C-A762-424125F2547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7033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en/polar-knowledge/videos/chars-tour.html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270B9-94BE-B04C-A762-424125F25479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5242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270B9-94BE-B04C-A762-424125F25479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9214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270B9-94BE-B04C-A762-424125F25479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4441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 tooltip="https://www.canada.ca/en/polar-knowledge/videos/chars-tour.html"/>
              </a:rPr>
              <a:t>https://www.canada.ca/en/polar-knowledge/videos/chars-tour.html</a:t>
            </a:r>
            <a:endParaRPr lang="en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270B9-94BE-B04C-A762-424125F25479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0157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Thank you / Merci / </a:t>
            </a:r>
            <a:r>
              <a:rPr lang="en-CA" dirty="0" err="1"/>
              <a:t>Quana</a:t>
            </a:r>
            <a:r>
              <a:rPr lang="en-CA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270B9-94BE-B04C-A762-424125F25479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9983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270B9-94BE-B04C-A762-424125F25479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4025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270B9-94BE-B04C-A762-424125F25479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940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270B9-94BE-B04C-A762-424125F25479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1640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CA" sz="2500" b="1" i="1" dirty="0">
              <a:ea typeface="Cambria" charset="0"/>
              <a:cs typeface="Cambri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270B9-94BE-B04C-A762-424125F25479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4324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270B9-94BE-B04C-A762-424125F25479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3147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270B9-94BE-B04C-A762-424125F25479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6178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270B9-94BE-B04C-A762-424125F25479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1965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270B9-94BE-B04C-A762-424125F25479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195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270B9-94BE-B04C-A762-424125F25479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4001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POLAIRECanada" TargetMode="External"/><Relationship Id="rId13" Type="http://schemas.openxmlformats.org/officeDocument/2006/relationships/hyperlink" Target="http://www.canada.ca/en/polar-knowledge" TargetMode="External"/><Relationship Id="rId3" Type="http://schemas.openxmlformats.org/officeDocument/2006/relationships/hyperlink" Target="https://www.instagram.com/polar.knowledge/" TargetMode="External"/><Relationship Id="rId7" Type="http://schemas.openxmlformats.org/officeDocument/2006/relationships/hyperlink" Target="https://twitter.com/polarcanada" TargetMode="External"/><Relationship Id="rId12" Type="http://schemas.openxmlformats.org/officeDocument/2006/relationships/image" Target="../media/image9.png"/><Relationship Id="rId2" Type="http://schemas.openxmlformats.org/officeDocument/2006/relationships/hyperlink" Target="mailto:Info@polar.gc.ca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openxmlformats.org/officeDocument/2006/relationships/hyperlink" Target="https://www.facebook.com/Savoirpolaire/" TargetMode="External"/><Relationship Id="rId4" Type="http://schemas.openxmlformats.org/officeDocument/2006/relationships/hyperlink" Target="https://www.instagram.com/savoir.polaire/" TargetMode="External"/><Relationship Id="rId9" Type="http://schemas.openxmlformats.org/officeDocument/2006/relationships/hyperlink" Target="https://www.facebook.com/PolarKnowledge/" TargetMode="External"/><Relationship Id="rId14" Type="http://schemas.openxmlformats.org/officeDocument/2006/relationships/hyperlink" Target="http://www.canada.ca/fr/savoir-polaire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LA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Polar Knowledge Canada"/>
          <p:cNvSpPr txBox="1"/>
          <p:nvPr/>
        </p:nvSpPr>
        <p:spPr>
          <a:xfrm>
            <a:off x="793749" y="1235877"/>
            <a:ext cx="10601325" cy="1497273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Polar Knowledge Canada</a:t>
            </a:r>
            <a:endParaRPr lang="en-CA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Presentration title"/>
          <p:cNvSpPr>
            <a:spLocks noGrp="1"/>
          </p:cNvSpPr>
          <p:nvPr>
            <p:ph type="body" sz="quarter" idx="10"/>
          </p:nvPr>
        </p:nvSpPr>
        <p:spPr>
          <a:xfrm>
            <a:off x="793749" y="2733152"/>
            <a:ext cx="10601325" cy="1056212"/>
          </a:xfrm>
        </p:spPr>
        <p:txBody>
          <a:bodyPr>
            <a:noAutofit/>
          </a:bodyPr>
          <a:lstStyle>
            <a:lvl1pPr marL="0" indent="0" algn="ctr">
              <a:buNone/>
              <a:defRPr sz="4000" b="1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793750" y="3789364"/>
            <a:ext cx="10601324" cy="792684"/>
          </a:xfrm>
        </p:spPr>
        <p:txBody>
          <a:bodyPr>
            <a:noAutofit/>
          </a:bodyPr>
          <a:lstStyle>
            <a:lvl1pPr marL="0" indent="0" algn="ctr">
              <a:buNone/>
              <a:defRPr sz="25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pic>
        <p:nvPicPr>
          <p:cNvPr id="2" name="POLAR star logo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8563" y="759550"/>
            <a:ext cx="1971696" cy="1046961"/>
          </a:xfrm>
          <a:prstGeom prst="rect">
            <a:avLst/>
          </a:prstGeom>
        </p:spPr>
      </p:pic>
      <p:pic>
        <p:nvPicPr>
          <p:cNvPr id="8" name="Splash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992"/>
          <a:stretch/>
        </p:blipFill>
        <p:spPr>
          <a:xfrm>
            <a:off x="0" y="4389429"/>
            <a:ext cx="12192000" cy="246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32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93751" y="793750"/>
            <a:ext cx="10601324" cy="896938"/>
          </a:xfrm>
        </p:spPr>
        <p:txBody>
          <a:bodyPr>
            <a:noAutofit/>
          </a:bodyPr>
          <a:lstStyle>
            <a:lvl1pPr>
              <a:defRPr sz="3500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Content Placeholder Left"/>
          <p:cNvSpPr>
            <a:spLocks noGrp="1"/>
          </p:cNvSpPr>
          <p:nvPr>
            <p:ph sz="quarter" idx="10"/>
          </p:nvPr>
        </p:nvSpPr>
        <p:spPr>
          <a:xfrm>
            <a:off x="793750" y="1808163"/>
            <a:ext cx="3189288" cy="42529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2" name="Content Placeholder Center"/>
          <p:cNvSpPr>
            <a:spLocks noGrp="1"/>
          </p:cNvSpPr>
          <p:nvPr>
            <p:ph sz="quarter" idx="11"/>
          </p:nvPr>
        </p:nvSpPr>
        <p:spPr>
          <a:xfrm>
            <a:off x="4500563" y="1808163"/>
            <a:ext cx="3187700" cy="42529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4" name="Content Placeholder Right"/>
          <p:cNvSpPr>
            <a:spLocks noGrp="1"/>
          </p:cNvSpPr>
          <p:nvPr>
            <p:ph sz="quarter" idx="12"/>
          </p:nvPr>
        </p:nvSpPr>
        <p:spPr>
          <a:xfrm>
            <a:off x="8207375" y="1808163"/>
            <a:ext cx="3187700" cy="42529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619F396-2EEB-1543-B200-9754D5D75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69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35">
          <p15:clr>
            <a:srgbClr val="FBAE40"/>
          </p15:clr>
        </p15:guide>
        <p15:guide id="2" pos="5170">
          <p15:clr>
            <a:srgbClr val="FBAE40"/>
          </p15:clr>
        </p15:guide>
        <p15:guide id="3" pos="2509">
          <p15:clr>
            <a:srgbClr val="FBAE40"/>
          </p15:clr>
        </p15:guide>
        <p15:guide id="4" pos="4843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2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93751" y="793750"/>
            <a:ext cx="10601324" cy="896938"/>
          </a:xfrm>
        </p:spPr>
        <p:txBody>
          <a:bodyPr>
            <a:noAutofit/>
          </a:bodyPr>
          <a:lstStyle>
            <a:lvl1pPr>
              <a:defRPr sz="35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6" name="Image 1"/>
          <p:cNvSpPr>
            <a:spLocks noGrp="1"/>
          </p:cNvSpPr>
          <p:nvPr>
            <p:ph type="pic" sz="quarter" idx="20"/>
          </p:nvPr>
        </p:nvSpPr>
        <p:spPr>
          <a:xfrm>
            <a:off x="793750" y="2067832"/>
            <a:ext cx="3189288" cy="1800225"/>
          </a:xfrm>
        </p:spPr>
        <p:txBody>
          <a:bodyPr/>
          <a:lstStyle/>
          <a:p>
            <a:endParaRPr lang="en-CA"/>
          </a:p>
        </p:txBody>
      </p:sp>
      <p:sp>
        <p:nvSpPr>
          <p:cNvPr id="17" name="Image 2"/>
          <p:cNvSpPr>
            <a:spLocks noGrp="1"/>
          </p:cNvSpPr>
          <p:nvPr>
            <p:ph type="pic" sz="quarter" idx="21"/>
          </p:nvPr>
        </p:nvSpPr>
        <p:spPr>
          <a:xfrm>
            <a:off x="4500563" y="2067832"/>
            <a:ext cx="3187700" cy="1800225"/>
          </a:xfrm>
        </p:spPr>
        <p:txBody>
          <a:bodyPr/>
          <a:lstStyle/>
          <a:p>
            <a:endParaRPr lang="en-CA"/>
          </a:p>
        </p:txBody>
      </p:sp>
      <p:sp>
        <p:nvSpPr>
          <p:cNvPr id="18" name="Image 3"/>
          <p:cNvSpPr>
            <a:spLocks noGrp="1"/>
          </p:cNvSpPr>
          <p:nvPr>
            <p:ph type="pic" sz="quarter" idx="22"/>
          </p:nvPr>
        </p:nvSpPr>
        <p:spPr>
          <a:xfrm>
            <a:off x="8207375" y="2067832"/>
            <a:ext cx="3187700" cy="18002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Image 4"/>
          <p:cNvSpPr>
            <a:spLocks noGrp="1"/>
          </p:cNvSpPr>
          <p:nvPr>
            <p:ph type="pic" sz="quarter" idx="17"/>
          </p:nvPr>
        </p:nvSpPr>
        <p:spPr>
          <a:xfrm>
            <a:off x="793750" y="4244975"/>
            <a:ext cx="3189288" cy="1800225"/>
          </a:xfrm>
        </p:spPr>
        <p:txBody>
          <a:bodyPr/>
          <a:lstStyle/>
          <a:p>
            <a:endParaRPr lang="en-CA"/>
          </a:p>
        </p:txBody>
      </p:sp>
      <p:sp>
        <p:nvSpPr>
          <p:cNvPr id="11" name="Image 5"/>
          <p:cNvSpPr>
            <a:spLocks noGrp="1"/>
          </p:cNvSpPr>
          <p:nvPr>
            <p:ph type="pic" sz="quarter" idx="18"/>
          </p:nvPr>
        </p:nvSpPr>
        <p:spPr>
          <a:xfrm>
            <a:off x="4500563" y="4244975"/>
            <a:ext cx="3187700" cy="1800225"/>
          </a:xfrm>
        </p:spPr>
        <p:txBody>
          <a:bodyPr/>
          <a:lstStyle/>
          <a:p>
            <a:endParaRPr lang="en-CA"/>
          </a:p>
        </p:txBody>
      </p:sp>
      <p:sp>
        <p:nvSpPr>
          <p:cNvPr id="15" name="Image 6"/>
          <p:cNvSpPr>
            <a:spLocks noGrp="1"/>
          </p:cNvSpPr>
          <p:nvPr>
            <p:ph type="pic" sz="quarter" idx="19"/>
          </p:nvPr>
        </p:nvSpPr>
        <p:spPr>
          <a:xfrm>
            <a:off x="8207375" y="4244975"/>
            <a:ext cx="3187700" cy="1800225"/>
          </a:xfrm>
        </p:spPr>
        <p:txBody>
          <a:bodyPr/>
          <a:lstStyle/>
          <a:p>
            <a:endParaRPr lang="en-CA"/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619F396-2EEB-1543-B200-9754D5D75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02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35">
          <p15:clr>
            <a:srgbClr val="FBAE40"/>
          </p15:clr>
        </p15:guide>
        <p15:guide id="2" pos="5170">
          <p15:clr>
            <a:srgbClr val="FBAE40"/>
          </p15:clr>
        </p15:guide>
        <p15:guide id="3" pos="2509">
          <p15:clr>
            <a:srgbClr val="FBAE40"/>
          </p15:clr>
        </p15:guide>
        <p15:guide id="4" pos="4843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93750" y="793749"/>
            <a:ext cx="10601324" cy="887413"/>
          </a:xfrm>
        </p:spPr>
        <p:txBody>
          <a:bodyPr>
            <a:noAutofit/>
          </a:bodyPr>
          <a:lstStyle>
            <a:lvl1pPr>
              <a:defRPr sz="3500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lumn Title Placeholder Left"/>
          <p:cNvSpPr>
            <a:spLocks noGrp="1"/>
          </p:cNvSpPr>
          <p:nvPr>
            <p:ph type="body" idx="1"/>
          </p:nvPr>
        </p:nvSpPr>
        <p:spPr>
          <a:xfrm>
            <a:off x="793751" y="1808163"/>
            <a:ext cx="5043488" cy="696912"/>
          </a:xfrm>
        </p:spPr>
        <p:txBody>
          <a:bodyPr anchor="b">
            <a:noAutofit/>
          </a:bodyPr>
          <a:lstStyle>
            <a:lvl1pPr marL="0" indent="0">
              <a:buNone/>
              <a:defRPr sz="25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Left"/>
          <p:cNvSpPr>
            <a:spLocks noGrp="1"/>
          </p:cNvSpPr>
          <p:nvPr>
            <p:ph sz="half" idx="2"/>
          </p:nvPr>
        </p:nvSpPr>
        <p:spPr>
          <a:xfrm>
            <a:off x="793751" y="2632076"/>
            <a:ext cx="5043487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Column Title Placeholder Right"/>
          <p:cNvSpPr>
            <a:spLocks noGrp="1"/>
          </p:cNvSpPr>
          <p:nvPr>
            <p:ph type="body" sz="quarter" idx="3"/>
          </p:nvPr>
        </p:nvSpPr>
        <p:spPr>
          <a:xfrm>
            <a:off x="6356350" y="1808163"/>
            <a:ext cx="5038724" cy="696912"/>
          </a:xfrm>
        </p:spPr>
        <p:txBody>
          <a:bodyPr anchor="b">
            <a:noAutofit/>
          </a:bodyPr>
          <a:lstStyle>
            <a:lvl1pPr marL="0" indent="0">
              <a:buNone/>
              <a:defRPr sz="25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Right"/>
          <p:cNvSpPr>
            <a:spLocks noGrp="1"/>
          </p:cNvSpPr>
          <p:nvPr>
            <p:ph sz="quarter" idx="4"/>
          </p:nvPr>
        </p:nvSpPr>
        <p:spPr>
          <a:xfrm>
            <a:off x="6356350" y="2636838"/>
            <a:ext cx="5038724" cy="3424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9" name="Slide Numb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9F396-2EEB-1543-B200-9754D5D75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87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0">
          <p15:clr>
            <a:srgbClr val="FBAE40"/>
          </p15:clr>
        </p15:guide>
        <p15:guide id="2" orient="horz" pos="1661">
          <p15:clr>
            <a:srgbClr val="FBAE40"/>
          </p15:clr>
        </p15:guide>
        <p15:guide id="3" pos="3677">
          <p15:clr>
            <a:srgbClr val="FBAE40"/>
          </p15:clr>
        </p15:guide>
        <p15:guide id="4" pos="400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93750" y="793749"/>
            <a:ext cx="10601324" cy="887413"/>
          </a:xfrm>
        </p:spPr>
        <p:txBody>
          <a:bodyPr>
            <a:noAutofit/>
          </a:bodyPr>
          <a:lstStyle>
            <a:lvl1pPr>
              <a:defRPr sz="3500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lumn Title Placeholder Left"/>
          <p:cNvSpPr>
            <a:spLocks noGrp="1"/>
          </p:cNvSpPr>
          <p:nvPr>
            <p:ph type="body" idx="1"/>
          </p:nvPr>
        </p:nvSpPr>
        <p:spPr>
          <a:xfrm>
            <a:off x="793751" y="1808163"/>
            <a:ext cx="3190874" cy="684212"/>
          </a:xfrm>
        </p:spPr>
        <p:txBody>
          <a:bodyPr anchor="b">
            <a:noAutofit/>
          </a:bodyPr>
          <a:lstStyle>
            <a:lvl1pPr marL="0" indent="0">
              <a:buNone/>
              <a:defRPr sz="25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Left"/>
          <p:cNvSpPr>
            <a:spLocks noGrp="1"/>
          </p:cNvSpPr>
          <p:nvPr>
            <p:ph sz="half" idx="2"/>
          </p:nvPr>
        </p:nvSpPr>
        <p:spPr>
          <a:xfrm>
            <a:off x="793752" y="2632076"/>
            <a:ext cx="3190874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2" name="Content Title Placeholder Center"/>
          <p:cNvSpPr>
            <a:spLocks noGrp="1"/>
          </p:cNvSpPr>
          <p:nvPr>
            <p:ph type="body" sz="quarter" idx="10"/>
          </p:nvPr>
        </p:nvSpPr>
        <p:spPr>
          <a:xfrm>
            <a:off x="4498975" y="1808163"/>
            <a:ext cx="3192463" cy="684212"/>
          </a:xfrm>
        </p:spPr>
        <p:txBody>
          <a:bodyPr anchor="b" anchorCtr="0">
            <a:noAutofit/>
          </a:bodyPr>
          <a:lstStyle>
            <a:lvl1pPr marL="0" indent="0">
              <a:buNone/>
              <a:defRPr sz="2500" b="1">
                <a:latin typeface="+mn-lt"/>
              </a:defRPr>
            </a:lvl1pPr>
            <a:lvl2pPr marL="457200" indent="0">
              <a:buNone/>
              <a:defRPr sz="2500" b="1">
                <a:latin typeface="+mn-lt"/>
              </a:defRPr>
            </a:lvl2pPr>
            <a:lvl3pPr marL="914400" indent="0">
              <a:buNone/>
              <a:defRPr sz="2500" b="1">
                <a:latin typeface="+mn-lt"/>
              </a:defRPr>
            </a:lvl3pPr>
            <a:lvl4pPr marL="1371600" indent="0">
              <a:buNone/>
              <a:defRPr sz="2500" b="1">
                <a:latin typeface="+mn-lt"/>
              </a:defRPr>
            </a:lvl4pPr>
            <a:lvl5pPr marL="1828800" indent="0">
              <a:buNone/>
              <a:defRPr sz="2500" b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Center"/>
          <p:cNvSpPr>
            <a:spLocks noGrp="1"/>
          </p:cNvSpPr>
          <p:nvPr>
            <p:ph sz="quarter" idx="11"/>
          </p:nvPr>
        </p:nvSpPr>
        <p:spPr>
          <a:xfrm>
            <a:off x="4498975" y="2636838"/>
            <a:ext cx="3192463" cy="3424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Content Column Placeholder Right"/>
          <p:cNvSpPr>
            <a:spLocks noGrp="1"/>
          </p:cNvSpPr>
          <p:nvPr>
            <p:ph type="body" sz="quarter" idx="3"/>
          </p:nvPr>
        </p:nvSpPr>
        <p:spPr>
          <a:xfrm>
            <a:off x="8204198" y="1808163"/>
            <a:ext cx="3190875" cy="684212"/>
          </a:xfrm>
        </p:spPr>
        <p:txBody>
          <a:bodyPr anchor="b">
            <a:noAutofit/>
          </a:bodyPr>
          <a:lstStyle>
            <a:lvl1pPr marL="0" indent="0">
              <a:buNone/>
              <a:defRPr sz="25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Right"/>
          <p:cNvSpPr>
            <a:spLocks noGrp="1"/>
          </p:cNvSpPr>
          <p:nvPr>
            <p:ph sz="quarter" idx="4"/>
          </p:nvPr>
        </p:nvSpPr>
        <p:spPr>
          <a:xfrm>
            <a:off x="8204198" y="2636838"/>
            <a:ext cx="3190876" cy="3424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8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F396-2EEB-1543-B200-9754D5D75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94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0">
          <p15:clr>
            <a:srgbClr val="FBAE40"/>
          </p15:clr>
        </p15:guide>
        <p15:guide id="2" orient="horz" pos="1661">
          <p15:clr>
            <a:srgbClr val="FBAE40"/>
          </p15:clr>
        </p15:guide>
        <p15:guide id="3" pos="2510">
          <p15:clr>
            <a:srgbClr val="FBAE40"/>
          </p15:clr>
        </p15:guide>
        <p15:guide id="4" pos="5170">
          <p15:clr>
            <a:srgbClr val="FBAE40"/>
          </p15:clr>
        </p15:guide>
        <p15:guide id="5" pos="2834">
          <p15:clr>
            <a:srgbClr val="FBAE40"/>
          </p15:clr>
        </p15:guide>
        <p15:guide id="6" pos="484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mparison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93750" y="793749"/>
            <a:ext cx="10601324" cy="887413"/>
          </a:xfrm>
        </p:spPr>
        <p:txBody>
          <a:bodyPr>
            <a:noAutofit/>
          </a:bodyPr>
          <a:lstStyle>
            <a:lvl1pPr>
              <a:defRPr sz="3500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8" name="Picture Placeholder Left"/>
          <p:cNvSpPr>
            <a:spLocks noGrp="1"/>
          </p:cNvSpPr>
          <p:nvPr>
            <p:ph type="pic" sz="quarter" idx="10"/>
          </p:nvPr>
        </p:nvSpPr>
        <p:spPr>
          <a:xfrm>
            <a:off x="793750" y="2097088"/>
            <a:ext cx="5043487" cy="263865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0" name="Text Placeholder Left"/>
          <p:cNvSpPr>
            <a:spLocks noGrp="1"/>
          </p:cNvSpPr>
          <p:nvPr>
            <p:ph type="body" sz="quarter" idx="11"/>
          </p:nvPr>
        </p:nvSpPr>
        <p:spPr>
          <a:xfrm>
            <a:off x="793750" y="4868863"/>
            <a:ext cx="5043487" cy="119221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Right"/>
          <p:cNvSpPr>
            <a:spLocks noGrp="1"/>
          </p:cNvSpPr>
          <p:nvPr>
            <p:ph type="pic" sz="quarter" idx="12"/>
          </p:nvPr>
        </p:nvSpPr>
        <p:spPr>
          <a:xfrm>
            <a:off x="6356350" y="2097088"/>
            <a:ext cx="5043487" cy="263865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2" name="Text Placeholder Right"/>
          <p:cNvSpPr>
            <a:spLocks noGrp="1"/>
          </p:cNvSpPr>
          <p:nvPr>
            <p:ph type="body" sz="quarter" idx="13"/>
          </p:nvPr>
        </p:nvSpPr>
        <p:spPr>
          <a:xfrm>
            <a:off x="6356350" y="4868863"/>
            <a:ext cx="5043487" cy="119221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619F396-2EEB-1543-B200-9754D5D75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04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1">
          <p15:clr>
            <a:srgbClr val="FBAE40"/>
          </p15:clr>
        </p15:guide>
        <p15:guide id="2" orient="horz" pos="2976">
          <p15:clr>
            <a:srgbClr val="FBAE40"/>
          </p15:clr>
        </p15:guide>
        <p15:guide id="3" pos="3677">
          <p15:clr>
            <a:srgbClr val="FBAE40"/>
          </p15:clr>
        </p15:guide>
        <p15:guide id="4" pos="4004">
          <p15:clr>
            <a:srgbClr val="FBAE40"/>
          </p15:clr>
        </p15:guide>
        <p15:guide id="5" orient="horz" pos="306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mparison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93750" y="793749"/>
            <a:ext cx="10601324" cy="887413"/>
          </a:xfrm>
        </p:spPr>
        <p:txBody>
          <a:bodyPr>
            <a:noAutofit/>
          </a:bodyPr>
          <a:lstStyle>
            <a:lvl1pPr>
              <a:defRPr sz="3500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8" name="Picture Placeholder Left"/>
          <p:cNvSpPr>
            <a:spLocks noGrp="1"/>
          </p:cNvSpPr>
          <p:nvPr>
            <p:ph type="pic" sz="quarter" idx="10"/>
          </p:nvPr>
        </p:nvSpPr>
        <p:spPr>
          <a:xfrm>
            <a:off x="793750" y="2060575"/>
            <a:ext cx="3190875" cy="26638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0" name="Text Placeholder Left"/>
          <p:cNvSpPr>
            <a:spLocks noGrp="1"/>
          </p:cNvSpPr>
          <p:nvPr>
            <p:ph type="body" sz="quarter" idx="13"/>
          </p:nvPr>
        </p:nvSpPr>
        <p:spPr>
          <a:xfrm>
            <a:off x="793750" y="4868863"/>
            <a:ext cx="3190875" cy="119221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Center"/>
          <p:cNvSpPr>
            <a:spLocks noGrp="1"/>
          </p:cNvSpPr>
          <p:nvPr>
            <p:ph type="pic" sz="quarter" idx="11"/>
          </p:nvPr>
        </p:nvSpPr>
        <p:spPr>
          <a:xfrm>
            <a:off x="4498975" y="2060574"/>
            <a:ext cx="3190875" cy="26638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5" name="Text Placeholder Centre"/>
          <p:cNvSpPr>
            <a:spLocks noGrp="1"/>
          </p:cNvSpPr>
          <p:nvPr>
            <p:ph type="body" sz="quarter" idx="14"/>
          </p:nvPr>
        </p:nvSpPr>
        <p:spPr>
          <a:xfrm>
            <a:off x="4500563" y="4870581"/>
            <a:ext cx="3190875" cy="119221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Right"/>
          <p:cNvSpPr>
            <a:spLocks noGrp="1"/>
          </p:cNvSpPr>
          <p:nvPr>
            <p:ph type="pic" sz="quarter" idx="12"/>
          </p:nvPr>
        </p:nvSpPr>
        <p:spPr>
          <a:xfrm>
            <a:off x="8207375" y="2060573"/>
            <a:ext cx="3190875" cy="26638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6" name="Text Placeholder Right"/>
          <p:cNvSpPr>
            <a:spLocks noGrp="1"/>
          </p:cNvSpPr>
          <p:nvPr>
            <p:ph type="body" sz="quarter" idx="15"/>
          </p:nvPr>
        </p:nvSpPr>
        <p:spPr>
          <a:xfrm>
            <a:off x="8207375" y="4868863"/>
            <a:ext cx="3190875" cy="119221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19F396-2EEB-1543-B200-9754D5D75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97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76">
          <p15:clr>
            <a:srgbClr val="FBAE40"/>
          </p15:clr>
        </p15:guide>
        <p15:guide id="2" orient="horz" pos="3067">
          <p15:clr>
            <a:srgbClr val="FBAE40"/>
          </p15:clr>
        </p15:guide>
        <p15:guide id="3" pos="2525">
          <p15:clr>
            <a:srgbClr val="FBAE40"/>
          </p15:clr>
        </p15:guide>
        <p15:guide id="4" pos="5155">
          <p15:clr>
            <a:srgbClr val="FBAE40"/>
          </p15:clr>
        </p15:guide>
        <p15:guide id="5" pos="2819">
          <p15:clr>
            <a:srgbClr val="FBAE40"/>
          </p15:clr>
        </p15:guide>
        <p15:guide id="6" pos="4861">
          <p15:clr>
            <a:srgbClr val="FBAE40"/>
          </p15:clr>
        </p15:guide>
        <p15:guide id="7" orient="horz" pos="129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Row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93751" y="793750"/>
            <a:ext cx="10601324" cy="896938"/>
          </a:xfrm>
        </p:spPr>
        <p:txBody>
          <a:bodyPr>
            <a:noAutofit/>
          </a:bodyPr>
          <a:lstStyle>
            <a:lvl1pPr>
              <a:defRPr sz="3500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Content Placeholder Top"/>
          <p:cNvSpPr>
            <a:spLocks noGrp="1"/>
          </p:cNvSpPr>
          <p:nvPr>
            <p:ph sz="quarter" idx="10"/>
          </p:nvPr>
        </p:nvSpPr>
        <p:spPr>
          <a:xfrm>
            <a:off x="793749" y="1808163"/>
            <a:ext cx="10601325" cy="24269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Picture Placeholder Left"/>
          <p:cNvSpPr>
            <a:spLocks noGrp="1"/>
          </p:cNvSpPr>
          <p:nvPr>
            <p:ph type="pic" sz="quarter" idx="11"/>
          </p:nvPr>
        </p:nvSpPr>
        <p:spPr>
          <a:xfrm>
            <a:off x="793750" y="4379913"/>
            <a:ext cx="3189288" cy="16811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8" name="Picture Placeholder Centre"/>
          <p:cNvSpPr>
            <a:spLocks noGrp="1"/>
          </p:cNvSpPr>
          <p:nvPr>
            <p:ph type="pic" sz="quarter" idx="12"/>
          </p:nvPr>
        </p:nvSpPr>
        <p:spPr>
          <a:xfrm>
            <a:off x="4500563" y="4379913"/>
            <a:ext cx="3189288" cy="16811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9" name="Picture Placeholder Right"/>
          <p:cNvSpPr>
            <a:spLocks noGrp="1"/>
          </p:cNvSpPr>
          <p:nvPr>
            <p:ph type="pic" sz="quarter" idx="13"/>
          </p:nvPr>
        </p:nvSpPr>
        <p:spPr>
          <a:xfrm>
            <a:off x="8207376" y="4379913"/>
            <a:ext cx="3189288" cy="16811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619F396-2EEB-1543-B200-9754D5D75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23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35">
          <p15:clr>
            <a:srgbClr val="FBAE40"/>
          </p15:clr>
        </p15:guide>
        <p15:guide id="2" pos="5170">
          <p15:clr>
            <a:srgbClr val="FBAE40"/>
          </p15:clr>
        </p15:guide>
        <p15:guide id="3" pos="2509">
          <p15:clr>
            <a:srgbClr val="FBAE40"/>
          </p15:clr>
        </p15:guide>
        <p15:guide id="4" pos="484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Row with 3 larg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93751" y="793750"/>
            <a:ext cx="10601324" cy="896938"/>
          </a:xfrm>
        </p:spPr>
        <p:txBody>
          <a:bodyPr>
            <a:noAutofit/>
          </a:bodyPr>
          <a:lstStyle>
            <a:lvl1pPr>
              <a:defRPr sz="3500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Content Placeholder Top"/>
          <p:cNvSpPr>
            <a:spLocks noGrp="1"/>
          </p:cNvSpPr>
          <p:nvPr>
            <p:ph sz="quarter" idx="10"/>
          </p:nvPr>
        </p:nvSpPr>
        <p:spPr>
          <a:xfrm>
            <a:off x="793749" y="1808163"/>
            <a:ext cx="10601325" cy="16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Picture Placeholder Left"/>
          <p:cNvSpPr>
            <a:spLocks noGrp="1"/>
          </p:cNvSpPr>
          <p:nvPr>
            <p:ph type="pic" sz="quarter" idx="11"/>
          </p:nvPr>
        </p:nvSpPr>
        <p:spPr>
          <a:xfrm>
            <a:off x="793750" y="3852153"/>
            <a:ext cx="3189288" cy="220892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8" name="Picture Placeholder Centre"/>
          <p:cNvSpPr>
            <a:spLocks noGrp="1"/>
          </p:cNvSpPr>
          <p:nvPr>
            <p:ph type="pic" sz="quarter" idx="12"/>
          </p:nvPr>
        </p:nvSpPr>
        <p:spPr>
          <a:xfrm>
            <a:off x="4500563" y="3852153"/>
            <a:ext cx="3189288" cy="220892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9" name="Picture Placeholder Right"/>
          <p:cNvSpPr>
            <a:spLocks noGrp="1"/>
          </p:cNvSpPr>
          <p:nvPr>
            <p:ph type="pic" sz="quarter" idx="13"/>
          </p:nvPr>
        </p:nvSpPr>
        <p:spPr>
          <a:xfrm>
            <a:off x="8207376" y="3852153"/>
            <a:ext cx="3189288" cy="220892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619F396-2EEB-1543-B200-9754D5D75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36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35">
          <p15:clr>
            <a:srgbClr val="FBAE40"/>
          </p15:clr>
        </p15:guide>
        <p15:guide id="2" pos="5170">
          <p15:clr>
            <a:srgbClr val="FBAE40"/>
          </p15:clr>
        </p15:guide>
        <p15:guide id="3" pos="2509">
          <p15:clr>
            <a:srgbClr val="FBAE40"/>
          </p15:clr>
        </p15:guide>
        <p15:guide id="4" pos="484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ow with 2 larg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93751" y="793750"/>
            <a:ext cx="10601324" cy="896938"/>
          </a:xfrm>
        </p:spPr>
        <p:txBody>
          <a:bodyPr>
            <a:noAutofit/>
          </a:bodyPr>
          <a:lstStyle>
            <a:lvl1pPr>
              <a:defRPr sz="3500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Content Placeholder Top"/>
          <p:cNvSpPr>
            <a:spLocks noGrp="1"/>
          </p:cNvSpPr>
          <p:nvPr>
            <p:ph sz="quarter" idx="10"/>
          </p:nvPr>
        </p:nvSpPr>
        <p:spPr>
          <a:xfrm>
            <a:off x="793749" y="1808163"/>
            <a:ext cx="10601325" cy="16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Picture Placeholder Left"/>
          <p:cNvSpPr>
            <a:spLocks noGrp="1"/>
          </p:cNvSpPr>
          <p:nvPr>
            <p:ph type="pic" sz="quarter" idx="11"/>
          </p:nvPr>
        </p:nvSpPr>
        <p:spPr>
          <a:xfrm>
            <a:off x="793750" y="3852153"/>
            <a:ext cx="4932000" cy="220892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8" name="Picture Placeholder Centre"/>
          <p:cNvSpPr>
            <a:spLocks noGrp="1"/>
          </p:cNvSpPr>
          <p:nvPr>
            <p:ph type="pic" sz="quarter" idx="12"/>
          </p:nvPr>
        </p:nvSpPr>
        <p:spPr>
          <a:xfrm>
            <a:off x="6443027" y="3852153"/>
            <a:ext cx="4932000" cy="220892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619F396-2EEB-1543-B200-9754D5D75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65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35">
          <p15:clr>
            <a:srgbClr val="FBAE40"/>
          </p15:clr>
        </p15:guide>
        <p15:guide id="2" pos="5170">
          <p15:clr>
            <a:srgbClr val="FBAE40"/>
          </p15:clr>
        </p15:guide>
        <p15:guide id="3" pos="2509">
          <p15:clr>
            <a:srgbClr val="FBAE40"/>
          </p15:clr>
        </p15:guide>
        <p15:guide id="4" pos="4843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de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"/>
          <p:cNvSpPr>
            <a:spLocks noGrp="1"/>
          </p:cNvSpPr>
          <p:nvPr>
            <p:ph type="pic" sz="quarter" idx="10"/>
          </p:nvPr>
        </p:nvSpPr>
        <p:spPr>
          <a:xfrm>
            <a:off x="0" y="793750"/>
            <a:ext cx="12192000" cy="52673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5" name="Slide Numb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19F396-2EEB-1543-B200-9754D5D75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03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93751" y="793750"/>
            <a:ext cx="10601324" cy="896938"/>
          </a:xfrm>
        </p:spPr>
        <p:txBody>
          <a:bodyPr>
            <a:noAutofit/>
          </a:bodyPr>
          <a:lstStyle>
            <a:lvl1pPr>
              <a:defRPr sz="35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0"/>
          </p:nvPr>
        </p:nvSpPr>
        <p:spPr>
          <a:xfrm>
            <a:off x="793749" y="1825626"/>
            <a:ext cx="10601325" cy="42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Slide Numb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19F396-2EEB-1543-B200-9754D5D75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92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descreen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"/>
          <p:cNvSpPr>
            <a:spLocks noGrp="1"/>
          </p:cNvSpPr>
          <p:nvPr>
            <p:ph type="pic" sz="quarter" idx="10"/>
          </p:nvPr>
        </p:nvSpPr>
        <p:spPr>
          <a:xfrm>
            <a:off x="0" y="793750"/>
            <a:ext cx="12192000" cy="52673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6" name="Photo Caption"/>
          <p:cNvSpPr>
            <a:spLocks noGrp="1"/>
          </p:cNvSpPr>
          <p:nvPr>
            <p:ph type="body" sz="quarter" idx="11"/>
          </p:nvPr>
        </p:nvSpPr>
        <p:spPr>
          <a:xfrm>
            <a:off x="0" y="5712619"/>
            <a:ext cx="6938128" cy="696912"/>
          </a:xfrm>
          <a:solidFill>
            <a:schemeClr val="tx1">
              <a:lumMod val="75000"/>
              <a:lumOff val="25000"/>
            </a:schemeClr>
          </a:solidFill>
        </p:spPr>
        <p:txBody>
          <a:bodyPr lIns="792000" anchor="ctr" anchorCtr="0"/>
          <a:lstStyle>
            <a:lvl1pPr marL="0" indent="0">
              <a:buNone/>
              <a:defRPr sz="3600" b="1">
                <a:solidFill>
                  <a:schemeClr val="bg1"/>
                </a:solidFill>
                <a:latin typeface="+mn-lt"/>
              </a:defRPr>
            </a:lvl1pPr>
            <a:lvl2pPr>
              <a:defRPr sz="3600" b="1">
                <a:solidFill>
                  <a:schemeClr val="bg1"/>
                </a:solidFill>
                <a:latin typeface="+mn-lt"/>
              </a:defRPr>
            </a:lvl2pPr>
            <a:lvl3pPr>
              <a:defRPr sz="3600" b="1">
                <a:solidFill>
                  <a:schemeClr val="bg1"/>
                </a:solidFill>
                <a:latin typeface="+mn-lt"/>
              </a:defRPr>
            </a:lvl3pPr>
            <a:lvl4pPr>
              <a:defRPr sz="3600" b="1">
                <a:solidFill>
                  <a:schemeClr val="bg1"/>
                </a:solidFill>
                <a:latin typeface="+mn-lt"/>
              </a:defRPr>
            </a:lvl4pPr>
            <a:lvl5pPr>
              <a:defRPr sz="36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F396-2EEB-1543-B200-9754D5D75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47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"/>
          <p:cNvSpPr>
            <a:spLocks noGrp="1"/>
          </p:cNvSpPr>
          <p:nvPr>
            <p:ph type="pic" sz="quarter" idx="10"/>
          </p:nvPr>
        </p:nvSpPr>
        <p:spPr>
          <a:xfrm>
            <a:off x="793750" y="793750"/>
            <a:ext cx="10601325" cy="52673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19F396-2EEB-1543-B200-9754D5D75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3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"/>
          <p:cNvSpPr>
            <a:spLocks noGrp="1"/>
          </p:cNvSpPr>
          <p:nvPr>
            <p:ph type="pic" sz="quarter" idx="10"/>
          </p:nvPr>
        </p:nvSpPr>
        <p:spPr>
          <a:xfrm>
            <a:off x="793750" y="793750"/>
            <a:ext cx="10601325" cy="52673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6" name="Photo Caption"/>
          <p:cNvSpPr>
            <a:spLocks noGrp="1"/>
          </p:cNvSpPr>
          <p:nvPr>
            <p:ph type="body" sz="quarter" idx="11"/>
          </p:nvPr>
        </p:nvSpPr>
        <p:spPr>
          <a:xfrm>
            <a:off x="0" y="5712619"/>
            <a:ext cx="6938128" cy="696912"/>
          </a:xfrm>
          <a:solidFill>
            <a:schemeClr val="tx1">
              <a:lumMod val="75000"/>
              <a:lumOff val="25000"/>
            </a:schemeClr>
          </a:solidFill>
        </p:spPr>
        <p:txBody>
          <a:bodyPr lIns="792000" anchor="ctr" anchorCtr="0"/>
          <a:lstStyle>
            <a:lvl1pPr marL="0" indent="0">
              <a:buNone/>
              <a:defRPr sz="3600" b="1">
                <a:solidFill>
                  <a:schemeClr val="bg1"/>
                </a:solidFill>
                <a:latin typeface="+mn-lt"/>
              </a:defRPr>
            </a:lvl1pPr>
            <a:lvl2pPr>
              <a:defRPr sz="3600" b="1">
                <a:solidFill>
                  <a:schemeClr val="bg1"/>
                </a:solidFill>
                <a:latin typeface="+mn-lt"/>
              </a:defRPr>
            </a:lvl2pPr>
            <a:lvl3pPr>
              <a:defRPr sz="3600" b="1">
                <a:solidFill>
                  <a:schemeClr val="bg1"/>
                </a:solidFill>
                <a:latin typeface="+mn-lt"/>
              </a:defRPr>
            </a:lvl3pPr>
            <a:lvl4pPr>
              <a:defRPr sz="3600" b="1">
                <a:solidFill>
                  <a:schemeClr val="bg1"/>
                </a:solidFill>
                <a:latin typeface="+mn-lt"/>
              </a:defRPr>
            </a:lvl4pPr>
            <a:lvl5pPr>
              <a:defRPr sz="36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F396-2EEB-1543-B200-9754D5D75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231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out CHARS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93751" y="793750"/>
            <a:ext cx="10601324" cy="896938"/>
          </a:xfrm>
        </p:spPr>
        <p:txBody>
          <a:bodyPr>
            <a:noAutofit/>
          </a:bodyPr>
          <a:lstStyle>
            <a:lvl1pPr>
              <a:defRPr sz="3500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0"/>
          </p:nvPr>
        </p:nvSpPr>
        <p:spPr>
          <a:xfrm>
            <a:off x="793749" y="1825626"/>
            <a:ext cx="10601325" cy="2694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pic>
        <p:nvPicPr>
          <p:cNvPr id="3" name="CHARS campus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19914"/>
            <a:ext cx="12192000" cy="233808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49247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cial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"/>
          <p:cNvSpPr txBox="1"/>
          <p:nvPr/>
        </p:nvSpPr>
        <p:spPr>
          <a:xfrm>
            <a:off x="793749" y="778042"/>
            <a:ext cx="10604167" cy="92217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3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Stay connected with us</a:t>
            </a:r>
            <a:endParaRPr lang="en-CA" sz="3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Left Text"/>
          <p:cNvSpPr txBox="1"/>
          <p:nvPr/>
        </p:nvSpPr>
        <p:spPr>
          <a:xfrm>
            <a:off x="789243" y="1838562"/>
            <a:ext cx="3357188" cy="2655553"/>
          </a:xfrm>
          <a:prstGeom prst="rect">
            <a:avLst/>
          </a:prstGeom>
        </p:spPr>
        <p:txBody>
          <a:bodyPr vert="horz" wrap="square" lIns="720000" tIns="45720" rIns="108000" bIns="45720" rtlCol="0" anchor="t">
            <a:no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+mn-lt"/>
                <a:ea typeface="Cambria" charset="0"/>
                <a:cs typeface="Cambria" charset="0"/>
              </a:rPr>
              <a:t>Email</a:t>
            </a:r>
          </a:p>
          <a:p>
            <a:pPr>
              <a:spcAft>
                <a:spcPts val="3000"/>
              </a:spcAft>
            </a:pPr>
            <a:r>
              <a:rPr lang="en-US" sz="2000" dirty="0">
                <a:solidFill>
                  <a:schemeClr val="tx1"/>
                </a:solidFill>
                <a:latin typeface="+mj-lt"/>
                <a:ea typeface="Cambria" charset="0"/>
                <a:cs typeface="Cambria" charset="0"/>
                <a:hlinkClick r:id="rId2"/>
              </a:rPr>
              <a:t>Info@polar.gc.ca</a:t>
            </a:r>
            <a:br>
              <a:rPr lang="en-US" sz="2000" dirty="0">
                <a:solidFill>
                  <a:schemeClr val="tx1"/>
                </a:solidFill>
                <a:latin typeface="+mj-lt"/>
                <a:ea typeface="Cambria" charset="0"/>
                <a:cs typeface="Cambria" charset="0"/>
              </a:rPr>
            </a:br>
            <a:endParaRPr lang="en-US" sz="2000" dirty="0">
              <a:solidFill>
                <a:schemeClr val="tx1"/>
              </a:solidFill>
              <a:latin typeface="+mj-lt"/>
              <a:ea typeface="Cambria" charset="0"/>
              <a:cs typeface="Cambria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+mn-lt"/>
                <a:ea typeface="Cambria" charset="0"/>
                <a:cs typeface="Cambria" charset="0"/>
              </a:rPr>
              <a:t>Instagram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  <a:ea typeface="Cambria" charset="0"/>
                <a:cs typeface="Cambria" charset="0"/>
                <a:hlinkClick r:id="rId3"/>
              </a:rPr>
              <a:t>@</a:t>
            </a:r>
            <a:r>
              <a:rPr lang="en-US" sz="2000" dirty="0" err="1">
                <a:solidFill>
                  <a:schemeClr val="tx1"/>
                </a:solidFill>
                <a:latin typeface="+mj-lt"/>
                <a:ea typeface="Cambria" charset="0"/>
                <a:cs typeface="Cambria" charset="0"/>
                <a:hlinkClick r:id="rId3"/>
              </a:rPr>
              <a:t>polar.knowledge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Cambria" charset="0"/>
                <a:cs typeface="Cambria" charset="0"/>
              </a:rPr>
              <a:t> (EN)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tx1"/>
                </a:solidFill>
                <a:latin typeface="+mj-lt"/>
                <a:ea typeface="Cambria" charset="0"/>
                <a:cs typeface="Cambria" charset="0"/>
                <a:hlinkClick r:id="rId4"/>
              </a:rPr>
              <a:t>@</a:t>
            </a:r>
            <a:r>
              <a:rPr lang="en-US" sz="2000" dirty="0" err="1">
                <a:solidFill>
                  <a:schemeClr val="tx1"/>
                </a:solidFill>
                <a:latin typeface="+mj-lt"/>
                <a:ea typeface="Cambria" charset="0"/>
                <a:cs typeface="Cambria" charset="0"/>
                <a:hlinkClick r:id="rId4"/>
              </a:rPr>
              <a:t>savoir.polaire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Cambria" charset="0"/>
                <a:cs typeface="Cambria" charset="0"/>
              </a:rPr>
              <a:t> (FR)</a:t>
            </a:r>
          </a:p>
        </p:txBody>
      </p:sp>
      <p:pic>
        <p:nvPicPr>
          <p:cNvPr id="8" name="Email Icon" descr="http://www.ondalatina.fr/images/icones/icone_adressemai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50" y="1998922"/>
            <a:ext cx="474605" cy="488272"/>
          </a:xfrm>
          <a:prstGeom prst="rect">
            <a:avLst/>
          </a:prstGeom>
          <a:noFill/>
        </p:spPr>
      </p:pic>
      <p:pic>
        <p:nvPicPr>
          <p:cNvPr id="9" name="Instagram Icon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43" y="3406324"/>
            <a:ext cx="439159" cy="439159"/>
          </a:xfrm>
          <a:prstGeom prst="rect">
            <a:avLst/>
          </a:prstGeom>
        </p:spPr>
      </p:pic>
      <p:sp>
        <p:nvSpPr>
          <p:cNvPr id="3" name="Right Text"/>
          <p:cNvSpPr txBox="1"/>
          <p:nvPr/>
        </p:nvSpPr>
        <p:spPr>
          <a:xfrm>
            <a:off x="4187825" y="1808163"/>
            <a:ext cx="3373200" cy="2655553"/>
          </a:xfrm>
          <a:prstGeom prst="rect">
            <a:avLst/>
          </a:prstGeom>
        </p:spPr>
        <p:txBody>
          <a:bodyPr vert="horz" wrap="square" lIns="720000" tIns="45720" rIns="108000" bIns="45720" rtlCol="0" anchor="t">
            <a:no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+mn-lt"/>
                <a:ea typeface="Cambria" charset="0"/>
                <a:cs typeface="Cambria" charset="0"/>
              </a:rPr>
              <a:t>Twitter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  <a:ea typeface="Cambria" charset="0"/>
                <a:cs typeface="Cambria" charset="0"/>
                <a:hlinkClick r:id="rId7"/>
              </a:rPr>
              <a:t>@</a:t>
            </a:r>
            <a:r>
              <a:rPr lang="en-US" sz="2000" dirty="0" err="1">
                <a:solidFill>
                  <a:schemeClr val="tx1"/>
                </a:solidFill>
                <a:latin typeface="+mj-lt"/>
                <a:ea typeface="Cambria" charset="0"/>
                <a:cs typeface="Cambria" charset="0"/>
                <a:hlinkClick r:id="rId7"/>
              </a:rPr>
              <a:t>POLARCanada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Cambria" charset="0"/>
                <a:cs typeface="Cambria" charset="0"/>
              </a:rPr>
              <a:t> (EN) </a:t>
            </a:r>
          </a:p>
          <a:p>
            <a:pPr>
              <a:spcAft>
                <a:spcPts val="3600"/>
              </a:spcAft>
            </a:pPr>
            <a:r>
              <a:rPr lang="en-US" sz="2000" dirty="0">
                <a:solidFill>
                  <a:schemeClr val="tx1"/>
                </a:solidFill>
                <a:latin typeface="+mj-lt"/>
                <a:ea typeface="Cambria" charset="0"/>
                <a:cs typeface="Cambria" charset="0"/>
                <a:hlinkClick r:id="rId8"/>
              </a:rPr>
              <a:t>@</a:t>
            </a:r>
            <a:r>
              <a:rPr lang="en-US" sz="2000" dirty="0" err="1">
                <a:solidFill>
                  <a:schemeClr val="tx1"/>
                </a:solidFill>
                <a:latin typeface="+mj-lt"/>
                <a:ea typeface="Cambria" charset="0"/>
                <a:cs typeface="Cambria" charset="0"/>
                <a:hlinkClick r:id="rId8"/>
              </a:rPr>
              <a:t>POLAIRECanada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Cambria" charset="0"/>
                <a:cs typeface="Cambria" charset="0"/>
              </a:rPr>
              <a:t> (FR)</a:t>
            </a:r>
          </a:p>
          <a:p>
            <a:r>
              <a:rPr lang="en-US" sz="2000" b="1" dirty="0">
                <a:solidFill>
                  <a:schemeClr val="tx1"/>
                </a:solidFill>
                <a:latin typeface="+mn-lt"/>
                <a:ea typeface="Cambria" charset="0"/>
                <a:cs typeface="Cambria" charset="0"/>
              </a:rPr>
              <a:t>Facebook</a:t>
            </a:r>
          </a:p>
          <a:p>
            <a:r>
              <a:rPr lang="en-US" sz="2000" kern="1200" dirty="0">
                <a:solidFill>
                  <a:schemeClr val="tx1"/>
                </a:solidFill>
                <a:latin typeface="+mj-lt"/>
                <a:ea typeface="Cambria" charset="0"/>
                <a:cs typeface="Cambria" charset="0"/>
                <a:hlinkClick r:id="rId9"/>
              </a:rPr>
              <a:t>@</a:t>
            </a:r>
            <a:r>
              <a:rPr lang="en-US" sz="2000" kern="1200" dirty="0" err="1">
                <a:solidFill>
                  <a:schemeClr val="tx1"/>
                </a:solidFill>
                <a:latin typeface="+mj-lt"/>
                <a:ea typeface="Cambria" charset="0"/>
                <a:cs typeface="Cambria" charset="0"/>
                <a:hlinkClick r:id="rId9"/>
              </a:rPr>
              <a:t>PolarKnowledge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Cambria" charset="0"/>
                <a:cs typeface="Cambria" charset="0"/>
              </a:rPr>
              <a:t> (EN)</a:t>
            </a:r>
            <a:endParaRPr lang="en-CA" sz="2000" kern="1200" dirty="0">
              <a:solidFill>
                <a:schemeClr val="tx1"/>
              </a:solidFill>
              <a:latin typeface="+mj-lt"/>
              <a:ea typeface="Cambria" charset="0"/>
              <a:cs typeface="Cambria" charset="0"/>
            </a:endParaRPr>
          </a:p>
          <a:p>
            <a:pPr>
              <a:spcAft>
                <a:spcPts val="1200"/>
              </a:spcAft>
            </a:pPr>
            <a:r>
              <a:rPr lang="en-US" sz="2000" kern="1200" dirty="0">
                <a:solidFill>
                  <a:schemeClr val="tx1"/>
                </a:solidFill>
                <a:latin typeface="+mj-lt"/>
                <a:ea typeface="Cambria" charset="0"/>
                <a:cs typeface="Cambria" charset="0"/>
                <a:hlinkClick r:id="rId10"/>
              </a:rPr>
              <a:t>@</a:t>
            </a:r>
            <a:r>
              <a:rPr lang="en-US" sz="2000" kern="1200" dirty="0" err="1">
                <a:solidFill>
                  <a:schemeClr val="tx1"/>
                </a:solidFill>
                <a:latin typeface="+mj-lt"/>
                <a:ea typeface="Cambria" charset="0"/>
                <a:cs typeface="Cambria" charset="0"/>
                <a:hlinkClick r:id="rId10"/>
              </a:rPr>
              <a:t>Savoirpolaire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Cambria" charset="0"/>
                <a:cs typeface="Cambria" charset="0"/>
              </a:rPr>
              <a:t> (FR)</a:t>
            </a:r>
            <a:endParaRPr lang="en-US" sz="2000" dirty="0">
              <a:solidFill>
                <a:schemeClr val="tx1"/>
              </a:solidFill>
              <a:latin typeface="+mj-lt"/>
              <a:ea typeface="Cambria" charset="0"/>
              <a:cs typeface="Cambria" charset="0"/>
            </a:endParaRPr>
          </a:p>
        </p:txBody>
      </p:sp>
      <p:pic>
        <p:nvPicPr>
          <p:cNvPr id="10" name="Twitter Icon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5037" y="1998922"/>
            <a:ext cx="480907" cy="480907"/>
          </a:xfrm>
          <a:prstGeom prst="rect">
            <a:avLst/>
          </a:prstGeom>
        </p:spPr>
      </p:pic>
      <p:pic>
        <p:nvPicPr>
          <p:cNvPr id="7" name="Facebook Icon" descr="http://writingspark.com/wp-content/uploads/2014/01/facebook-graphic-149x150-1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1904" y="3406324"/>
            <a:ext cx="414652" cy="414652"/>
          </a:xfrm>
          <a:prstGeom prst="rect">
            <a:avLst/>
          </a:prstGeom>
          <a:noFill/>
        </p:spPr>
      </p:pic>
      <p:sp>
        <p:nvSpPr>
          <p:cNvPr id="12" name="Bottom Text"/>
          <p:cNvSpPr txBox="1"/>
          <p:nvPr/>
        </p:nvSpPr>
        <p:spPr>
          <a:xfrm>
            <a:off x="773231" y="4641989"/>
            <a:ext cx="6762632" cy="1396772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+mn-lt"/>
                <a:ea typeface="Cambria" charset="0"/>
                <a:cs typeface="Cambria" charset="0"/>
              </a:rPr>
              <a:t>Website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  <a:ea typeface="Cambria" charset="0"/>
                <a:cs typeface="Cambria" charset="0"/>
                <a:hlinkClick r:id="rId13"/>
              </a:rPr>
              <a:t>Canada.ca/polar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Cambria" charset="0"/>
                <a:cs typeface="Cambria" charset="0"/>
              </a:rPr>
              <a:t> (EN)</a:t>
            </a:r>
            <a:endParaRPr lang="en-CA" sz="2000" dirty="0">
              <a:solidFill>
                <a:schemeClr val="tx1"/>
              </a:solidFill>
              <a:latin typeface="+mj-lt"/>
              <a:ea typeface="Cambria" charset="0"/>
              <a:cs typeface="Cambria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+mj-lt"/>
                <a:ea typeface="Cambria" charset="0"/>
                <a:cs typeface="Cambria" charset="0"/>
                <a:hlinkClick r:id="rId14"/>
              </a:rPr>
              <a:t>Canada.ca/</a:t>
            </a:r>
            <a:r>
              <a:rPr lang="en-US" sz="2000" dirty="0" err="1">
                <a:solidFill>
                  <a:schemeClr val="tx1"/>
                </a:solidFill>
                <a:latin typeface="+mj-lt"/>
                <a:ea typeface="Cambria" charset="0"/>
                <a:cs typeface="Cambria" charset="0"/>
                <a:hlinkClick r:id="rId14"/>
              </a:rPr>
              <a:t>polaire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Cambria" charset="0"/>
                <a:cs typeface="Cambria" charset="0"/>
              </a:rPr>
              <a:t> (FR)</a:t>
            </a:r>
          </a:p>
        </p:txBody>
      </p:sp>
      <p:sp>
        <p:nvSpPr>
          <p:cNvPr id="4" name="Picture Placeholder"/>
          <p:cNvSpPr>
            <a:spLocks noGrp="1"/>
          </p:cNvSpPr>
          <p:nvPr>
            <p:ph type="pic" sz="quarter" idx="11" hasCustomPrompt="1"/>
          </p:nvPr>
        </p:nvSpPr>
        <p:spPr>
          <a:xfrm>
            <a:off x="7643813" y="1825625"/>
            <a:ext cx="3751262" cy="4235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Photo placeholder</a:t>
            </a:r>
            <a:endParaRPr lang="en-CA" dirty="0"/>
          </a:p>
        </p:txBody>
      </p:sp>
      <p:sp>
        <p:nvSpPr>
          <p:cNvPr id="14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F396-2EEB-1543-B200-9754D5D75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66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747">
          <p15:clr>
            <a:srgbClr val="FBAE40"/>
          </p15:clr>
        </p15:guide>
        <p15:guide id="2" pos="4815">
          <p15:clr>
            <a:srgbClr val="FBAE40"/>
          </p15:clr>
        </p15:guide>
        <p15:guide id="3" pos="26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with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93751" y="793750"/>
            <a:ext cx="10601324" cy="896938"/>
          </a:xfrm>
        </p:spPr>
        <p:txBody>
          <a:bodyPr>
            <a:noAutofit/>
          </a:bodyPr>
          <a:lstStyle>
            <a:lvl1pPr>
              <a:defRPr sz="35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0"/>
          </p:nvPr>
        </p:nvSpPr>
        <p:spPr>
          <a:xfrm>
            <a:off x="793749" y="1825626"/>
            <a:ext cx="6480000" cy="4235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Picture Placeholder"/>
          <p:cNvSpPr>
            <a:spLocks noGrp="1"/>
          </p:cNvSpPr>
          <p:nvPr>
            <p:ph type="pic" sz="quarter" idx="11"/>
          </p:nvPr>
        </p:nvSpPr>
        <p:spPr>
          <a:xfrm>
            <a:off x="7643813" y="1825625"/>
            <a:ext cx="3751262" cy="4235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F396-2EEB-1543-B200-9754D5D75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054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747">
          <p15:clr>
            <a:srgbClr val="FBAE40"/>
          </p15:clr>
        </p15:guide>
        <p15:guide id="2" pos="481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with 1 photo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93751" y="793750"/>
            <a:ext cx="10601324" cy="896938"/>
          </a:xfrm>
        </p:spPr>
        <p:txBody>
          <a:bodyPr>
            <a:noAutofit/>
          </a:bodyPr>
          <a:lstStyle>
            <a:lvl1pPr>
              <a:defRPr sz="35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4" name="Picture Placeholder"/>
          <p:cNvSpPr>
            <a:spLocks noGrp="1"/>
          </p:cNvSpPr>
          <p:nvPr>
            <p:ph type="pic" sz="quarter" idx="11"/>
          </p:nvPr>
        </p:nvSpPr>
        <p:spPr>
          <a:xfrm>
            <a:off x="791622" y="1825625"/>
            <a:ext cx="3751262" cy="4235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0"/>
          </p:nvPr>
        </p:nvSpPr>
        <p:spPr>
          <a:xfrm>
            <a:off x="4915075" y="1825626"/>
            <a:ext cx="6480000" cy="42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F396-2EEB-1543-B200-9754D5D75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77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747">
          <p15:clr>
            <a:srgbClr val="FBAE40"/>
          </p15:clr>
        </p15:guide>
        <p15:guide id="2" pos="481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slim with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93751" y="793750"/>
            <a:ext cx="10601324" cy="896938"/>
          </a:xfrm>
        </p:spPr>
        <p:txBody>
          <a:bodyPr>
            <a:noAutofit/>
          </a:bodyPr>
          <a:lstStyle>
            <a:lvl1pPr>
              <a:defRPr sz="3500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0"/>
          </p:nvPr>
        </p:nvSpPr>
        <p:spPr>
          <a:xfrm>
            <a:off x="793749" y="1825626"/>
            <a:ext cx="3754439" cy="42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Picture Placeholder"/>
          <p:cNvSpPr>
            <a:spLocks noGrp="1"/>
          </p:cNvSpPr>
          <p:nvPr>
            <p:ph type="pic" sz="quarter" idx="11"/>
          </p:nvPr>
        </p:nvSpPr>
        <p:spPr>
          <a:xfrm>
            <a:off x="4915075" y="1825625"/>
            <a:ext cx="6480000" cy="4235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F396-2EEB-1543-B200-9754D5D75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59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33">
          <p15:clr>
            <a:srgbClr val="FBAE40"/>
          </p15:clr>
        </p15:guide>
        <p15:guide id="2" pos="286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with 1 photo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93751" y="793750"/>
            <a:ext cx="10601324" cy="896938"/>
          </a:xfrm>
        </p:spPr>
        <p:txBody>
          <a:bodyPr>
            <a:noAutofit/>
          </a:bodyPr>
          <a:lstStyle>
            <a:lvl1pPr>
              <a:defRPr sz="3500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0"/>
          </p:nvPr>
        </p:nvSpPr>
        <p:spPr>
          <a:xfrm>
            <a:off x="793749" y="1825626"/>
            <a:ext cx="6480000" cy="4235450"/>
          </a:xfrm>
        </p:spPr>
        <p:txBody>
          <a:bodyPr l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Picture Placeholder"/>
          <p:cNvSpPr>
            <a:spLocks noGrp="1"/>
          </p:cNvSpPr>
          <p:nvPr>
            <p:ph type="pic" sz="quarter" idx="11"/>
          </p:nvPr>
        </p:nvSpPr>
        <p:spPr>
          <a:xfrm>
            <a:off x="7643813" y="1825624"/>
            <a:ext cx="3751262" cy="288527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5" name="Photo Caption Placeholder"/>
          <p:cNvSpPr>
            <a:spLocks noGrp="1"/>
          </p:cNvSpPr>
          <p:nvPr>
            <p:ph type="body" sz="quarter" idx="12"/>
          </p:nvPr>
        </p:nvSpPr>
        <p:spPr>
          <a:xfrm>
            <a:off x="7643813" y="4849813"/>
            <a:ext cx="3751262" cy="1211262"/>
          </a:xfrm>
        </p:spPr>
        <p:txBody>
          <a:bodyPr lIns="0" rIns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619F396-2EEB-1543-B200-9754D5D75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35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747">
          <p15:clr>
            <a:srgbClr val="FBAE40"/>
          </p15:clr>
        </p15:guide>
        <p15:guide id="2" pos="481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with 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93751" y="793750"/>
            <a:ext cx="10601324" cy="896938"/>
          </a:xfrm>
        </p:spPr>
        <p:txBody>
          <a:bodyPr>
            <a:noAutofit/>
          </a:bodyPr>
          <a:lstStyle>
            <a:lvl1pPr>
              <a:defRPr sz="3500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0"/>
          </p:nvPr>
        </p:nvSpPr>
        <p:spPr>
          <a:xfrm>
            <a:off x="793749" y="1825626"/>
            <a:ext cx="6480000" cy="42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Picture Placeholder Top"/>
          <p:cNvSpPr>
            <a:spLocks noGrp="1"/>
          </p:cNvSpPr>
          <p:nvPr>
            <p:ph type="pic" sz="quarter" idx="11"/>
          </p:nvPr>
        </p:nvSpPr>
        <p:spPr>
          <a:xfrm>
            <a:off x="7643813" y="1825625"/>
            <a:ext cx="3751262" cy="194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5" name="Picture Placeholder Bottom"/>
          <p:cNvSpPr>
            <a:spLocks noGrp="1"/>
          </p:cNvSpPr>
          <p:nvPr>
            <p:ph type="pic" sz="quarter" idx="12"/>
          </p:nvPr>
        </p:nvSpPr>
        <p:spPr>
          <a:xfrm>
            <a:off x="7643813" y="4117076"/>
            <a:ext cx="3751262" cy="194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8" name="Slide Number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619F396-2EEB-1543-B200-9754D5D75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97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747">
          <p15:clr>
            <a:srgbClr val="FBAE40"/>
          </p15:clr>
        </p15:guide>
        <p15:guide id="2" pos="481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with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93751" y="793750"/>
            <a:ext cx="10601324" cy="896938"/>
          </a:xfrm>
        </p:spPr>
        <p:txBody>
          <a:bodyPr>
            <a:noAutofit/>
          </a:bodyPr>
          <a:lstStyle>
            <a:lvl1pPr>
              <a:defRPr sz="3500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0"/>
          </p:nvPr>
        </p:nvSpPr>
        <p:spPr>
          <a:xfrm>
            <a:off x="793749" y="1825626"/>
            <a:ext cx="6480000" cy="42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Picture Placeholder Top"/>
          <p:cNvSpPr>
            <a:spLocks noGrp="1"/>
          </p:cNvSpPr>
          <p:nvPr>
            <p:ph type="pic" sz="quarter" idx="11"/>
          </p:nvPr>
        </p:nvSpPr>
        <p:spPr>
          <a:xfrm>
            <a:off x="7643813" y="1825625"/>
            <a:ext cx="3751262" cy="21327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5" name="Picture Placeholder Bottom Left"/>
          <p:cNvSpPr>
            <a:spLocks noGrp="1"/>
          </p:cNvSpPr>
          <p:nvPr>
            <p:ph type="pic" sz="quarter" idx="12"/>
          </p:nvPr>
        </p:nvSpPr>
        <p:spPr>
          <a:xfrm>
            <a:off x="7643813" y="4117076"/>
            <a:ext cx="1764882" cy="194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7" name="Picture Placeholder Bottom Right"/>
          <p:cNvSpPr>
            <a:spLocks noGrp="1"/>
          </p:cNvSpPr>
          <p:nvPr>
            <p:ph type="pic" sz="quarter" idx="13"/>
          </p:nvPr>
        </p:nvSpPr>
        <p:spPr>
          <a:xfrm>
            <a:off x="9630193" y="4117076"/>
            <a:ext cx="1764882" cy="194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9" name="Slide Number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619F396-2EEB-1543-B200-9754D5D75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25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747">
          <p15:clr>
            <a:srgbClr val="FBAE40"/>
          </p15:clr>
        </p15:guide>
        <p15:guide id="2" pos="481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93751" y="793750"/>
            <a:ext cx="10601324" cy="896938"/>
          </a:xfrm>
        </p:spPr>
        <p:txBody>
          <a:bodyPr>
            <a:noAutofit/>
          </a:bodyPr>
          <a:lstStyle>
            <a:lvl1pPr>
              <a:defRPr sz="3500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8" name="Content Placeholder Left"/>
          <p:cNvSpPr>
            <a:spLocks noGrp="1"/>
          </p:cNvSpPr>
          <p:nvPr>
            <p:ph sz="quarter" idx="10"/>
          </p:nvPr>
        </p:nvSpPr>
        <p:spPr>
          <a:xfrm>
            <a:off x="793750" y="1808163"/>
            <a:ext cx="5043488" cy="42529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Content Placeholder Right"/>
          <p:cNvSpPr>
            <a:spLocks noGrp="1"/>
          </p:cNvSpPr>
          <p:nvPr>
            <p:ph sz="quarter" idx="11"/>
          </p:nvPr>
        </p:nvSpPr>
        <p:spPr>
          <a:xfrm>
            <a:off x="6353175" y="1808163"/>
            <a:ext cx="5041900" cy="42529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F396-2EEB-1543-B200-9754D5D75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91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77">
          <p15:clr>
            <a:srgbClr val="FBAE40"/>
          </p15:clr>
        </p15:guide>
        <p15:guide id="2" pos="399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plash top"/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421094" cy="568960"/>
          </a:xfrm>
          <a:prstGeom prst="rect">
            <a:avLst/>
          </a:prstGeom>
        </p:spPr>
      </p:pic>
      <p:pic>
        <p:nvPicPr>
          <p:cNvPr id="9" name="Splash bottom"/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932" y="6283724"/>
            <a:ext cx="5698067" cy="574275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93749" y="793750"/>
            <a:ext cx="10601325" cy="89693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"/>
          <p:cNvSpPr>
            <a:spLocks noGrp="1"/>
          </p:cNvSpPr>
          <p:nvPr>
            <p:ph type="body" idx="1"/>
          </p:nvPr>
        </p:nvSpPr>
        <p:spPr>
          <a:xfrm>
            <a:off x="793749" y="1825625"/>
            <a:ext cx="10601325" cy="423545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Slide Number"/>
          <p:cNvSpPr>
            <a:spLocks noGrp="1"/>
          </p:cNvSpPr>
          <p:nvPr>
            <p:ph type="sldNum" sz="quarter" idx="4"/>
          </p:nvPr>
        </p:nvSpPr>
        <p:spPr>
          <a:xfrm>
            <a:off x="793749" y="6499131"/>
            <a:ext cx="443924" cy="35887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lang="en-CA" sz="14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619F396-2EEB-1543-B200-9754D5D75E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olar Knowledge Canada"/>
          <p:cNvSpPr txBox="1"/>
          <p:nvPr/>
        </p:nvSpPr>
        <p:spPr>
          <a:xfrm>
            <a:off x="988296" y="6499130"/>
            <a:ext cx="3121891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algn="l" defTabSz="914400" rtl="0" eaLnBrk="1" latinLnBrk="0" hangingPunct="1"/>
            <a:r>
              <a:rPr lang="en-CA" sz="14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—   Polar Knowledge Canada</a:t>
            </a:r>
          </a:p>
        </p:txBody>
      </p:sp>
    </p:spTree>
    <p:extLst>
      <p:ext uri="{BB962C8B-B14F-4D97-AF65-F5344CB8AC3E}">
        <p14:creationId xmlns:p14="http://schemas.microsoft.com/office/powerpoint/2010/main" val="256523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86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87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Calibri Light" panose="020F030202020403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̶"/>
        <a:defRPr sz="20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&gt;"/>
        <a:defRPr sz="20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○"/>
        <a:defRPr sz="20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pos="7680">
          <p15:clr>
            <a:srgbClr val="F26B43"/>
          </p15:clr>
        </p15:guide>
        <p15:guide id="3" orient="horz">
          <p15:clr>
            <a:srgbClr val="F26B43"/>
          </p15:clr>
        </p15:guide>
        <p15:guide id="4" orient="horz" pos="4320">
          <p15:clr>
            <a:srgbClr val="F26B43"/>
          </p15:clr>
        </p15:guide>
        <p15:guide id="5" pos="500">
          <p15:clr>
            <a:srgbClr val="F26B43"/>
          </p15:clr>
        </p15:guide>
        <p15:guide id="6" pos="7178">
          <p15:clr>
            <a:srgbClr val="F26B43"/>
          </p15:clr>
        </p15:guide>
        <p15:guide id="7" orient="horz" pos="500">
          <p15:clr>
            <a:srgbClr val="F26B43"/>
          </p15:clr>
        </p15:guide>
        <p15:guide id="8" orient="horz" pos="3818">
          <p15:clr>
            <a:srgbClr val="F26B43"/>
          </p15:clr>
        </p15:guide>
        <p15:guide id="9" orient="horz" pos="1071">
          <p15:clr>
            <a:srgbClr val="F26B43"/>
          </p15:clr>
        </p15:guide>
        <p15:guide id="10" orient="horz" pos="11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l9zajV0zTA?feature=oembed" TargetMode="Externa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93750" y="3789364"/>
            <a:ext cx="10601324" cy="792684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n-US" sz="2800" baseline="30000" dirty="0"/>
              <a:t>9th</a:t>
            </a:r>
            <a:r>
              <a:rPr lang="en-US" sz="2800" dirty="0"/>
              <a:t> Annual Science Team Meeting </a:t>
            </a:r>
          </a:p>
          <a:p>
            <a:r>
              <a:rPr lang="en-US" sz="2800" dirty="0"/>
              <a:t>January 23-26, 2023, San Diego</a:t>
            </a:r>
            <a:endParaRPr lang="en-CA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ABoVE</a:t>
            </a:r>
            <a:r>
              <a:rPr lang="en-US" dirty="0"/>
              <a:t> – Partnership Update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77074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</a:t>
            </a:r>
            <a:r>
              <a:rPr lang="en-US" dirty="0" err="1"/>
              <a:t>ABoVE</a:t>
            </a:r>
            <a:r>
              <a:rPr lang="en-US" dirty="0"/>
              <a:t> Opportunities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Undertake and support locally relevant and globally significant knowledge creation</a:t>
            </a:r>
          </a:p>
          <a:p>
            <a:r>
              <a:rPr lang="en-US" dirty="0"/>
              <a:t>Highlight existing connections between ABoVE and other POLAR-funded projects</a:t>
            </a:r>
          </a:p>
          <a:p>
            <a:r>
              <a:rPr lang="en-US" dirty="0"/>
              <a:t>Understand the targeted role POLAR can play in facilitating data analysis and use</a:t>
            </a:r>
          </a:p>
          <a:p>
            <a:r>
              <a:rPr lang="en-US" dirty="0"/>
              <a:t>Interest in data from Indigenous governments and communities</a:t>
            </a:r>
          </a:p>
          <a:p>
            <a:r>
              <a:rPr lang="en-US" dirty="0"/>
              <a:t>Ensure data is available to northerners to pursue northern priorities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1171" y="1076088"/>
            <a:ext cx="3283029" cy="498498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F396-2EEB-1543-B200-9754D5D75E0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37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Mobilization and Data Application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93748" y="1825626"/>
            <a:ext cx="6673851" cy="4235450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r>
              <a:rPr lang="en-US" dirty="0"/>
              <a:t>How can NASA and other </a:t>
            </a:r>
            <a:r>
              <a:rPr lang="en-US" dirty="0" err="1"/>
              <a:t>ABoVE</a:t>
            </a:r>
            <a:r>
              <a:rPr lang="en-US" dirty="0"/>
              <a:t> partners facilitate enhanced access to data by northern and Indigenous organizations?</a:t>
            </a:r>
          </a:p>
          <a:p>
            <a:pPr marL="457200" indent="-457200">
              <a:spcAft>
                <a:spcPts val="1200"/>
              </a:spcAft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endParaRPr lang="en-US" dirty="0"/>
          </a:p>
          <a:p>
            <a:pPr marL="457200" indent="-457200">
              <a:spcAft>
                <a:spcPts val="1200"/>
              </a:spcAft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r>
              <a:rPr lang="en-US" dirty="0"/>
              <a:t>What mechanisms can be implemented to ensure northern and Indigenous organizations have the support needed to analyze and use data according to their priorities?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422" y="1690688"/>
            <a:ext cx="3400926" cy="2234808"/>
          </a:xfrm>
          <a:prstGeom prst="rect">
            <a:avLst/>
          </a:prstGeom>
        </p:spPr>
      </p:pic>
      <p:pic>
        <p:nvPicPr>
          <p:cNvPr id="7" name="Picture Placeholder 6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422" y="4056408"/>
            <a:ext cx="3400926" cy="2267284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619F396-2EEB-1543-B200-9754D5D75E0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16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19F396-2EEB-1543-B200-9754D5D75E0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8CBFFB3-E32A-EC03-E1D8-EFDD42925401}"/>
              </a:ext>
            </a:extLst>
          </p:cNvPr>
          <p:cNvSpPr txBox="1">
            <a:spLocks/>
          </p:cNvSpPr>
          <p:nvPr/>
        </p:nvSpPr>
        <p:spPr>
          <a:xfrm>
            <a:off x="793749" y="1811249"/>
            <a:ext cx="7767069" cy="2294507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Calibri Light" panose="020F030202020403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̶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&gt;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○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5000000000000000000" pitchFamily="2" charset="2"/>
              <a:buChar char="•"/>
            </a:pPr>
            <a:endParaRPr lang="en-US" dirty="0">
              <a:cs typeface="Calibri Light" panose="020F0302020204030204"/>
            </a:endParaRPr>
          </a:p>
        </p:txBody>
      </p:sp>
      <p:pic>
        <p:nvPicPr>
          <p:cNvPr id="13" name="Online Media 12" title="Tour of CHARS">
            <a:hlinkClick r:id="" action="ppaction://media"/>
            <a:extLst>
              <a:ext uri="{FF2B5EF4-FFF2-40B4-BE49-F238E27FC236}">
                <a16:creationId xmlns:a16="http://schemas.microsoft.com/office/drawing/2014/main" id="{88B55364-C4BF-A425-E283-35B4CBF5651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50019" y="854220"/>
            <a:ext cx="9221291" cy="5210030"/>
          </a:xfrm>
          <a:prstGeom prst="rect">
            <a:avLst/>
          </a:prstGeom>
        </p:spPr>
      </p:pic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DBE38238-4539-1432-51CF-BC5F00C0A8F0}"/>
              </a:ext>
            </a:extLst>
          </p:cNvPr>
          <p:cNvSpPr txBox="1">
            <a:spLocks/>
          </p:cNvSpPr>
          <p:nvPr/>
        </p:nvSpPr>
        <p:spPr>
          <a:xfrm>
            <a:off x="793749" y="1825626"/>
            <a:ext cx="10601325" cy="52728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Calibri Light" panose="020F030202020403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̶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&gt;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○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7171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F396-2EEB-1543-B200-9754D5D75E0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8D346A-F86F-6E4F-AFE2-A33425909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103" y="1693367"/>
            <a:ext cx="4076804" cy="40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27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3AEB3-A8D2-4C0C-1F45-CDEA70077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Indigenous Research Governance and Ethics in Canada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4CAD2-BB1B-D5ED-5D8F-5CC1AF8CEB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19F396-2EEB-1543-B200-9754D5D75E0D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A186B273-6F1F-F931-B1B2-1A8E07161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964828"/>
              </p:ext>
            </p:extLst>
          </p:nvPr>
        </p:nvGraphicFramePr>
        <p:xfrm>
          <a:off x="825190" y="1825626"/>
          <a:ext cx="6293240" cy="4238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2116">
                  <a:extLst>
                    <a:ext uri="{9D8B030D-6E8A-4147-A177-3AD203B41FA5}">
                      <a16:colId xmlns:a16="http://schemas.microsoft.com/office/drawing/2014/main" val="1807446237"/>
                    </a:ext>
                  </a:extLst>
                </a:gridCol>
                <a:gridCol w="5521124">
                  <a:extLst>
                    <a:ext uri="{9D8B030D-6E8A-4147-A177-3AD203B41FA5}">
                      <a16:colId xmlns:a16="http://schemas.microsoft.com/office/drawing/2014/main" val="982971901"/>
                    </a:ext>
                  </a:extLst>
                </a:gridCol>
              </a:tblGrid>
              <a:tr h="82348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1998</a:t>
                      </a:r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Ownership, Control, Access, and Possession</a:t>
                      </a:r>
                    </a:p>
                    <a:p>
                      <a:r>
                        <a:rPr lang="en-CA" sz="1600" b="0" i="1" dirty="0">
                          <a:solidFill>
                            <a:schemeClr val="tx1"/>
                          </a:solidFill>
                        </a:rPr>
                        <a:t>- First Nations Information Governance Centre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02709"/>
                  </a:ext>
                </a:extLst>
              </a:tr>
              <a:tr h="82348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National Inuit Strategy on Research</a:t>
                      </a:r>
                    </a:p>
                    <a:p>
                      <a:r>
                        <a:rPr lang="en-CA" sz="1600" i="1" dirty="0"/>
                        <a:t>- Inuit </a:t>
                      </a:r>
                      <a:r>
                        <a:rPr lang="en-CA" sz="1600" i="1" dirty="0" err="1"/>
                        <a:t>Tapiriit</a:t>
                      </a:r>
                      <a:r>
                        <a:rPr lang="en-CA" sz="1600" i="1" dirty="0"/>
                        <a:t> </a:t>
                      </a:r>
                      <a:r>
                        <a:rPr lang="en-CA" sz="1600" i="1" dirty="0" err="1"/>
                        <a:t>Kanatami</a:t>
                      </a:r>
                      <a:r>
                        <a:rPr lang="en-CA" sz="1600" i="1" dirty="0"/>
                        <a:t> (ITK)</a:t>
                      </a:r>
                      <a:endParaRPr lang="en-CA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2403516"/>
                  </a:ext>
                </a:extLst>
              </a:tr>
              <a:tr h="82348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Setting new directions to support Indigenous research and research training in Canada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i="1" dirty="0"/>
                        <a:t>- Canadian </a:t>
                      </a:r>
                      <a:r>
                        <a:rPr lang="en-CA" sz="1600" i="1" dirty="0" err="1"/>
                        <a:t>Tricouncils</a:t>
                      </a:r>
                      <a:endParaRPr lang="en-CA" sz="1600" i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2011063"/>
                  </a:ext>
                </a:extLst>
              </a:tr>
              <a:tr h="82348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UN Declaration on the Rights of Indigenous People Act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i="1" dirty="0"/>
                        <a:t>- Received royal assent and came into force</a:t>
                      </a:r>
                    </a:p>
                    <a:p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6526057"/>
                  </a:ext>
                </a:extLst>
              </a:tr>
              <a:tr h="82348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Inuit </a:t>
                      </a:r>
                      <a:r>
                        <a:rPr lang="en-CA" dirty="0" err="1"/>
                        <a:t>Nunangat</a:t>
                      </a:r>
                      <a:r>
                        <a:rPr lang="en-CA" dirty="0"/>
                        <a:t> Policy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i="1" dirty="0"/>
                        <a:t>- Endorsed by Canada &amp; ITK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451928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3CBC00A-BA80-085E-C69D-5A47ECA233A4}"/>
              </a:ext>
            </a:extLst>
          </p:cNvPr>
          <p:cNvSpPr txBox="1"/>
          <p:nvPr/>
        </p:nvSpPr>
        <p:spPr>
          <a:xfrm>
            <a:off x="7439025" y="2294631"/>
            <a:ext cx="4467225" cy="260064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>
              <a:lnSpc>
                <a:spcPct val="114000"/>
              </a:lnSpc>
            </a:pPr>
            <a:r>
              <a:rPr lang="en-US" i="1" dirty="0">
                <a:solidFill>
                  <a:srgbClr val="333333"/>
                </a:solidFill>
                <a:effectLst/>
                <a:latin typeface="+mj-lt"/>
              </a:rPr>
              <a:t>“Geopolitical, cultural, socioeconomic, industrial, and climate challenges throughout Inuit Nunangat require innovative solutions informed by Inuit </a:t>
            </a:r>
            <a:r>
              <a:rPr lang="en-US" i="1" dirty="0" err="1">
                <a:solidFill>
                  <a:srgbClr val="333333"/>
                </a:solidFill>
                <a:effectLst/>
                <a:latin typeface="+mj-lt"/>
              </a:rPr>
              <a:t>Qaujimajatuqangit</a:t>
            </a:r>
            <a:r>
              <a:rPr lang="en-US" i="1" dirty="0">
                <a:solidFill>
                  <a:srgbClr val="333333"/>
                </a:solidFill>
                <a:effectLst/>
                <a:latin typeface="+mj-lt"/>
              </a:rPr>
              <a:t> and research developed in partnership with Inuit. </a:t>
            </a:r>
          </a:p>
          <a:p>
            <a:pPr algn="r">
              <a:lnSpc>
                <a:spcPct val="114000"/>
              </a:lnSpc>
            </a:pPr>
            <a:r>
              <a:rPr lang="en-US" i="1" dirty="0">
                <a:solidFill>
                  <a:srgbClr val="333333"/>
                </a:solidFill>
                <a:effectLst/>
                <a:latin typeface="+mj-lt"/>
              </a:rPr>
              <a:t>Supporting Inuit self-determination in research is necessary to improve its efficacy, pertinence and acceptability across Inuit Nunangat.”</a:t>
            </a:r>
            <a:endParaRPr lang="en-CA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6807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POLAR’s vision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2600" dirty="0"/>
              <a:t>A sustainable future guided by knowledge and collaboration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CECCBB-D4C4-E34D-B49F-D78B54F467D0}"/>
              </a:ext>
            </a:extLst>
          </p:cNvPr>
          <p:cNvSpPr txBox="1"/>
          <p:nvPr/>
        </p:nvSpPr>
        <p:spPr>
          <a:xfrm>
            <a:off x="1534886" y="979714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endParaRPr lang="en-US" sz="35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F13D68-5829-3E4B-9951-68F5923DD367}"/>
              </a:ext>
            </a:extLst>
          </p:cNvPr>
          <p:cNvSpPr txBox="1"/>
          <p:nvPr/>
        </p:nvSpPr>
        <p:spPr>
          <a:xfrm>
            <a:off x="3461657" y="5894614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927126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mbria" charset="0"/>
                <a:cs typeface="Cambria" charset="0"/>
              </a:rPr>
              <a:t>POLAR’s Science &amp; Technology Framework </a:t>
            </a:r>
            <a:br>
              <a:rPr lang="en-US" dirty="0">
                <a:ea typeface="Cambria" charset="0"/>
                <a:cs typeface="Cambria" charset="0"/>
              </a:rPr>
            </a:br>
            <a:r>
              <a:rPr lang="en-US" dirty="0">
                <a:ea typeface="Cambria" charset="0"/>
                <a:cs typeface="Cambria" charset="0"/>
              </a:rPr>
              <a:t>2020-2025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 lIns="144000" tIns="144000" rIns="144000" bIns="144000"/>
          <a:lstStyle/>
          <a:p>
            <a:pPr algn="ctr"/>
            <a:r>
              <a:rPr lang="en-US" dirty="0"/>
              <a:t>Goal 1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93752" y="2632077"/>
            <a:ext cx="3190874" cy="1995082"/>
          </a:xfrm>
          <a:solidFill>
            <a:srgbClr val="EF3742"/>
          </a:solidFill>
        </p:spPr>
        <p:txBody>
          <a:bodyPr lIns="144000" tIns="144000" rIns="144000" bIns="144000"/>
          <a:lstStyle/>
          <a:p>
            <a:pPr marL="0" indent="0" algn="ctr">
              <a:buNone/>
            </a:pPr>
            <a:r>
              <a:rPr lang="en-GB" b="1" dirty="0">
                <a:solidFill>
                  <a:schemeClr val="bg1"/>
                </a:solidFill>
                <a:latin typeface="+mn-lt"/>
              </a:rPr>
              <a:t>Improving knowledge of dynamic northern terrestrial, freshwater and marine ecosystems in the context of rapid change</a:t>
            </a:r>
            <a:endParaRPr lang="en-CA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 lIns="144000" tIns="144000" rIns="144000" bIns="144000"/>
          <a:lstStyle/>
          <a:p>
            <a:pPr algn="ctr"/>
            <a:r>
              <a:rPr lang="en-US" dirty="0"/>
              <a:t>Goal 2</a:t>
            </a:r>
            <a:endParaRPr lang="en-CA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498975" y="2636839"/>
            <a:ext cx="3192463" cy="1992311"/>
          </a:xfrm>
          <a:solidFill>
            <a:srgbClr val="003B4C"/>
          </a:solidFill>
        </p:spPr>
        <p:txBody>
          <a:bodyPr lIns="144000" tIns="144000" rIns="144000" bIns="144000"/>
          <a:lstStyle/>
          <a:p>
            <a:pPr marL="0" indent="0" algn="ctr">
              <a:buNone/>
            </a:pPr>
            <a:r>
              <a:rPr lang="en-GB" b="1" dirty="0">
                <a:solidFill>
                  <a:schemeClr val="bg1"/>
                </a:solidFill>
                <a:latin typeface="+mn-lt"/>
              </a:rPr>
              <a:t>Increasing understanding of the connections between northern community wellness and environmental health</a:t>
            </a:r>
            <a:endParaRPr lang="en-CA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 lIns="144000" tIns="144000" rIns="144000" bIns="144000"/>
          <a:lstStyle/>
          <a:p>
            <a:pPr algn="ctr"/>
            <a:r>
              <a:rPr lang="en-US" dirty="0"/>
              <a:t>Goal 3</a:t>
            </a:r>
            <a:endParaRPr lang="en-CA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8204198" y="2636839"/>
            <a:ext cx="3190876" cy="1992312"/>
          </a:xfrm>
          <a:solidFill>
            <a:srgbClr val="802245"/>
          </a:solidFill>
        </p:spPr>
        <p:txBody>
          <a:bodyPr lIns="144000" tIns="144000" rIns="144000" bIns="144000"/>
          <a:lstStyle/>
          <a:p>
            <a:pPr marL="0" indent="0" algn="ctr">
              <a:buNone/>
            </a:pPr>
            <a:r>
              <a:rPr lang="en-GB" b="1" dirty="0">
                <a:solidFill>
                  <a:schemeClr val="bg1"/>
                </a:solidFill>
                <a:latin typeface="+mn-lt"/>
              </a:rPr>
              <a:t>Advancing sustainable energy, technology and infrastructure solutions for the unique environmental, social and cultural conditions in the North</a:t>
            </a:r>
            <a:endParaRPr lang="en-CA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F396-2EEB-1543-B200-9754D5D75E0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40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93749" y="490633"/>
            <a:ext cx="5528990" cy="896938"/>
          </a:xfrm>
        </p:spPr>
        <p:txBody>
          <a:bodyPr/>
          <a:lstStyle/>
          <a:p>
            <a:r>
              <a:rPr lang="en-US" dirty="0"/>
              <a:t>POLAR’s</a:t>
            </a:r>
            <a:r>
              <a:rPr lang="en-US" sz="3200" dirty="0"/>
              <a:t> mandate</a:t>
            </a:r>
            <a:endParaRPr lang="en-CA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93749" y="1193180"/>
            <a:ext cx="5796622" cy="4867896"/>
          </a:xfrm>
        </p:spPr>
        <p:txBody>
          <a:bodyPr/>
          <a:lstStyle/>
          <a:p>
            <a:pPr marL="324000" indent="-324000">
              <a:lnSpc>
                <a:spcPct val="120000"/>
              </a:lnSpc>
              <a:buClr>
                <a:schemeClr val="bg2">
                  <a:lumMod val="50000"/>
                </a:schemeClr>
              </a:buClr>
            </a:pPr>
            <a:r>
              <a:rPr lang="en-US" b="1" dirty="0">
                <a:latin typeface="+mn-lt"/>
                <a:ea typeface="Cambria" charset="0"/>
                <a:cs typeface="Cambria" charset="0"/>
              </a:rPr>
              <a:t>Advance knowledge </a:t>
            </a:r>
            <a:r>
              <a:rPr lang="en-US" dirty="0">
                <a:ea typeface="Cambria" charset="0"/>
                <a:cs typeface="Cambria" charset="0"/>
              </a:rPr>
              <a:t>of the Canadian North </a:t>
            </a:r>
            <a:r>
              <a:rPr lang="en-US" dirty="0"/>
              <a:t>in order to improve:  </a:t>
            </a:r>
            <a:br>
              <a:rPr lang="en-US" dirty="0"/>
            </a:br>
            <a:r>
              <a:rPr lang="en-US" dirty="0"/>
              <a:t>1) economic opportunities </a:t>
            </a:r>
            <a:br>
              <a:rPr lang="en-US" dirty="0"/>
            </a:br>
            <a:r>
              <a:rPr lang="en-US" dirty="0"/>
              <a:t>2) environmental stewardship</a:t>
            </a:r>
            <a:br>
              <a:rPr lang="en-US" dirty="0"/>
            </a:br>
            <a:r>
              <a:rPr lang="en-US" dirty="0"/>
              <a:t>3) quality of life of its residents &amp; Canadians</a:t>
            </a:r>
            <a:r>
              <a:rPr lang="en-US" dirty="0">
                <a:ea typeface="Cambria" charset="0"/>
                <a:cs typeface="Cambria" charset="0"/>
              </a:rPr>
              <a:t> </a:t>
            </a:r>
            <a:endParaRPr lang="en-US" sz="1100" dirty="0">
              <a:ea typeface="Cambria" charset="0"/>
              <a:cs typeface="Cambria" charset="0"/>
            </a:endParaRPr>
          </a:p>
          <a:p>
            <a:pPr marL="324000" indent="-324000">
              <a:lnSpc>
                <a:spcPct val="120000"/>
              </a:lnSpc>
              <a:buClr>
                <a:schemeClr val="bg2">
                  <a:lumMod val="50000"/>
                </a:schemeClr>
              </a:buClr>
            </a:pPr>
            <a:r>
              <a:rPr lang="en-US" dirty="0">
                <a:ea typeface="Cambria" charset="0"/>
                <a:cs typeface="Cambria" charset="0"/>
              </a:rPr>
              <a:t>Promote the development and </a:t>
            </a:r>
            <a:r>
              <a:rPr lang="en-US" b="1" dirty="0">
                <a:latin typeface="+mn-lt"/>
                <a:ea typeface="Cambria" charset="0"/>
                <a:cs typeface="Cambria" charset="0"/>
              </a:rPr>
              <a:t>dissemination of knowledge</a:t>
            </a:r>
            <a:r>
              <a:rPr lang="en-US" dirty="0">
                <a:latin typeface="+mn-lt"/>
                <a:ea typeface="Cambria" charset="0"/>
                <a:cs typeface="Cambria" charset="0"/>
              </a:rPr>
              <a:t> </a:t>
            </a:r>
            <a:r>
              <a:rPr lang="en-US" dirty="0">
                <a:ea typeface="Cambria" charset="0"/>
                <a:cs typeface="Cambria" charset="0"/>
              </a:rPr>
              <a:t>of the other circumpolar regions, including the Antarctic</a:t>
            </a:r>
            <a:endParaRPr lang="en-US" sz="1100" dirty="0">
              <a:ea typeface="Cambria" charset="0"/>
              <a:cs typeface="Cambria" charset="0"/>
            </a:endParaRPr>
          </a:p>
          <a:p>
            <a:pPr marL="324000" indent="-324000">
              <a:lnSpc>
                <a:spcPct val="120000"/>
              </a:lnSpc>
              <a:buClr>
                <a:schemeClr val="bg2">
                  <a:lumMod val="50000"/>
                </a:schemeClr>
              </a:buClr>
            </a:pPr>
            <a:r>
              <a:rPr lang="en-US" dirty="0">
                <a:ea typeface="Cambria" charset="0"/>
                <a:cs typeface="Cambria" charset="0"/>
              </a:rPr>
              <a:t>Strengthen </a:t>
            </a:r>
            <a:r>
              <a:rPr lang="en-US" b="1" dirty="0">
                <a:latin typeface="+mn-lt"/>
                <a:ea typeface="Cambria" charset="0"/>
                <a:cs typeface="Cambria" charset="0"/>
              </a:rPr>
              <a:t>Canada’s leadership </a:t>
            </a:r>
            <a:r>
              <a:rPr lang="en-US" dirty="0">
                <a:ea typeface="Cambria" charset="0"/>
                <a:cs typeface="Cambria" charset="0"/>
              </a:rPr>
              <a:t>on Northern issues</a:t>
            </a:r>
            <a:endParaRPr lang="en-US" sz="1100" dirty="0">
              <a:ea typeface="Cambria" charset="0"/>
              <a:cs typeface="Cambria" charset="0"/>
            </a:endParaRPr>
          </a:p>
          <a:p>
            <a:pPr marL="324000" indent="-324000">
              <a:lnSpc>
                <a:spcPct val="120000"/>
              </a:lnSpc>
              <a:buClr>
                <a:schemeClr val="bg2">
                  <a:lumMod val="50000"/>
                </a:schemeClr>
              </a:buClr>
            </a:pPr>
            <a:r>
              <a:rPr lang="en-US" dirty="0">
                <a:ea typeface="Cambria" charset="0"/>
                <a:cs typeface="Cambria" charset="0"/>
              </a:rPr>
              <a:t>Operate a hub for scientific research at the Canadian High Arctic Research Station </a:t>
            </a:r>
            <a:r>
              <a:rPr lang="en-US" b="1" dirty="0">
                <a:latin typeface="+mn-lt"/>
                <a:ea typeface="Cambria" charset="0"/>
                <a:cs typeface="Cambria" charset="0"/>
              </a:rPr>
              <a:t>(CHARS) </a:t>
            </a:r>
            <a:r>
              <a:rPr lang="en-US" dirty="0">
                <a:ea typeface="Cambria" charset="0"/>
                <a:cs typeface="Cambria" charset="0"/>
              </a:rPr>
              <a:t>campus in Cambridge Bay, NU</a:t>
            </a:r>
            <a:endParaRPr lang="en-CA" b="1" i="1" dirty="0">
              <a:ea typeface="Cambria" charset="0"/>
              <a:cs typeface="Cambria" charset="0"/>
            </a:endParaRPr>
          </a:p>
          <a:p>
            <a:endParaRPr lang="en-C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F396-2EEB-1543-B200-9754D5D75E0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7" name="Picture Placeholder 26" descr="Map&#10;&#10;Description automatically generated">
            <a:extLst>
              <a:ext uri="{FF2B5EF4-FFF2-40B4-BE49-F238E27FC236}">
                <a16:creationId xmlns:a16="http://schemas.microsoft.com/office/drawing/2014/main" id="{FDFD5626-3C62-88EF-FA0F-95A2FEC9219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21190" r="21190"/>
          <a:stretch>
            <a:fillRect/>
          </a:stretch>
        </p:blipFill>
        <p:spPr>
          <a:xfrm>
            <a:off x="6679580" y="736935"/>
            <a:ext cx="4895386" cy="5527250"/>
          </a:xfrm>
        </p:spPr>
      </p:pic>
    </p:spTree>
    <p:extLst>
      <p:ext uri="{BB962C8B-B14F-4D97-AF65-F5344CB8AC3E}">
        <p14:creationId xmlns:p14="http://schemas.microsoft.com/office/powerpoint/2010/main" val="3332490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0" y="3956768"/>
            <a:ext cx="5296079" cy="916167"/>
          </a:xfrm>
        </p:spPr>
        <p:txBody>
          <a:bodyPr/>
          <a:lstStyle/>
          <a:p>
            <a:r>
              <a:rPr lang="en-US" dirty="0"/>
              <a:t>POLAR Update</a:t>
            </a:r>
            <a:endParaRPr lang="en-CA" dirty="0"/>
          </a:p>
        </p:txBody>
      </p:sp>
      <p:pic>
        <p:nvPicPr>
          <p:cNvPr id="17" name="Picture Placeholder 16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9921" y="718626"/>
            <a:ext cx="2864879" cy="2663825"/>
          </a:xfrm>
          <a:prstGeom prst="rect">
            <a:avLst/>
          </a:prstGeom>
        </p:spPr>
      </p:pic>
      <p:pic>
        <p:nvPicPr>
          <p:cNvPr id="16" name="Picture Placeholder 15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7375" y="3594098"/>
            <a:ext cx="2865909" cy="2663825"/>
          </a:xfr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19F396-2EEB-1543-B200-9754D5D75E0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D9CABFB-08AD-292E-2170-327C86DCD1FE}"/>
              </a:ext>
            </a:extLst>
          </p:cNvPr>
          <p:cNvSpPr txBox="1">
            <a:spLocks/>
          </p:cNvSpPr>
          <p:nvPr/>
        </p:nvSpPr>
        <p:spPr>
          <a:xfrm>
            <a:off x="793748" y="4884918"/>
            <a:ext cx="5296080" cy="2426953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Calibri Light" panose="020F030202020403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̶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&gt;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○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5000000000000000000" pitchFamily="2" charset="2"/>
              <a:buChar char="•"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Renewed focus on data </a:t>
            </a:r>
            <a:r>
              <a:rPr lang="en-CA" dirty="0">
                <a:latin typeface="Calibri Light" panose="020F0302020204030204"/>
              </a:rPr>
              <a:t>management</a:t>
            </a:r>
            <a:endParaRPr lang="en-US" dirty="0">
              <a:latin typeface="Calibri Light" panose="020F0302020204030204"/>
              <a:cs typeface="Calibri Light" panose="020F0302020204030204"/>
            </a:endParaRPr>
          </a:p>
          <a:p>
            <a:pPr marL="342900" indent="-342900">
              <a:buFont typeface="Arial" panose="05000000000000000000" pitchFamily="2" charset="2"/>
              <a:buChar char="•"/>
              <a:defRPr/>
            </a:pPr>
            <a:r>
              <a:rPr lang="en-CA" dirty="0">
                <a:latin typeface="Calibri Light" panose="020F0302020204030204"/>
              </a:rPr>
              <a:t>Funding for Indigenous partners</a:t>
            </a:r>
            <a:endParaRPr lang="en-US" dirty="0">
              <a:latin typeface="Calibri Light" panose="020F0302020204030204"/>
              <a:cs typeface="Calibri Light" panose="020F0302020204030204"/>
            </a:endParaRPr>
          </a:p>
          <a:p>
            <a:pPr marL="342900" marR="0" lvl="0" indent="-3429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5000000000000000000" pitchFamily="2" charset="2"/>
              <a:buChar char="•"/>
              <a:tabLst/>
              <a:defRPr/>
            </a:pPr>
            <a:r>
              <a:rPr lang="en-CA" dirty="0">
                <a:latin typeface="Calibri Light" panose="020F0302020204030204"/>
              </a:rPr>
              <a:t>Open</a:t>
            </a:r>
            <a:r>
              <a:rPr kumimoji="0" lang="en-CA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lang="en-CA" dirty="0">
                <a:latin typeface="Calibri Light" panose="020F0302020204030204"/>
              </a:rPr>
              <a:t>Science Roadmap, science integrity policy</a:t>
            </a:r>
            <a:endParaRPr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cs typeface="Calibri Light" panose="020F030202020403020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9890D7F-6321-67F3-19BE-1D91690208E8}"/>
              </a:ext>
            </a:extLst>
          </p:cNvPr>
          <p:cNvSpPr txBox="1">
            <a:spLocks/>
          </p:cNvSpPr>
          <p:nvPr/>
        </p:nvSpPr>
        <p:spPr>
          <a:xfrm>
            <a:off x="793751" y="793750"/>
            <a:ext cx="5051664" cy="88256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CA" dirty="0"/>
              <a:t>POLAR-NASA Cooperation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8CBFFB3-E32A-EC03-E1D8-EFDD42925401}"/>
              </a:ext>
            </a:extLst>
          </p:cNvPr>
          <p:cNvSpPr txBox="1">
            <a:spLocks/>
          </p:cNvSpPr>
          <p:nvPr/>
        </p:nvSpPr>
        <p:spPr>
          <a:xfrm>
            <a:off x="793749" y="1811249"/>
            <a:ext cx="7767069" cy="2294507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Calibri Light" panose="020F030202020403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̶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&gt;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○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5000000000000000000" pitchFamily="2" charset="2"/>
              <a:buChar char="•"/>
            </a:pPr>
            <a:r>
              <a:rPr lang="en-US" dirty="0"/>
              <a:t>Renewed POLAR-NASA MOU for 5 years in 2021</a:t>
            </a: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en-US" dirty="0"/>
              <a:t>Ongoing support for Canadian researchers and </a:t>
            </a:r>
            <a:r>
              <a:rPr lang="en-US" dirty="0" err="1"/>
              <a:t>ABoVE</a:t>
            </a:r>
            <a:r>
              <a:rPr lang="en-US" dirty="0"/>
              <a:t> partners</a:t>
            </a:r>
            <a:endParaRPr lang="en-US" dirty="0">
              <a:cs typeface="Calibri Light" panose="020F0302020204030204"/>
            </a:endParaRP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en-US" dirty="0"/>
              <a:t>Coordinating access to RADARSAT data and flight planning</a:t>
            </a:r>
            <a:endParaRPr lang="en-US" dirty="0">
              <a:cs typeface="Calibri Light" panose="020F0302020204030204"/>
            </a:endParaRP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en-US" dirty="0"/>
              <a:t>Interest in data analysis, use, and application</a:t>
            </a:r>
            <a:endParaRPr lang="en-US" dirty="0"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13354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19F396-2EEB-1543-B200-9754D5D75E0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9890D7F-6321-67F3-19BE-1D91690208E8}"/>
              </a:ext>
            </a:extLst>
          </p:cNvPr>
          <p:cNvSpPr txBox="1">
            <a:spLocks/>
          </p:cNvSpPr>
          <p:nvPr/>
        </p:nvSpPr>
        <p:spPr>
          <a:xfrm>
            <a:off x="3441383" y="5474"/>
            <a:ext cx="5309234" cy="91131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CA" dirty="0"/>
              <a:t>POLAR-NASA </a:t>
            </a:r>
            <a:r>
              <a:rPr lang="en-CA" dirty="0" err="1"/>
              <a:t>ABoVE</a:t>
            </a:r>
            <a:r>
              <a:rPr lang="en-CA" dirty="0"/>
              <a:t> CHARS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8CBFFB3-E32A-EC03-E1D8-EFDD42925401}"/>
              </a:ext>
            </a:extLst>
          </p:cNvPr>
          <p:cNvSpPr txBox="1">
            <a:spLocks/>
          </p:cNvSpPr>
          <p:nvPr/>
        </p:nvSpPr>
        <p:spPr>
          <a:xfrm>
            <a:off x="793749" y="1811249"/>
            <a:ext cx="7767069" cy="2294507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Calibri Light" panose="020F030202020403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̶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&gt;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○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5000000000000000000" pitchFamily="2" charset="2"/>
              <a:buChar char="•"/>
            </a:pPr>
            <a:endParaRPr lang="en-US" dirty="0">
              <a:cs typeface="Calibri Light" panose="020F0302020204030204"/>
            </a:endParaRPr>
          </a:p>
        </p:txBody>
      </p:sp>
      <p:pic>
        <p:nvPicPr>
          <p:cNvPr id="2" name="Picture 3" descr="Map&#10;&#10;Description automatically generated">
            <a:extLst>
              <a:ext uri="{FF2B5EF4-FFF2-40B4-BE49-F238E27FC236}">
                <a16:creationId xmlns:a16="http://schemas.microsoft.com/office/drawing/2014/main" id="{13924441-78B9-146E-0DE3-5CC69E169E8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l="2884" r="2884"/>
          <a:stretch/>
        </p:blipFill>
        <p:spPr>
          <a:xfrm>
            <a:off x="2214563" y="755707"/>
            <a:ext cx="7762874" cy="6096819"/>
          </a:xfrm>
        </p:spPr>
      </p:pic>
    </p:spTree>
    <p:extLst>
      <p:ext uri="{BB962C8B-B14F-4D97-AF65-F5344CB8AC3E}">
        <p14:creationId xmlns:p14="http://schemas.microsoft.com/office/powerpoint/2010/main" val="2869309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462731-B148-A9E2-676B-021F3BA694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749" y="1825626"/>
            <a:ext cx="2941910" cy="4235450"/>
          </a:xfrm>
        </p:spPr>
        <p:txBody>
          <a:bodyPr/>
          <a:lstStyle/>
          <a:p>
            <a:r>
              <a:rPr lang="en-CA" dirty="0"/>
              <a:t>AVIRIS (August 1, 2017)</a:t>
            </a:r>
          </a:p>
          <a:p>
            <a:r>
              <a:rPr lang="en-CA" dirty="0"/>
              <a:t>Working with data streams collected during the </a:t>
            </a:r>
            <a:r>
              <a:rPr lang="en-CA" dirty="0" err="1"/>
              <a:t>ABoVE</a:t>
            </a:r>
            <a:r>
              <a:rPr lang="en-CA" dirty="0"/>
              <a:t> campaigns (e.g., L-VIS &amp; exploiting spectral features for atmospheric monitoring)</a:t>
            </a:r>
          </a:p>
          <a:p>
            <a:endParaRPr lang="en-CA" dirty="0"/>
          </a:p>
        </p:txBody>
      </p:sp>
      <p:pic>
        <p:nvPicPr>
          <p:cNvPr id="4" name="Picture Placeholder 3" descr="A picture containing nature">
            <a:extLst>
              <a:ext uri="{FF2B5EF4-FFF2-40B4-BE49-F238E27FC236}">
                <a16:creationId xmlns:a16="http://schemas.microsoft.com/office/drawing/2014/main" id="{2E85FBE9-0A25-F713-F325-7C6C0A56D7B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21190" r="21190"/>
          <a:stretch/>
        </p:blipFill>
        <p:spPr>
          <a:xfrm>
            <a:off x="5475249" y="0"/>
            <a:ext cx="6081863" cy="6866871"/>
          </a:xfr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F396-2EEB-1543-B200-9754D5D75E0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9890D7F-6321-67F3-19BE-1D91690208E8}"/>
              </a:ext>
            </a:extLst>
          </p:cNvPr>
          <p:cNvSpPr txBox="1">
            <a:spLocks/>
          </p:cNvSpPr>
          <p:nvPr/>
        </p:nvSpPr>
        <p:spPr>
          <a:xfrm>
            <a:off x="158130" y="541443"/>
            <a:ext cx="5194456" cy="91131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CA" dirty="0"/>
              <a:t>POLAR-NASA </a:t>
            </a:r>
            <a:r>
              <a:rPr lang="en-CA" dirty="0" err="1"/>
              <a:t>ABoVE</a:t>
            </a:r>
            <a:r>
              <a:rPr lang="en-CA" dirty="0"/>
              <a:t> CHARS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8CBFFB3-E32A-EC03-E1D8-EFDD42925401}"/>
              </a:ext>
            </a:extLst>
          </p:cNvPr>
          <p:cNvSpPr txBox="1">
            <a:spLocks/>
          </p:cNvSpPr>
          <p:nvPr/>
        </p:nvSpPr>
        <p:spPr>
          <a:xfrm>
            <a:off x="793750" y="1811249"/>
            <a:ext cx="2417802" cy="2294507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Calibri Light" panose="020F030202020403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̶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&gt;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○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5000000000000000000" pitchFamily="2" charset="2"/>
              <a:buChar char="•"/>
            </a:pPr>
            <a:endParaRPr lang="en-US" dirty="0"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13292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19F396-2EEB-1543-B200-9754D5D75E0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494288C2-D46A-50B1-E3A6-AF3B8933DF5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4893" r="4893"/>
          <a:stretch/>
        </p:blipFill>
        <p:spPr>
          <a:xfrm>
            <a:off x="7557005" y="1360923"/>
            <a:ext cx="3866610" cy="3195787"/>
          </a:xfrm>
        </p:spPr>
      </p:pic>
      <p:pic>
        <p:nvPicPr>
          <p:cNvPr id="10" name="Picture 10" descr="A picture containing plant, rock, chocolate, purple&#10;&#10;Description automatically generated">
            <a:extLst>
              <a:ext uri="{FF2B5EF4-FFF2-40B4-BE49-F238E27FC236}">
                <a16:creationId xmlns:a16="http://schemas.microsoft.com/office/drawing/2014/main" id="{75493E76-3023-10D0-DC2D-6035F14BD12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/>
          <a:srcRect t="4256" b="4256"/>
          <a:stretch/>
        </p:blipFill>
        <p:spPr>
          <a:xfrm>
            <a:off x="0" y="536430"/>
            <a:ext cx="7002966" cy="5788013"/>
          </a:xfrm>
        </p:spPr>
      </p:pic>
    </p:spTree>
    <p:extLst>
      <p:ext uri="{BB962C8B-B14F-4D97-AF65-F5344CB8AC3E}">
        <p14:creationId xmlns:p14="http://schemas.microsoft.com/office/powerpoint/2010/main" val="1065847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1" y="793750"/>
            <a:ext cx="6479998" cy="896938"/>
          </a:xfrm>
        </p:spPr>
        <p:txBody>
          <a:bodyPr/>
          <a:lstStyle/>
          <a:p>
            <a:r>
              <a:rPr lang="en-US" dirty="0"/>
              <a:t>Future Research Directions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Terrestrial, marine and atmospheric monitoring to ensure long term base-line data</a:t>
            </a:r>
          </a:p>
          <a:p>
            <a:r>
              <a:rPr lang="en-US" dirty="0"/>
              <a:t>Establishment of monitoring instruments</a:t>
            </a:r>
          </a:p>
          <a:p>
            <a:pPr lvl="1"/>
            <a:r>
              <a:rPr lang="en-US" dirty="0"/>
              <a:t>Gas fluxes</a:t>
            </a:r>
          </a:p>
          <a:p>
            <a:pPr lvl="1"/>
            <a:r>
              <a:rPr lang="en-US" dirty="0"/>
              <a:t>Atmospheric composition</a:t>
            </a:r>
          </a:p>
          <a:p>
            <a:r>
              <a:rPr lang="en-US" dirty="0"/>
              <a:t>Phenology of seasonal snow and vegetation</a:t>
            </a:r>
          </a:p>
          <a:p>
            <a:r>
              <a:rPr lang="en-US" dirty="0"/>
              <a:t>Permafrost interactions with terrestrial and marine environments</a:t>
            </a:r>
          </a:p>
          <a:p>
            <a:r>
              <a:rPr lang="en-US" dirty="0"/>
              <a:t>Terrestrial and marine ecology (e.g., snow geese colony monitoring)</a:t>
            </a:r>
          </a:p>
          <a:p>
            <a:r>
              <a:rPr lang="en-US" dirty="0"/>
              <a:t>Test bed for distributed sensor technology scaled to remote observing technology</a:t>
            </a:r>
          </a:p>
          <a:p>
            <a:endParaRPr lang="en-US" dirty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F396-2EEB-1543-B200-9754D5D75E0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0FCEB40-67F0-A269-45CB-1926056FA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749" y="1948290"/>
            <a:ext cx="440055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801933"/>
      </p:ext>
    </p:extLst>
  </p:cSld>
  <p:clrMapOvr>
    <a:masterClrMapping/>
  </p:clrMapOvr>
</p:sld>
</file>

<file path=ppt/theme/theme1.xml><?xml version="1.0" encoding="utf-8"?>
<a:theme xmlns:a="http://schemas.openxmlformats.org/drawingml/2006/main" name="POLAR">
  <a:themeElements>
    <a:clrScheme name="POLAR">
      <a:dk1>
        <a:sysClr val="windowText" lastClr="000000"/>
      </a:dk1>
      <a:lt1>
        <a:sysClr val="window" lastClr="FFFFFF"/>
      </a:lt1>
      <a:dk2>
        <a:srgbClr val="3F3F3F"/>
      </a:dk2>
      <a:lt2>
        <a:srgbClr val="FFFFFF"/>
      </a:lt2>
      <a:accent1>
        <a:srgbClr val="EF3742"/>
      </a:accent1>
      <a:accent2>
        <a:srgbClr val="003B4C"/>
      </a:accent2>
      <a:accent3>
        <a:srgbClr val="802245"/>
      </a:accent3>
      <a:accent4>
        <a:srgbClr val="FAA21B"/>
      </a:accent4>
      <a:accent5>
        <a:srgbClr val="683817"/>
      </a:accent5>
      <a:accent6>
        <a:srgbClr val="41395F"/>
      </a:accent6>
      <a:hlink>
        <a:srgbClr val="003B4C"/>
      </a:hlink>
      <a:folHlink>
        <a:srgbClr val="003B4C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>
          <a:defRPr sz="35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LAR" id="{2A2C9F2A-6B86-4448-97BB-542BD6A598C9}" vid="{B3430D11-629F-4C8D-9EDE-E13FABCFA3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dff7e54-df4a-485f-b2a1-35214dbf112d" xsi:nil="true"/>
    <lcf76f155ced4ddcb4097134ff3c332f xmlns="6a2ee4cf-5e6b-4549-8965-05e7e751662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AB0EF44467EA4B9D117F44D30D1F7F" ma:contentTypeVersion="16" ma:contentTypeDescription="Create a new document." ma:contentTypeScope="" ma:versionID="6dafb0b910c37104cb5ab0e0feb3a684">
  <xsd:schema xmlns:xsd="http://www.w3.org/2001/XMLSchema" xmlns:xs="http://www.w3.org/2001/XMLSchema" xmlns:p="http://schemas.microsoft.com/office/2006/metadata/properties" xmlns:ns2="6a2ee4cf-5e6b-4549-8965-05e7e751662b" xmlns:ns3="bdff7e54-df4a-485f-b2a1-35214dbf112d" targetNamespace="http://schemas.microsoft.com/office/2006/metadata/properties" ma:root="true" ma:fieldsID="fe9965b3c499704295220ae4cece60db" ns2:_="" ns3:_="">
    <xsd:import namespace="6a2ee4cf-5e6b-4549-8965-05e7e751662b"/>
    <xsd:import namespace="bdff7e54-df4a-485f-b2a1-35214dbf11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2ee4cf-5e6b-4549-8965-05e7e75166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9eac872-f857-4c53-b5cd-37e603c15d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ff7e54-df4a-485f-b2a1-35214dbf112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51d060-cf42-4b9b-8c5c-e365a4fced07}" ma:internalName="TaxCatchAll" ma:showField="CatchAllData" ma:web="bdff7e54-df4a-485f-b2a1-35214dbf11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429A85-1350-4878-8557-1E44175C349C}">
  <ds:schemaRefs>
    <ds:schemaRef ds:uri="http://schemas.microsoft.com/office/2006/metadata/properties"/>
    <ds:schemaRef ds:uri="http://schemas.microsoft.com/office/infopath/2007/PartnerControls"/>
    <ds:schemaRef ds:uri="bdff7e54-df4a-485f-b2a1-35214dbf112d"/>
    <ds:schemaRef ds:uri="6a2ee4cf-5e6b-4549-8965-05e7e751662b"/>
  </ds:schemaRefs>
</ds:datastoreItem>
</file>

<file path=customXml/itemProps2.xml><?xml version="1.0" encoding="utf-8"?>
<ds:datastoreItem xmlns:ds="http://schemas.openxmlformats.org/officeDocument/2006/customXml" ds:itemID="{2EE83672-6634-42CA-83FD-A889D3A65E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90E1A0-7276-4401-88B0-ADB1ED9F26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2ee4cf-5e6b-4549-8965-05e7e751662b"/>
    <ds:schemaRef ds:uri="bdff7e54-df4a-485f-b2a1-35214dbf11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594</Words>
  <Application>Microsoft Office PowerPoint</Application>
  <PresentationFormat>Widescreen</PresentationFormat>
  <Paragraphs>97</Paragraphs>
  <Slides>14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POLAR</vt:lpstr>
      <vt:lpstr>PowerPoint Presentation</vt:lpstr>
      <vt:lpstr>POLAR’s vision</vt:lpstr>
      <vt:lpstr>POLAR’s Science &amp; Technology Framework  2020-2025</vt:lpstr>
      <vt:lpstr>POLAR’s mandate</vt:lpstr>
      <vt:lpstr>POLAR Update</vt:lpstr>
      <vt:lpstr>PowerPoint Presentation</vt:lpstr>
      <vt:lpstr>PowerPoint Presentation</vt:lpstr>
      <vt:lpstr>PowerPoint Presentation</vt:lpstr>
      <vt:lpstr>Future Research Directions</vt:lpstr>
      <vt:lpstr>Future ABoVE Opportunities</vt:lpstr>
      <vt:lpstr>Knowledge Mobilization and Data Application</vt:lpstr>
      <vt:lpstr>PowerPoint Presentation</vt:lpstr>
      <vt:lpstr>PowerPoint Presentation</vt:lpstr>
      <vt:lpstr>Indigenous Research Governance and Ethics in Canada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lastModifiedBy/>
  <cp:revision>90</cp:revision>
  <dcterms:created xsi:type="dcterms:W3CDTF">2020-04-22T17:51:04Z</dcterms:created>
  <dcterms:modified xsi:type="dcterms:W3CDTF">2023-01-21T23:44:26Z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0x010100CAAB0EF44467EA4B9D117F44D30D1F7F</vt:lpwstr>
  </property>
  <property fmtid="{D5CDD505-2E9C-101B-9397-08002B2CF9AE}" pid="3" name="MediaServiceImageTags">
    <vt:lpwstr/>
  </property>
</Properties>
</file>