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76" r:id="rId3"/>
    <p:sldId id="259" r:id="rId4"/>
    <p:sldId id="280" r:id="rId5"/>
    <p:sldId id="265" r:id="rId6"/>
    <p:sldId id="279" r:id="rId7"/>
    <p:sldId id="281" r:id="rId8"/>
    <p:sldId id="278" r:id="rId9"/>
    <p:sldId id="258" r:id="rId10"/>
    <p:sldId id="257" r:id="rId11"/>
    <p:sldId id="260" r:id="rId12"/>
    <p:sldId id="267" r:id="rId13"/>
    <p:sldId id="277" r:id="rId14"/>
    <p:sldId id="273" r:id="rId15"/>
    <p:sldId id="266" r:id="rId16"/>
    <p:sldId id="262" r:id="rId17"/>
    <p:sldId id="275" r:id="rId18"/>
    <p:sldId id="270" r:id="rId19"/>
    <p:sldId id="28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AB45"/>
    <a:srgbClr val="D4DE2B"/>
    <a:srgbClr val="DBDADD"/>
    <a:srgbClr val="595959"/>
    <a:srgbClr val="D2D3D4"/>
    <a:srgbClr val="D4DE2C"/>
    <a:srgbClr val="BABBBE"/>
    <a:srgbClr val="EBEBED"/>
    <a:srgbClr val="1991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129" autoAdjust="0"/>
    <p:restoredTop sz="86443" autoAdjust="0"/>
  </p:normalViewPr>
  <p:slideViewPr>
    <p:cSldViewPr snapToGrid="0" snapToObjects="1">
      <p:cViewPr varScale="1">
        <p:scale>
          <a:sx n="75" d="100"/>
          <a:sy n="75" d="100"/>
        </p:scale>
        <p:origin x="77" y="17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BA3434-FA72-4DA2-8CED-B9EE481293F9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E49623-A0FC-4073-B5B5-C80E8ECCB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101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34/ORNLDAAC/1646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doi.org/10.1088/1748-9326/abadcc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29/2021JG006635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29/2022EA002431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Exploring the </a:t>
            </a:r>
            <a:r>
              <a:rPr lang="en-US" dirty="0" err="1" smtClean="0"/>
              <a:t>ABoVE</a:t>
            </a:r>
            <a:r>
              <a:rPr lang="en-US" dirty="0" smtClean="0"/>
              <a:t> SAR Data</a:t>
            </a:r>
            <a:br>
              <a:rPr lang="en-US" dirty="0" smtClean="0"/>
            </a:br>
            <a:r>
              <a:rPr lang="en-US" dirty="0" smtClean="0"/>
              <a:t>https://doi.org/10.3334/ORNLDAAC/2150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E49623-A0FC-4073-B5B5-C80E8ECCB0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735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UPPER Right: With 130 flight lines covered across 23,000 km2,  the dataset represents the largest known collection of airborne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-band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is now freely available on ORNL: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https://doi.org/10.3334/ORNLDAAC/1646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AirSWOT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WSE are compared with LVIS WSEs for 1043 lakes with coincident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AirSWOT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-LVIS observations. Of these, 80% percent of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AirSWOT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WSEs were within 1 meter of the LVIS measurement.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RIGHT: Using the LVIS WSE as a reference,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AirSWOT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WSEs identified the seasonal hydrologic drawdown measured by in situ pressure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Fayne</a:t>
            </a:r>
            <a:r>
              <a:rPr lang="en-US" sz="1200" dirty="0" smtClean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JV, Smith LC, Pitcher LH, </a:t>
            </a:r>
            <a:r>
              <a:rPr lang="en-US" sz="1200" dirty="0" err="1" smtClean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Kyzivat</a:t>
            </a:r>
            <a:r>
              <a:rPr lang="en-US" sz="1200" dirty="0" smtClean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ED, Cooley SW, Cooper MG, </a:t>
            </a:r>
            <a:r>
              <a:rPr lang="en-US" sz="1200" dirty="0" err="1" smtClean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Denbina</a:t>
            </a:r>
            <a:r>
              <a:rPr lang="en-US" sz="1200" dirty="0" smtClean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MW, Chen AC, Chen CW, </a:t>
            </a:r>
            <a:r>
              <a:rPr lang="en-US" sz="1200" dirty="0" err="1" smtClean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Pavelsky</a:t>
            </a:r>
            <a:r>
              <a:rPr lang="en-US" sz="1200" dirty="0" smtClean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TM, </a:t>
            </a:r>
            <a:r>
              <a:rPr lang="en-US" sz="1200" i="1" dirty="0" smtClean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</a:t>
            </a:r>
            <a:r>
              <a:rPr lang="fr-FR" sz="1200" i="1" dirty="0" err="1" smtClean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nviron</a:t>
            </a:r>
            <a:r>
              <a:rPr lang="fr-FR" sz="1200" i="1" dirty="0" smtClean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 </a:t>
            </a:r>
            <a:r>
              <a:rPr lang="fr-FR" sz="1200" i="1" dirty="0" err="1" smtClean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Res</a:t>
            </a:r>
            <a:r>
              <a:rPr lang="fr-FR" sz="1200" i="1" dirty="0" smtClean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 Lett.15 (2020) 105005</a:t>
            </a:r>
            <a:r>
              <a:rPr lang="en-US" sz="1200" i="1" dirty="0" smtClean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US" sz="1200" dirty="0" smtClean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hlinkClick r:id="rId4"/>
              </a:rPr>
              <a:t>https://doi.org/10.1088/1748-9326/abadcc</a:t>
            </a: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E49623-A0FC-4073-B5B5-C80E8ECCB03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6274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342900">
              <a:defRPr/>
            </a:pPr>
            <a:r>
              <a:rPr lang="en-US" sz="1200" dirty="0" err="1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1200" dirty="0" err="1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zivat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E.D., Smith, L.C., Garcia-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Tigreros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F. et al. (2022), </a:t>
            </a:r>
            <a:r>
              <a:rPr lang="en-US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JGR:Biogeosciences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doi: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10.1029/2021JG006635</a:t>
            </a: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Findings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provide a first mapping of emergent aquatic vegetation in 4,572 Arctic-boreal lakes using airborne radar remote sensing.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Lake vegetation extent varies regionally from 1 to 59% of lake area and seasonally to a lesser degree, with a mean of ~16%.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Aquatic vegetation emits 6x more methane than open water per unit area, or 16x from Arctic-boreal regions only. 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Significance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Accounting for vegetation could increase emissions estimates from Arctic-boreal lakes by +21%.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uncounted emissions are equivalent to 9% of all natural emissions from these Arctic-boreal landscapes, a significant source of methane to the atmosphere.</a:t>
            </a: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342900">
              <a:defRPr/>
            </a:pPr>
            <a:endParaRPr lang="en-US" sz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E49623-A0FC-4073-B5B5-C80E8ECCB03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6978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Slave River Delta &amp; Peace-Athabasca Delta Wetland Mapping With UAVSAR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E49623-A0FC-4073-B5B5-C80E8ECCB03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0877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200" dirty="0" smtClean="0">
                <a:ea typeface="Arial Narrow" charset="0"/>
                <a:cs typeface="Arial Narrow" charset="0"/>
              </a:rPr>
              <a:t>We conducted a scaling experiment to assess under what conditions the NISAR science requirement can be met in the boreal Great Slave Lake region, which presents a challenge due to its dynamic hydrology.</a:t>
            </a:r>
          </a:p>
          <a:p>
            <a:r>
              <a:rPr lang="en-US" altLang="en-US" sz="1200" dirty="0" smtClean="0">
                <a:ea typeface="Arial Narrow" charset="0"/>
                <a:cs typeface="Arial Narrow" charset="0"/>
              </a:rPr>
              <a:t>Radar data were aggregated at three different scales and evaluated over &lt;&lt;1 ha, ~4 and ~16 ha ROIs to the evaluate scaling-correspondence between in situ, SAR and landscape-scale processes.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 err="1" smtClean="0">
                <a:solidFill>
                  <a:prstClr val="black"/>
                </a:solidFill>
              </a:rPr>
              <a:t>Kraatz</a:t>
            </a:r>
            <a:r>
              <a:rPr lang="en-US" sz="1200" i="1" dirty="0" smtClean="0">
                <a:solidFill>
                  <a:prstClr val="black"/>
                </a:solidFill>
              </a:rPr>
              <a:t> S, </a:t>
            </a:r>
            <a:r>
              <a:rPr lang="en-US" sz="1200" i="1" dirty="0" err="1" smtClean="0">
                <a:solidFill>
                  <a:prstClr val="black"/>
                </a:solidFill>
              </a:rPr>
              <a:t>Bourgeau</a:t>
            </a:r>
            <a:r>
              <a:rPr lang="en-US" sz="1200" i="1" dirty="0" smtClean="0">
                <a:solidFill>
                  <a:prstClr val="black"/>
                </a:solidFill>
              </a:rPr>
              <a:t>-Chavez LL, </a:t>
            </a:r>
            <a:r>
              <a:rPr lang="en-US" sz="1200" i="1" dirty="0" err="1" smtClean="0">
                <a:solidFill>
                  <a:prstClr val="black"/>
                </a:solidFill>
              </a:rPr>
              <a:t>Battaglia</a:t>
            </a:r>
            <a:r>
              <a:rPr lang="en-US" sz="1200" i="1" dirty="0" smtClean="0">
                <a:solidFill>
                  <a:prstClr val="black"/>
                </a:solidFill>
              </a:rPr>
              <a:t> M, </a:t>
            </a:r>
            <a:r>
              <a:rPr lang="en-US" sz="1200" i="1" dirty="0" err="1" smtClean="0">
                <a:solidFill>
                  <a:prstClr val="black"/>
                </a:solidFill>
              </a:rPr>
              <a:t>Poley</a:t>
            </a:r>
            <a:r>
              <a:rPr lang="en-US" sz="1200" i="1" dirty="0" smtClean="0">
                <a:solidFill>
                  <a:prstClr val="black"/>
                </a:solidFill>
              </a:rPr>
              <a:t> A, </a:t>
            </a:r>
            <a:r>
              <a:rPr lang="en-US" sz="1200" i="1" dirty="0" err="1" smtClean="0">
                <a:solidFill>
                  <a:prstClr val="black"/>
                </a:solidFill>
              </a:rPr>
              <a:t>Siqueira</a:t>
            </a:r>
            <a:r>
              <a:rPr lang="en-US" sz="1200" i="1" dirty="0" smtClean="0">
                <a:solidFill>
                  <a:prstClr val="black"/>
                </a:solidFill>
              </a:rPr>
              <a:t> P (Dec. 2022). Earth and Space Science. </a:t>
            </a:r>
            <a:r>
              <a:rPr lang="en-US" sz="1200" i="1" dirty="0" err="1" smtClean="0">
                <a:solidFill>
                  <a:prstClr val="black"/>
                </a:solidFill>
              </a:rPr>
              <a:t>doi</a:t>
            </a:r>
            <a:r>
              <a:rPr lang="en-US" sz="1200" i="1" dirty="0" smtClean="0">
                <a:solidFill>
                  <a:prstClr val="black"/>
                </a:solidFill>
              </a:rPr>
              <a:t>: </a:t>
            </a:r>
            <a:r>
              <a:rPr lang="en-US" sz="1200" b="1" i="1" dirty="0" smtClean="0">
                <a:solidFill>
                  <a:srgbClr val="005274"/>
                </a:solidFill>
                <a:hlinkClick r:id="rId3"/>
              </a:rPr>
              <a:t>10.1029/2022EA002431</a:t>
            </a:r>
            <a:endParaRPr lang="en-US" sz="1200" i="1" dirty="0" smtClean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E49623-A0FC-4073-B5B5-C80E8ECCB03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5868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do we see the ground and when do we see the canopy?  We assumed a radar optical depth greater than one is </a:t>
            </a:r>
            <a:r>
              <a:rPr lang="en-US" dirty="0" smtClean="0"/>
              <a:t>canopy rather than ground.  </a:t>
            </a:r>
            <a:r>
              <a:rPr lang="en-US" dirty="0" smtClean="0"/>
              <a:t>Based on </a:t>
            </a:r>
            <a:r>
              <a:rPr lang="en-US" dirty="0" err="1" smtClean="0"/>
              <a:t>lidar</a:t>
            </a:r>
            <a:r>
              <a:rPr lang="en-US" dirty="0" smtClean="0"/>
              <a:t> data, this corresponds to a fractional cover of 0.7.  We related this</a:t>
            </a:r>
            <a:r>
              <a:rPr lang="en-US" baseline="0" dirty="0" smtClean="0"/>
              <a:t> to a radar veg index of 0.85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E49623-A0FC-4073-B5B5-C80E8ECCB03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6181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We developed a two-step modified decision-tree method that employs time series of Sentinel-1 C-band SAR to map and monitor ABR wetland inundation, including open water bodies, aquatic vegetation, and flooded vegetation types</a:t>
            </a:r>
          </a:p>
          <a:p>
            <a:r>
              <a:rPr lang="en-US" altLang="zh-CN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Validation with contemporaneous in situ field mapping, and a multi-temporal Landsat-derived surface water product at two </a:t>
            </a:r>
            <a:r>
              <a:rPr lang="en-US" altLang="zh-CN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ABoVE</a:t>
            </a:r>
            <a:r>
              <a:rPr lang="en-US" altLang="zh-CN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sites (PAD and Yukon Flats) suggests reliability of the method</a:t>
            </a:r>
          </a:p>
          <a:p>
            <a:r>
              <a:rPr lang="en-US" altLang="zh-CN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Spatiotemporal dynamics of transient wetland inundation are presented in forms of inundation frequency maps and statistical charts.</a:t>
            </a:r>
            <a:endParaRPr lang="zh-CN" alt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cap="small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Huang, C., Smith, L.C., </a:t>
            </a:r>
            <a:r>
              <a:rPr lang="en-US" sz="1200" cap="small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Kyzivat</a:t>
            </a:r>
            <a:r>
              <a:rPr lang="en-US" sz="1200" cap="small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E.D., </a:t>
            </a:r>
            <a:r>
              <a:rPr lang="en-US" sz="1200" cap="small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Fayne</a:t>
            </a:r>
            <a:r>
              <a:rPr lang="en-US" sz="1200" cap="small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J.V., Ming, Y., Spence, C.  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Tracking transient boreal wetland inundation with Sentinel-1 SAR: Peace-Athabasca Delta, Alberta and Yukon Flats, Alaska </a:t>
            </a:r>
            <a:r>
              <a:rPr lang="en-US" sz="1200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GIScience</a:t>
            </a:r>
            <a:r>
              <a:rPr lang="en-US" sz="1200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&amp; Remote Sensing 59</a:t>
            </a:r>
            <a:r>
              <a:rPr lang="en-US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:1, 1767-1792, DOI: 10.1080/15481603.2022.2134620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E49623-A0FC-4073-B5B5-C80E8ECCB03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21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Solid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SAR VWC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lines predicted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J.; Bennett, K.E.;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Bolton,W.R.;Wilson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C.J. Factors Controlling a Synthetic Aperture Radar (SAR) Derived Root-Zone Soil Moisture Product over The Seward Peninsula of Alaska. Remote Sens. 2022, 14, 4927. https://doi.org/ 10.3390/rs14194927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E49623-A0FC-4073-B5B5-C80E8ECCB0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89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Dataset: Schaefer, K., L.K. Clayton, M.J. </a:t>
            </a:r>
            <a:r>
              <a:rPr lang="en-US" dirty="0" err="1" smtClean="0"/>
              <a:t>Battaglia</a:t>
            </a:r>
            <a:r>
              <a:rPr lang="en-US" dirty="0" smtClean="0"/>
              <a:t>, L.L. </a:t>
            </a:r>
            <a:r>
              <a:rPr lang="en-US" dirty="0" err="1" smtClean="0"/>
              <a:t>Bourgeau</a:t>
            </a:r>
            <a:r>
              <a:rPr lang="en-US" dirty="0" smtClean="0"/>
              <a:t>-Chavez, R.H. Chen, A.C. Chen, J. Chen, K. </a:t>
            </a:r>
            <a:r>
              <a:rPr lang="en-US" dirty="0" err="1" smtClean="0"/>
              <a:t>Bakian-Dogaheh</a:t>
            </a:r>
            <a:r>
              <a:rPr lang="en-US" dirty="0" smtClean="0"/>
              <a:t>, T.A. Douglas, S.E. </a:t>
            </a:r>
            <a:r>
              <a:rPr lang="en-US" dirty="0" err="1" smtClean="0"/>
              <a:t>Grelick</a:t>
            </a:r>
            <a:r>
              <a:rPr lang="en-US" dirty="0" smtClean="0"/>
              <a:t>, G. </a:t>
            </a:r>
            <a:r>
              <a:rPr lang="en-US" dirty="0" err="1" smtClean="0"/>
              <a:t>Iwahana</a:t>
            </a:r>
            <a:r>
              <a:rPr lang="en-US" dirty="0" smtClean="0"/>
              <a:t>, E. </a:t>
            </a:r>
            <a:r>
              <a:rPr lang="en-US" dirty="0" err="1" smtClean="0"/>
              <a:t>Jafarov</a:t>
            </a:r>
            <a:r>
              <a:rPr lang="en-US" dirty="0" smtClean="0"/>
              <a:t>, L. Liu, S. Ludwig, R.J. Michaelides, M. </a:t>
            </a:r>
            <a:r>
              <a:rPr lang="en-US" dirty="0" err="1" smtClean="0"/>
              <a:t>Moghaddam</a:t>
            </a:r>
            <a:r>
              <a:rPr lang="en-US" dirty="0" smtClean="0"/>
              <a:t>, S. Natali, S.K. Panda, A.D. </a:t>
            </a:r>
            <a:r>
              <a:rPr lang="en-US" dirty="0" err="1" smtClean="0"/>
              <a:t>Parsekian</a:t>
            </a:r>
            <a:r>
              <a:rPr lang="en-US" dirty="0" smtClean="0"/>
              <a:t>, A.V. Rocha, S.R. Schaefer, T.D. Sullivan, A. </a:t>
            </a:r>
            <a:r>
              <a:rPr lang="en-US" dirty="0" err="1" smtClean="0"/>
              <a:t>Tabatabaeenejad</a:t>
            </a:r>
            <a:r>
              <a:rPr lang="en-US" dirty="0" smtClean="0"/>
              <a:t>, K. Wang, C.J. Wilson, H.A. </a:t>
            </a:r>
            <a:r>
              <a:rPr lang="en-US" dirty="0" err="1" smtClean="0"/>
              <a:t>Zebker</a:t>
            </a:r>
            <a:r>
              <a:rPr lang="en-US" dirty="0" smtClean="0"/>
              <a:t>, T. Zhang, and Y. Zhao. 2021. </a:t>
            </a:r>
            <a:r>
              <a:rPr lang="en-US" dirty="0" err="1" smtClean="0"/>
              <a:t>ABoVE</a:t>
            </a:r>
            <a:r>
              <a:rPr lang="en-US" dirty="0" smtClean="0"/>
              <a:t>: Soil Moisture and Active Layer Thickness in Alaska and NWT, Canada, 2008-2020. ORNL DAAC, Oak Ridge, Tennessee, USA. https://doi.org/10.3334/ORNLDAAC/1903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E49623-A0FC-4073-B5B5-C80E8ECCB03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90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E49623-A0FC-4073-B5B5-C80E8ECCB03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40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 sites, 20 teams, 50 km of surveys, 350,000 measurements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Clayton, LK, K Schaefer, MJ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Battaglia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Bourgeau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-Chavez, J Chen, RH Chen, A Chen, K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Bakian-Dogaheh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Grelik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Jafarov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 Liu, RJ Michaelides, M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Moghaddam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AD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Parsekian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AV Rocha, SR Schaefer, T Sullivan, 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Tabatabaeenejad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 Wang, CJ Wilson, HA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Zebker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 Zhang, and Y Zhao (2021), Active layer thickness as a function of soil water content,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 Lett, 16, 055028,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doi:https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://doi.org/10.1088/1748-9326/abfa4c</a:t>
            </a:r>
            <a:r>
              <a:rPr lang="en-US" dirty="0" smtClean="0"/>
              <a:t>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Dataset: stacks.iop.org/ERL/16/055028/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mmedia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E49623-A0FC-4073-B5B5-C80E8ECCB03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00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Dataset: Schaefer, K., L.K. Clayton, M.J. </a:t>
            </a:r>
            <a:r>
              <a:rPr lang="en-US" dirty="0" err="1" smtClean="0"/>
              <a:t>Battaglia</a:t>
            </a:r>
            <a:r>
              <a:rPr lang="en-US" dirty="0" smtClean="0"/>
              <a:t>, L.L. </a:t>
            </a:r>
            <a:r>
              <a:rPr lang="en-US" dirty="0" err="1" smtClean="0"/>
              <a:t>Bourgeau</a:t>
            </a:r>
            <a:r>
              <a:rPr lang="en-US" dirty="0" smtClean="0"/>
              <a:t>-Chavez, R.H. Chen, A.C. Chen, J. Chen, K. </a:t>
            </a:r>
            <a:r>
              <a:rPr lang="en-US" dirty="0" err="1" smtClean="0"/>
              <a:t>Bakian-Dogaheh</a:t>
            </a:r>
            <a:r>
              <a:rPr lang="en-US" dirty="0" smtClean="0"/>
              <a:t>, T.A. Douglas, S.E. </a:t>
            </a:r>
            <a:r>
              <a:rPr lang="en-US" dirty="0" err="1" smtClean="0"/>
              <a:t>Grelick</a:t>
            </a:r>
            <a:r>
              <a:rPr lang="en-US" dirty="0" smtClean="0"/>
              <a:t>, G. </a:t>
            </a:r>
            <a:r>
              <a:rPr lang="en-US" dirty="0" err="1" smtClean="0"/>
              <a:t>Iwahana</a:t>
            </a:r>
            <a:r>
              <a:rPr lang="en-US" dirty="0" smtClean="0"/>
              <a:t>, E. </a:t>
            </a:r>
            <a:r>
              <a:rPr lang="en-US" dirty="0" err="1" smtClean="0"/>
              <a:t>Jafarov</a:t>
            </a:r>
            <a:r>
              <a:rPr lang="en-US" dirty="0" smtClean="0"/>
              <a:t>, L. Liu, S. Ludwig, R.J. Michaelides, M. </a:t>
            </a:r>
            <a:r>
              <a:rPr lang="en-US" dirty="0" err="1" smtClean="0"/>
              <a:t>Moghaddam</a:t>
            </a:r>
            <a:r>
              <a:rPr lang="en-US" dirty="0" smtClean="0"/>
              <a:t>, S. Natali, S.K. Panda, A.D. </a:t>
            </a:r>
            <a:r>
              <a:rPr lang="en-US" dirty="0" err="1" smtClean="0"/>
              <a:t>Parsekian</a:t>
            </a:r>
            <a:r>
              <a:rPr lang="en-US" dirty="0" smtClean="0"/>
              <a:t>, A.V. Rocha, S.R. Schaefer, T.D. Sullivan, A. </a:t>
            </a:r>
            <a:r>
              <a:rPr lang="en-US" dirty="0" err="1" smtClean="0"/>
              <a:t>Tabatabaeenejad</a:t>
            </a:r>
            <a:r>
              <a:rPr lang="en-US" dirty="0" smtClean="0"/>
              <a:t>, K. Wang, C.J. Wilson, H.A. </a:t>
            </a:r>
            <a:r>
              <a:rPr lang="en-US" dirty="0" err="1" smtClean="0"/>
              <a:t>Zebker</a:t>
            </a:r>
            <a:r>
              <a:rPr lang="en-US" dirty="0" smtClean="0"/>
              <a:t>, T. Zhang, and Y. Zhao. 2021. </a:t>
            </a:r>
            <a:r>
              <a:rPr lang="en-US" dirty="0" err="1" smtClean="0"/>
              <a:t>ABoVE</a:t>
            </a:r>
            <a:r>
              <a:rPr lang="en-US" dirty="0" smtClean="0"/>
              <a:t>: Soil Moisture and Active Layer Thickness in Alaska and NWT, Canada, 2008-2020. ORNL DAAC, Oak Ridge, Tennessee, USA. https://doi.org/10.3334/ORNLDAAC/1903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E49623-A0FC-4073-B5B5-C80E8ECCB03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188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E49623-A0FC-4073-B5B5-C80E8ECCB03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76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Compare </a:t>
            </a:r>
            <a:r>
              <a:rPr lang="en-US" dirty="0" err="1" smtClean="0"/>
              <a:t>Interferograms</a:t>
            </a:r>
            <a:endParaRPr lang="en-US" dirty="0" smtClean="0"/>
          </a:p>
          <a:p>
            <a:r>
              <a:rPr lang="en-US" dirty="0" smtClean="0"/>
              <a:t>The two UAVSAR swaths yield consistent results</a:t>
            </a:r>
          </a:p>
          <a:p>
            <a:r>
              <a:rPr lang="en-US" dirty="0" smtClean="0"/>
              <a:t>2 cm RMSE between ALOS and UAVSAR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Xu, X., Liu, L., Schaefer, K., &amp; Michaelides, R. (2021). Comparison of surface subsidence measured by airborne and satellite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over permafrost areas near Yellowknife Canada. Earth and Space Science, 8, e2020EA001631. https://doi.org/10.1029/2020EA001631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E49623-A0FC-4073-B5B5-C80E8ECCB03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38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Chapman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E49623-A0FC-4073-B5B5-C80E8ECCB03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72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AA15F2-90B9-0E41-B017-DFB4C1A69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5324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B92E42-8CFB-7C41-B3DF-D19C95B17D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786809"/>
            <a:ext cx="10515600" cy="12430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Authors</a:t>
            </a:r>
          </a:p>
        </p:txBody>
      </p:sp>
    </p:spTree>
    <p:extLst>
      <p:ext uri="{BB962C8B-B14F-4D97-AF65-F5344CB8AC3E}">
        <p14:creationId xmlns:p14="http://schemas.microsoft.com/office/powerpoint/2010/main" val="139861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F49DAA-E2AA-0F4F-B767-EDF02A722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569" y="1471929"/>
            <a:ext cx="10962861" cy="78781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424E33-B8F7-5846-9882-C78BCE614614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14569" y="2538245"/>
            <a:ext cx="10962861" cy="39203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107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0D4D-46DA-4E6B-8F1C-C6E037AEC6C3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272FF-3EF2-402A-8EEB-8678D39EB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51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50813-0FCC-429E-87BB-BD399379E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193CD-9345-4F00-A902-F97EB56D0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0D2C4-086F-493F-8CB4-96183CBB6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45F6D-5DB6-436A-9611-A86D91528420}" type="datetimeFigureOut">
              <a:rPr lang="zh-CN" altLang="en-US" smtClean="0"/>
              <a:t>2023/1/23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658F9-7A4A-44AF-8881-99B71B48A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D279E-8BB1-4BB0-9CDE-EC306582E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C9AB1-8A74-4A3E-BADC-495964BF8B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99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E04D88-B24E-F024-4639-0144C4DF2E6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0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5" r:id="rId2"/>
    <p:sldLayoutId id="2147483657" r:id="rId3"/>
    <p:sldLayoutId id="2147483658" r:id="rId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wmf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7" Type="http://schemas.openxmlformats.org/officeDocument/2006/relationships/image" Target="../media/image4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49390-2B4C-244F-A656-F90069551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are we now?</a:t>
            </a:r>
            <a:br>
              <a:rPr lang="en-US" dirty="0" smtClean="0"/>
            </a:br>
            <a:r>
              <a:rPr lang="en-US" dirty="0" smtClean="0"/>
              <a:t>A Summary of research using airborne SAR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A290A-9E97-4641-B3E9-9B18FEECC8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Kevin Schaefer, </a:t>
            </a:r>
            <a:r>
              <a:rPr lang="en-US" dirty="0"/>
              <a:t>Laura </a:t>
            </a:r>
            <a:r>
              <a:rPr lang="en-US" dirty="0" err="1" smtClean="0"/>
              <a:t>Bourgeau</a:t>
            </a:r>
            <a:r>
              <a:rPr lang="en-US" dirty="0" smtClean="0"/>
              <a:t>-Chavez,</a:t>
            </a:r>
          </a:p>
          <a:p>
            <a:r>
              <a:rPr lang="en-US" dirty="0"/>
              <a:t>T</a:t>
            </a:r>
            <a:r>
              <a:rPr lang="en-US" dirty="0" smtClean="0"/>
              <a:t>he Cecil B DeMille cast of the SAR Working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51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BAE82-96CB-C143-A97E-1E1BF79A4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569" y="878804"/>
            <a:ext cx="6092765" cy="787814"/>
          </a:xfrm>
        </p:spPr>
        <p:txBody>
          <a:bodyPr/>
          <a:lstStyle/>
          <a:p>
            <a:r>
              <a:rPr lang="en-US" dirty="0" smtClean="0"/>
              <a:t>Comparing Satellite and Airborne Subsidence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738" t="2515" r="5133" b="9312"/>
          <a:stretch/>
        </p:blipFill>
        <p:spPr>
          <a:xfrm>
            <a:off x="6780745" y="758073"/>
            <a:ext cx="2926080" cy="19079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235" y="734415"/>
            <a:ext cx="2354100" cy="133048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 bwMode="auto">
          <a:xfrm>
            <a:off x="11760703" y="1513471"/>
            <a:ext cx="91440" cy="91440"/>
          </a:xfrm>
          <a:prstGeom prst="ellipse">
            <a:avLst/>
          </a:prstGeom>
          <a:solidFill>
            <a:srgbClr val="FF33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5260" t="7527" r="14977" b="6852"/>
          <a:stretch/>
        </p:blipFill>
        <p:spPr>
          <a:xfrm>
            <a:off x="8057554" y="3643553"/>
            <a:ext cx="3298543" cy="23917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4655" t="6999" r="14677" b="6868"/>
          <a:stretch/>
        </p:blipFill>
        <p:spPr>
          <a:xfrm>
            <a:off x="1212590" y="3665498"/>
            <a:ext cx="3298543" cy="2402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4647" t="7665" r="14726" b="7100"/>
          <a:stretch/>
        </p:blipFill>
        <p:spPr>
          <a:xfrm>
            <a:off x="4619178" y="3665498"/>
            <a:ext cx="3298543" cy="23698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86135"/>
          <a:stretch/>
        </p:blipFill>
        <p:spPr>
          <a:xfrm>
            <a:off x="518591" y="3665497"/>
            <a:ext cx="486418" cy="23698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2942" y="2751922"/>
            <a:ext cx="1379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Seasonal Subsidence (cm)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118151" y="2971800"/>
            <a:ext cx="872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Same</a:t>
            </a:r>
            <a:endParaRPr lang="en-US" sz="2400" dirty="0"/>
          </a:p>
        </p:txBody>
      </p:sp>
      <p:cxnSp>
        <p:nvCxnSpPr>
          <p:cNvPr id="27" name="Elbow Connector 26"/>
          <p:cNvCxnSpPr>
            <a:stCxn id="25" idx="3"/>
            <a:endCxn id="8" idx="0"/>
          </p:cNvCxnSpPr>
          <p:nvPr/>
        </p:nvCxnSpPr>
        <p:spPr>
          <a:xfrm>
            <a:off x="4990506" y="3202633"/>
            <a:ext cx="1277944" cy="462865"/>
          </a:xfrm>
          <a:prstGeom prst="bentConnector2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stCxn id="25" idx="1"/>
            <a:endCxn id="7" idx="0"/>
          </p:cNvCxnSpPr>
          <p:nvPr/>
        </p:nvCxnSpPr>
        <p:spPr>
          <a:xfrm rot="10800000" flipV="1">
            <a:off x="2861863" y="3202632"/>
            <a:ext cx="1256289" cy="462865"/>
          </a:xfrm>
          <a:prstGeom prst="bentConnector2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380076" y="6249835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Different</a:t>
            </a:r>
            <a:endParaRPr lang="en-US" sz="2400" dirty="0"/>
          </a:p>
        </p:txBody>
      </p:sp>
      <p:cxnSp>
        <p:nvCxnSpPr>
          <p:cNvPr id="32" name="Elbow Connector 31"/>
          <p:cNvCxnSpPr>
            <a:stCxn id="31" idx="3"/>
            <a:endCxn id="6" idx="2"/>
          </p:cNvCxnSpPr>
          <p:nvPr/>
        </p:nvCxnSpPr>
        <p:spPr>
          <a:xfrm flipV="1">
            <a:off x="8675623" y="6035319"/>
            <a:ext cx="1031203" cy="445349"/>
          </a:xfrm>
          <a:prstGeom prst="bentConnector2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stCxn id="31" idx="1"/>
            <a:endCxn id="8" idx="2"/>
          </p:cNvCxnSpPr>
          <p:nvPr/>
        </p:nvCxnSpPr>
        <p:spPr>
          <a:xfrm rot="10800000">
            <a:off x="6268450" y="6035320"/>
            <a:ext cx="1111626" cy="445348"/>
          </a:xfrm>
          <a:prstGeom prst="bentConnector2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9433525" y="6211669"/>
            <a:ext cx="2758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Lin Liu</a:t>
            </a:r>
          </a:p>
          <a:p>
            <a:pPr algn="r"/>
            <a:r>
              <a:rPr lang="en-US" dirty="0" smtClean="0"/>
              <a:t>Airborne/Satellite L-band</a:t>
            </a:r>
          </a:p>
        </p:txBody>
      </p:sp>
    </p:spTree>
    <p:extLst>
      <p:ext uri="{BB962C8B-B14F-4D97-AF65-F5344CB8AC3E}">
        <p14:creationId xmlns:p14="http://schemas.microsoft.com/office/powerpoint/2010/main" val="284750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5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5435" r="691" b="33500"/>
          <a:stretch/>
        </p:blipFill>
        <p:spPr>
          <a:xfrm>
            <a:off x="307340" y="2470547"/>
            <a:ext cx="7881620" cy="35977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067" y="769402"/>
            <a:ext cx="9645168" cy="787814"/>
          </a:xfrm>
        </p:spPr>
        <p:txBody>
          <a:bodyPr/>
          <a:lstStyle/>
          <a:p>
            <a:r>
              <a:rPr lang="en-US" dirty="0" smtClean="0"/>
              <a:t>Inundation Dynamics in the Peace-Athabasca Delta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235" y="734415"/>
            <a:ext cx="2354100" cy="133048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11909928" y="1557216"/>
            <a:ext cx="91440" cy="91440"/>
          </a:xfrm>
          <a:prstGeom prst="ellipse">
            <a:avLst/>
          </a:prstGeom>
          <a:solidFill>
            <a:srgbClr val="FF33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21965" y="6211669"/>
            <a:ext cx="1770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Bruce Chapman</a:t>
            </a:r>
          </a:p>
          <a:p>
            <a:pPr algn="r"/>
            <a:r>
              <a:rPr lang="en-US" dirty="0" smtClean="0"/>
              <a:t>Airborne L-band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8262620" y="3769360"/>
            <a:ext cx="355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262620" y="4043680"/>
            <a:ext cx="355600" cy="0"/>
          </a:xfrm>
          <a:prstGeom prst="line">
            <a:avLst/>
          </a:prstGeom>
          <a:ln w="57150">
            <a:solidFill>
              <a:srgbClr val="68AB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262620" y="4318000"/>
            <a:ext cx="355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605520" y="3577987"/>
            <a:ext cx="31742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Double Bounce (Inundated Veg)</a:t>
            </a:r>
          </a:p>
          <a:p>
            <a:r>
              <a:rPr lang="en-US" dirty="0" smtClean="0"/>
              <a:t>Volume Scatter (Forrest)</a:t>
            </a:r>
          </a:p>
          <a:p>
            <a:r>
              <a:rPr lang="en-US" dirty="0" smtClean="0"/>
              <a:t>Reflection (water)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26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75" y="786798"/>
            <a:ext cx="7235765" cy="132078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dirty="0" smtClean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Water Surface Elevations (WSE) from </a:t>
            </a:r>
            <a:r>
              <a:rPr lang="en-US" sz="4400" kern="1200" dirty="0" err="1" smtClean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AirSWOT</a:t>
            </a:r>
            <a:endParaRPr lang="en-US" dirty="0" smtClean="0">
              <a:effectLst/>
            </a:endParaRPr>
          </a:p>
        </p:txBody>
      </p:sp>
      <p:pic>
        <p:nvPicPr>
          <p:cNvPr id="14" name="Picture 4" descr="https://lh6.googleusercontent.com/vhx1E_jdswNW14ewGe7-LXfR4aXekJ2zBCpLC6iFTC4O0xRX8fCodzjhTHhq6NQ8FMBmcrApXHOLOyU-Wbhf9s1IB25JRKHBgOZBxYd0bL2xxLrsQV-O6AvY-xx5dNA19tN4jUL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49" y="2782972"/>
            <a:ext cx="3971087" cy="355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lh4.googleusercontent.com/pelRRi5fwYDvc7ohsK5bCXPVN_wc2VHN7aBXG_w_dWD6JMSIx8WRXplKcIqnguCGs5xgCbmiwycmdy5zaTeYkz3N43BU-Btzg5GhHfa7JUn9IfFq7ouRRfgWFo37D_jEWoYeRlhw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9" t="3521" r="13784" b="392"/>
          <a:stretch/>
        </p:blipFill>
        <p:spPr bwMode="auto">
          <a:xfrm>
            <a:off x="9927773" y="718457"/>
            <a:ext cx="2197764" cy="23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779801" y="6211669"/>
            <a:ext cx="24121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/>
              <a:t>Laurence Smith</a:t>
            </a:r>
          </a:p>
          <a:p>
            <a:pPr algn="r"/>
            <a:r>
              <a:rPr lang="en-US" dirty="0" smtClean="0"/>
              <a:t>Airborne </a:t>
            </a:r>
            <a:r>
              <a:rPr lang="en-US" dirty="0" err="1" smtClean="0"/>
              <a:t>Ka</a:t>
            </a:r>
            <a:r>
              <a:rPr lang="en-US" dirty="0" smtClean="0"/>
              <a:t>-band, Lidar</a:t>
            </a:r>
          </a:p>
        </p:txBody>
      </p:sp>
      <p:sp>
        <p:nvSpPr>
          <p:cNvPr id="9" name="Rectangle 8"/>
          <p:cNvSpPr/>
          <p:nvPr/>
        </p:nvSpPr>
        <p:spPr>
          <a:xfrm>
            <a:off x="732787" y="2389232"/>
            <a:ext cx="3002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LIDAR vs. </a:t>
            </a:r>
            <a:r>
              <a:rPr lang="en-US" sz="2400" dirty="0" err="1" smtClean="0"/>
              <a:t>AirSwot</a:t>
            </a:r>
            <a:r>
              <a:rPr lang="en-US" sz="2400" dirty="0" smtClean="0"/>
              <a:t> WSE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6172858" y="2389232"/>
            <a:ext cx="16508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WSE Trends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10191924" y="3958934"/>
            <a:ext cx="1681871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WSE Key</a:t>
            </a:r>
          </a:p>
          <a:p>
            <a:r>
              <a:rPr lang="en-US" dirty="0" err="1"/>
              <a:t>AirSWOT</a:t>
            </a:r>
            <a:endParaRPr lang="en-US" dirty="0"/>
          </a:p>
          <a:p>
            <a:r>
              <a:rPr lang="en-US" dirty="0" smtClean="0"/>
              <a:t>Canadian Shield</a:t>
            </a:r>
          </a:p>
          <a:p>
            <a:r>
              <a:rPr lang="en-US" dirty="0" smtClean="0"/>
              <a:t>Yukon Flats</a:t>
            </a:r>
          </a:p>
          <a:p>
            <a:r>
              <a:rPr lang="en-US" dirty="0" err="1" smtClean="0"/>
              <a:t>AirSWOT</a:t>
            </a:r>
            <a:r>
              <a:rPr lang="en-US" dirty="0" smtClean="0"/>
              <a:t>-LVIS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9854720" y="4697598"/>
            <a:ext cx="340655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854720" y="4978400"/>
            <a:ext cx="340655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854720" y="4406900"/>
            <a:ext cx="34065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758435" y="5009177"/>
            <a:ext cx="533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*</a:t>
            </a:r>
            <a:endParaRPr lang="en-US" sz="4000" dirty="0"/>
          </a:p>
        </p:txBody>
      </p: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4346516" y="2782970"/>
            <a:ext cx="5303520" cy="3551496"/>
            <a:chOff x="4799946" y="3268980"/>
            <a:chExt cx="4578889" cy="306624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/>
            <a:srcRect t="22049" b="-1"/>
            <a:stretch/>
          </p:blipFill>
          <p:spPr>
            <a:xfrm>
              <a:off x="4799946" y="3268980"/>
              <a:ext cx="4578889" cy="3066246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5593080" y="3268980"/>
              <a:ext cx="3699510" cy="266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5520690" y="3390900"/>
              <a:ext cx="380238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2075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89" y="747553"/>
            <a:ext cx="8590391" cy="787814"/>
          </a:xfrm>
        </p:spPr>
        <p:txBody>
          <a:bodyPr/>
          <a:lstStyle/>
          <a:p>
            <a:r>
              <a:rPr lang="en-US" dirty="0"/>
              <a:t>Monitoring </a:t>
            </a:r>
            <a:r>
              <a:rPr lang="en-US" dirty="0" smtClean="0"/>
              <a:t>Infrastructure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316480" y="858021"/>
            <a:ext cx="9143999" cy="8461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4" name="Text Placeholder 67"/>
          <p:cNvSpPr txBox="1">
            <a:spLocks/>
          </p:cNvSpPr>
          <p:nvPr/>
        </p:nvSpPr>
        <p:spPr>
          <a:xfrm>
            <a:off x="2316480" y="5865967"/>
            <a:ext cx="8031461" cy="682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Seasonal Subsidence reveals threats to infrastructure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821" y="729416"/>
            <a:ext cx="2354100" cy="1330485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 bwMode="auto">
          <a:xfrm>
            <a:off x="10858599" y="1741382"/>
            <a:ext cx="91440" cy="91440"/>
          </a:xfrm>
          <a:prstGeom prst="ellipse">
            <a:avLst/>
          </a:prstGeom>
          <a:solidFill>
            <a:srgbClr val="FF33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2"/>
          <a:stretch/>
        </p:blipFill>
        <p:spPr>
          <a:xfrm>
            <a:off x="6169262" y="2263646"/>
            <a:ext cx="4405119" cy="33837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9"/>
          <a:stretch/>
        </p:blipFill>
        <p:spPr>
          <a:xfrm>
            <a:off x="1238636" y="2263646"/>
            <a:ext cx="4405119" cy="3401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332" y="4725522"/>
            <a:ext cx="489501" cy="921892"/>
          </a:xfrm>
          <a:prstGeom prst="rect">
            <a:avLst/>
          </a:prstGeom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8822288" y="5416769"/>
            <a:ext cx="1271412" cy="23064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0" dirty="0" smtClean="0">
                <a:solidFill>
                  <a:srgbClr val="000008"/>
                </a:solidFill>
                <a:latin typeface="+mj-lt"/>
                <a:cs typeface="Arial" panose="020B0604020202020204" pitchFamily="34" charset="0"/>
              </a:rPr>
              <a:t>Subsidence (m)</a:t>
            </a:r>
            <a:endParaRPr lang="en-US" altLang="en-US" sz="1400" b="0" dirty="0">
              <a:solidFill>
                <a:srgbClr val="000008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4957488" y="3641157"/>
            <a:ext cx="474970" cy="23064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0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Mine</a:t>
            </a:r>
            <a:endParaRPr lang="en-US" altLang="en-US" sz="1400" b="0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504497" y="2675389"/>
            <a:ext cx="933551" cy="23064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0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Silver City</a:t>
            </a:r>
            <a:endParaRPr lang="en-US" altLang="en-US" sz="1400" b="0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3325293" y="4594083"/>
            <a:ext cx="528340" cy="23785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0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Road</a:t>
            </a:r>
            <a:endParaRPr lang="en-US" altLang="en-US" sz="1400" b="0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1872589" y="3815434"/>
            <a:ext cx="671783" cy="23064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0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Runway</a:t>
            </a:r>
            <a:endParaRPr lang="en-US" altLang="en-US" sz="1400" b="0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239527" y="3082898"/>
            <a:ext cx="699872" cy="23064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0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Fire scar</a:t>
            </a:r>
            <a:endParaRPr lang="en-US" altLang="en-US" sz="1400" b="0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>
            <a:off x="6699888" y="4713010"/>
            <a:ext cx="293675" cy="29367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08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6699888" y="4056651"/>
            <a:ext cx="293675" cy="29367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08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>
            <a:off x="9773568" y="3637082"/>
            <a:ext cx="293675" cy="29367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08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0" name="Rectangle 19"/>
          <p:cNvSpPr/>
          <p:nvPr/>
        </p:nvSpPr>
        <p:spPr>
          <a:xfrm>
            <a:off x="1157513" y="1904960"/>
            <a:ext cx="2167780" cy="3953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South </a:t>
            </a:r>
            <a:r>
              <a:rPr lang="en-US" dirty="0" err="1"/>
              <a:t>Kluane</a:t>
            </a:r>
            <a:r>
              <a:rPr lang="en-US" dirty="0"/>
              <a:t> Lake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611360" y="6211669"/>
            <a:ext cx="258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/>
              <a:t>Kevin Schaefer</a:t>
            </a:r>
          </a:p>
          <a:p>
            <a:pPr algn="r"/>
            <a:r>
              <a:rPr lang="en-US" dirty="0" smtClean="0"/>
              <a:t>Airborne L-band, P-band</a:t>
            </a:r>
          </a:p>
        </p:txBody>
      </p:sp>
    </p:spTree>
    <p:extLst>
      <p:ext uri="{BB962C8B-B14F-4D97-AF65-F5344CB8AC3E}">
        <p14:creationId xmlns:p14="http://schemas.microsoft.com/office/powerpoint/2010/main" val="252082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5" y="769983"/>
            <a:ext cx="8742791" cy="1123505"/>
          </a:xfrm>
        </p:spPr>
        <p:txBody>
          <a:bodyPr/>
          <a:lstStyle/>
          <a:p>
            <a:r>
              <a:rPr lang="en-US" dirty="0" smtClean="0">
                <a:cs typeface="Arial" panose="020B0604020202020204" pitchFamily="34" charset="0"/>
              </a:rPr>
              <a:t>Lake </a:t>
            </a:r>
            <a:r>
              <a:rPr lang="en-US" dirty="0">
                <a:cs typeface="Arial" panose="020B0604020202020204" pitchFamily="34" charset="0"/>
              </a:rPr>
              <a:t>Vegetation </a:t>
            </a:r>
            <a:r>
              <a:rPr lang="en-US" dirty="0" smtClean="0">
                <a:cs typeface="Arial" panose="020B0604020202020204" pitchFamily="34" charset="0"/>
              </a:rPr>
              <a:t>and Methane Emissions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6552" b="41183"/>
          <a:stretch/>
        </p:blipFill>
        <p:spPr bwMode="auto">
          <a:xfrm>
            <a:off x="8742925" y="735819"/>
            <a:ext cx="3449075" cy="256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C083BB-9782-4305-A29D-1CF6C48E7F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88" y="2059772"/>
            <a:ext cx="4331739" cy="42916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809617" y="6211669"/>
            <a:ext cx="23823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/>
              <a:t>Laurence Smith</a:t>
            </a:r>
          </a:p>
          <a:p>
            <a:pPr algn="r"/>
            <a:r>
              <a:rPr lang="en-US" dirty="0" smtClean="0"/>
              <a:t>Airborne L-band, </a:t>
            </a:r>
            <a:r>
              <a:rPr lang="en-US" i="1" dirty="0" smtClean="0"/>
              <a:t>in situ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>
          <a:xfrm>
            <a:off x="5002300" y="3697972"/>
            <a:ext cx="6575130" cy="1665765"/>
          </a:xfrm>
        </p:spPr>
        <p:txBody>
          <a:bodyPr/>
          <a:lstStyle/>
          <a:p>
            <a:r>
              <a:rPr lang="en-US" dirty="0" smtClean="0"/>
              <a:t>Lake vegetation </a:t>
            </a:r>
            <a:r>
              <a:rPr lang="en-US" dirty="0"/>
              <a:t>could increase emissions estimates </a:t>
            </a:r>
            <a:r>
              <a:rPr lang="en-US" dirty="0" smtClean="0"/>
              <a:t>by </a:t>
            </a:r>
            <a:r>
              <a:rPr lang="en-US" dirty="0"/>
              <a:t>+21</a:t>
            </a:r>
            <a:r>
              <a:rPr lang="en-US" dirty="0" smtClean="0"/>
              <a:t>%.</a:t>
            </a:r>
          </a:p>
          <a:p>
            <a:r>
              <a:rPr lang="en-US" dirty="0" smtClean="0"/>
              <a:t>Equivalent </a:t>
            </a:r>
            <a:r>
              <a:rPr lang="en-US" dirty="0"/>
              <a:t>to 9% of all natural </a:t>
            </a:r>
            <a:r>
              <a:rPr lang="en-US" dirty="0" smtClean="0"/>
              <a:t>emissions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77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46BA0AE-9883-46EB-A9B5-1DD721090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808" y="2164828"/>
            <a:ext cx="1616748" cy="402336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D370DBC-9569-4D30-89B8-90C9E4B1D2C4}"/>
              </a:ext>
            </a:extLst>
          </p:cNvPr>
          <p:cNvSpPr txBox="1"/>
          <p:nvPr/>
        </p:nvSpPr>
        <p:spPr>
          <a:xfrm>
            <a:off x="10411797" y="6211669"/>
            <a:ext cx="1780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Nancy French</a:t>
            </a:r>
          </a:p>
          <a:p>
            <a:pPr algn="r"/>
            <a:r>
              <a:rPr lang="en-US" dirty="0" smtClean="0"/>
              <a:t>Airborne L-band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235" y="734415"/>
            <a:ext cx="2354100" cy="133048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 bwMode="auto">
          <a:xfrm>
            <a:off x="11909928" y="1557216"/>
            <a:ext cx="91440" cy="91440"/>
          </a:xfrm>
          <a:prstGeom prst="ellipse">
            <a:avLst/>
          </a:prstGeom>
          <a:solidFill>
            <a:srgbClr val="FF33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EEB04E30-1137-4309-85A5-DED871FF7E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14" t="2422" r="16816"/>
          <a:stretch/>
        </p:blipFill>
        <p:spPr>
          <a:xfrm rot="5400000">
            <a:off x="1699334" y="-954377"/>
            <a:ext cx="6113043" cy="95117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7528" y="770894"/>
            <a:ext cx="7464968" cy="976002"/>
          </a:xfrm>
        </p:spPr>
        <p:txBody>
          <a:bodyPr anchor="t">
            <a:normAutofit/>
          </a:bodyPr>
          <a:lstStyle/>
          <a:p>
            <a:pPr algn="l"/>
            <a:r>
              <a:rPr lang="en-US" sz="4400" dirty="0" smtClean="0"/>
              <a:t>Wetland Mapping</a:t>
            </a:r>
            <a:endParaRPr lang="en-US" sz="4400" dirty="0"/>
          </a:p>
        </p:txBody>
      </p:sp>
      <p:sp>
        <p:nvSpPr>
          <p:cNvPr id="3" name="Rectangle 2"/>
          <p:cNvSpPr/>
          <p:nvPr/>
        </p:nvSpPr>
        <p:spPr>
          <a:xfrm>
            <a:off x="3217809" y="2238494"/>
            <a:ext cx="2322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Peace-Athabasca Delta</a:t>
            </a:r>
          </a:p>
        </p:txBody>
      </p:sp>
    </p:spTree>
    <p:extLst>
      <p:ext uri="{BB962C8B-B14F-4D97-AF65-F5344CB8AC3E}">
        <p14:creationId xmlns:p14="http://schemas.microsoft.com/office/powerpoint/2010/main" val="94776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17CB7-F4C6-4E18-96D1-1AF6206F2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89" y="769070"/>
            <a:ext cx="9607751" cy="1312702"/>
          </a:xfrm>
        </p:spPr>
        <p:txBody>
          <a:bodyPr/>
          <a:lstStyle/>
          <a:p>
            <a:r>
              <a:rPr lang="en-US" dirty="0" smtClean="0">
                <a:ea typeface="Arial Narrow" charset="0"/>
                <a:cs typeface="Arial Narrow" charset="0"/>
              </a:rPr>
              <a:t>Above </a:t>
            </a:r>
            <a:r>
              <a:rPr lang="en-US" dirty="0">
                <a:ea typeface="Arial Narrow" charset="0"/>
                <a:cs typeface="Arial Narrow" charset="0"/>
              </a:rPr>
              <a:t>Ground </a:t>
            </a:r>
            <a:r>
              <a:rPr lang="en-US" dirty="0" smtClean="0">
                <a:ea typeface="Arial Narrow" charset="0"/>
                <a:cs typeface="Arial Narrow" charset="0"/>
              </a:rPr>
              <a:t>Biomass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676C2D-89DF-44E7-8651-5848FD1AA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13" y="2363102"/>
            <a:ext cx="5114436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5B9764-1A26-4D15-A68D-5E18EE0CF851}"/>
              </a:ext>
            </a:extLst>
          </p:cNvPr>
          <p:cNvSpPr txBox="1"/>
          <p:nvPr/>
        </p:nvSpPr>
        <p:spPr>
          <a:xfrm>
            <a:off x="8564137" y="6211669"/>
            <a:ext cx="3627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Laura </a:t>
            </a:r>
            <a:r>
              <a:rPr lang="en-US" dirty="0" err="1"/>
              <a:t>Bourgeau</a:t>
            </a:r>
            <a:r>
              <a:rPr lang="en-US" dirty="0"/>
              <a:t>-Chavez</a:t>
            </a:r>
          </a:p>
          <a:p>
            <a:pPr algn="r"/>
            <a:r>
              <a:rPr lang="en-US" dirty="0" smtClean="0"/>
              <a:t>Airborne/Satellite L-band, </a:t>
            </a:r>
            <a:r>
              <a:rPr lang="en-US" i="1" dirty="0" smtClean="0"/>
              <a:t>in situ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235" y="751287"/>
            <a:ext cx="2354100" cy="133048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 bwMode="auto">
          <a:xfrm>
            <a:off x="11828205" y="1569932"/>
            <a:ext cx="91440" cy="91440"/>
          </a:xfrm>
          <a:prstGeom prst="ellipse">
            <a:avLst/>
          </a:prstGeom>
          <a:solidFill>
            <a:srgbClr val="FF33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" name="Picture 6" descr="A map of a city&#10;&#10;Description automatically generated with low confidence">
            <a:extLst>
              <a:ext uri="{FF2B5EF4-FFF2-40B4-BE49-F238E27FC236}">
                <a16:creationId xmlns:a16="http://schemas.microsoft.com/office/drawing/2014/main" id="{9CE95B63-575E-43FD-8258-A748AA617D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" t="3435" r="4825" b="3295"/>
          <a:stretch/>
        </p:blipFill>
        <p:spPr>
          <a:xfrm>
            <a:off x="6093056" y="2363102"/>
            <a:ext cx="531671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4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49" y="717738"/>
            <a:ext cx="10962861" cy="787814"/>
          </a:xfrm>
        </p:spPr>
        <p:txBody>
          <a:bodyPr/>
          <a:lstStyle/>
          <a:p>
            <a:r>
              <a:rPr lang="en-US" dirty="0" smtClean="0"/>
              <a:t>See the Forest for the trees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0009" y="1687487"/>
            <a:ext cx="2926080" cy="22060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7112" r="7848" b="10282"/>
          <a:stretch/>
        </p:blipFill>
        <p:spPr>
          <a:xfrm>
            <a:off x="2479150" y="3983331"/>
            <a:ext cx="6675120" cy="27496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46093"/>
          <a:stretch/>
        </p:blipFill>
        <p:spPr>
          <a:xfrm>
            <a:off x="297474" y="1687487"/>
            <a:ext cx="3409035" cy="22148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235" y="730967"/>
            <a:ext cx="2354100" cy="133048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 bwMode="auto">
          <a:xfrm>
            <a:off x="10621705" y="1472043"/>
            <a:ext cx="91440" cy="91440"/>
          </a:xfrm>
          <a:prstGeom prst="ellipse">
            <a:avLst/>
          </a:prstGeom>
          <a:solidFill>
            <a:srgbClr val="FF33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5680" y="1472043"/>
            <a:ext cx="62998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RADAR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75280" y="1458723"/>
            <a:ext cx="52899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LIDAR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8968209" y="4598430"/>
            <a:ext cx="731520" cy="1825782"/>
            <a:chOff x="10896710" y="3940885"/>
            <a:chExt cx="1079099" cy="2693296"/>
          </a:xfrm>
        </p:grpSpPr>
        <p:cxnSp>
          <p:nvCxnSpPr>
            <p:cNvPr id="14" name="Straight Arrow Connector 13"/>
            <p:cNvCxnSpPr/>
            <p:nvPr/>
          </p:nvCxnSpPr>
          <p:spPr>
            <a:xfrm flipV="1">
              <a:off x="11293335" y="3940885"/>
              <a:ext cx="0" cy="1515534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11293335" y="5456419"/>
              <a:ext cx="0" cy="117776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oval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0896710" y="5456419"/>
              <a:ext cx="5486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11379492" y="4509986"/>
              <a:ext cx="45018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Trees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379492" y="5727745"/>
              <a:ext cx="596317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Ground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2890" y="1747175"/>
            <a:ext cx="2743200" cy="20866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F5B9764-1A26-4D15-A68D-5E18EE0CF851}"/>
              </a:ext>
            </a:extLst>
          </p:cNvPr>
          <p:cNvSpPr txBox="1"/>
          <p:nvPr/>
        </p:nvSpPr>
        <p:spPr>
          <a:xfrm>
            <a:off x="9114083" y="6211669"/>
            <a:ext cx="3077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Elizabeth Wig</a:t>
            </a:r>
            <a:endParaRPr lang="en-US" dirty="0"/>
          </a:p>
          <a:p>
            <a:pPr algn="r"/>
            <a:r>
              <a:rPr lang="en-US" dirty="0" smtClean="0"/>
              <a:t>Airborne L-band, Lidar</a:t>
            </a:r>
          </a:p>
        </p:txBody>
      </p:sp>
    </p:spTree>
    <p:extLst>
      <p:ext uri="{BB962C8B-B14F-4D97-AF65-F5344CB8AC3E}">
        <p14:creationId xmlns:p14="http://schemas.microsoft.com/office/powerpoint/2010/main" val="121694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C71C6AB3-F615-4E4D-B9E2-4654ED530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26" y="859108"/>
            <a:ext cx="8384374" cy="827452"/>
          </a:xfrm>
        </p:spPr>
        <p:txBody>
          <a:bodyPr>
            <a:noAutofit/>
          </a:bodyPr>
          <a:lstStyle/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zh-C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nundation dynamics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from Sentinel-1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 descr="地图&#10;&#10;描述已自动生成">
            <a:extLst>
              <a:ext uri="{FF2B5EF4-FFF2-40B4-BE49-F238E27FC236}">
                <a16:creationId xmlns:a16="http://schemas.microsoft.com/office/drawing/2014/main" id="{C7FED55B-763F-4AD8-8918-930EB638E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894" y="1394097"/>
            <a:ext cx="5766194" cy="535432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C1E287B-96BC-4B72-B7F6-852FF857F41D}"/>
              </a:ext>
            </a:extLst>
          </p:cNvPr>
          <p:cNvSpPr txBox="1"/>
          <p:nvPr/>
        </p:nvSpPr>
        <p:spPr>
          <a:xfrm>
            <a:off x="8190691" y="3293923"/>
            <a:ext cx="20709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Peace-Athabasca Delta</a:t>
            </a:r>
            <a:r>
              <a:rPr lang="en-US" altLang="zh-CN" sz="1400" i="0" dirty="0" smtClean="0">
                <a:solidFill>
                  <a:srgbClr val="1A1A1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2017-2019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235" y="751287"/>
            <a:ext cx="2354100" cy="1330485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 bwMode="auto">
          <a:xfrm>
            <a:off x="11893519" y="1569932"/>
            <a:ext cx="91440" cy="91440"/>
          </a:xfrm>
          <a:prstGeom prst="ellipse">
            <a:avLst/>
          </a:prstGeom>
          <a:solidFill>
            <a:srgbClr val="FF33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531674" y="6211669"/>
            <a:ext cx="16603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/>
              <a:t>Laurence Smith</a:t>
            </a:r>
          </a:p>
          <a:p>
            <a:pPr algn="r"/>
            <a:r>
              <a:rPr lang="en-US" dirty="0" smtClean="0"/>
              <a:t>Satellite C-band</a:t>
            </a:r>
            <a:endParaRPr lang="en-US" i="1" dirty="0" smtClean="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846320" y="2194560"/>
            <a:ext cx="579120" cy="1016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998720" y="3857898"/>
            <a:ext cx="186271" cy="618671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094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57"/>
          <a:stretch/>
        </p:blipFill>
        <p:spPr>
          <a:xfrm>
            <a:off x="1788158" y="2380363"/>
            <a:ext cx="8006081" cy="394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2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/>
          <a:srcRect l="55004" r="5846" b="71641"/>
          <a:stretch/>
        </p:blipFill>
        <p:spPr>
          <a:xfrm>
            <a:off x="7267247" y="4478826"/>
            <a:ext cx="2377440" cy="12781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" y="734915"/>
            <a:ext cx="10962861" cy="787814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SAR Applications</a:t>
            </a:r>
            <a:endParaRPr lang="en-US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8212" y="2182524"/>
            <a:ext cx="1558588" cy="6155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2000" dirty="0" smtClean="0">
                <a:cs typeface="Times New Roman" panose="02020603050405020304" pitchFamily="18" charset="0"/>
              </a:rPr>
              <a:t>Subsidence Trends</a:t>
            </a:r>
            <a:endParaRPr lang="en-US" sz="2000" dirty="0"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1410" y="2182524"/>
            <a:ext cx="1558588" cy="6155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2000" dirty="0" smtClean="0">
                <a:cs typeface="Times New Roman" panose="02020603050405020304" pitchFamily="18" charset="0"/>
              </a:rPr>
              <a:t>Seasonal Subsidence</a:t>
            </a:r>
            <a:endParaRPr lang="en-US" sz="2000" dirty="0"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0389" y="3405500"/>
            <a:ext cx="960630" cy="6155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2000" dirty="0" smtClean="0">
                <a:cs typeface="Times New Roman" panose="02020603050405020304" pitchFamily="18" charset="0"/>
              </a:rPr>
              <a:t>Thaw Depth</a:t>
            </a:r>
            <a:endParaRPr lang="en-US" sz="2000" dirty="0"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96320" y="3559388"/>
            <a:ext cx="1362372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2000" dirty="0" err="1" smtClean="0">
                <a:cs typeface="Times New Roman" panose="02020603050405020304" pitchFamily="18" charset="0"/>
              </a:rPr>
              <a:t>Thermokarst</a:t>
            </a:r>
            <a:endParaRPr lang="en-US" sz="2000" dirty="0"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>
            <a:stCxn id="6" idx="2"/>
            <a:endCxn id="8" idx="0"/>
          </p:cNvCxnSpPr>
          <p:nvPr/>
        </p:nvCxnSpPr>
        <p:spPr bwMode="auto">
          <a:xfrm>
            <a:off x="960704" y="2798077"/>
            <a:ext cx="0" cy="60742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>
            <a:stCxn id="5" idx="2"/>
            <a:endCxn id="9" idx="0"/>
          </p:cNvCxnSpPr>
          <p:nvPr/>
        </p:nvCxnSpPr>
        <p:spPr bwMode="auto">
          <a:xfrm>
            <a:off x="2977506" y="2798077"/>
            <a:ext cx="0" cy="76131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4899478" y="2182524"/>
            <a:ext cx="1134129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2000" dirty="0" smtClean="0">
                <a:cs typeface="Times New Roman" panose="02020603050405020304" pitchFamily="18" charset="0"/>
              </a:rPr>
              <a:t>Coherence</a:t>
            </a:r>
            <a:endParaRPr lang="en-US" sz="2000" dirty="0"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16073" y="4171048"/>
            <a:ext cx="1479788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2000" dirty="0" smtClean="0">
                <a:cs typeface="Times New Roman" panose="02020603050405020304" pitchFamily="18" charset="0"/>
              </a:rPr>
              <a:t>Soil Moisture</a:t>
            </a:r>
            <a:endParaRPr lang="en-US" sz="2000" dirty="0"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03934" y="3405500"/>
            <a:ext cx="925216" cy="6155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2000" dirty="0" smtClean="0">
                <a:cs typeface="Times New Roman" panose="02020603050405020304" pitchFamily="18" charset="0"/>
              </a:rPr>
              <a:t>Surface Change</a:t>
            </a:r>
            <a:endParaRPr lang="en-US" sz="2000" dirty="0"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>
            <a:stCxn id="12" idx="2"/>
            <a:endCxn id="15" idx="0"/>
          </p:cNvCxnSpPr>
          <p:nvPr/>
        </p:nvCxnSpPr>
        <p:spPr bwMode="auto">
          <a:xfrm flipH="1">
            <a:off x="5466542" y="2490301"/>
            <a:ext cx="1" cy="91519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>
            <a:stCxn id="9" idx="2"/>
            <a:endCxn id="49" idx="0"/>
          </p:cNvCxnSpPr>
          <p:nvPr/>
        </p:nvCxnSpPr>
        <p:spPr bwMode="auto">
          <a:xfrm>
            <a:off x="2977506" y="3867165"/>
            <a:ext cx="0" cy="97334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>
            <a:stCxn id="8" idx="2"/>
            <a:endCxn id="47" idx="0"/>
          </p:cNvCxnSpPr>
          <p:nvPr/>
        </p:nvCxnSpPr>
        <p:spPr bwMode="auto">
          <a:xfrm>
            <a:off x="960704" y="4021053"/>
            <a:ext cx="0" cy="78941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>
            <a:stCxn id="15" idx="2"/>
            <a:endCxn id="50" idx="0"/>
          </p:cNvCxnSpPr>
          <p:nvPr/>
        </p:nvCxnSpPr>
        <p:spPr bwMode="auto">
          <a:xfrm>
            <a:off x="5466542" y="4021053"/>
            <a:ext cx="164" cy="81898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1784716" y="1412252"/>
            <a:ext cx="2788566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3600" dirty="0" smtClean="0">
                <a:cs typeface="Times New Roman" panose="02020603050405020304" pitchFamily="18" charset="0"/>
              </a:rPr>
              <a:t>Interferometry</a:t>
            </a:r>
            <a:endParaRPr lang="en-US" sz="3600" dirty="0"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147466" y="1412252"/>
            <a:ext cx="2788566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3600" dirty="0" smtClean="0">
                <a:cs typeface="Times New Roman" panose="02020603050405020304" pitchFamily="18" charset="0"/>
              </a:rPr>
              <a:t>Backscatter</a:t>
            </a:r>
            <a:endParaRPr lang="en-US" sz="3600" dirty="0">
              <a:cs typeface="Times New Roman" panose="02020603050405020304" pitchFamily="18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/>
          <a:srcRect t="2181" r="59420" b="69658"/>
          <a:stretch/>
        </p:blipFill>
        <p:spPr>
          <a:xfrm>
            <a:off x="7213135" y="2490300"/>
            <a:ext cx="2485664" cy="128016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/>
          <a:srcRect l="3789" t="45949" r="67070" b="11612"/>
          <a:stretch/>
        </p:blipFill>
        <p:spPr>
          <a:xfrm>
            <a:off x="10089440" y="4478826"/>
            <a:ext cx="1554480" cy="1680094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7415322" y="2186205"/>
            <a:ext cx="2081290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2000" dirty="0" smtClean="0">
                <a:cs typeface="Times New Roman" panose="02020603050405020304" pitchFamily="18" charset="0"/>
              </a:rPr>
              <a:t>Lakes</a:t>
            </a:r>
            <a:endParaRPr lang="en-US" sz="2000" dirty="0"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325975" y="4171048"/>
            <a:ext cx="1081410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2000" dirty="0" smtClean="0">
                <a:cs typeface="Times New Roman" panose="02020603050405020304" pitchFamily="18" charset="0"/>
              </a:rPr>
              <a:t>Biomass</a:t>
            </a:r>
            <a:endParaRPr lang="en-US" sz="2000" dirty="0"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213135" y="3353284"/>
            <a:ext cx="934331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1400" dirty="0" smtClean="0">
                <a:cs typeface="Times New Roman" panose="02020603050405020304" pitchFamily="18" charset="0"/>
              </a:rPr>
              <a:t>Reflection</a:t>
            </a:r>
            <a:endParaRPr lang="en-US" sz="1400" dirty="0"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650314" y="4801991"/>
            <a:ext cx="934331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1400" dirty="0" smtClean="0">
                <a:cs typeface="Times New Roman" panose="02020603050405020304" pitchFamily="18" charset="0"/>
              </a:rPr>
              <a:t>Scattering Absorption</a:t>
            </a:r>
            <a:endParaRPr lang="en-US" sz="1400" dirty="0"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229052" y="5626644"/>
            <a:ext cx="934331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1400" dirty="0" smtClean="0">
                <a:cs typeface="Times New Roman" panose="02020603050405020304" pitchFamily="18" charset="0"/>
              </a:rPr>
              <a:t>Volume Scattering</a:t>
            </a:r>
            <a:endParaRPr lang="en-US" sz="1400" dirty="0">
              <a:cs typeface="Times New Roman" panose="02020603050405020304" pitchFamily="18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320624" y="4804505"/>
            <a:ext cx="1280160" cy="1601357"/>
            <a:chOff x="383141" y="2494703"/>
            <a:chExt cx="1280160" cy="1601357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21"/>
            <a:stretch/>
          </p:blipFill>
          <p:spPr bwMode="auto">
            <a:xfrm>
              <a:off x="383141" y="2500666"/>
              <a:ext cx="1280160" cy="1595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8" name="Straight Arrow Connector 3"/>
            <p:cNvCxnSpPr>
              <a:cxnSpLocks noChangeShapeType="1"/>
            </p:cNvCxnSpPr>
            <p:nvPr/>
          </p:nvCxnSpPr>
          <p:spPr bwMode="auto">
            <a:xfrm flipH="1">
              <a:off x="1403586" y="2494703"/>
              <a:ext cx="0" cy="348748"/>
            </a:xfrm>
            <a:prstGeom prst="straightConnector1">
              <a:avLst/>
            </a:prstGeom>
            <a:noFill/>
            <a:ln w="12700" algn="ctr">
              <a:solidFill>
                <a:srgbClr val="FFFF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49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506" y="4840505"/>
            <a:ext cx="2286000" cy="1529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706" y="4840038"/>
            <a:ext cx="2286000" cy="153029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3"/>
          <a:srcRect l="58603" t="48245" r="8437" b="23125"/>
          <a:stretch/>
        </p:blipFill>
        <p:spPr>
          <a:xfrm>
            <a:off x="9873799" y="2490301"/>
            <a:ext cx="1985763" cy="1280160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10670028" y="2644081"/>
            <a:ext cx="934331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1400" dirty="0" smtClean="0">
                <a:cs typeface="Times New Roman" panose="02020603050405020304" pitchFamily="18" charset="0"/>
              </a:rPr>
              <a:t>Double Bounce</a:t>
            </a:r>
            <a:endParaRPr lang="en-US" sz="1400" dirty="0">
              <a:cs typeface="Times New Roman" panose="02020603050405020304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0212865" y="2186205"/>
            <a:ext cx="1307630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2000" dirty="0" smtClean="0">
                <a:cs typeface="Times New Roman" panose="02020603050405020304" pitchFamily="18" charset="0"/>
              </a:rPr>
              <a:t>Wetlands</a:t>
            </a:r>
            <a:endParaRPr lang="en-US" sz="20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2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2" grpId="0"/>
      <p:bldP spid="13" grpId="0"/>
      <p:bldP spid="15" grpId="0"/>
      <p:bldP spid="41" grpId="0"/>
      <p:bldP spid="42" grpId="0"/>
      <p:bldP spid="43" grpId="0"/>
      <p:bldP spid="44" grpId="0"/>
      <p:bldP spid="45" grpId="0"/>
      <p:bldP spid="74" grpId="0"/>
      <p:bldP spid="7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89" y="734043"/>
            <a:ext cx="10962861" cy="787814"/>
          </a:xfrm>
        </p:spPr>
        <p:txBody>
          <a:bodyPr/>
          <a:lstStyle/>
          <a:p>
            <a:r>
              <a:rPr lang="en-US" dirty="0" smtClean="0"/>
              <a:t>Soil Moisture (</a:t>
            </a:r>
            <a:r>
              <a:rPr lang="en-US" dirty="0" err="1" smtClean="0"/>
              <a:t>Dann</a:t>
            </a:r>
            <a:r>
              <a:rPr lang="en-US" dirty="0" smtClean="0"/>
              <a:t> et al.)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470" y="3080410"/>
            <a:ext cx="6130344" cy="32814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840" t="3144" r="3545" b="2743"/>
          <a:stretch/>
        </p:blipFill>
        <p:spPr>
          <a:xfrm>
            <a:off x="9287435" y="734043"/>
            <a:ext cx="2834640" cy="21774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48211" r="31927" b="3464"/>
          <a:stretch/>
        </p:blipFill>
        <p:spPr>
          <a:xfrm>
            <a:off x="664891" y="3312600"/>
            <a:ext cx="1402080" cy="28170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4118" y="3323846"/>
            <a:ext cx="16190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/>
              <a:t>h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79885" y="4234860"/>
            <a:ext cx="24846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/>
              <a:t>Z</a:t>
            </a:r>
            <a:r>
              <a:rPr lang="en-US" sz="2400" baseline="-25000" dirty="0" smtClean="0"/>
              <a:t>1</a:t>
            </a:r>
            <a:endParaRPr lang="en-US" sz="2400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252464" y="5220380"/>
            <a:ext cx="24846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/>
              <a:t>Z</a:t>
            </a:r>
            <a:r>
              <a:rPr lang="en-US" sz="2400" baseline="-25000" dirty="0" smtClean="0"/>
              <a:t>2</a:t>
            </a:r>
            <a:endParaRPr lang="en-US" sz="2400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2316887" y="4291532"/>
            <a:ext cx="43588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 smtClean="0"/>
              <a:t>ALT</a:t>
            </a:r>
            <a:endParaRPr lang="en-US" sz="24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274053" y="3508512"/>
            <a:ext cx="0" cy="1935372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F5B9764-1A26-4D15-A68D-5E18EE0CF851}"/>
              </a:ext>
            </a:extLst>
          </p:cNvPr>
          <p:cNvSpPr txBox="1"/>
          <p:nvPr/>
        </p:nvSpPr>
        <p:spPr>
          <a:xfrm>
            <a:off x="9780235" y="6211669"/>
            <a:ext cx="2411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Julian </a:t>
            </a:r>
            <a:r>
              <a:rPr lang="en-US" dirty="0" err="1" smtClean="0"/>
              <a:t>Dann</a:t>
            </a:r>
            <a:endParaRPr lang="en-US" dirty="0"/>
          </a:p>
          <a:p>
            <a:pPr algn="r"/>
            <a:r>
              <a:rPr lang="en-US" dirty="0" smtClean="0"/>
              <a:t>Airborne P-band</a:t>
            </a:r>
          </a:p>
        </p:txBody>
      </p:sp>
      <p:sp>
        <p:nvSpPr>
          <p:cNvPr id="15" name="Oval 14"/>
          <p:cNvSpPr/>
          <p:nvPr/>
        </p:nvSpPr>
        <p:spPr bwMode="auto">
          <a:xfrm>
            <a:off x="11137365" y="1196709"/>
            <a:ext cx="91440" cy="91440"/>
          </a:xfrm>
          <a:prstGeom prst="ellipse">
            <a:avLst/>
          </a:prstGeom>
          <a:solidFill>
            <a:srgbClr val="FF33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43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729" y="801369"/>
            <a:ext cx="7127351" cy="787814"/>
          </a:xfrm>
        </p:spPr>
        <p:txBody>
          <a:bodyPr/>
          <a:lstStyle/>
          <a:p>
            <a:r>
              <a:rPr lang="en-US" dirty="0" smtClean="0"/>
              <a:t>Soil Moisture and Active Layer Thickness (ALT)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7" y="2484588"/>
            <a:ext cx="4624054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312" y="2507571"/>
            <a:ext cx="4633646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" t="3872" r="31261" b="3278"/>
          <a:stretch/>
        </p:blipFill>
        <p:spPr>
          <a:xfrm>
            <a:off x="4271389" y="2523347"/>
            <a:ext cx="522297" cy="8761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8" t="6090" r="15912" b="6868"/>
          <a:stretch/>
        </p:blipFill>
        <p:spPr>
          <a:xfrm>
            <a:off x="9156337" y="2572141"/>
            <a:ext cx="522297" cy="794611"/>
          </a:xfrm>
          <a:prstGeom prst="rect">
            <a:avLst/>
          </a:prstGeom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3379702" y="2559272"/>
            <a:ext cx="938685" cy="30777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 dirty="0" smtClean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ALT (m)</a:t>
            </a:r>
            <a:endParaRPr lang="en-US" altLang="en-US" sz="2000" b="0" dirty="0">
              <a:solidFill>
                <a:srgbClr val="FFFF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8217256" y="2640214"/>
            <a:ext cx="1005360" cy="30777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 dirty="0" smtClean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VWC (-)</a:t>
            </a:r>
            <a:endParaRPr lang="en-US" altLang="en-US" sz="2000" b="0" dirty="0">
              <a:solidFill>
                <a:srgbClr val="FFFF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710372" y="5810731"/>
            <a:ext cx="1771966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 smtClean="0">
                <a:latin typeface="+mn-lt"/>
                <a:cs typeface="Arial" panose="020B0604020202020204" pitchFamily="34" charset="0"/>
              </a:rPr>
              <a:t>High and Dry</a:t>
            </a:r>
            <a:endParaRPr lang="en-US" altLang="en-US" sz="2400" b="0" dirty="0"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/>
          <p:cNvCxnSpPr>
            <a:stCxn id="10" idx="0"/>
            <a:endCxn id="12" idx="4"/>
          </p:cNvCxnSpPr>
          <p:nvPr/>
        </p:nvCxnSpPr>
        <p:spPr bwMode="auto">
          <a:xfrm flipV="1">
            <a:off x="1596355" y="4661491"/>
            <a:ext cx="1" cy="1149240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Oval 11"/>
          <p:cNvSpPr/>
          <p:nvPr/>
        </p:nvSpPr>
        <p:spPr bwMode="auto">
          <a:xfrm>
            <a:off x="1465781" y="4400343"/>
            <a:ext cx="261149" cy="261148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1066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6482400" y="5810731"/>
            <a:ext cx="1671591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 smtClean="0">
                <a:latin typeface="+mn-lt"/>
                <a:cs typeface="Arial" panose="020B0604020202020204" pitchFamily="34" charset="0"/>
              </a:rPr>
              <a:t>Low and Wet</a:t>
            </a:r>
            <a:endParaRPr lang="en-US" altLang="en-US" sz="2400" b="0" dirty="0"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>
            <a:stCxn id="13" idx="0"/>
            <a:endCxn id="15" idx="4"/>
          </p:cNvCxnSpPr>
          <p:nvPr/>
        </p:nvCxnSpPr>
        <p:spPr bwMode="auto">
          <a:xfrm flipV="1">
            <a:off x="7318196" y="4673157"/>
            <a:ext cx="0" cy="1137574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Oval 14"/>
          <p:cNvSpPr/>
          <p:nvPr/>
        </p:nvSpPr>
        <p:spPr bwMode="auto">
          <a:xfrm>
            <a:off x="7187621" y="4412009"/>
            <a:ext cx="261149" cy="261148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1066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235" y="734415"/>
            <a:ext cx="2354100" cy="1330485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 bwMode="auto">
          <a:xfrm>
            <a:off x="10043158" y="1149556"/>
            <a:ext cx="91440" cy="91440"/>
          </a:xfrm>
          <a:prstGeom prst="ellipse">
            <a:avLst/>
          </a:prstGeom>
          <a:solidFill>
            <a:srgbClr val="FF33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611360" y="6211669"/>
            <a:ext cx="258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/>
              <a:t>Kevin Schaefer</a:t>
            </a:r>
          </a:p>
          <a:p>
            <a:pPr algn="r"/>
            <a:r>
              <a:rPr lang="en-US" dirty="0" smtClean="0"/>
              <a:t>Airborne L-band, P-band</a:t>
            </a:r>
          </a:p>
        </p:txBody>
      </p:sp>
    </p:spTree>
    <p:extLst>
      <p:ext uri="{BB962C8B-B14F-4D97-AF65-F5344CB8AC3E}">
        <p14:creationId xmlns:p14="http://schemas.microsoft.com/office/powerpoint/2010/main" val="190688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45343801-1CD7-4A25-9137-D1EBE915AB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643"/>
          <a:stretch/>
        </p:blipFill>
        <p:spPr>
          <a:xfrm>
            <a:off x="548639" y="1756053"/>
            <a:ext cx="5543235" cy="46291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29" y="759959"/>
            <a:ext cx="10962861" cy="787814"/>
          </a:xfrm>
        </p:spPr>
        <p:txBody>
          <a:bodyPr/>
          <a:lstStyle/>
          <a:p>
            <a:r>
              <a:rPr lang="en-US" dirty="0" smtClean="0"/>
              <a:t>Soil Moisture in prep for NISAR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235" y="730967"/>
            <a:ext cx="2354100" cy="133048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11877594" y="1547773"/>
            <a:ext cx="91440" cy="91440"/>
          </a:xfrm>
          <a:prstGeom prst="ellipse">
            <a:avLst/>
          </a:prstGeom>
          <a:solidFill>
            <a:srgbClr val="FF33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5B9764-1A26-4D15-A68D-5E18EE0CF851}"/>
              </a:ext>
            </a:extLst>
          </p:cNvPr>
          <p:cNvSpPr txBox="1"/>
          <p:nvPr/>
        </p:nvSpPr>
        <p:spPr>
          <a:xfrm>
            <a:off x="9780235" y="6211669"/>
            <a:ext cx="2411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Laura </a:t>
            </a:r>
            <a:r>
              <a:rPr lang="en-US" dirty="0" err="1"/>
              <a:t>Bourgeau</a:t>
            </a:r>
            <a:r>
              <a:rPr lang="en-US" dirty="0"/>
              <a:t>-Chavez</a:t>
            </a:r>
          </a:p>
          <a:p>
            <a:pPr algn="r"/>
            <a:r>
              <a:rPr lang="en-US" dirty="0" smtClean="0"/>
              <a:t>Airborne L-band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3C4815-F3A5-4846-B99E-8BEA2F83F0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763" y="2411597"/>
            <a:ext cx="5120640" cy="33180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1022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70" y="770133"/>
            <a:ext cx="9225545" cy="787814"/>
          </a:xfrm>
        </p:spPr>
        <p:txBody>
          <a:bodyPr/>
          <a:lstStyle/>
          <a:p>
            <a:r>
              <a:rPr lang="en-US" dirty="0" smtClean="0"/>
              <a:t>ALT and VWC Validation Data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082" t="2250" r="1432" b="1942"/>
          <a:stretch/>
        </p:blipFill>
        <p:spPr>
          <a:xfrm>
            <a:off x="9917851" y="732366"/>
            <a:ext cx="2194560" cy="27531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5B9764-1A26-4D15-A68D-5E18EE0CF851}"/>
              </a:ext>
            </a:extLst>
          </p:cNvPr>
          <p:cNvSpPr txBox="1"/>
          <p:nvPr/>
        </p:nvSpPr>
        <p:spPr>
          <a:xfrm>
            <a:off x="9780235" y="6211669"/>
            <a:ext cx="2411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Leah Clayton</a:t>
            </a:r>
            <a:endParaRPr lang="en-US" dirty="0"/>
          </a:p>
          <a:p>
            <a:pPr algn="r"/>
            <a:r>
              <a:rPr lang="en-US" i="1" dirty="0" smtClean="0"/>
              <a:t>in situ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b="5407"/>
          <a:stretch/>
        </p:blipFill>
        <p:spPr>
          <a:xfrm>
            <a:off x="541058" y="1557947"/>
            <a:ext cx="8440382" cy="3593174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idx="10"/>
          </p:nvPr>
        </p:nvSpPr>
        <p:spPr>
          <a:xfrm>
            <a:off x="614569" y="5571816"/>
            <a:ext cx="10962861" cy="991544"/>
          </a:xfrm>
        </p:spPr>
        <p:txBody>
          <a:bodyPr/>
          <a:lstStyle/>
          <a:p>
            <a:r>
              <a:rPr lang="en-US" dirty="0"/>
              <a:t>100 sites, 20 teams, 50 km of surveys, 350,000 measurements</a:t>
            </a:r>
          </a:p>
          <a:p>
            <a:r>
              <a:rPr lang="en-US" dirty="0" smtClean="0"/>
              <a:t>As </a:t>
            </a:r>
            <a:r>
              <a:rPr lang="en-US" dirty="0" smtClean="0"/>
              <a:t>VWC increases, Active Layer Thickness decreases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22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89" y="852169"/>
            <a:ext cx="6792071" cy="787814"/>
          </a:xfrm>
        </p:spPr>
        <p:txBody>
          <a:bodyPr/>
          <a:lstStyle/>
          <a:p>
            <a:r>
              <a:rPr lang="en-US" dirty="0" smtClean="0"/>
              <a:t>Water Table Depth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927" y="1920782"/>
            <a:ext cx="6426261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235" y="734415"/>
            <a:ext cx="2354100" cy="133048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10855960" y="1149556"/>
            <a:ext cx="91440" cy="91440"/>
          </a:xfrm>
          <a:prstGeom prst="ellipse">
            <a:avLst/>
          </a:prstGeom>
          <a:solidFill>
            <a:srgbClr val="FF33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611360" y="6211669"/>
            <a:ext cx="258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/>
              <a:t>Kevin Schaefer</a:t>
            </a:r>
          </a:p>
          <a:p>
            <a:pPr algn="r"/>
            <a:r>
              <a:rPr lang="en-US" dirty="0" smtClean="0"/>
              <a:t>Airborne L-band, P-band</a:t>
            </a:r>
          </a:p>
        </p:txBody>
      </p:sp>
      <p:sp>
        <p:nvSpPr>
          <p:cNvPr id="8" name="Rectangle 7"/>
          <p:cNvSpPr/>
          <p:nvPr/>
        </p:nvSpPr>
        <p:spPr>
          <a:xfrm>
            <a:off x="4148730" y="1549550"/>
            <a:ext cx="23246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Old Crow Flats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2" t="13465"/>
          <a:stretch/>
        </p:blipFill>
        <p:spPr>
          <a:xfrm>
            <a:off x="2163209" y="1968426"/>
            <a:ext cx="640080" cy="12943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73229" y="3262769"/>
            <a:ext cx="13163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WTD (m)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8836850" y="4422650"/>
            <a:ext cx="1963230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 smtClean="0">
                <a:latin typeface="+mn-lt"/>
                <a:cs typeface="Arial" panose="020B0604020202020204" pitchFamily="34" charset="0"/>
              </a:rPr>
              <a:t>Standing water</a:t>
            </a:r>
            <a:endParaRPr lang="en-US" altLang="en-US" sz="2400" b="0" dirty="0"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/>
          <p:cNvCxnSpPr>
            <a:stCxn id="11" idx="1"/>
            <a:endCxn id="13" idx="6"/>
          </p:cNvCxnSpPr>
          <p:nvPr/>
        </p:nvCxnSpPr>
        <p:spPr bwMode="auto">
          <a:xfrm flipH="1">
            <a:off x="5809728" y="4607316"/>
            <a:ext cx="3027122" cy="0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Oval 12"/>
          <p:cNvSpPr/>
          <p:nvPr/>
        </p:nvSpPr>
        <p:spPr bwMode="auto">
          <a:xfrm>
            <a:off x="5548579" y="4476742"/>
            <a:ext cx="261149" cy="261148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1066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8836850" y="3590322"/>
            <a:ext cx="1671591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 smtClean="0">
                <a:latin typeface="+mn-lt"/>
                <a:cs typeface="Arial" panose="020B0604020202020204" pitchFamily="34" charset="0"/>
              </a:rPr>
              <a:t>Drained Soils</a:t>
            </a:r>
            <a:endParaRPr lang="en-US" altLang="en-US" sz="2400" b="0" dirty="0"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/>
          <p:cNvCxnSpPr>
            <a:stCxn id="14" idx="1"/>
            <a:endCxn id="16" idx="6"/>
          </p:cNvCxnSpPr>
          <p:nvPr/>
        </p:nvCxnSpPr>
        <p:spPr bwMode="auto">
          <a:xfrm flipH="1">
            <a:off x="6603959" y="3774988"/>
            <a:ext cx="2232891" cy="0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Oval 15"/>
          <p:cNvSpPr/>
          <p:nvPr/>
        </p:nvSpPr>
        <p:spPr bwMode="auto">
          <a:xfrm>
            <a:off x="6342810" y="3644414"/>
            <a:ext cx="261149" cy="261148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1066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20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11" y="741911"/>
            <a:ext cx="9522150" cy="787814"/>
          </a:xfrm>
        </p:spPr>
        <p:txBody>
          <a:bodyPr/>
          <a:lstStyle/>
          <a:p>
            <a:r>
              <a:rPr lang="en-US" dirty="0"/>
              <a:t>Fire </a:t>
            </a:r>
            <a:r>
              <a:rPr lang="en-US" dirty="0" smtClean="0"/>
              <a:t>in the </a:t>
            </a:r>
            <a:r>
              <a:rPr lang="en-US" dirty="0"/>
              <a:t>Yukon-Kuskokwim </a:t>
            </a:r>
            <a:r>
              <a:rPr lang="en-US" dirty="0" smtClean="0"/>
              <a:t>Delta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620" y="729318"/>
            <a:ext cx="2354100" cy="1330485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 bwMode="auto">
          <a:xfrm>
            <a:off x="9858858" y="1508374"/>
            <a:ext cx="91440" cy="91440"/>
          </a:xfrm>
          <a:prstGeom prst="ellipse">
            <a:avLst/>
          </a:prstGeom>
          <a:solidFill>
            <a:srgbClr val="FF33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1783078" y="6033205"/>
            <a:ext cx="8167220" cy="5605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Deeper active layers and wetter soils in burned areas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46" y="2575079"/>
            <a:ext cx="4219289" cy="30693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240" y="2575079"/>
            <a:ext cx="4219289" cy="3071339"/>
          </a:xfrm>
          <a:prstGeom prst="rect">
            <a:avLst/>
          </a:prstGeom>
        </p:spPr>
      </p:pic>
      <p:sp>
        <p:nvSpPr>
          <p:cNvPr id="8" name="ALT"/>
          <p:cNvSpPr txBox="1"/>
          <p:nvPr/>
        </p:nvSpPr>
        <p:spPr>
          <a:xfrm>
            <a:off x="533536" y="2541483"/>
            <a:ext cx="968447" cy="435408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lang="en-US" b="0" dirty="0" smtClean="0"/>
              <a:t>ALT (m)</a:t>
            </a:r>
            <a:endParaRPr b="0" dirty="0"/>
          </a:p>
        </p:txBody>
      </p:sp>
      <p:sp>
        <p:nvSpPr>
          <p:cNvPr id="9" name="mv2"/>
          <p:cNvSpPr txBox="1"/>
          <p:nvPr/>
        </p:nvSpPr>
        <p:spPr>
          <a:xfrm>
            <a:off x="6191140" y="2489002"/>
            <a:ext cx="990438" cy="435408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lang="en-US" b="0" dirty="0" smtClean="0"/>
              <a:t>VWC (-)</a:t>
            </a:r>
            <a:endParaRPr b="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9" t="6904" r="10830" b="5961"/>
          <a:stretch/>
        </p:blipFill>
        <p:spPr>
          <a:xfrm>
            <a:off x="538865" y="2943392"/>
            <a:ext cx="798244" cy="12937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9" t="5928" r="33888" b="7787"/>
          <a:stretch/>
        </p:blipFill>
        <p:spPr>
          <a:xfrm>
            <a:off x="6261557" y="2882707"/>
            <a:ext cx="684209" cy="1625683"/>
          </a:xfrm>
          <a:prstGeom prst="rect">
            <a:avLst/>
          </a:prstGeom>
        </p:spPr>
      </p:pic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3994975" y="5020642"/>
            <a:ext cx="888599" cy="34544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algn="r">
              <a:buNone/>
            </a:pPr>
            <a:r>
              <a:rPr lang="en-US" sz="1800" b="0" dirty="0" smtClean="0">
                <a:solidFill>
                  <a:srgbClr val="FFFF00"/>
                </a:solidFill>
                <a:latin typeface="+mj-lt"/>
              </a:rPr>
              <a:t>Burned</a:t>
            </a:r>
            <a:endParaRPr lang="en-US" sz="1800" b="0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13" name="Straight Arrow Connector 12"/>
          <p:cNvCxnSpPr>
            <a:stCxn id="12" idx="0"/>
          </p:cNvCxnSpPr>
          <p:nvPr/>
        </p:nvCxnSpPr>
        <p:spPr bwMode="auto">
          <a:xfrm flipH="1" flipV="1">
            <a:off x="4055777" y="4066655"/>
            <a:ext cx="383498" cy="953987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027114" y="5020642"/>
            <a:ext cx="1199887" cy="34544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42" charset="-128"/>
              </a:defRPr>
            </a:lvl9pPr>
          </a:lstStyle>
          <a:p>
            <a:pPr algn="r">
              <a:buNone/>
            </a:pPr>
            <a:r>
              <a:rPr lang="en-US" sz="1800" b="0" dirty="0" smtClean="0">
                <a:solidFill>
                  <a:srgbClr val="FFFF00"/>
                </a:solidFill>
                <a:latin typeface="+mj-lt"/>
              </a:rPr>
              <a:t>Unburned</a:t>
            </a:r>
            <a:endParaRPr lang="en-US" sz="1800" b="0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15" name="Straight Arrow Connector 14"/>
          <p:cNvCxnSpPr>
            <a:stCxn id="14" idx="0"/>
          </p:cNvCxnSpPr>
          <p:nvPr/>
        </p:nvCxnSpPr>
        <p:spPr bwMode="auto">
          <a:xfrm flipV="1">
            <a:off x="2627057" y="4311015"/>
            <a:ext cx="424126" cy="709627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Rectangle 20"/>
          <p:cNvSpPr/>
          <p:nvPr/>
        </p:nvSpPr>
        <p:spPr>
          <a:xfrm>
            <a:off x="9611360" y="6211669"/>
            <a:ext cx="258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/>
              <a:t>Kevin Schaefer</a:t>
            </a:r>
          </a:p>
          <a:p>
            <a:pPr algn="r"/>
            <a:r>
              <a:rPr lang="en-US" dirty="0" smtClean="0"/>
              <a:t>Airborne L-band, P-band</a:t>
            </a:r>
          </a:p>
        </p:txBody>
      </p:sp>
      <p:sp>
        <p:nvSpPr>
          <p:cNvPr id="25" name="ALT"/>
          <p:cNvSpPr txBox="1"/>
          <p:nvPr/>
        </p:nvSpPr>
        <p:spPr>
          <a:xfrm>
            <a:off x="3048335" y="2586102"/>
            <a:ext cx="1034130" cy="34913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lang="en-US" b="0" dirty="0" smtClean="0">
                <a:solidFill>
                  <a:srgbClr val="FFFF00"/>
                </a:solidFill>
              </a:rPr>
              <a:t>2015 Fires</a:t>
            </a:r>
            <a:endParaRPr b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30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85" y="734415"/>
            <a:ext cx="9607708" cy="787814"/>
          </a:xfrm>
        </p:spPr>
        <p:txBody>
          <a:bodyPr/>
          <a:lstStyle/>
          <a:p>
            <a:r>
              <a:rPr lang="en-US" dirty="0" smtClean="0"/>
              <a:t>Impacts of the </a:t>
            </a:r>
            <a:r>
              <a:rPr lang="en-US" dirty="0" err="1" smtClean="0"/>
              <a:t>Anaktuvuk</a:t>
            </a:r>
            <a:r>
              <a:rPr lang="en-US" dirty="0" smtClean="0"/>
              <a:t> Fire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235" y="734415"/>
            <a:ext cx="2354100" cy="133048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10518501" y="978640"/>
            <a:ext cx="91440" cy="91440"/>
          </a:xfrm>
          <a:prstGeom prst="ellipse">
            <a:avLst/>
          </a:prstGeom>
          <a:solidFill>
            <a:srgbClr val="FF33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0486" t="11138" r="35620" b="46732"/>
          <a:stretch/>
        </p:blipFill>
        <p:spPr>
          <a:xfrm>
            <a:off x="758415" y="2316335"/>
            <a:ext cx="1645920" cy="27553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5692" t="10582" r="50512" b="45898"/>
          <a:stretch/>
        </p:blipFill>
        <p:spPr>
          <a:xfrm>
            <a:off x="2589908" y="2309124"/>
            <a:ext cx="2743200" cy="27697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129" t="55630" r="74844" b="711"/>
          <a:stretch/>
        </p:blipFill>
        <p:spPr>
          <a:xfrm>
            <a:off x="5518681" y="2318017"/>
            <a:ext cx="2743200" cy="27519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5999" t="55909" r="50281" b="849"/>
          <a:stretch/>
        </p:blipFill>
        <p:spPr>
          <a:xfrm>
            <a:off x="8447454" y="2313520"/>
            <a:ext cx="2743200" cy="2760957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idx="10"/>
          </p:nvPr>
        </p:nvSpPr>
        <p:spPr>
          <a:xfrm>
            <a:off x="2100469" y="5804715"/>
            <a:ext cx="8135731" cy="606842"/>
          </a:xfrm>
        </p:spPr>
        <p:txBody>
          <a:bodyPr/>
          <a:lstStyle/>
          <a:p>
            <a:r>
              <a:rPr lang="en-US" dirty="0" smtClean="0"/>
              <a:t>Fire triggered high subsidence on edge of </a:t>
            </a:r>
            <a:r>
              <a:rPr lang="en-US" dirty="0" err="1" smtClean="0"/>
              <a:t>yedoma</a:t>
            </a:r>
            <a:r>
              <a:rPr lang="en-US" dirty="0" smtClean="0"/>
              <a:t> hill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48987" y="2165866"/>
            <a:ext cx="163982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Anaktuvuk</a:t>
            </a:r>
            <a:r>
              <a:rPr lang="en-US" dirty="0" smtClean="0"/>
              <a:t> Fire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96321" y="2165866"/>
            <a:ext cx="274320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LIDAR DEM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521635" y="2165866"/>
            <a:ext cx="274320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UAVSAR Subsidence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447454" y="2165866"/>
            <a:ext cx="274320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Satellite Subsidence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9479280" y="6211669"/>
            <a:ext cx="271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/>
              <a:t>Go </a:t>
            </a:r>
            <a:r>
              <a:rPr lang="en-US" dirty="0" err="1" smtClean="0"/>
              <a:t>Iwahana</a:t>
            </a:r>
            <a:endParaRPr lang="en-US" dirty="0" smtClean="0"/>
          </a:p>
          <a:p>
            <a:pPr algn="r"/>
            <a:r>
              <a:rPr lang="en-US" dirty="0" smtClean="0"/>
              <a:t>Airborne/Satellite L-band</a:t>
            </a:r>
          </a:p>
        </p:txBody>
      </p:sp>
    </p:spTree>
    <p:extLst>
      <p:ext uri="{BB962C8B-B14F-4D97-AF65-F5344CB8AC3E}">
        <p14:creationId xmlns:p14="http://schemas.microsoft.com/office/powerpoint/2010/main" val="247250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STM_8_Template_Master" id="{B2BD47E0-CCCF-6743-B10A-DF081A6F4804}" vid="{542B1A31-F45A-1D4D-AB3B-DC0A847061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12914</TotalTime>
  <Words>1500</Words>
  <Application>Microsoft Office PowerPoint</Application>
  <PresentationFormat>Widescreen</PresentationFormat>
  <Paragraphs>174</Paragraphs>
  <Slides>19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ＭＳ Ｐゴシック</vt:lpstr>
      <vt:lpstr>Arial</vt:lpstr>
      <vt:lpstr>Arial Narrow</vt:lpstr>
      <vt:lpstr>Calibri</vt:lpstr>
      <vt:lpstr>Calibri Light</vt:lpstr>
      <vt:lpstr>等线</vt:lpstr>
      <vt:lpstr>等线 Light</vt:lpstr>
      <vt:lpstr>Tahoma</vt:lpstr>
      <vt:lpstr>Times New Roman</vt:lpstr>
      <vt:lpstr>Office Theme</vt:lpstr>
      <vt:lpstr>Where are we now? A Summary of research using airborne SAR</vt:lpstr>
      <vt:lpstr>SAR Applications</vt:lpstr>
      <vt:lpstr>Soil Moisture (Dann et al.)</vt:lpstr>
      <vt:lpstr>Soil Moisture and Active Layer Thickness (ALT)</vt:lpstr>
      <vt:lpstr>Soil Moisture in prep for NISAR</vt:lpstr>
      <vt:lpstr>ALT and VWC Validation Data</vt:lpstr>
      <vt:lpstr>Water Table Depth</vt:lpstr>
      <vt:lpstr>Fire in the Yukon-Kuskokwim Delta</vt:lpstr>
      <vt:lpstr>Impacts of the Anaktuvuk Fire</vt:lpstr>
      <vt:lpstr>Comparing Satellite and Airborne Subsidence</vt:lpstr>
      <vt:lpstr>Inundation Dynamics in the Peace-Athabasca Delta</vt:lpstr>
      <vt:lpstr>Water Surface Elevations (WSE) from AirSWOT</vt:lpstr>
      <vt:lpstr>Monitoring Infrastructure</vt:lpstr>
      <vt:lpstr>Lake Vegetation and Methane Emissions</vt:lpstr>
      <vt:lpstr>Wetland Mapping</vt:lpstr>
      <vt:lpstr>Above Ground Biomass</vt:lpstr>
      <vt:lpstr>See the Forest for the trees</vt:lpstr>
      <vt:lpstr>Inundation dynamics from Sentinel-1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Stroud, David B. (GSFC-618.0)[SCIENCE SYSTEMS AND APPLICATIONS INC]</dc:creator>
  <cp:lastModifiedBy>Kevin Schaefer</cp:lastModifiedBy>
  <cp:revision>116</cp:revision>
  <dcterms:created xsi:type="dcterms:W3CDTF">2020-11-03T15:27:10Z</dcterms:created>
  <dcterms:modified xsi:type="dcterms:W3CDTF">2023-01-24T05:59:03Z</dcterms:modified>
</cp:coreProperties>
</file>