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1" r:id="rId6"/>
  </p:sldMasterIdLst>
  <p:notesMasterIdLst>
    <p:notesMasterId r:id="rId11"/>
  </p:notesMasterIdLst>
  <p:sldIdLst>
    <p:sldId id="257" r:id="rId7"/>
    <p:sldId id="497" r:id="rId8"/>
    <p:sldId id="15220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ECCA29-1AE6-D130-174A-D2B10AE760A4}" name="Desai, Mausami" initials="MD" userId="S::Desai.Mausami@epa.gov::8b203aa8-6b6a-4240-9b1b-464e890bb341" providerId="AD"/>
  <p188:author id="{869F4974-4AD3-2B47-14CA-2FA7E4252394}" name="John S." initials="EPA" userId="John S.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9B8832-DBB5-4F45-944E-952481788CC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7F4FAEC-1157-45A9-8060-D91217D4585F}">
      <dgm:prSet phldrT="[Text]"/>
      <dgm:spPr/>
      <dgm:t>
        <a:bodyPr/>
        <a:lstStyle/>
        <a:p>
          <a:r>
            <a:rPr lang="en-US" dirty="0"/>
            <a:t>Currently:</a:t>
          </a:r>
        </a:p>
        <a:p>
          <a:r>
            <a:rPr lang="en-US" dirty="0"/>
            <a:t>Refining RG Outline/Content</a:t>
          </a:r>
        </a:p>
      </dgm:t>
    </dgm:pt>
    <dgm:pt modelId="{ABB2015B-6C44-4E45-B8D4-76A91594933E}" type="parTrans" cxnId="{3B9D2175-DC26-472E-9FE2-8C73DE3BCDC4}">
      <dgm:prSet/>
      <dgm:spPr/>
      <dgm:t>
        <a:bodyPr/>
        <a:lstStyle/>
        <a:p>
          <a:endParaRPr lang="en-US"/>
        </a:p>
      </dgm:t>
    </dgm:pt>
    <dgm:pt modelId="{1FD07204-5AAF-4D24-8BDC-0349B5109E85}" type="sibTrans" cxnId="{3B9D2175-DC26-472E-9FE2-8C73DE3BCDC4}">
      <dgm:prSet/>
      <dgm:spPr/>
      <dgm:t>
        <a:bodyPr/>
        <a:lstStyle/>
        <a:p>
          <a:endParaRPr lang="en-US"/>
        </a:p>
      </dgm:t>
    </dgm:pt>
    <dgm:pt modelId="{6C28BA1B-4796-4391-8316-604D9F13EF2B}">
      <dgm:prSet phldrT="[Text]"/>
      <dgm:spPr/>
      <dgm:t>
        <a:bodyPr/>
        <a:lstStyle/>
        <a:p>
          <a:r>
            <a:rPr lang="en-US" dirty="0"/>
            <a:t>November 2024:</a:t>
          </a:r>
        </a:p>
        <a:p>
          <a:r>
            <a:rPr lang="en-US" dirty="0"/>
            <a:t>First Draft for Review by USG Partners</a:t>
          </a:r>
        </a:p>
      </dgm:t>
    </dgm:pt>
    <dgm:pt modelId="{E252B47D-7146-495F-9EF5-023950EA2FAB}" type="parTrans" cxnId="{BFB7664E-5EE4-467B-AEB7-E814CB3A9EE3}">
      <dgm:prSet/>
      <dgm:spPr/>
      <dgm:t>
        <a:bodyPr/>
        <a:lstStyle/>
        <a:p>
          <a:endParaRPr lang="en-US"/>
        </a:p>
      </dgm:t>
    </dgm:pt>
    <dgm:pt modelId="{E68F7731-7E8D-4611-9A7F-9764309B9940}" type="sibTrans" cxnId="{BFB7664E-5EE4-467B-AEB7-E814CB3A9EE3}">
      <dgm:prSet/>
      <dgm:spPr/>
      <dgm:t>
        <a:bodyPr/>
        <a:lstStyle/>
        <a:p>
          <a:endParaRPr lang="en-US"/>
        </a:p>
      </dgm:t>
    </dgm:pt>
    <dgm:pt modelId="{6BFE2DC6-1DFD-4AFA-9EDE-628243A63781}">
      <dgm:prSet phldrT="[Text]"/>
      <dgm:spPr/>
      <dgm:t>
        <a:bodyPr/>
        <a:lstStyle/>
        <a:p>
          <a:r>
            <a:rPr lang="en-US" dirty="0"/>
            <a:t>Early 2025:</a:t>
          </a:r>
        </a:p>
        <a:p>
          <a:r>
            <a:rPr lang="en-US" dirty="0"/>
            <a:t>Release of USG White Paper</a:t>
          </a:r>
        </a:p>
      </dgm:t>
    </dgm:pt>
    <dgm:pt modelId="{29BDEB44-9113-4A46-ADC8-A3E0535D3383}" type="parTrans" cxnId="{F4A4A141-8FD6-4399-8266-A5319FE6B37C}">
      <dgm:prSet/>
      <dgm:spPr/>
      <dgm:t>
        <a:bodyPr/>
        <a:lstStyle/>
        <a:p>
          <a:endParaRPr lang="en-US"/>
        </a:p>
      </dgm:t>
    </dgm:pt>
    <dgm:pt modelId="{82CC5D83-5993-4727-8B27-0929F29826E1}" type="sibTrans" cxnId="{F4A4A141-8FD6-4399-8266-A5319FE6B37C}">
      <dgm:prSet/>
      <dgm:spPr/>
      <dgm:t>
        <a:bodyPr/>
        <a:lstStyle/>
        <a:p>
          <a:endParaRPr lang="en-US"/>
        </a:p>
      </dgm:t>
    </dgm:pt>
    <dgm:pt modelId="{FB7A9989-3C72-45D2-9179-A321555FA577}">
      <dgm:prSet/>
      <dgm:spPr/>
      <dgm:t>
        <a:bodyPr/>
        <a:lstStyle/>
        <a:p>
          <a:r>
            <a:rPr lang="en-US" dirty="0"/>
            <a:t>Spring 2025:</a:t>
          </a:r>
        </a:p>
        <a:p>
          <a:r>
            <a:rPr lang="en-US" dirty="0"/>
            <a:t>Public and USG Presentations on RG</a:t>
          </a:r>
        </a:p>
      </dgm:t>
    </dgm:pt>
    <dgm:pt modelId="{37999117-3E48-4C51-A1B8-018A045423E0}" type="parTrans" cxnId="{54228A26-9FF6-4C5B-B1E9-5F62F9AAAFE3}">
      <dgm:prSet/>
      <dgm:spPr/>
      <dgm:t>
        <a:bodyPr/>
        <a:lstStyle/>
        <a:p>
          <a:endParaRPr lang="en-US"/>
        </a:p>
      </dgm:t>
    </dgm:pt>
    <dgm:pt modelId="{CAAD70D2-9F6B-451A-9363-72A2A2C1123D}" type="sibTrans" cxnId="{54228A26-9FF6-4C5B-B1E9-5F62F9AAAFE3}">
      <dgm:prSet/>
      <dgm:spPr/>
      <dgm:t>
        <a:bodyPr/>
        <a:lstStyle/>
        <a:p>
          <a:endParaRPr lang="en-US"/>
        </a:p>
      </dgm:t>
    </dgm:pt>
    <dgm:pt modelId="{25E56A19-3EC2-41FE-9037-CFC4FD3EE8FB}">
      <dgm:prSet/>
      <dgm:spPr/>
      <dgm:t>
        <a:bodyPr/>
        <a:lstStyle/>
        <a:p>
          <a:r>
            <a:rPr lang="en-US" dirty="0"/>
            <a:t>Summer 2025:</a:t>
          </a:r>
        </a:p>
        <a:p>
          <a:r>
            <a:rPr lang="en-US" dirty="0"/>
            <a:t>Submit Sci. Journal Publication on RG</a:t>
          </a:r>
        </a:p>
      </dgm:t>
    </dgm:pt>
    <dgm:pt modelId="{59018992-80A0-423F-AA16-2D7306A380D6}" type="parTrans" cxnId="{D58EFDFA-E1C7-460A-B703-3A91167D4B7C}">
      <dgm:prSet/>
      <dgm:spPr/>
      <dgm:t>
        <a:bodyPr/>
        <a:lstStyle/>
        <a:p>
          <a:endParaRPr lang="en-US"/>
        </a:p>
      </dgm:t>
    </dgm:pt>
    <dgm:pt modelId="{6D12442C-BF9E-4C18-BCA8-8BAD422E94A8}" type="sibTrans" cxnId="{D58EFDFA-E1C7-460A-B703-3A91167D4B7C}">
      <dgm:prSet/>
      <dgm:spPr/>
      <dgm:t>
        <a:bodyPr/>
        <a:lstStyle/>
        <a:p>
          <a:endParaRPr lang="en-US"/>
        </a:p>
      </dgm:t>
    </dgm:pt>
    <dgm:pt modelId="{1047B569-755C-41CF-80BC-5035410A87A6}" type="pres">
      <dgm:prSet presAssocID="{A39B8832-DBB5-4F45-944E-952481788CC3}" presName="Name0" presStyleCnt="0">
        <dgm:presLayoutVars>
          <dgm:dir/>
          <dgm:animLvl val="lvl"/>
          <dgm:resizeHandles val="exact"/>
        </dgm:presLayoutVars>
      </dgm:prSet>
      <dgm:spPr/>
    </dgm:pt>
    <dgm:pt modelId="{93D7046E-A0D8-484B-B85D-0C23E2F9FF51}" type="pres">
      <dgm:prSet presAssocID="{97F4FAEC-1157-45A9-8060-D91217D4585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40F68416-B082-4CEA-8E34-CB325100CE1E}" type="pres">
      <dgm:prSet presAssocID="{1FD07204-5AAF-4D24-8BDC-0349B5109E85}" presName="parTxOnlySpace" presStyleCnt="0"/>
      <dgm:spPr/>
    </dgm:pt>
    <dgm:pt modelId="{829CBB16-EDD8-4385-A815-942AE5F29ABB}" type="pres">
      <dgm:prSet presAssocID="{6C28BA1B-4796-4391-8316-604D9F13EF2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BBADF30-519A-4CCB-A940-48C95D00A6CC}" type="pres">
      <dgm:prSet presAssocID="{E68F7731-7E8D-4611-9A7F-9764309B9940}" presName="parTxOnlySpace" presStyleCnt="0"/>
      <dgm:spPr/>
    </dgm:pt>
    <dgm:pt modelId="{CBDC4C1A-4C46-401D-9CA1-E4C079AD5A92}" type="pres">
      <dgm:prSet presAssocID="{6BFE2DC6-1DFD-4AFA-9EDE-628243A6378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826D79D-6AEF-451F-AEC1-3281A7DAE54D}" type="pres">
      <dgm:prSet presAssocID="{82CC5D83-5993-4727-8B27-0929F29826E1}" presName="parTxOnlySpace" presStyleCnt="0"/>
      <dgm:spPr/>
    </dgm:pt>
    <dgm:pt modelId="{1A3DA07C-B01D-4530-BA81-9A9BEB7C96B0}" type="pres">
      <dgm:prSet presAssocID="{FB7A9989-3C72-45D2-9179-A321555FA577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FF1D86C1-590C-448C-9801-62DE9F64FE2C}" type="pres">
      <dgm:prSet presAssocID="{CAAD70D2-9F6B-451A-9363-72A2A2C1123D}" presName="parTxOnlySpace" presStyleCnt="0"/>
      <dgm:spPr/>
    </dgm:pt>
    <dgm:pt modelId="{8FB17160-56F3-456A-98A4-3346AD3F2724}" type="pres">
      <dgm:prSet presAssocID="{25E56A19-3EC2-41FE-9037-CFC4FD3EE8F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7D116622-4FE2-41C4-8AE0-BB0217706A03}" type="presOf" srcId="{FB7A9989-3C72-45D2-9179-A321555FA577}" destId="{1A3DA07C-B01D-4530-BA81-9A9BEB7C96B0}" srcOrd="0" destOrd="0" presId="urn:microsoft.com/office/officeart/2005/8/layout/chevron1"/>
    <dgm:cxn modelId="{54228A26-9FF6-4C5B-B1E9-5F62F9AAAFE3}" srcId="{A39B8832-DBB5-4F45-944E-952481788CC3}" destId="{FB7A9989-3C72-45D2-9179-A321555FA577}" srcOrd="3" destOrd="0" parTransId="{37999117-3E48-4C51-A1B8-018A045423E0}" sibTransId="{CAAD70D2-9F6B-451A-9363-72A2A2C1123D}"/>
    <dgm:cxn modelId="{69E26530-052B-4026-89AA-2A6E52E114D0}" type="presOf" srcId="{6BFE2DC6-1DFD-4AFA-9EDE-628243A63781}" destId="{CBDC4C1A-4C46-401D-9CA1-E4C079AD5A92}" srcOrd="0" destOrd="0" presId="urn:microsoft.com/office/officeart/2005/8/layout/chevron1"/>
    <dgm:cxn modelId="{F4A4A141-8FD6-4399-8266-A5319FE6B37C}" srcId="{A39B8832-DBB5-4F45-944E-952481788CC3}" destId="{6BFE2DC6-1DFD-4AFA-9EDE-628243A63781}" srcOrd="2" destOrd="0" parTransId="{29BDEB44-9113-4A46-ADC8-A3E0535D3383}" sibTransId="{82CC5D83-5993-4727-8B27-0929F29826E1}"/>
    <dgm:cxn modelId="{0504AC67-6F64-4717-878A-2BDB527BD469}" type="presOf" srcId="{6C28BA1B-4796-4391-8316-604D9F13EF2B}" destId="{829CBB16-EDD8-4385-A815-942AE5F29ABB}" srcOrd="0" destOrd="0" presId="urn:microsoft.com/office/officeart/2005/8/layout/chevron1"/>
    <dgm:cxn modelId="{BFB7664E-5EE4-467B-AEB7-E814CB3A9EE3}" srcId="{A39B8832-DBB5-4F45-944E-952481788CC3}" destId="{6C28BA1B-4796-4391-8316-604D9F13EF2B}" srcOrd="1" destOrd="0" parTransId="{E252B47D-7146-495F-9EF5-023950EA2FAB}" sibTransId="{E68F7731-7E8D-4611-9A7F-9764309B9940}"/>
    <dgm:cxn modelId="{3B9D2175-DC26-472E-9FE2-8C73DE3BCDC4}" srcId="{A39B8832-DBB5-4F45-944E-952481788CC3}" destId="{97F4FAEC-1157-45A9-8060-D91217D4585F}" srcOrd="0" destOrd="0" parTransId="{ABB2015B-6C44-4E45-B8D4-76A91594933E}" sibTransId="{1FD07204-5AAF-4D24-8BDC-0349B5109E85}"/>
    <dgm:cxn modelId="{5EA6B39E-4FBD-4E49-BA2C-AABE4521040D}" type="presOf" srcId="{25E56A19-3EC2-41FE-9037-CFC4FD3EE8FB}" destId="{8FB17160-56F3-456A-98A4-3346AD3F2724}" srcOrd="0" destOrd="0" presId="urn:microsoft.com/office/officeart/2005/8/layout/chevron1"/>
    <dgm:cxn modelId="{EFE047A8-32C5-459D-907B-553D35813D26}" type="presOf" srcId="{A39B8832-DBB5-4F45-944E-952481788CC3}" destId="{1047B569-755C-41CF-80BC-5035410A87A6}" srcOrd="0" destOrd="0" presId="urn:microsoft.com/office/officeart/2005/8/layout/chevron1"/>
    <dgm:cxn modelId="{D58EFDFA-E1C7-460A-B703-3A91167D4B7C}" srcId="{A39B8832-DBB5-4F45-944E-952481788CC3}" destId="{25E56A19-3EC2-41FE-9037-CFC4FD3EE8FB}" srcOrd="4" destOrd="0" parTransId="{59018992-80A0-423F-AA16-2D7306A380D6}" sibTransId="{6D12442C-BF9E-4C18-BCA8-8BAD422E94A8}"/>
    <dgm:cxn modelId="{F55C52FF-BF1E-4A9E-8111-ADE5866E1485}" type="presOf" srcId="{97F4FAEC-1157-45A9-8060-D91217D4585F}" destId="{93D7046E-A0D8-484B-B85D-0C23E2F9FF51}" srcOrd="0" destOrd="0" presId="urn:microsoft.com/office/officeart/2005/8/layout/chevron1"/>
    <dgm:cxn modelId="{7CDABF61-045A-483B-9BAA-1DE2FB515A75}" type="presParOf" srcId="{1047B569-755C-41CF-80BC-5035410A87A6}" destId="{93D7046E-A0D8-484B-B85D-0C23E2F9FF51}" srcOrd="0" destOrd="0" presId="urn:microsoft.com/office/officeart/2005/8/layout/chevron1"/>
    <dgm:cxn modelId="{328240AF-6ABF-497E-8BCE-42D8E0A41A3A}" type="presParOf" srcId="{1047B569-755C-41CF-80BC-5035410A87A6}" destId="{40F68416-B082-4CEA-8E34-CB325100CE1E}" srcOrd="1" destOrd="0" presId="urn:microsoft.com/office/officeart/2005/8/layout/chevron1"/>
    <dgm:cxn modelId="{A22AB074-9C10-44E6-9FC7-DD9CD2B79839}" type="presParOf" srcId="{1047B569-755C-41CF-80BC-5035410A87A6}" destId="{829CBB16-EDD8-4385-A815-942AE5F29ABB}" srcOrd="2" destOrd="0" presId="urn:microsoft.com/office/officeart/2005/8/layout/chevron1"/>
    <dgm:cxn modelId="{9698FEBD-1468-4B62-8557-90B70BF33031}" type="presParOf" srcId="{1047B569-755C-41CF-80BC-5035410A87A6}" destId="{5BBADF30-519A-4CCB-A940-48C95D00A6CC}" srcOrd="3" destOrd="0" presId="urn:microsoft.com/office/officeart/2005/8/layout/chevron1"/>
    <dgm:cxn modelId="{A98CCCBA-E187-4314-95D5-3B4813E6C134}" type="presParOf" srcId="{1047B569-755C-41CF-80BC-5035410A87A6}" destId="{CBDC4C1A-4C46-401D-9CA1-E4C079AD5A92}" srcOrd="4" destOrd="0" presId="urn:microsoft.com/office/officeart/2005/8/layout/chevron1"/>
    <dgm:cxn modelId="{032E5D3F-9D92-4FCC-BC10-90439F405D81}" type="presParOf" srcId="{1047B569-755C-41CF-80BC-5035410A87A6}" destId="{2826D79D-6AEF-451F-AEC1-3281A7DAE54D}" srcOrd="5" destOrd="0" presId="urn:microsoft.com/office/officeart/2005/8/layout/chevron1"/>
    <dgm:cxn modelId="{7CF0096E-97E3-4918-88D2-A1CBB3A26173}" type="presParOf" srcId="{1047B569-755C-41CF-80BC-5035410A87A6}" destId="{1A3DA07C-B01D-4530-BA81-9A9BEB7C96B0}" srcOrd="6" destOrd="0" presId="urn:microsoft.com/office/officeart/2005/8/layout/chevron1"/>
    <dgm:cxn modelId="{B6BB8709-AD85-4862-AC73-0F51E56F69B3}" type="presParOf" srcId="{1047B569-755C-41CF-80BC-5035410A87A6}" destId="{FF1D86C1-590C-448C-9801-62DE9F64FE2C}" srcOrd="7" destOrd="0" presId="urn:microsoft.com/office/officeart/2005/8/layout/chevron1"/>
    <dgm:cxn modelId="{B108ACB2-03DD-49A6-B558-303E613B3FB7}" type="presParOf" srcId="{1047B569-755C-41CF-80BC-5035410A87A6}" destId="{8FB17160-56F3-456A-98A4-3346AD3F272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7046E-A0D8-484B-B85D-0C23E2F9FF51}">
      <dsp:nvSpPr>
        <dsp:cNvPr id="0" name=""/>
        <dsp:cNvSpPr/>
      </dsp:nvSpPr>
      <dsp:spPr>
        <a:xfrm>
          <a:off x="2975" y="479456"/>
          <a:ext cx="2648220" cy="10592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Currently: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Refining RG Outline/Content</a:t>
          </a:r>
        </a:p>
      </dsp:txBody>
      <dsp:txXfrm>
        <a:off x="532619" y="479456"/>
        <a:ext cx="1588932" cy="1059288"/>
      </dsp:txXfrm>
    </dsp:sp>
    <dsp:sp modelId="{829CBB16-EDD8-4385-A815-942AE5F29ABB}">
      <dsp:nvSpPr>
        <dsp:cNvPr id="0" name=""/>
        <dsp:cNvSpPr/>
      </dsp:nvSpPr>
      <dsp:spPr>
        <a:xfrm>
          <a:off x="2386373" y="479456"/>
          <a:ext cx="2648220" cy="10592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November 2024: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First Draft for Review by USG Partners</a:t>
          </a:r>
        </a:p>
      </dsp:txBody>
      <dsp:txXfrm>
        <a:off x="2916017" y="479456"/>
        <a:ext cx="1588932" cy="1059288"/>
      </dsp:txXfrm>
    </dsp:sp>
    <dsp:sp modelId="{CBDC4C1A-4C46-401D-9CA1-E4C079AD5A92}">
      <dsp:nvSpPr>
        <dsp:cNvPr id="0" name=""/>
        <dsp:cNvSpPr/>
      </dsp:nvSpPr>
      <dsp:spPr>
        <a:xfrm>
          <a:off x="4769771" y="479456"/>
          <a:ext cx="2648220" cy="10592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Early 2025: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Release of USG White Paper</a:t>
          </a:r>
        </a:p>
      </dsp:txBody>
      <dsp:txXfrm>
        <a:off x="5299415" y="479456"/>
        <a:ext cx="1588932" cy="1059288"/>
      </dsp:txXfrm>
    </dsp:sp>
    <dsp:sp modelId="{1A3DA07C-B01D-4530-BA81-9A9BEB7C96B0}">
      <dsp:nvSpPr>
        <dsp:cNvPr id="0" name=""/>
        <dsp:cNvSpPr/>
      </dsp:nvSpPr>
      <dsp:spPr>
        <a:xfrm>
          <a:off x="7153170" y="479456"/>
          <a:ext cx="2648220" cy="10592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Spring 2025: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Public and USG Presentations on RG</a:t>
          </a:r>
        </a:p>
      </dsp:txBody>
      <dsp:txXfrm>
        <a:off x="7682814" y="479456"/>
        <a:ext cx="1588932" cy="1059288"/>
      </dsp:txXfrm>
    </dsp:sp>
    <dsp:sp modelId="{8FB17160-56F3-456A-98A4-3346AD3F2724}">
      <dsp:nvSpPr>
        <dsp:cNvPr id="0" name=""/>
        <dsp:cNvSpPr/>
      </dsp:nvSpPr>
      <dsp:spPr>
        <a:xfrm>
          <a:off x="9536568" y="479456"/>
          <a:ext cx="2648220" cy="10592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Summer 2025: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Submit Sci. Journal Publication on RG</a:t>
          </a:r>
        </a:p>
      </dsp:txBody>
      <dsp:txXfrm>
        <a:off x="10066212" y="479456"/>
        <a:ext cx="1588932" cy="105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658B4-BB52-4A92-BDE8-8A686281AFE4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A1618-1EAC-403E-AF51-CD304C5A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6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Understand that this is a living document, demanding annual update cycle, need to understand this cycle and structure to understand where and when improvements can be considered and implemented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Not a static document, continuously updated and improved, very structured development cycle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r>
              <a:rPr lang="en-US"/>
              <a:t>Inventory improvements are often identified at least one cycle before implemented and would likely need to be the case with results from inverse analysis modeling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EF4887-9E32-452B-8A09-8BFE6C222C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6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8F30-1E5F-DCF4-D1D8-142605ADB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023659-67A6-AD43-F943-DB5B9FB17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94509-1C55-D7BA-E0BA-2A5C1FACB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20C56-D825-57BF-BD3F-C280717A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0896D-1B14-0D19-0F63-5A35A518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1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20C0-B336-FAF3-62F4-79705026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DDA5A-86F8-51B9-3961-7A0A19DFE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52F1D-6FBB-D0EC-47CA-D9EF7303C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68D52-9828-AA5F-2E66-698461DB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5FDAA-1BFD-5DDA-B835-E2B353F6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8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03235B-32B3-B138-0330-CE1AB55C0F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FE9AB-8998-B67B-5C68-BFFF776F1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8A8BE-15AF-0E3D-A47E-E9A15D581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641E4-9464-C108-9AD6-4A453482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882B8-74D5-A122-3DF3-C0E1EECC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5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440355" y="1309255"/>
            <a:ext cx="11311292" cy="2200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440355" y="3602042"/>
            <a:ext cx="11311292" cy="130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8" name="Google Shape;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90160"/>
            <a:ext cx="12191999" cy="176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90160"/>
            <a:ext cx="12191999" cy="176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3901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440355" y="1309255"/>
            <a:ext cx="11311292" cy="2200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440355" y="3602042"/>
            <a:ext cx="11311292" cy="130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8" name="Google Shape;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90160"/>
            <a:ext cx="12191999" cy="176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90160"/>
            <a:ext cx="12191999" cy="176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436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sldNum" idx="12"/>
          </p:nvPr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29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29"/>
          <p:cNvSpPr txBox="1">
            <a:spLocks noGrp="1"/>
          </p:cNvSpPr>
          <p:nvPr>
            <p:ph type="body" idx="1"/>
          </p:nvPr>
        </p:nvSpPr>
        <p:spPr>
          <a:xfrm>
            <a:off x="492394" y="1240972"/>
            <a:ext cx="11207215" cy="48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638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sldNum" idx="12"/>
          </p:nvPr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1"/>
          </p:nvPr>
        </p:nvSpPr>
        <p:spPr>
          <a:xfrm>
            <a:off x="492394" y="1240972"/>
            <a:ext cx="11207215" cy="48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196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1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31"/>
          <p:cNvSpPr txBox="1">
            <a:spLocks noGrp="1"/>
          </p:cNvSpPr>
          <p:nvPr>
            <p:ph type="ctrTitle"/>
          </p:nvPr>
        </p:nvSpPr>
        <p:spPr>
          <a:xfrm>
            <a:off x="440355" y="2595563"/>
            <a:ext cx="1131129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6569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32"/>
          <p:cNvSpPr txBox="1">
            <a:spLocks noGrp="1"/>
          </p:cNvSpPr>
          <p:nvPr>
            <p:ph type="ctrTitle"/>
          </p:nvPr>
        </p:nvSpPr>
        <p:spPr>
          <a:xfrm>
            <a:off x="440355" y="1309255"/>
            <a:ext cx="11311292" cy="2200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subTitle" idx="1"/>
          </p:nvPr>
        </p:nvSpPr>
        <p:spPr>
          <a:xfrm>
            <a:off x="440355" y="3602042"/>
            <a:ext cx="11311292" cy="130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41" name="Google Shape;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433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, right bar">
  <p:cSld name="Title and Content, right ba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33"/>
          <p:cNvPicPr preferRelativeResize="0"/>
          <p:nvPr/>
        </p:nvPicPr>
        <p:blipFill rotWithShape="1">
          <a:blip r:embed="rId2">
            <a:alphaModFix/>
          </a:blip>
          <a:srcRect l="45000" r="45000"/>
          <a:stretch/>
        </p:blipFill>
        <p:spPr>
          <a:xfrm>
            <a:off x="10972793" y="0"/>
            <a:ext cx="1219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11501480" y="6400802"/>
            <a:ext cx="5900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33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492396" y="1209675"/>
            <a:ext cx="9996488" cy="50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title"/>
          </p:nvPr>
        </p:nvSpPr>
        <p:spPr>
          <a:xfrm>
            <a:off x="492395" y="30432"/>
            <a:ext cx="9996488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3195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, left bar">
  <p:cSld name="Title and Content, left ba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34"/>
          <p:cNvPicPr preferRelativeResize="0"/>
          <p:nvPr/>
        </p:nvPicPr>
        <p:blipFill rotWithShape="1">
          <a:blip r:embed="rId2">
            <a:alphaModFix/>
          </a:blip>
          <a:srcRect l="45000" r="45000"/>
          <a:stretch/>
        </p:blipFill>
        <p:spPr>
          <a:xfrm>
            <a:off x="0" y="0"/>
            <a:ext cx="1219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11501480" y="6400802"/>
            <a:ext cx="5900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34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1703388" y="1209675"/>
            <a:ext cx="9996487" cy="50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title"/>
          </p:nvPr>
        </p:nvSpPr>
        <p:spPr>
          <a:xfrm>
            <a:off x="1703122" y="30432"/>
            <a:ext cx="9996487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14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90ADE-458F-20FF-51C6-468269931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43B24-F70B-8C92-FD37-C0168E3D1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2BF56-BE29-EA85-5526-345CEC3F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B50A7-4362-8E7E-1A41-40209D64D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472A8-65A6-E853-8177-137DFB7F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669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>
            <a:spLocks noGrp="1"/>
          </p:cNvSpPr>
          <p:nvPr>
            <p:ph type="title"/>
          </p:nvPr>
        </p:nvSpPr>
        <p:spPr>
          <a:xfrm>
            <a:off x="831851" y="1859977"/>
            <a:ext cx="10515600" cy="19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body" idx="1"/>
          </p:nvPr>
        </p:nvSpPr>
        <p:spPr>
          <a:xfrm>
            <a:off x="831851" y="3827626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sldNum" idx="12"/>
          </p:nvPr>
        </p:nvSpPr>
        <p:spPr>
          <a:xfrm>
            <a:off x="11430002" y="6405037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35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58836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6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body" idx="1"/>
          </p:nvPr>
        </p:nvSpPr>
        <p:spPr>
          <a:xfrm>
            <a:off x="492394" y="1250302"/>
            <a:ext cx="5527406" cy="494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50519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920"/>
              <a:buFont typeface="Courier New"/>
              <a:buChar char="o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2000"/>
              <a:buFont typeface="Noto Sans Symbols"/>
              <a:buChar char="▪"/>
              <a:defRPr sz="2000"/>
            </a:lvl3pPr>
            <a:lvl4pPr marL="1828800" lvl="3" indent="-3302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sldNum" idx="12"/>
          </p:nvPr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36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6"/>
          <p:cNvSpPr txBox="1">
            <a:spLocks noGrp="1"/>
          </p:cNvSpPr>
          <p:nvPr>
            <p:ph type="body" idx="3"/>
          </p:nvPr>
        </p:nvSpPr>
        <p:spPr>
          <a:xfrm>
            <a:off x="6172200" y="1250302"/>
            <a:ext cx="5527406" cy="4953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50519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920"/>
              <a:buFont typeface="Courier New"/>
              <a:buChar char="o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2000"/>
              <a:buFont typeface="Noto Sans Symbols"/>
              <a:buChar char="▪"/>
              <a:defRPr sz="2000"/>
            </a:lvl3pPr>
            <a:lvl4pPr marL="1828800" lvl="3" indent="-3302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779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body" idx="1"/>
          </p:nvPr>
        </p:nvSpPr>
        <p:spPr>
          <a:xfrm>
            <a:off x="492394" y="1231473"/>
            <a:ext cx="5505185" cy="69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2"/>
          </p:nvPr>
        </p:nvSpPr>
        <p:spPr>
          <a:xfrm>
            <a:off x="6172200" y="1231473"/>
            <a:ext cx="5527405" cy="69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68" name="Google Shape;68;p37"/>
          <p:cNvSpPr>
            <a:spLocks noGrp="1"/>
          </p:cNvSpPr>
          <p:nvPr>
            <p:ph type="pic" idx="3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7"/>
          <p:cNvSpPr txBox="1"/>
          <p:nvPr/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7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body" idx="4"/>
          </p:nvPr>
        </p:nvSpPr>
        <p:spPr>
          <a:xfrm>
            <a:off x="492393" y="2087694"/>
            <a:ext cx="5505181" cy="4062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7"/>
          <p:cNvSpPr txBox="1">
            <a:spLocks noGrp="1"/>
          </p:cNvSpPr>
          <p:nvPr>
            <p:ph type="body" idx="5"/>
          </p:nvPr>
        </p:nvSpPr>
        <p:spPr>
          <a:xfrm>
            <a:off x="6172200" y="2087694"/>
            <a:ext cx="5527675" cy="4062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44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6935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ontent">
  <p:cSld name="Picture with Conte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>
            <a:off x="308265" y="1802946"/>
            <a:ext cx="1364672" cy="4317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630"/>
              <a:buNone/>
              <a:defRPr sz="788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675"/>
              <a:buNone/>
              <a:defRPr sz="675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563"/>
              <a:buNone/>
              <a:defRPr sz="563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563"/>
              <a:buNone/>
              <a:defRPr sz="563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9pPr>
          </a:lstStyle>
          <a:p>
            <a:endParaRPr/>
          </a:p>
        </p:txBody>
      </p:sp>
      <p:sp>
        <p:nvSpPr>
          <p:cNvPr id="75" name="Google Shape;75;p38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8"/>
          <p:cNvSpPr>
            <a:spLocks noGrp="1"/>
          </p:cNvSpPr>
          <p:nvPr>
            <p:ph type="pic" idx="3"/>
          </p:nvPr>
        </p:nvSpPr>
        <p:spPr>
          <a:xfrm>
            <a:off x="1839192" y="1802942"/>
            <a:ext cx="10044835" cy="4316872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38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/>
          <p:nvPr/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1274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>
            <a:spLocks noGrp="1"/>
          </p:cNvSpPr>
          <p:nvPr>
            <p:ph type="pic" idx="2"/>
          </p:nvPr>
        </p:nvSpPr>
        <p:spPr>
          <a:xfrm>
            <a:off x="0" y="5943600"/>
            <a:ext cx="12192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39"/>
          <p:cNvSpPr txBox="1"/>
          <p:nvPr/>
        </p:nvSpPr>
        <p:spPr>
          <a:xfrm>
            <a:off x="11430002" y="6400802"/>
            <a:ext cx="6615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154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0"/>
          <p:cNvSpPr txBox="1">
            <a:spLocks noGrp="1"/>
          </p:cNvSpPr>
          <p:nvPr>
            <p:ph type="ctrTitle"/>
          </p:nvPr>
        </p:nvSpPr>
        <p:spPr>
          <a:xfrm>
            <a:off x="440355" y="1309255"/>
            <a:ext cx="11311292" cy="2200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0"/>
          <p:cNvSpPr txBox="1">
            <a:spLocks noGrp="1"/>
          </p:cNvSpPr>
          <p:nvPr>
            <p:ph type="subTitle" idx="1"/>
          </p:nvPr>
        </p:nvSpPr>
        <p:spPr>
          <a:xfrm>
            <a:off x="440355" y="3602042"/>
            <a:ext cx="11311292" cy="130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112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1013"/>
              <a:buNone/>
              <a:defRPr sz="1013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87" name="Google Shape;87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646" y="408930"/>
            <a:ext cx="1745672" cy="54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90160"/>
            <a:ext cx="12191999" cy="176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0603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D753-1366-4CD6-8799-0D25F27F78F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9BD2-E0A4-4C2C-9A43-DE96534E1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0A103-A4EE-C8D7-115D-99B159AE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4ADBB-2019-68C8-06FB-46B21C798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5D5F5-02DF-796D-43C1-9C3FF105D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5D63C-9F70-C93D-0799-CCF98A57F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28114-EEF6-B5F9-8101-1D538636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3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36DD9-2AA8-DDEB-F192-D64D6674C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BA671-B0FF-2651-40F4-8D4B2F3EC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8B417-25B8-8DE2-6D7F-95C99557B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5FCD9-AB87-93B0-BF32-447F9A8B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4BE54-3705-268E-AC1E-B79EBD3D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546A7-6448-781B-4156-521FCBAB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2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90312-E050-6CE4-D24F-9BE28CF23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3E87C-8F6C-C406-6B29-EE52E4A53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6967F-AB1C-EE44-80DC-7A5488A6A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24B310-890D-7C2B-E4BE-7DCB4347B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BC142B-09CB-07D7-0BCA-254299761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F694C-7998-62D5-A79E-B58B1B94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00DD1E-D324-905D-4266-AAA3CF344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605B35-794C-ECAD-49F9-2E80ECD6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0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7B757-1515-D432-A09B-32BFAE59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BD9ADE-64F7-DFBF-CFE4-CF10419DC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CDD07-C3E9-B68F-58BC-1FA8FEF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87603E-B33B-1500-779A-C673D6B5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6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EA4BF-9FF4-2E75-9D4D-102FEBDD1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08D335-1F8A-76B0-8017-59E9B2396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98EED-75C5-8383-85A0-53E403946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3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3988F-E9D4-9CEA-2D13-60DD33A3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0F820-4232-083C-8D2A-52493D90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1E330-3D3C-ECD0-64F1-6CCF8E0E1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F33BA-4D97-B854-AF2A-3EAE22EA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194CD-0987-C34C-BA1D-070333A7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5B55B-2D7E-9C0D-5371-498855D41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1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6AD35-76BB-8B82-3810-DCA7DF2AF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ABE985-AB24-A890-DA95-0DB777917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1CA4D-1C71-1690-F115-5FE7E2DD6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1696A3-1A22-AD19-DF3C-9239DF717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DA5DB-91A4-435A-5CC8-50F57A1A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5C713-21D6-AC7E-A474-8B7D6D58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97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B45722-3D92-BCEA-86FC-97C8C2E6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E22EF-0FDC-97D3-0F93-904CF5A16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E6D80-FF55-8CC9-34C3-299E38BB1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4A8F0-CFC7-4D89-83EC-1833C7B4220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3CBA-572D-383E-7156-A1E00BCD2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92BA6-97C0-7773-2691-17B850A9F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C5D1C-827F-48B3-A339-2FD0D9AEC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2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7"/>
          <p:cNvPicPr preferRelativeResize="0"/>
          <p:nvPr/>
        </p:nvPicPr>
        <p:blipFill rotWithShape="1">
          <a:blip r:embed="rId16">
            <a:alphaModFix/>
          </a:blip>
          <a:srcRect t="41950" b="41950"/>
          <a:stretch/>
        </p:blipFill>
        <p:spPr>
          <a:xfrm>
            <a:off x="0" y="0"/>
            <a:ext cx="12192000" cy="11041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7"/>
          <p:cNvSpPr txBox="1">
            <a:spLocks noGrp="1"/>
          </p:cNvSpPr>
          <p:nvPr>
            <p:ph type="sldNum" idx="12"/>
          </p:nvPr>
        </p:nvSpPr>
        <p:spPr>
          <a:xfrm>
            <a:off x="11440394" y="6391224"/>
            <a:ext cx="65116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title"/>
          </p:nvPr>
        </p:nvSpPr>
        <p:spPr>
          <a:xfrm>
            <a:off x="492394" y="30432"/>
            <a:ext cx="11207215" cy="104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body" idx="1"/>
          </p:nvPr>
        </p:nvSpPr>
        <p:spPr>
          <a:xfrm>
            <a:off x="492394" y="1802946"/>
            <a:ext cx="11207215" cy="4317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92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21909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440354" y="1282536"/>
            <a:ext cx="11311292" cy="193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8600" b="1" i="0" u="none" dirty="0"/>
              <a:t>Research Guidance for GHG Inventory Improvements</a:t>
            </a:r>
            <a:endParaRPr sz="8600" b="1" dirty="0"/>
          </a:p>
          <a:p>
            <a:pPr marL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ct val="100000"/>
              <a:buNone/>
            </a:pPr>
            <a:endParaRPr sz="3200" b="0" i="0" u="none" dirty="0"/>
          </a:p>
          <a:p>
            <a:pPr marL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SzPct val="100000"/>
              <a:buNone/>
            </a:pPr>
            <a:r>
              <a:rPr lang="en-US" sz="4800" b="0" i="0" u="none" dirty="0"/>
              <a:t>NASA CMS | High-Level Stakeholder Panel on CMS Cross-Cutting Themes</a:t>
            </a:r>
            <a:endParaRPr sz="4800" b="0" i="0" u="none" dirty="0"/>
          </a:p>
        </p:txBody>
      </p:sp>
      <p:sp>
        <p:nvSpPr>
          <p:cNvPr id="95" name="Google Shape;95;p1"/>
          <p:cNvSpPr txBox="1"/>
          <p:nvPr/>
        </p:nvSpPr>
        <p:spPr>
          <a:xfrm>
            <a:off x="533377" y="3214952"/>
            <a:ext cx="11311292" cy="166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Arial"/>
              <a:buNone/>
            </a:pPr>
            <a:r>
              <a:rPr lang="en-US" sz="25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Kenna Rewcastle, PhD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Environmental Protection Agency | Office of Atmospheric Protection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Rewcastle.Kenna@epa.gov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September 17, 2024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Arial"/>
              <a:buNone/>
            </a:pPr>
            <a:endParaRPr sz="25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39460" y="1318011"/>
            <a:ext cx="10687049" cy="61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CABA723-F49A-DCE5-1878-C1BB8130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Research Guidance Proposal – Develop “living” Guidance for researchers on GHG inventory research needs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F2A9D46-DD68-D892-2BC2-72CB4B872EF5}"/>
              </a:ext>
            </a:extLst>
          </p:cNvPr>
          <p:cNvSpPr txBox="1">
            <a:spLocks/>
          </p:cNvSpPr>
          <p:nvPr/>
        </p:nvSpPr>
        <p:spPr>
          <a:xfrm>
            <a:off x="-1" y="1325563"/>
            <a:ext cx="12125325" cy="508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92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3600" b="1" kern="0" dirty="0"/>
              <a:t>Motivation: Develop guidance on GHG emissions research topics and data characteristics that can streamline the process of incorporating the latest science into the Inventory to improve GHG emissions estimates.</a:t>
            </a:r>
          </a:p>
          <a:p>
            <a:pPr marL="50800" indent="0">
              <a:buNone/>
            </a:pPr>
            <a:endParaRPr lang="en-US" sz="3600" b="1" kern="0" dirty="0"/>
          </a:p>
          <a:p>
            <a:pPr marL="0" indent="0">
              <a:buFont typeface="Arial"/>
              <a:buNone/>
            </a:pPr>
            <a:r>
              <a:rPr lang="en-US" sz="3900" b="1" kern="0" dirty="0">
                <a:solidFill>
                  <a:schemeClr val="accent1"/>
                </a:solidFill>
              </a:rPr>
              <a:t>Guidance will cover: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Process for prioritizing Inventory improvements </a:t>
            </a:r>
            <a:r>
              <a:rPr lang="en-US" kern="0" dirty="0"/>
              <a:t>for specific emissions estimates from priority sectors, sources, activities and equipment</a:t>
            </a:r>
          </a:p>
          <a:p>
            <a:pPr lvl="1"/>
            <a:r>
              <a:rPr lang="en-US" kern="0" dirty="0"/>
              <a:t>Prioritize key categories, data inputs with high uncertainty, missing sources, sources with high levels of policy interest, and under-researched sources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Clarity on how new observation and activity data are incorporated</a:t>
            </a:r>
            <a:r>
              <a:rPr lang="en-US" kern="0" dirty="0">
                <a:solidFill>
                  <a:schemeClr val="accent1"/>
                </a:solidFill>
              </a:rPr>
              <a:t> </a:t>
            </a:r>
            <a:r>
              <a:rPr lang="en-US" kern="0" dirty="0"/>
              <a:t>into the US GHGI, including through direct use, indirect use (to develop country-specific emission factors), and for QA/QC 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Context of Inventory methodology– </a:t>
            </a:r>
            <a:r>
              <a:rPr lang="en-US" kern="0" dirty="0"/>
              <a:t>empowering research community to engage in developing GHG estimates through application of IPCC Guidelines to enable international comparability and global ability to track progress towards achieving climate change mitigation goals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Examples of “success stories” </a:t>
            </a:r>
            <a:r>
              <a:rPr lang="en-US" kern="0" dirty="0"/>
              <a:t>featuring recent emissions estimates improvements, supported through interagency collaboration, in the agriculture and land-use sectors that highlight successful integration of novel data into Inventory estimation processes</a:t>
            </a:r>
          </a:p>
        </p:txBody>
      </p:sp>
    </p:spTree>
    <p:extLst>
      <p:ext uri="{BB962C8B-B14F-4D97-AF65-F5344CB8AC3E}">
        <p14:creationId xmlns:p14="http://schemas.microsoft.com/office/powerpoint/2010/main" val="149299864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39460" y="1318011"/>
            <a:ext cx="10687049" cy="61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CABA723-F49A-DCE5-1878-C1BB8130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Guidance: Development and Communication Timeline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8489157B-429D-756A-6703-8209355627FA}"/>
              </a:ext>
            </a:extLst>
          </p:cNvPr>
          <p:cNvSpPr txBox="1">
            <a:spLocks/>
          </p:cNvSpPr>
          <p:nvPr/>
        </p:nvSpPr>
        <p:spPr>
          <a:xfrm>
            <a:off x="-1" y="2519082"/>
            <a:ext cx="12191999" cy="3955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004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44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kern="0" dirty="0">
                <a:solidFill>
                  <a:schemeClr val="accent1"/>
                </a:solidFill>
              </a:rPr>
              <a:t>Currently: </a:t>
            </a:r>
            <a:r>
              <a:rPr lang="en-US" kern="0" dirty="0"/>
              <a:t>Refining research guidance (RG) outline with USG partners, gathering feedback from research community on elements that they would like to see included in document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November 2024: </a:t>
            </a:r>
            <a:r>
              <a:rPr lang="en-US" kern="0" dirty="0"/>
              <a:t>First draft of RG that can be reviewed by other USG partners (US GCRP, GHGMMIS Steering Committee)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Early 2025: </a:t>
            </a:r>
            <a:r>
              <a:rPr lang="en-US" kern="0" dirty="0"/>
              <a:t>Release RG white paper, begin giving presentations to USG research community, broader academic research community, commence public outreach</a:t>
            </a:r>
          </a:p>
          <a:p>
            <a:r>
              <a:rPr lang="en-US" b="1" kern="0" dirty="0">
                <a:solidFill>
                  <a:schemeClr val="accent1"/>
                </a:solidFill>
              </a:rPr>
              <a:t>Summer 2025: </a:t>
            </a:r>
            <a:r>
              <a:rPr lang="en-US" kern="0" dirty="0"/>
              <a:t>Submit RG as a concept piece in a scientific journal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58BF93B-1E74-53E8-0BE3-7F2019B2B148}"/>
              </a:ext>
            </a:extLst>
          </p:cNvPr>
          <p:cNvGraphicFramePr/>
          <p:nvPr/>
        </p:nvGraphicFramePr>
        <p:xfrm>
          <a:off x="-4" y="931186"/>
          <a:ext cx="12187764" cy="2018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366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8D8FD28E-BC06-1542-3FEE-6621117986FC}"/>
              </a:ext>
            </a:extLst>
          </p:cNvPr>
          <p:cNvSpPr txBox="1"/>
          <p:nvPr/>
        </p:nvSpPr>
        <p:spPr>
          <a:xfrm>
            <a:off x="5253725" y="3466511"/>
            <a:ext cx="68752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US" sz="16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Key Cycle Dates: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May-July</a:t>
            </a:r>
            <a:r>
              <a:rPr lang="en-US" sz="1600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: Improvement/planning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June-September: Annual data updates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~Fall: review of previously submitted GHGI by UNFCCC expert review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Late October-November: 30-day expert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February-early March: 30-day public review, via federal register notice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Mid-April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: Publish and submit to UNFCCC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(&gt;900 page report w/ 500 data tables + 600 page Annex w/ 252 tables)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Leelawadee" panose="020B0502040204020203" pitchFamily="34" charset="-34"/>
                <a:ea typeface="Source Sans Pro" panose="020B0503030403020204" pitchFamily="34" charset="0"/>
                <a:cs typeface="Leelawadee" panose="020B0502040204020203" pitchFamily="34" charset="-34"/>
              </a:rPr>
              <a:t>May-June: compile next draft of state-level GHGI 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Leelawadee" panose="020B0502040204020203" pitchFamily="34" charset="-34"/>
            </a:endParaRPr>
          </a:p>
          <a:p>
            <a:pPr marL="285750" lvl="1" indent="-285750" defTabSz="9731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July: 30-day state-expert review</a:t>
            </a:r>
          </a:p>
          <a:p>
            <a:pPr marL="285750" lvl="1" indent="-285750" defTabSz="9731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August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: Publish state-level GHGI data and methods report</a:t>
            </a:r>
          </a:p>
          <a:p>
            <a:pPr marL="285750" lvl="1" indent="-285750" defTabSz="9731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Leelawadee" panose="020B0502040204020203" pitchFamily="34" charset="-34"/>
              </a:rPr>
              <a:t>*winter*: (goal) publish gridded methane GHGI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0ED1E2-F6BD-2582-151E-8138B47C9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146" y="1520182"/>
            <a:ext cx="4640442" cy="4184526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E98728D7-8160-2DC4-21F4-A9641037DEE5}"/>
              </a:ext>
            </a:extLst>
          </p:cNvPr>
          <p:cNvGrpSpPr/>
          <p:nvPr/>
        </p:nvGrpSpPr>
        <p:grpSpPr>
          <a:xfrm>
            <a:off x="2803313" y="7391300"/>
            <a:ext cx="10305896" cy="2523115"/>
            <a:chOff x="2803313" y="7391300"/>
            <a:chExt cx="10305896" cy="2523115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F462B93-44F0-1561-A381-B48274B891AE}"/>
                </a:ext>
              </a:extLst>
            </p:cNvPr>
            <p:cNvGrpSpPr/>
            <p:nvPr/>
          </p:nvGrpSpPr>
          <p:grpSpPr>
            <a:xfrm>
              <a:off x="2803313" y="7391300"/>
              <a:ext cx="7906740" cy="2523115"/>
              <a:chOff x="4342179" y="3770201"/>
              <a:chExt cx="7906740" cy="25231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DE22A4-43A3-BE80-0D70-8A50776D800F}"/>
                  </a:ext>
                </a:extLst>
              </p:cNvPr>
              <p:cNvSpPr txBox="1"/>
              <p:nvPr/>
            </p:nvSpPr>
            <p:spPr>
              <a:xfrm>
                <a:off x="7398160" y="3770201"/>
                <a:ext cx="23753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GHGI Coordinator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DA9EBF-1A61-D653-B1E7-BD781F26D227}"/>
                  </a:ext>
                </a:extLst>
              </p:cNvPr>
              <p:cNvSpPr txBox="1"/>
              <p:nvPr/>
            </p:nvSpPr>
            <p:spPr>
              <a:xfrm>
                <a:off x="11003146" y="4987834"/>
                <a:ext cx="651642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IPPU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35152CF-7C0C-62E9-D123-8A3AA69706A6}"/>
                  </a:ext>
                </a:extLst>
              </p:cNvPr>
              <p:cNvSpPr txBox="1"/>
              <p:nvPr/>
            </p:nvSpPr>
            <p:spPr>
              <a:xfrm>
                <a:off x="4342179" y="4870176"/>
                <a:ext cx="116900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Energy: combustion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E30ADD-F59D-1B83-E0CF-F06689D56225}"/>
                  </a:ext>
                </a:extLst>
              </p:cNvPr>
              <p:cNvSpPr txBox="1"/>
              <p:nvPr/>
            </p:nvSpPr>
            <p:spPr>
              <a:xfrm>
                <a:off x="5471446" y="4870176"/>
                <a:ext cx="1072056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Energy: </a:t>
                </a:r>
              </a:p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coal mining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7E31E0-DBE8-0518-CB98-0B086DA8BF00}"/>
                  </a:ext>
                </a:extLst>
              </p:cNvPr>
              <p:cNvSpPr txBox="1"/>
              <p:nvPr/>
            </p:nvSpPr>
            <p:spPr>
              <a:xfrm>
                <a:off x="6476055" y="4870176"/>
                <a:ext cx="107205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Energy: </a:t>
                </a:r>
              </a:p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oil and gas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46E6AE-8B74-A14A-C8D4-73391DD48832}"/>
                  </a:ext>
                </a:extLst>
              </p:cNvPr>
              <p:cNvSpPr txBox="1"/>
              <p:nvPr/>
            </p:nvSpPr>
            <p:spPr>
              <a:xfrm>
                <a:off x="9215979" y="4870176"/>
                <a:ext cx="1104538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Waste: </a:t>
                </a:r>
              </a:p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wastewater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9EF38F-39B3-7C4F-5A17-0CE919F764AE}"/>
                  </a:ext>
                </a:extLst>
              </p:cNvPr>
              <p:cNvSpPr txBox="1"/>
              <p:nvPr/>
            </p:nvSpPr>
            <p:spPr>
              <a:xfrm>
                <a:off x="10219877" y="4864668"/>
                <a:ext cx="85980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Waste: </a:t>
                </a:r>
              </a:p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landfills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B04C94-9927-202D-A07F-40E8291F78E1}"/>
                  </a:ext>
                </a:extLst>
              </p:cNvPr>
              <p:cNvSpPr txBox="1"/>
              <p:nvPr/>
            </p:nvSpPr>
            <p:spPr>
              <a:xfrm>
                <a:off x="8472458" y="4973873"/>
                <a:ext cx="77428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LULUCF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18DA38A-3765-6FBE-6711-B752FD004F94}"/>
                  </a:ext>
                </a:extLst>
              </p:cNvPr>
              <p:cNvSpPr txBox="1"/>
              <p:nvPr/>
            </p:nvSpPr>
            <p:spPr>
              <a:xfrm>
                <a:off x="7483750" y="4973874"/>
                <a:ext cx="107205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Agriculture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EF626E-F761-77CD-714A-CBFFCC898C15}"/>
                  </a:ext>
                </a:extLst>
              </p:cNvPr>
              <p:cNvSpPr txBox="1"/>
              <p:nvPr/>
            </p:nvSpPr>
            <p:spPr>
              <a:xfrm>
                <a:off x="11595149" y="4987834"/>
                <a:ext cx="651642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HFCs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BAD74A-9310-9442-F49C-E0F4E115A766}"/>
                  </a:ext>
                </a:extLst>
              </p:cNvPr>
              <p:cNvSpPr txBox="1"/>
              <p:nvPr/>
            </p:nvSpPr>
            <p:spPr>
              <a:xfrm>
                <a:off x="7679525" y="4566886"/>
                <a:ext cx="18126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EPA Sector Leads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2F4DBB2-E105-A92B-16CF-33979C0F0086}"/>
                  </a:ext>
                </a:extLst>
              </p:cNvPr>
              <p:cNvSpPr txBox="1"/>
              <p:nvPr/>
            </p:nvSpPr>
            <p:spPr>
              <a:xfrm>
                <a:off x="4342179" y="5635445"/>
                <a:ext cx="1169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D7674C-7172-1A2E-F98D-D3F2DDE7D21F}"/>
                  </a:ext>
                </a:extLst>
              </p:cNvPr>
              <p:cNvSpPr txBox="1"/>
              <p:nvPr/>
            </p:nvSpPr>
            <p:spPr>
              <a:xfrm>
                <a:off x="5422971" y="5635445"/>
                <a:ext cx="1169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29A20E6-4E28-9447-3850-B7C4691217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5829" y="4331695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96CF06D-FC55-D304-CC9B-2DB8754A220D}"/>
                  </a:ext>
                </a:extLst>
              </p:cNvPr>
              <p:cNvSpPr txBox="1"/>
              <p:nvPr/>
            </p:nvSpPr>
            <p:spPr>
              <a:xfrm>
                <a:off x="7825888" y="4013580"/>
                <a:ext cx="151988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contracted team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DDD2C9D-7EBA-A6C0-D63A-F281A5596E12}"/>
                  </a:ext>
                </a:extLst>
              </p:cNvPr>
              <p:cNvSpPr txBox="1"/>
              <p:nvPr/>
            </p:nvSpPr>
            <p:spPr>
              <a:xfrm>
                <a:off x="7382809" y="5923984"/>
                <a:ext cx="2406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Contracted Teams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CA24ED3-5DC9-F0CC-82F6-F3159F05202B}"/>
                  </a:ext>
                </a:extLst>
              </p:cNvPr>
              <p:cNvSpPr txBox="1"/>
              <p:nvPr/>
            </p:nvSpPr>
            <p:spPr>
              <a:xfrm>
                <a:off x="6427580" y="5635445"/>
                <a:ext cx="1169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FCB2E29-0577-0F9B-F7F4-0F425330667C}"/>
                  </a:ext>
                </a:extLst>
              </p:cNvPr>
              <p:cNvSpPr txBox="1"/>
              <p:nvPr/>
            </p:nvSpPr>
            <p:spPr>
              <a:xfrm>
                <a:off x="7691829" y="5635445"/>
                <a:ext cx="655899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668E2F5-0E7E-E7E5-554F-6F7BC7A526AB}"/>
                  </a:ext>
                </a:extLst>
              </p:cNvPr>
              <p:cNvSpPr txBox="1"/>
              <p:nvPr/>
            </p:nvSpPr>
            <p:spPr>
              <a:xfrm>
                <a:off x="9183745" y="5635445"/>
                <a:ext cx="1169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3E4E293-8905-E916-1159-D0447228DA14}"/>
                  </a:ext>
                </a:extLst>
              </p:cNvPr>
              <p:cNvSpPr txBox="1"/>
              <p:nvPr/>
            </p:nvSpPr>
            <p:spPr>
              <a:xfrm>
                <a:off x="10065276" y="5635445"/>
                <a:ext cx="116900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6D8B623-607A-E35A-D02D-CC026EC8C27C}"/>
                  </a:ext>
                </a:extLst>
              </p:cNvPr>
              <p:cNvSpPr txBox="1"/>
              <p:nvPr/>
            </p:nvSpPr>
            <p:spPr>
              <a:xfrm>
                <a:off x="11001018" y="5635445"/>
                <a:ext cx="65589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B04CB8B-A670-6E39-15E9-D9640B691672}"/>
                  </a:ext>
                </a:extLst>
              </p:cNvPr>
              <p:cNvSpPr txBox="1"/>
              <p:nvPr/>
            </p:nvSpPr>
            <p:spPr>
              <a:xfrm>
                <a:off x="11593021" y="5635445"/>
                <a:ext cx="65589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C97151C3-AB4E-A02B-E575-5D27912647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49779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FF7BE88-AA5E-EDF4-1AC6-904689E35E5F}"/>
                  </a:ext>
                </a:extLst>
              </p:cNvPr>
              <p:cNvSpPr txBox="1"/>
              <p:nvPr/>
            </p:nvSpPr>
            <p:spPr>
              <a:xfrm>
                <a:off x="8485770" y="5635445"/>
                <a:ext cx="74765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team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BE1644E-890A-CCBB-7995-CA1150C25D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8248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374F2A4-B5EB-6BF6-0E7A-80A5474C88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28967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53C7486A-4EFD-8438-B118-F7B7D821E1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920970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26E33286-080B-BB37-90F0-5DC98DA84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59598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0DF9B73-286F-D74D-D5E8-A97BDC221E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19778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EA1345E-F211-5BAB-58E6-E54959D99B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2083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B9FA6AC8-2EAA-A3F4-4AE6-97C7F69244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7474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BCECE94C-3D4F-ACCF-C635-461D30A464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6682" y="5424174"/>
                <a:ext cx="0" cy="24337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2B27221-AD93-62A2-6363-2B8DC6E6353A}"/>
                </a:ext>
              </a:extLst>
            </p:cNvPr>
            <p:cNvGrpSpPr/>
            <p:nvPr/>
          </p:nvGrpSpPr>
          <p:grpSpPr>
            <a:xfrm>
              <a:off x="10733871" y="8685135"/>
              <a:ext cx="2375338" cy="845763"/>
              <a:chOff x="9758892" y="4551583"/>
              <a:chExt cx="2375338" cy="845763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DB56B5A-92D0-0AF5-C8E9-489712323011}"/>
                  </a:ext>
                </a:extLst>
              </p:cNvPr>
              <p:cNvSpPr txBox="1"/>
              <p:nvPr/>
            </p:nvSpPr>
            <p:spPr>
              <a:xfrm>
                <a:off x="9758892" y="4551583"/>
                <a:ext cx="23753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Gridded GHGI Coordinator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8628EA5-E36D-0792-55FC-C48149CD3705}"/>
                  </a:ext>
                </a:extLst>
              </p:cNvPr>
              <p:cNvSpPr txBox="1"/>
              <p:nvPr/>
            </p:nvSpPr>
            <p:spPr>
              <a:xfrm>
                <a:off x="10186620" y="5074181"/>
                <a:ext cx="151988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contracted team</a:t>
                </a:r>
              </a:p>
            </p:txBody>
          </p:sp>
        </p:grp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4A18802-CB34-554F-C4FB-D91238B888D4}"/>
                </a:ext>
              </a:extLst>
            </p:cNvPr>
            <p:cNvCxnSpPr/>
            <p:nvPr/>
          </p:nvCxnSpPr>
          <p:spPr>
            <a:xfrm>
              <a:off x="10668555" y="9062727"/>
              <a:ext cx="457077" cy="0"/>
            </a:xfrm>
            <a:prstGeom prst="straightConnector1">
              <a:avLst/>
            </a:prstGeom>
            <a:ln w="1270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Slide Number Placeholder 3">
            <a:extLst>
              <a:ext uri="{FF2B5EF4-FFF2-40B4-BE49-F238E27FC236}">
                <a16:creationId xmlns:a16="http://schemas.microsoft.com/office/drawing/2014/main" id="{8B493522-AA34-D2AD-2CF8-6691C4CB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2726" y="6427466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latin typeface="Source Sans Pro" panose="020B0503030403020204" pitchFamily="34" charset="0"/>
                <a:ea typeface="Source Sans Pro" panose="020B0503030403020204" pitchFamily="34" charset="0"/>
              </a:rPr>
              <a:pPr/>
              <a:t>4</a:t>
            </a:fld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E6FBF42-C2F3-A1E9-E014-51A1A0B9ACFE}"/>
              </a:ext>
            </a:extLst>
          </p:cNvPr>
          <p:cNvSpPr txBox="1"/>
          <p:nvPr/>
        </p:nvSpPr>
        <p:spPr>
          <a:xfrm>
            <a:off x="758480" y="1042461"/>
            <a:ext cx="106750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Per IPCC </a:t>
            </a:r>
            <a:r>
              <a:rPr lang="en-U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Good Practice Guidelines</a:t>
            </a: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, the GHGI is a living document that reflects continuous improvements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64630E1-CDFB-953A-3A4F-D800B50E707C}"/>
              </a:ext>
            </a:extLst>
          </p:cNvPr>
          <p:cNvSpPr txBox="1"/>
          <p:nvPr/>
        </p:nvSpPr>
        <p:spPr>
          <a:xfrm>
            <a:off x="65953" y="6010106"/>
            <a:ext cx="4781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Question: how to best incorporate guidance for researchers into the annual cycle?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7F7B097-1157-AAC4-AB59-11001D6B3426}"/>
              </a:ext>
            </a:extLst>
          </p:cNvPr>
          <p:cNvSpPr txBox="1">
            <a:spLocks/>
          </p:cNvSpPr>
          <p:nvPr/>
        </p:nvSpPr>
        <p:spPr>
          <a:xfrm>
            <a:off x="91415" y="120017"/>
            <a:ext cx="12450877" cy="646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dirty="0">
                <a:solidFill>
                  <a:srgbClr val="2F5597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 to Put Guidance Into Practice?</a:t>
            </a:r>
            <a:br>
              <a:rPr lang="en-US" sz="3000" dirty="0">
                <a:solidFill>
                  <a:srgbClr val="2F5597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3000" dirty="0">
                <a:solidFill>
                  <a:srgbClr val="2F5597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National GHG Inventory Development Cycle</a:t>
            </a:r>
          </a:p>
        </p:txBody>
      </p:sp>
      <p:sp>
        <p:nvSpPr>
          <p:cNvPr id="3" name="Lightning Bolt 2">
            <a:extLst>
              <a:ext uri="{FF2B5EF4-FFF2-40B4-BE49-F238E27FC236}">
                <a16:creationId xmlns:a16="http://schemas.microsoft.com/office/drawing/2014/main" id="{5EEB80C7-97FB-F3C0-5493-7B9220EC22B2}"/>
              </a:ext>
            </a:extLst>
          </p:cNvPr>
          <p:cNvSpPr/>
          <p:nvPr/>
        </p:nvSpPr>
        <p:spPr>
          <a:xfrm>
            <a:off x="2669231" y="1332176"/>
            <a:ext cx="428625" cy="464632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ightning Bolt 3">
            <a:extLst>
              <a:ext uri="{FF2B5EF4-FFF2-40B4-BE49-F238E27FC236}">
                <a16:creationId xmlns:a16="http://schemas.microsoft.com/office/drawing/2014/main" id="{0CB91727-B942-9222-26B5-BD0E0D02F75A}"/>
              </a:ext>
            </a:extLst>
          </p:cNvPr>
          <p:cNvSpPr/>
          <p:nvPr/>
        </p:nvSpPr>
        <p:spPr>
          <a:xfrm>
            <a:off x="3963386" y="4486902"/>
            <a:ext cx="428625" cy="464632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ightning Bolt 4">
            <a:extLst>
              <a:ext uri="{FF2B5EF4-FFF2-40B4-BE49-F238E27FC236}">
                <a16:creationId xmlns:a16="http://schemas.microsoft.com/office/drawing/2014/main" id="{4FEC990C-7CC0-0D44-BEC5-3AE68920B402}"/>
              </a:ext>
            </a:extLst>
          </p:cNvPr>
          <p:cNvSpPr/>
          <p:nvPr/>
        </p:nvSpPr>
        <p:spPr>
          <a:xfrm>
            <a:off x="1020161" y="2415939"/>
            <a:ext cx="428625" cy="464632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2F0D8524-8BFD-6804-1BA6-C97FDF06B96D}"/>
              </a:ext>
            </a:extLst>
          </p:cNvPr>
          <p:cNvSpPr/>
          <p:nvPr/>
        </p:nvSpPr>
        <p:spPr>
          <a:xfrm>
            <a:off x="6287022" y="1579914"/>
            <a:ext cx="5448751" cy="1359770"/>
          </a:xfrm>
          <a:prstGeom prst="wedgeRectCallout">
            <a:avLst>
              <a:gd name="adj1" fmla="val -106603"/>
              <a:gd name="adj2" fmla="val -5253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Refresh research guidance annually with a call for data to support high-priority improvements identified by experts, UN reviewers, interagency partners</a:t>
            </a:r>
          </a:p>
        </p:txBody>
      </p:sp>
    </p:spTree>
    <p:extLst>
      <p:ext uri="{BB962C8B-B14F-4D97-AF65-F5344CB8AC3E}">
        <p14:creationId xmlns:p14="http://schemas.microsoft.com/office/powerpoint/2010/main" val="3662398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B68D470A0F3B4F9E462149C3C65098" ma:contentTypeVersion="6" ma:contentTypeDescription="Create a new document." ma:contentTypeScope="" ma:versionID="4357689dc166ab250cdce7893437a446">
  <xsd:schema xmlns:xsd="http://www.w3.org/2001/XMLSchema" xmlns:xs="http://www.w3.org/2001/XMLSchema" xmlns:p="http://schemas.microsoft.com/office/2006/metadata/properties" xmlns:ns1="http://schemas.microsoft.com/sharepoint/v3" xmlns:ns2="4ffa91fb-a0ff-4ac5-b2db-65c790d184a4" xmlns:ns3="http://schemas.microsoft.com/sharepoint.v3" xmlns:ns4="http://schemas.microsoft.com/sharepoint/v3/fields" xmlns:ns5="63d18d93-814b-49b4-b658-52d99bd2004f" xmlns:ns6="6b20aa13-c589-4b35-a91e-1ffc24557462" targetNamespace="http://schemas.microsoft.com/office/2006/metadata/properties" ma:root="true" ma:fieldsID="60397dd9aef299418fba2ae3714ae74f" ns1:_="" ns2:_="" ns3:_="" ns4:_="" ns5:_="" ns6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63d18d93-814b-49b4-b658-52d99bd2004f"/>
    <xsd:import namespace="6b20aa13-c589-4b35-a91e-1ffc24557462"/>
    <xsd:element name="properties">
      <xsd:complexType>
        <xsd:sequence>
          <xsd:element name="documentManagement">
            <xsd:complexType>
              <xsd:all>
                <xsd:element ref="ns2:Document_x0020_Creation_x0020_Date" minOccurs="0"/>
                <xsd:element ref="ns2:Creator" minOccurs="0"/>
                <xsd:element ref="ns2:EPA_x0020_Office" minOccurs="0"/>
                <xsd:element ref="ns2:Record" minOccurs="0"/>
                <xsd:element ref="ns3:CategoryDescription" minOccurs="0"/>
                <xsd:element ref="ns2:Identifier" minOccurs="0"/>
                <xsd:element ref="ns2:EPA_x0020_Contributor" minOccurs="0"/>
                <xsd:element ref="ns2:External_x0020_Contributor" minOccurs="0"/>
                <xsd:element ref="ns4:_Coverage" minOccurs="0"/>
                <xsd:element ref="ns2:EPA_x0020_Related_x0020_Documents" minOccurs="0"/>
                <xsd:element ref="ns4:_Source" minOccurs="0"/>
                <xsd:element ref="ns2:Rights" minOccurs="0"/>
                <xsd:element ref="ns1:Language" minOccurs="0"/>
                <xsd:element ref="ns2:j747ac98061d40f0aa7bd47e1db5675d" minOccurs="0"/>
                <xsd:element ref="ns2:TaxKeywordTaxHTField" minOccurs="0"/>
                <xsd:element ref="ns2:TaxCatchAllLabel" minOccurs="0"/>
                <xsd:element ref="ns2:TaxCatchAll" minOccurs="0"/>
                <xsd:element ref="ns5:MediaServiceMetadata" minOccurs="0"/>
                <xsd:element ref="ns5:MediaServiceFastMetadata" minOccurs="0"/>
                <xsd:element ref="ns6:SharedWithUsers" minOccurs="0"/>
                <xsd:element ref="ns6:SharedWithDetails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 ma:readOnly="fals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 ma:readOnly="false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0e45e151-83b1-430e-a1a1-4c6b45968cfc}" ma:internalName="TaxCatchAllLabel" ma:readOnly="true" ma:showField="CatchAllDataLabel" ma:web="6b20aa13-c589-4b35-a91e-1ffc245574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0e45e151-83b1-430e-a1a1-4c6b45968cfc}" ma:internalName="TaxCatchAll" ma:showField="CatchAllData" ma:web="6b20aa13-c589-4b35-a91e-1ffc245574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d18d93-814b-49b4-b658-52d99bd200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3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20aa13-c589-4b35-a91e-1ffc24557462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29f62856-1543-49d4-a736-4569d363f533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2024-09-13T14:40:29+00:00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  <TaxCatchAll xmlns="4ffa91fb-a0ff-4ac5-b2db-65c790d184a4" xsi:nil="true"/>
  </documentManagement>
</p:properties>
</file>

<file path=customXml/itemProps1.xml><?xml version="1.0" encoding="utf-8"?>
<ds:datastoreItem xmlns:ds="http://schemas.openxmlformats.org/officeDocument/2006/customXml" ds:itemID="{07A54364-7BDD-4397-8C5A-D3231CF72F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63d18d93-814b-49b4-b658-52d99bd2004f"/>
    <ds:schemaRef ds:uri="6b20aa13-c589-4b35-a91e-1ffc245574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4218C6-6BA8-4D6D-BBDA-62C0724F936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D69D9F3A-CE44-4A0F-AE0C-C4BA2FBCD09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A94A387-6742-4621-A87A-230FC5601977}">
  <ds:schemaRefs>
    <ds:schemaRef ds:uri="http://schemas.microsoft.com/office/2006/documentManagement/types"/>
    <ds:schemaRef ds:uri="http://schemas.microsoft.com/sharepoint.v3"/>
    <ds:schemaRef ds:uri="http://schemas.microsoft.com/office/infopath/2007/PartnerControls"/>
    <ds:schemaRef ds:uri="4ffa91fb-a0ff-4ac5-b2db-65c790d184a4"/>
    <ds:schemaRef ds:uri="http://www.w3.org/XML/1998/namespace"/>
    <ds:schemaRef ds:uri="http://schemas.microsoft.com/sharepoint/v3/fields"/>
    <ds:schemaRef ds:uri="http://purl.org/dc/terms/"/>
    <ds:schemaRef ds:uri="http://purl.org/dc/dcmitype/"/>
    <ds:schemaRef ds:uri="6b20aa13-c589-4b35-a91e-1ffc24557462"/>
    <ds:schemaRef ds:uri="http://schemas.openxmlformats.org/package/2006/metadata/core-properties"/>
    <ds:schemaRef ds:uri="63d18d93-814b-49b4-b658-52d99bd2004f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664</Words>
  <Application>Microsoft Office PowerPoint</Application>
  <PresentationFormat>Widescreen</PresentationFormat>
  <Paragraphs>82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Leelawadee</vt:lpstr>
      <vt:lpstr>Noto Sans Symbols</vt:lpstr>
      <vt:lpstr>Source Sans Pro</vt:lpstr>
      <vt:lpstr>Office Theme</vt:lpstr>
      <vt:lpstr>Theme1</vt:lpstr>
      <vt:lpstr>PowerPoint Presentation</vt:lpstr>
      <vt:lpstr>Research Guidance Proposal – Develop “living” Guidance for researchers on GHG inventory research needs</vt:lpstr>
      <vt:lpstr>Research Guidance: Development and Communication Timeline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Rewcastle, Kenna</dc:creator>
  <cp:lastModifiedBy>Rewcastle, Kenna</cp:lastModifiedBy>
  <cp:revision>1</cp:revision>
  <dcterms:created xsi:type="dcterms:W3CDTF">2024-09-13T13:58:50Z</dcterms:created>
  <dcterms:modified xsi:type="dcterms:W3CDTF">2024-09-13T14:40:29Z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0x01010044B68D470A0F3B4F9E462149C3C65098</vt:lpwstr>
  </property>
  <property fmtid="{D5CDD505-2E9C-101B-9397-08002B2CF9AE}" pid="3" name="TaxKeyword">
    <vt:lpwstr/>
  </property>
  <property fmtid="{D5CDD505-2E9C-101B-9397-08002B2CF9AE}" pid="4" name="Document Type">
    <vt:lpwstr/>
  </property>
</Properties>
</file>