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448" r:id="rId2"/>
    <p:sldId id="262" r:id="rId3"/>
    <p:sldId id="429" r:id="rId4"/>
    <p:sldId id="435" r:id="rId5"/>
    <p:sldId id="436" r:id="rId6"/>
    <p:sldId id="437" r:id="rId7"/>
    <p:sldId id="439" r:id="rId8"/>
    <p:sldId id="440" r:id="rId9"/>
    <p:sldId id="442" r:id="rId10"/>
    <p:sldId id="443" r:id="rId11"/>
    <p:sldId id="444" r:id="rId12"/>
    <p:sldId id="445" r:id="rId13"/>
    <p:sldId id="446" r:id="rId14"/>
    <p:sldId id="447" r:id="rId15"/>
    <p:sldId id="427" r:id="rId16"/>
    <p:sldId id="30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35"/>
    <p:restoredTop sz="95878"/>
  </p:normalViewPr>
  <p:slideViewPr>
    <p:cSldViewPr snapToGrid="0" snapToObjects="1">
      <p:cViewPr varScale="1">
        <p:scale>
          <a:sx n="114" d="100"/>
          <a:sy n="114" d="100"/>
        </p:scale>
        <p:origin x="24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3717BA-E080-084C-AFB5-133DE1271BF5}" type="datetimeFigureOut">
              <a:rPr lang="en-US" smtClean="0"/>
              <a:t>5/9/22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670C84-1CC6-964D-ACDB-B99738A55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4051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“Intentional”</a:t>
            </a:r>
          </a:p>
        </p:txBody>
      </p:sp>
    </p:spTree>
    <p:extLst>
      <p:ext uri="{BB962C8B-B14F-4D97-AF65-F5344CB8AC3E}">
        <p14:creationId xmlns:p14="http://schemas.microsoft.com/office/powerpoint/2010/main" val="870057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075E1-2A2F-5A48-BA59-F56A857915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24DDF5-268F-EB47-9F09-F1930C096C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DDF078-98D4-6F43-B9A2-416F41E52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47266-7637-4741-89E7-408B7F42D279}" type="datetimeFigureOut">
              <a:rPr lang="en-US" smtClean="0"/>
              <a:t>5/9/22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A34A39-0078-6F40-BEC6-98E5D4230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400493-75DB-A043-9E7A-DF9C6B972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8271-7779-3046-ADDA-91103B3B0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445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BEB66-66E2-6543-A09F-1E8487871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2AFF2C-5C7B-3742-A5A8-F8D39636F1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B69B60-C95F-8A42-8927-BA2709A62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47266-7637-4741-89E7-408B7F42D279}" type="datetimeFigureOut">
              <a:rPr lang="en-US" smtClean="0"/>
              <a:t>5/9/22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0D20EA-8197-604D-B76D-2B69991F8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0E53C9-7629-504E-9275-20231CCCA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8271-7779-3046-ADDA-91103B3B0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708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9F7F42C-5C50-3E46-AD25-91AA7691FB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766293-3A9F-7C40-8EF0-134741E39A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02F499-6494-A044-8574-903CFCC1C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47266-7637-4741-89E7-408B7F42D279}" type="datetimeFigureOut">
              <a:rPr lang="en-US" smtClean="0"/>
              <a:t>5/9/22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72AAD5-B95E-7A41-9D2E-63FF7945A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3D3DB7-CEA5-104F-940D-F4EF0C3A3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8271-7779-3046-ADDA-91103B3B0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952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- image/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6200266"/>
            <a:ext cx="5330825" cy="1572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Tx/>
              <a:buSzTx/>
              <a:buNone/>
              <a:defRPr sz="1000"/>
            </a:lvl1pPr>
          </a:lstStyle>
          <a:p>
            <a:r>
              <a:t>Optional image credit </a:t>
            </a:r>
          </a:p>
        </p:txBody>
      </p:sp>
      <p:sp>
        <p:nvSpPr>
          <p:cNvPr id="9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99288" y="416497"/>
            <a:ext cx="153963" cy="307777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7" name="Object Placeholder"/>
          <p:cNvSpPr txBox="1">
            <a:spLocks noGrp="1"/>
          </p:cNvSpPr>
          <p:nvPr>
            <p:ph sz="half" idx="3"/>
          </p:nvPr>
        </p:nvSpPr>
        <p:spPr>
          <a:xfrm>
            <a:off x="914400" y="1724900"/>
            <a:ext cx="5438681" cy="4267711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98" name="Title Text"/>
          <p:cNvSpPr txBox="1">
            <a:spLocks noGrp="1"/>
          </p:cNvSpPr>
          <p:nvPr>
            <p:ph type="body" sz="quarter" idx="14"/>
          </p:nvPr>
        </p:nvSpPr>
        <p:spPr>
          <a:xfrm>
            <a:off x="399288" y="936413"/>
            <a:ext cx="1322834" cy="368301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2400" b="1">
                <a:solidFill>
                  <a:srgbClr val="FE58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7" name="Body Level One…">
            <a:extLst>
              <a:ext uri="{FF2B5EF4-FFF2-40B4-BE49-F238E27FC236}">
                <a16:creationId xmlns:a16="http://schemas.microsoft.com/office/drawing/2014/main" id="{94CF6498-8D2B-3146-9922-BE4930DE7A2D}"/>
              </a:ext>
            </a:extLst>
          </p:cNvPr>
          <p:cNvSpPr txBox="1">
            <a:spLocks noGrp="1"/>
          </p:cNvSpPr>
          <p:nvPr>
            <p:ph type="body" sz="half" idx="15" hasCustomPrompt="1"/>
          </p:nvPr>
        </p:nvSpPr>
        <p:spPr>
          <a:xfrm>
            <a:off x="6830568" y="1724900"/>
            <a:ext cx="4709161" cy="324641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</a:lvl1pPr>
            <a:lvl2pPr marL="0" indent="228600">
              <a:buClrTx/>
              <a:buSzTx/>
              <a:buNone/>
            </a:lvl2pPr>
            <a:lvl3pPr marL="0" indent="457200">
              <a:buClrTx/>
              <a:buSzTx/>
              <a:buNone/>
            </a:lvl3pPr>
            <a:lvl4pPr marL="0" indent="685800">
              <a:buClrTx/>
              <a:buSzTx/>
              <a:buNone/>
            </a:lvl4pPr>
            <a:lvl5pPr marL="0" indent="914400">
              <a:buClrTx/>
              <a:buSzTx/>
              <a:buNone/>
            </a:lvl5pPr>
          </a:lstStyle>
          <a:p>
            <a:r>
              <a:rPr lang="en-US" dirty="0"/>
              <a:t>Body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9A8D7A0-4415-0F47-A2E8-C0DCAE5D593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425952" y="416496"/>
            <a:ext cx="4114800" cy="153888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algn="l">
              <a:defRPr sz="1000" b="1" i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0412940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 - image w/ overl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1"/>
          <p:cNvSpPr/>
          <p:nvPr/>
        </p:nvSpPr>
        <p:spPr>
          <a:xfrm>
            <a:off x="-113969" y="-93428"/>
            <a:ext cx="12419938" cy="7044855"/>
          </a:xfrm>
          <a:prstGeom prst="rect">
            <a:avLst/>
          </a:prstGeom>
          <a:solidFill>
            <a:srgbClr val="1F2624">
              <a:alpha val="4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b="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8" name="Date Placeholder 1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838200" y="423695"/>
            <a:ext cx="2250601" cy="1524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1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6/26/20</a:t>
            </a:r>
            <a:endParaRPr dirty="0"/>
          </a:p>
        </p:txBody>
      </p:sp>
      <p:sp>
        <p:nvSpPr>
          <p:cNvPr id="49" name="Body Level One…"/>
          <p:cNvSpPr txBox="1">
            <a:spLocks noGrp="1"/>
          </p:cNvSpPr>
          <p:nvPr>
            <p:ph type="body" sz="quarter" idx="14"/>
          </p:nvPr>
        </p:nvSpPr>
        <p:spPr>
          <a:xfrm>
            <a:off x="838200" y="4937442"/>
            <a:ext cx="4525963" cy="383725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  <a:defRPr sz="1400">
                <a:solidFill>
                  <a:srgbClr val="FFFFFF"/>
                </a:solidFill>
              </a:defRPr>
            </a:lvl1pPr>
            <a:lvl2pPr marL="0" indent="457200">
              <a:buClrTx/>
              <a:buSzTx/>
              <a:buNone/>
              <a:defRPr sz="1400">
                <a:solidFill>
                  <a:srgbClr val="FFFFFF"/>
                </a:solidFill>
              </a:defRPr>
            </a:lvl2pPr>
            <a:lvl3pPr marL="0" indent="914400">
              <a:buClrTx/>
              <a:buSzTx/>
              <a:buNone/>
              <a:defRPr sz="1400">
                <a:solidFill>
                  <a:srgbClr val="FFFFFF"/>
                </a:solidFill>
              </a:defRPr>
            </a:lvl3pPr>
            <a:lvl4pPr marL="0" indent="1371600">
              <a:buClrTx/>
              <a:buSzTx/>
              <a:buNone/>
              <a:defRPr sz="1400">
                <a:solidFill>
                  <a:srgbClr val="FFFFFF"/>
                </a:solidFill>
              </a:defRPr>
            </a:lvl4pPr>
            <a:lvl5pPr marL="0" indent="1828800">
              <a:buClrTx/>
              <a:buSzTx/>
              <a:buNone/>
              <a:defRPr sz="14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0" name="Insert your presentation title here"/>
          <p:cNvSpPr txBox="1">
            <a:spLocks noGrp="1"/>
          </p:cNvSpPr>
          <p:nvPr>
            <p:ph type="body" sz="half" idx="15" hasCustomPrompt="1"/>
          </p:nvPr>
        </p:nvSpPr>
        <p:spPr>
          <a:xfrm>
            <a:off x="772766" y="2025248"/>
            <a:ext cx="8746271" cy="2308322"/>
          </a:xfrm>
          <a:prstGeom prst="rect">
            <a:avLst/>
          </a:prstGeom>
        </p:spPr>
        <p:txBody>
          <a:bodyPr lIns="45719" tIns="45719" rIns="45719" bIns="45719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7200" b="1">
                <a:solidFill>
                  <a:srgbClr val="FFFFFF"/>
                </a:solidFill>
              </a:defRPr>
            </a:lvl1pPr>
          </a:lstStyle>
          <a:p>
            <a:r>
              <a:rPr dirty="0"/>
              <a:t>Insert your </a:t>
            </a:r>
            <a:r>
              <a:rPr lang="en-US" dirty="0"/>
              <a:t>deck</a:t>
            </a:r>
            <a:r>
              <a:rPr dirty="0"/>
              <a:t> title here</a:t>
            </a:r>
          </a:p>
        </p:txBody>
      </p:sp>
    </p:spTree>
    <p:extLst>
      <p:ext uri="{BB962C8B-B14F-4D97-AF65-F5344CB8AC3E}">
        <p14:creationId xmlns:p14="http://schemas.microsoft.com/office/powerpoint/2010/main" val="30921365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1F199-AA72-A64C-B3AF-D5735067D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AD8C48-E14D-3D4A-BE0F-A6F1EE35D3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E758C7-F12B-9F43-B68F-B32410683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47266-7637-4741-89E7-408B7F42D279}" type="datetimeFigureOut">
              <a:rPr lang="en-US" smtClean="0"/>
              <a:t>5/9/22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8C590-F219-A641-AC5D-28AF7BEF2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2D1692-D4BE-AA41-A40F-1A899542D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8271-7779-3046-ADDA-91103B3B0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948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63259-C535-AF47-92FB-1C05C815F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C1134E-10AB-CF4C-ACD0-591F4907C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F1D1A6-CCFD-884F-BAE0-3BBEBF936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47266-7637-4741-89E7-408B7F42D279}" type="datetimeFigureOut">
              <a:rPr lang="en-US" smtClean="0"/>
              <a:t>5/9/22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FE3C4A-7C32-4A48-899E-0AEEABB72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C32F34-F65C-3842-AEC3-B17339F2A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8271-7779-3046-ADDA-91103B3B0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020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560EB-9F6B-0D4C-AEEA-A25860B97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863D75-B32A-D847-BCFD-4531FD5D48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D0FC04-78B4-4243-890A-E901E6BCB2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418EFB-FA9C-5D4C-BCD6-2424A7F21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47266-7637-4741-89E7-408B7F42D279}" type="datetimeFigureOut">
              <a:rPr lang="en-US" smtClean="0"/>
              <a:t>5/9/22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6D85B2-E72A-FE45-BB1C-0FC135C0A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37ADA7-25E7-524D-BDB3-D86A694EC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8271-7779-3046-ADDA-91103B3B0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9271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45753-D93B-F947-AF09-73933158C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45CF9C-A1D9-7D4C-A051-6126ABA9F5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579002-594E-B74F-9950-92B446EEB0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51214C-10A7-9F48-82C0-6EA5650DD4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2EAB8E-3F92-0C44-8074-CB3665274F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5DA390-ECCC-E148-8B24-0C3DD40ED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47266-7637-4741-89E7-408B7F42D279}" type="datetimeFigureOut">
              <a:rPr lang="en-US" smtClean="0"/>
              <a:t>5/9/22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1C94B5-D88C-0447-BEB6-F5819AEB6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FC65C3-34DD-C24B-B747-7135710B3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8271-7779-3046-ADDA-91103B3B0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027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04C03-307E-F44D-8729-CE68BADD9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866B4E-D160-7748-BF67-5283E7EC8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47266-7637-4741-89E7-408B7F42D279}" type="datetimeFigureOut">
              <a:rPr lang="en-US" smtClean="0"/>
              <a:t>5/9/22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352A4E-6002-E941-9252-C5177D84B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C14936-B63D-EA46-9CB7-9175DCAC3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8271-7779-3046-ADDA-91103B3B0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199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C933D8-3C92-9747-8E62-AAB0135F7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47266-7637-4741-89E7-408B7F42D279}" type="datetimeFigureOut">
              <a:rPr lang="en-US" smtClean="0"/>
              <a:t>5/9/22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A5419A-D1F3-034D-AA7A-0F5B8FDB4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160F9B-A081-A045-A193-636AA1AA5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8271-7779-3046-ADDA-91103B3B0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658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E50A4-74BE-9E4A-9C80-CE12B95BE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50FE05-70D0-814B-B6D1-4B24A874CE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CB4A74-BEA0-4049-8520-5BDCEEAC33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AAFC52-3C9C-644A-88BC-6E5168A05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47266-7637-4741-89E7-408B7F42D279}" type="datetimeFigureOut">
              <a:rPr lang="en-US" smtClean="0"/>
              <a:t>5/9/22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E98918-29A7-AC4E-8572-D244984BF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E9839E-0B76-1348-A98C-499844678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8271-7779-3046-ADDA-91103B3B0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917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3BE2B-A776-5446-B81F-BB04F2CEE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2940E4-EB3B-C844-911F-1C2B352CBA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04D4A5-F5CD-9944-97AC-89A4B269B1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F40690-7AAC-9D4A-9682-EB7631F90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47266-7637-4741-89E7-408B7F42D279}" type="datetimeFigureOut">
              <a:rPr lang="en-US" smtClean="0"/>
              <a:t>5/9/22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1333F8-7499-9D49-B240-4D7ABC000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93555D-4F65-F846-A5F1-47D676D1E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8271-7779-3046-ADDA-91103B3B0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323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53FAFE-F1DC-E746-84E0-AD59A0EFA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3C7080-FA63-A446-85F2-580E2F76FF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776B75-4C5E-1A49-92D5-B1B52EAE20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A47266-7637-4741-89E7-408B7F42D279}" type="datetimeFigureOut">
              <a:rPr lang="en-US" smtClean="0"/>
              <a:t>5/9/22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B6BE9B-E0E2-C54D-AEAB-17A3F02457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09C3C6-A575-9F4B-9532-8805AC3CB0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688271-7779-3046-ADDA-91103B3B0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678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3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7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0.jpeg"/><Relationship Id="rId7" Type="http://schemas.openxmlformats.org/officeDocument/2006/relationships/image" Target="../media/image43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jpg"/><Relationship Id="rId5" Type="http://schemas.openxmlformats.org/officeDocument/2006/relationships/image" Target="../media/image5.pn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https://www.bcsfoundation.org/wp-content/uploads/2018/01/cropped-Bethel-Community-ServicesFoundation-3.png" TargetMode="External"/><Relationship Id="rId3" Type="http://schemas.openxmlformats.org/officeDocument/2006/relationships/image" Target="../media/image5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10" Type="http://schemas.openxmlformats.org/officeDocument/2006/relationships/image" Target="../media/image3.png"/><Relationship Id="rId4" Type="http://schemas.openxmlformats.org/officeDocument/2006/relationships/image" Target="../media/image12.png"/><Relationship Id="rId9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l_20180707061839.jpg">
            <a:extLst>
              <a:ext uri="{FF2B5EF4-FFF2-40B4-BE49-F238E27FC236}">
                <a16:creationId xmlns:a16="http://schemas.microsoft.com/office/drawing/2014/main" id="{D463BCE2-7CE4-5A47-BA29-E5087B406F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969" y="-93428"/>
            <a:ext cx="12419938" cy="7044854"/>
          </a:xfrm>
          <a:prstGeom prst="rect">
            <a:avLst/>
          </a:prstGeom>
        </p:spPr>
      </p:pic>
      <p:sp>
        <p:nvSpPr>
          <p:cNvPr id="188" name="Rectangle 1"/>
          <p:cNvSpPr/>
          <p:nvPr/>
        </p:nvSpPr>
        <p:spPr>
          <a:xfrm>
            <a:off x="-113969" y="-93428"/>
            <a:ext cx="12419938" cy="7044855"/>
          </a:xfrm>
          <a:prstGeom prst="rect">
            <a:avLst/>
          </a:prstGeom>
          <a:solidFill>
            <a:srgbClr val="1F2624">
              <a:alpha val="4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b="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1" name="Insert your deck  title here"/>
          <p:cNvSpPr txBox="1">
            <a:spLocks noGrp="1"/>
          </p:cNvSpPr>
          <p:nvPr>
            <p:ph type="body" idx="15"/>
          </p:nvPr>
        </p:nvSpPr>
        <p:spPr>
          <a:xfrm>
            <a:off x="772766" y="2025248"/>
            <a:ext cx="10311070" cy="2585321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4050" dirty="0">
                <a:latin typeface="Helvetica" pitchFamily="2" charset="0"/>
              </a:rPr>
              <a:t>Meaningful research for meaningful impact: Arctic researchers and Indigenous communities working together to combat global climate change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F84F8E-F3FA-A447-BA2D-804D2C61E6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A61705D-0EE0-9A4E-97C6-BA72BCB4C009}"/>
              </a:ext>
            </a:extLst>
          </p:cNvPr>
          <p:cNvSpPr/>
          <p:nvPr/>
        </p:nvSpPr>
        <p:spPr>
          <a:xfrm>
            <a:off x="315311" y="5528113"/>
            <a:ext cx="6096000" cy="136960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Helvetica" pitchFamily="2" charset="0"/>
              </a:rPr>
              <a:t>Darcy L. Peter</a:t>
            </a:r>
          </a:p>
          <a:p>
            <a:r>
              <a:rPr lang="en-US" sz="1500" b="1" dirty="0">
                <a:solidFill>
                  <a:schemeClr val="bg1"/>
                </a:solidFill>
                <a:latin typeface="Helvetica" pitchFamily="2" charset="0"/>
              </a:rPr>
              <a:t>dpeter@woodwellclimate.org</a:t>
            </a:r>
          </a:p>
          <a:p>
            <a:r>
              <a:rPr lang="en-US" sz="1200" b="1" i="1" dirty="0">
                <a:solidFill>
                  <a:schemeClr val="bg1"/>
                </a:solidFill>
                <a:latin typeface="Helvetica" pitchFamily="2" charset="0"/>
              </a:rPr>
              <a:t>she / her / hers</a:t>
            </a:r>
          </a:p>
          <a:p>
            <a:endParaRPr lang="en-US" sz="1200" b="1" i="1" dirty="0">
              <a:solidFill>
                <a:schemeClr val="bg1"/>
              </a:solidFill>
              <a:latin typeface="Helvetica" pitchFamily="2" charset="0"/>
            </a:endParaRPr>
          </a:p>
          <a:p>
            <a:r>
              <a:rPr lang="en-US" sz="1200" b="1" dirty="0">
                <a:solidFill>
                  <a:schemeClr val="bg1"/>
                </a:solidFill>
                <a:latin typeface="Helvetica" pitchFamily="2" charset="0"/>
              </a:rPr>
              <a:t>Twitter: @DarcyPeter1</a:t>
            </a:r>
          </a:p>
          <a:p>
            <a:r>
              <a:rPr lang="en-US" sz="1200" b="1" dirty="0">
                <a:solidFill>
                  <a:schemeClr val="bg1"/>
                </a:solidFill>
                <a:latin typeface="Helvetica" pitchFamily="2" charset="0"/>
              </a:rPr>
              <a:t>Instagram: @DarcyLPeter</a:t>
            </a:r>
          </a:p>
        </p:txBody>
      </p:sp>
      <p:pic>
        <p:nvPicPr>
          <p:cNvPr id="8" name="Picture 9" descr="Picture 9">
            <a:extLst>
              <a:ext uri="{FF2B5EF4-FFF2-40B4-BE49-F238E27FC236}">
                <a16:creationId xmlns:a16="http://schemas.microsoft.com/office/drawing/2014/main" id="{35D0791D-DD5A-4645-8420-7A896ACA25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1651" y="5593852"/>
            <a:ext cx="1834318" cy="1074386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traight Connector 14">
            <a:extLst>
              <a:ext uri="{FF2B5EF4-FFF2-40B4-BE49-F238E27FC236}">
                <a16:creationId xmlns:a16="http://schemas.microsoft.com/office/drawing/2014/main" id="{0A0CE599-F26C-4D4F-8F9F-98BBFF4E5946}"/>
              </a:ext>
            </a:extLst>
          </p:cNvPr>
          <p:cNvSpPr/>
          <p:nvPr/>
        </p:nvSpPr>
        <p:spPr>
          <a:xfrm>
            <a:off x="10328883" y="8387683"/>
            <a:ext cx="0" cy="54360"/>
          </a:xfrm>
          <a:prstGeom prst="line">
            <a:avLst/>
          </a:prstGeom>
          <a:ln w="6350">
            <a:solidFill>
              <a:srgbClr val="EFF0EF"/>
            </a:solidFill>
            <a:miter/>
          </a:ln>
        </p:spPr>
        <p:txBody>
          <a:bodyPr lIns="45719" rIns="45719"/>
          <a:lstStyle/>
          <a:p>
            <a:pPr>
              <a:defRPr b="0">
                <a:solidFill>
                  <a:srgbClr val="1F2624"/>
                </a:solidFill>
              </a:defRPr>
            </a:pPr>
            <a:endParaRPr/>
          </a:p>
        </p:txBody>
      </p:sp>
      <p:sp>
        <p:nvSpPr>
          <p:cNvPr id="13" name="Straight Connector 12">
            <a:extLst>
              <a:ext uri="{FF2B5EF4-FFF2-40B4-BE49-F238E27FC236}">
                <a16:creationId xmlns:a16="http://schemas.microsoft.com/office/drawing/2014/main" id="{437128A9-E555-1D4B-9545-49A2956A5E16}"/>
              </a:ext>
            </a:extLst>
          </p:cNvPr>
          <p:cNvSpPr/>
          <p:nvPr/>
        </p:nvSpPr>
        <p:spPr>
          <a:xfrm>
            <a:off x="10586521" y="5808092"/>
            <a:ext cx="0" cy="611133"/>
          </a:xfrm>
          <a:prstGeom prst="line">
            <a:avLst/>
          </a:prstGeom>
          <a:ln w="6350">
            <a:solidFill>
              <a:schemeClr val="bg1"/>
            </a:solidFill>
            <a:miter/>
          </a:ln>
        </p:spPr>
        <p:txBody>
          <a:bodyPr lIns="45719" rIns="45719"/>
          <a:lstStyle/>
          <a:p>
            <a:pPr>
              <a:defRPr b="0">
                <a:solidFill>
                  <a:srgbClr val="1F2624"/>
                </a:solidFill>
              </a:defRPr>
            </a:pPr>
            <a:endParaRPr dirty="0">
              <a:highlight>
                <a:srgbClr val="C0C0C0"/>
              </a:highlight>
            </a:endParaRPr>
          </a:p>
        </p:txBody>
      </p:sp>
      <p:pic>
        <p:nvPicPr>
          <p:cNvPr id="17" name="Picture 4" descr="ABoVE » For the Media">
            <a:extLst>
              <a:ext uri="{FF2B5EF4-FFF2-40B4-BE49-F238E27FC236}">
                <a16:creationId xmlns:a16="http://schemas.microsoft.com/office/drawing/2014/main" id="{9E77557F-751A-EF7F-CA21-38BE1F6F9B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2519" y="5770347"/>
            <a:ext cx="1509132" cy="552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3F71F10-6F13-DE40-A504-F93D8800C19A}"/>
              </a:ext>
            </a:extLst>
          </p:cNvPr>
          <p:cNvSpPr>
            <a:spLocks noGrp="1"/>
          </p:cNvSpPr>
          <p:nvPr>
            <p:ph type="body" sz="half" idx="15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0E6CD1-628D-3F4B-A21D-80D9923FCBD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9288" y="936413"/>
            <a:ext cx="84960" cy="369332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20" name="Picture 2" descr="2020 Amazon Deforestation and Fire Outlook - Woodwell Climate">
            <a:extLst>
              <a:ext uri="{FF2B5EF4-FFF2-40B4-BE49-F238E27FC236}">
                <a16:creationId xmlns:a16="http://schemas.microsoft.com/office/drawing/2014/main" id="{B9CB03CB-AA78-BE49-906D-A5E6C2C66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29" y="6185671"/>
            <a:ext cx="1095025" cy="672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D329F7-6329-FE43-9992-E0182C87ED47}"/>
              </a:ext>
            </a:extLst>
          </p:cNvPr>
          <p:cNvSpPr txBox="1"/>
          <p:nvPr/>
        </p:nvSpPr>
        <p:spPr>
          <a:xfrm>
            <a:off x="4498410" y="178126"/>
            <a:ext cx="7460979" cy="16312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US" sz="2000" b="1" dirty="0">
                <a:latin typeface="Helvetica" pitchFamily="2" charset="0"/>
              </a:rPr>
              <a:t>“Give appropriate credit and recognition, including in </a:t>
            </a:r>
          </a:p>
          <a:p>
            <a:endParaRPr lang="en-US" sz="2000" b="1" dirty="0">
              <a:latin typeface="Helvetica" pitchFamily="2" charset="0"/>
            </a:endParaRPr>
          </a:p>
          <a:p>
            <a:r>
              <a:rPr lang="en-US" sz="2000" b="1" dirty="0">
                <a:latin typeface="Helvetica" pitchFamily="2" charset="0"/>
              </a:rPr>
              <a:t>publications and presentations, to any locals who </a:t>
            </a:r>
          </a:p>
          <a:p>
            <a:endParaRPr lang="en-US" sz="2000" b="1" dirty="0">
              <a:latin typeface="Helvetica" pitchFamily="2" charset="0"/>
            </a:endParaRPr>
          </a:p>
          <a:p>
            <a:r>
              <a:rPr lang="en-US" sz="2000" b="1" dirty="0">
                <a:latin typeface="Helvetica" pitchFamily="2" charset="0"/>
              </a:rPr>
              <a:t>contributed to your research”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55DB57-57D1-6C4A-BE37-D37C15331C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3" t="7158" r="2467" b="13725"/>
          <a:stretch/>
        </p:blipFill>
        <p:spPr>
          <a:xfrm>
            <a:off x="7664116" y="2491588"/>
            <a:ext cx="4496391" cy="3289593"/>
          </a:xfrm>
          <a:prstGeom prst="rect">
            <a:avLst/>
          </a:prstGeom>
        </p:spPr>
      </p:pic>
      <p:pic>
        <p:nvPicPr>
          <p:cNvPr id="26628" name="Picture 4">
            <a:extLst>
              <a:ext uri="{FF2B5EF4-FFF2-40B4-BE49-F238E27FC236}">
                <a16:creationId xmlns:a16="http://schemas.microsoft.com/office/drawing/2014/main" id="{8E5728B2-816F-0B41-8A67-8D843DDE0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499" y="2491588"/>
            <a:ext cx="4386124" cy="3289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08CEC36-92BD-0245-B44F-3D58CDC44A15}"/>
              </a:ext>
            </a:extLst>
          </p:cNvPr>
          <p:cNvSpPr txBox="1"/>
          <p:nvPr/>
        </p:nvSpPr>
        <p:spPr>
          <a:xfrm>
            <a:off x="4032824" y="178126"/>
            <a:ext cx="360033" cy="4770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kumimoji="0" lang="en-US" sz="2500" b="1" i="0" u="none" strike="noStrike" normalizeH="0" baseline="0" dirty="0">
                <a:uFillTx/>
                <a:latin typeface="Helvetica" pitchFamily="2" charset="0"/>
                <a:sym typeface="Helvetica"/>
              </a:rPr>
              <a:t>7.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B9A7D4B4-9E75-794F-9684-A06F36E288FD}"/>
              </a:ext>
            </a:extLst>
          </p:cNvPr>
          <p:cNvSpPr txBox="1">
            <a:spLocks/>
          </p:cNvSpPr>
          <p:nvPr/>
        </p:nvSpPr>
        <p:spPr>
          <a:xfrm>
            <a:off x="399288" y="647655"/>
            <a:ext cx="2781211" cy="332398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2400" b="1" i="0" u="none" strike="noStrike" cap="none" spc="0" baseline="0">
                <a:solidFill>
                  <a:srgbClr val="FE58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746919" marR="0" indent="-289719" algn="l" defTabSz="914400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tabLst/>
              <a:defRPr sz="2000" b="0" i="0" u="none" strike="noStrike" cap="none" spc="0" baseline="0">
                <a:solidFill>
                  <a:srgbClr val="1F2624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1262062" marR="0" indent="-347662" algn="l" defTabSz="914400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tabLst/>
              <a:defRPr sz="2000" b="0" i="0" u="none" strike="noStrike" cap="none" spc="0" baseline="0">
                <a:solidFill>
                  <a:srgbClr val="1F2624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1756127" marR="0" indent="-384527" algn="l" defTabSz="914400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tabLst/>
              <a:defRPr sz="2000" b="0" i="0" u="none" strike="noStrike" cap="none" spc="0" baseline="0">
                <a:solidFill>
                  <a:srgbClr val="1F2624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2213327" marR="0" indent="-384527" algn="l" defTabSz="914400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tabLst/>
              <a:defRPr sz="2000" b="0" i="0" u="none" strike="noStrike" cap="none" spc="0" baseline="0">
                <a:solidFill>
                  <a:srgbClr val="1F2624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540000" marR="0" indent="-254000" algn="l" defTabSz="914400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ct val="100000"/>
              <a:buFontTx/>
              <a:buChar char="•"/>
              <a:tabLst/>
              <a:defRPr sz="2000" b="0" i="0" u="none" strike="noStrike" cap="none" spc="0" baseline="0">
                <a:solidFill>
                  <a:srgbClr val="1F2624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2997200" marR="0" indent="-254000" algn="l" defTabSz="914400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ct val="100000"/>
              <a:buFontTx/>
              <a:buChar char="•"/>
              <a:tabLst/>
              <a:defRPr sz="2000" b="0" i="0" u="none" strike="noStrike" cap="none" spc="0" baseline="0">
                <a:solidFill>
                  <a:srgbClr val="1F2624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3454400" marR="0" indent="-254000" algn="l" defTabSz="914400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ct val="100000"/>
              <a:buFontTx/>
              <a:buChar char="•"/>
              <a:tabLst/>
              <a:defRPr sz="2000" b="0" i="0" u="none" strike="noStrike" cap="none" spc="0" baseline="0">
                <a:solidFill>
                  <a:srgbClr val="1F2624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3911600" marR="0" indent="-254000" algn="l" defTabSz="914400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ct val="100000"/>
              <a:buFontTx/>
              <a:buChar char="•"/>
              <a:tabLst/>
              <a:defRPr sz="2000" b="0" i="0" u="none" strike="noStrike" cap="none" spc="0" baseline="0">
                <a:solidFill>
                  <a:srgbClr val="1F2624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hangingPunct="1"/>
            <a:r>
              <a:rPr lang="en-US" dirty="0">
                <a:latin typeface="Helvetica" pitchFamily="2" charset="0"/>
              </a:rPr>
              <a:t>Meaningful</a:t>
            </a:r>
          </a:p>
          <a:p>
            <a:pPr hangingPunct="1"/>
            <a:r>
              <a:rPr lang="en-US" dirty="0">
                <a:latin typeface="Helvetica" pitchFamily="2" charset="0"/>
              </a:rPr>
              <a:t>research for </a:t>
            </a:r>
          </a:p>
          <a:p>
            <a:pPr hangingPunct="1"/>
            <a:r>
              <a:rPr lang="en-US" dirty="0">
                <a:latin typeface="Helvetica" pitchFamily="2" charset="0"/>
              </a:rPr>
              <a:t>meaningful</a:t>
            </a:r>
          </a:p>
          <a:p>
            <a:pPr hangingPunct="1"/>
            <a:r>
              <a:rPr lang="en-US" dirty="0">
                <a:latin typeface="Helvetica" pitchFamily="2" charset="0"/>
              </a:rPr>
              <a:t>impact:</a:t>
            </a:r>
          </a:p>
          <a:p>
            <a:pPr hangingPunct="1"/>
            <a:endParaRPr lang="en-US" dirty="0">
              <a:latin typeface="Helvetica" pitchFamily="2" charset="0"/>
            </a:endParaRPr>
          </a:p>
          <a:p>
            <a:pPr hangingPunct="1"/>
            <a:r>
              <a:rPr lang="en-US" dirty="0">
                <a:latin typeface="Helvetica" pitchFamily="2" charset="0"/>
              </a:rPr>
              <a:t>Guiding principles </a:t>
            </a:r>
          </a:p>
          <a:p>
            <a:pPr hangingPunct="1"/>
            <a:r>
              <a:rPr lang="en-US" dirty="0">
                <a:latin typeface="Helvetica" pitchFamily="2" charset="0"/>
              </a:rPr>
              <a:t>for working in </a:t>
            </a:r>
          </a:p>
          <a:p>
            <a:pPr hangingPunct="1"/>
            <a:r>
              <a:rPr lang="en-US" dirty="0">
                <a:latin typeface="Helvetica" pitchFamily="2" charset="0"/>
              </a:rPr>
              <a:t>northern</a:t>
            </a:r>
          </a:p>
          <a:p>
            <a:pPr hangingPunct="1"/>
            <a:r>
              <a:rPr lang="en-US" dirty="0">
                <a:latin typeface="Helvetica" pitchFamily="2" charset="0"/>
              </a:rPr>
              <a:t>communities</a:t>
            </a:r>
          </a:p>
        </p:txBody>
      </p:sp>
      <p:pic>
        <p:nvPicPr>
          <p:cNvPr id="10" name="Picture 4" descr="ABoVE » For the Media">
            <a:extLst>
              <a:ext uri="{FF2B5EF4-FFF2-40B4-BE49-F238E27FC236}">
                <a16:creationId xmlns:a16="http://schemas.microsoft.com/office/drawing/2014/main" id="{D53A70BE-1BF2-A659-2498-B57D277BB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910" y="6353259"/>
            <a:ext cx="920156" cy="337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8759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3F71F10-6F13-DE40-A504-F93D8800C19A}"/>
              </a:ext>
            </a:extLst>
          </p:cNvPr>
          <p:cNvSpPr>
            <a:spLocks noGrp="1"/>
          </p:cNvSpPr>
          <p:nvPr>
            <p:ph type="body" sz="half" idx="15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0E6CD1-628D-3F4B-A21D-80D9923FCBD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9288" y="936413"/>
            <a:ext cx="84960" cy="369332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20" name="Picture 2" descr="2020 Amazon Deforestation and Fire Outlook - Woodwell Climate">
            <a:extLst>
              <a:ext uri="{FF2B5EF4-FFF2-40B4-BE49-F238E27FC236}">
                <a16:creationId xmlns:a16="http://schemas.microsoft.com/office/drawing/2014/main" id="{B9CB03CB-AA78-BE49-906D-A5E6C2C66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29" y="6185671"/>
            <a:ext cx="1095025" cy="672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D329F7-6329-FE43-9992-E0182C87ED47}"/>
              </a:ext>
            </a:extLst>
          </p:cNvPr>
          <p:cNvSpPr txBox="1"/>
          <p:nvPr/>
        </p:nvSpPr>
        <p:spPr>
          <a:xfrm>
            <a:off x="4498410" y="178126"/>
            <a:ext cx="7294302" cy="1015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US" sz="2000" b="1" dirty="0">
                <a:latin typeface="Helvetica" pitchFamily="2" charset="0"/>
              </a:rPr>
              <a:t>“Guarantee confidentiality of any surveys, interviews, </a:t>
            </a:r>
          </a:p>
          <a:p>
            <a:endParaRPr lang="en-US" sz="2000" b="1" dirty="0">
              <a:latin typeface="Helvetica" pitchFamily="2" charset="0"/>
            </a:endParaRPr>
          </a:p>
          <a:p>
            <a:r>
              <a:rPr lang="en-US" sz="2000" b="1" dirty="0">
                <a:latin typeface="Helvetica" pitchFamily="2" charset="0"/>
              </a:rPr>
              <a:t>and/or sensitive material”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A33F36-DC46-3946-B9D4-F71B4AC3D6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56" b="3456"/>
          <a:stretch/>
        </p:blipFill>
        <p:spPr>
          <a:xfrm>
            <a:off x="7867823" y="3886200"/>
            <a:ext cx="4220906" cy="2793674"/>
          </a:xfrm>
          <a:prstGeom prst="rect">
            <a:avLst/>
          </a:prstGeom>
        </p:spPr>
      </p:pic>
      <p:pic>
        <p:nvPicPr>
          <p:cNvPr id="16" name="Content Placeholder 6">
            <a:extLst>
              <a:ext uri="{FF2B5EF4-FFF2-40B4-BE49-F238E27FC236}">
                <a16:creationId xmlns:a16="http://schemas.microsoft.com/office/drawing/2014/main" id="{CE00667B-51EB-7342-AEF9-7AC5559D76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1729" y="3886200"/>
            <a:ext cx="3724899" cy="279367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DEF2C7B-1339-2B43-950D-1FFD65D109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728" y="1305745"/>
            <a:ext cx="3724900" cy="2485848"/>
          </a:xfrm>
          <a:prstGeom prst="rect">
            <a:avLst/>
          </a:prstGeom>
        </p:spPr>
      </p:pic>
      <p:pic>
        <p:nvPicPr>
          <p:cNvPr id="27650" name="Picture 2">
            <a:extLst>
              <a:ext uri="{FF2B5EF4-FFF2-40B4-BE49-F238E27FC236}">
                <a16:creationId xmlns:a16="http://schemas.microsoft.com/office/drawing/2014/main" id="{0F838451-6365-A34B-8C4C-507752EAA5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2" b="9993"/>
          <a:stretch/>
        </p:blipFill>
        <p:spPr bwMode="auto">
          <a:xfrm>
            <a:off x="7867823" y="1305745"/>
            <a:ext cx="4220906" cy="2485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CB7ACCE-9BB2-FD42-87F7-BAA63C7EDCE7}"/>
              </a:ext>
            </a:extLst>
          </p:cNvPr>
          <p:cNvSpPr txBox="1"/>
          <p:nvPr/>
        </p:nvSpPr>
        <p:spPr>
          <a:xfrm>
            <a:off x="4032824" y="178126"/>
            <a:ext cx="360033" cy="4770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kumimoji="0" lang="en-US" sz="2500" b="1" i="0" u="none" strike="noStrike" normalizeH="0" baseline="0" dirty="0">
                <a:uFillTx/>
                <a:latin typeface="Helvetica" pitchFamily="2" charset="0"/>
                <a:sym typeface="Helvetica"/>
              </a:rPr>
              <a:t>8.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7A462688-919D-CC4E-8426-47B84DBDE2F6}"/>
              </a:ext>
            </a:extLst>
          </p:cNvPr>
          <p:cNvSpPr txBox="1">
            <a:spLocks/>
          </p:cNvSpPr>
          <p:nvPr/>
        </p:nvSpPr>
        <p:spPr>
          <a:xfrm>
            <a:off x="399288" y="647655"/>
            <a:ext cx="2781211" cy="332398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2400" b="1" i="0" u="none" strike="noStrike" cap="none" spc="0" baseline="0">
                <a:solidFill>
                  <a:srgbClr val="FE58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746919" marR="0" indent="-289719" algn="l" defTabSz="914400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tabLst/>
              <a:defRPr sz="2000" b="0" i="0" u="none" strike="noStrike" cap="none" spc="0" baseline="0">
                <a:solidFill>
                  <a:srgbClr val="1F2624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1262062" marR="0" indent="-347662" algn="l" defTabSz="914400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tabLst/>
              <a:defRPr sz="2000" b="0" i="0" u="none" strike="noStrike" cap="none" spc="0" baseline="0">
                <a:solidFill>
                  <a:srgbClr val="1F2624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1756127" marR="0" indent="-384527" algn="l" defTabSz="914400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tabLst/>
              <a:defRPr sz="2000" b="0" i="0" u="none" strike="noStrike" cap="none" spc="0" baseline="0">
                <a:solidFill>
                  <a:srgbClr val="1F2624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2213327" marR="0" indent="-384527" algn="l" defTabSz="914400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tabLst/>
              <a:defRPr sz="2000" b="0" i="0" u="none" strike="noStrike" cap="none" spc="0" baseline="0">
                <a:solidFill>
                  <a:srgbClr val="1F2624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540000" marR="0" indent="-254000" algn="l" defTabSz="914400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ct val="100000"/>
              <a:buFontTx/>
              <a:buChar char="•"/>
              <a:tabLst/>
              <a:defRPr sz="2000" b="0" i="0" u="none" strike="noStrike" cap="none" spc="0" baseline="0">
                <a:solidFill>
                  <a:srgbClr val="1F2624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2997200" marR="0" indent="-254000" algn="l" defTabSz="914400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ct val="100000"/>
              <a:buFontTx/>
              <a:buChar char="•"/>
              <a:tabLst/>
              <a:defRPr sz="2000" b="0" i="0" u="none" strike="noStrike" cap="none" spc="0" baseline="0">
                <a:solidFill>
                  <a:srgbClr val="1F2624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3454400" marR="0" indent="-254000" algn="l" defTabSz="914400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ct val="100000"/>
              <a:buFontTx/>
              <a:buChar char="•"/>
              <a:tabLst/>
              <a:defRPr sz="2000" b="0" i="0" u="none" strike="noStrike" cap="none" spc="0" baseline="0">
                <a:solidFill>
                  <a:srgbClr val="1F2624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3911600" marR="0" indent="-254000" algn="l" defTabSz="914400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ct val="100000"/>
              <a:buFontTx/>
              <a:buChar char="•"/>
              <a:tabLst/>
              <a:defRPr sz="2000" b="0" i="0" u="none" strike="noStrike" cap="none" spc="0" baseline="0">
                <a:solidFill>
                  <a:srgbClr val="1F2624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hangingPunct="1"/>
            <a:r>
              <a:rPr lang="en-US" dirty="0">
                <a:latin typeface="Helvetica" pitchFamily="2" charset="0"/>
              </a:rPr>
              <a:t>Meaningful</a:t>
            </a:r>
          </a:p>
          <a:p>
            <a:pPr hangingPunct="1"/>
            <a:r>
              <a:rPr lang="en-US" dirty="0">
                <a:latin typeface="Helvetica" pitchFamily="2" charset="0"/>
              </a:rPr>
              <a:t>research for </a:t>
            </a:r>
          </a:p>
          <a:p>
            <a:pPr hangingPunct="1"/>
            <a:r>
              <a:rPr lang="en-US" dirty="0">
                <a:latin typeface="Helvetica" pitchFamily="2" charset="0"/>
              </a:rPr>
              <a:t>meaningful</a:t>
            </a:r>
          </a:p>
          <a:p>
            <a:pPr hangingPunct="1"/>
            <a:r>
              <a:rPr lang="en-US" dirty="0">
                <a:latin typeface="Helvetica" pitchFamily="2" charset="0"/>
              </a:rPr>
              <a:t>impact:</a:t>
            </a:r>
          </a:p>
          <a:p>
            <a:pPr hangingPunct="1"/>
            <a:endParaRPr lang="en-US" dirty="0">
              <a:latin typeface="Helvetica" pitchFamily="2" charset="0"/>
            </a:endParaRPr>
          </a:p>
          <a:p>
            <a:pPr hangingPunct="1"/>
            <a:r>
              <a:rPr lang="en-US" dirty="0">
                <a:latin typeface="Helvetica" pitchFamily="2" charset="0"/>
              </a:rPr>
              <a:t>Guiding principles </a:t>
            </a:r>
          </a:p>
          <a:p>
            <a:pPr hangingPunct="1"/>
            <a:r>
              <a:rPr lang="en-US" dirty="0">
                <a:latin typeface="Helvetica" pitchFamily="2" charset="0"/>
              </a:rPr>
              <a:t>for working in </a:t>
            </a:r>
          </a:p>
          <a:p>
            <a:pPr hangingPunct="1"/>
            <a:r>
              <a:rPr lang="en-US" dirty="0">
                <a:latin typeface="Helvetica" pitchFamily="2" charset="0"/>
              </a:rPr>
              <a:t>northern</a:t>
            </a:r>
          </a:p>
          <a:p>
            <a:pPr hangingPunct="1"/>
            <a:r>
              <a:rPr lang="en-US" dirty="0">
                <a:latin typeface="Helvetica" pitchFamily="2" charset="0"/>
              </a:rPr>
              <a:t>communities</a:t>
            </a:r>
          </a:p>
        </p:txBody>
      </p:sp>
      <p:pic>
        <p:nvPicPr>
          <p:cNvPr id="12" name="Picture 4" descr="ABoVE » For the Media">
            <a:extLst>
              <a:ext uri="{FF2B5EF4-FFF2-40B4-BE49-F238E27FC236}">
                <a16:creationId xmlns:a16="http://schemas.microsoft.com/office/drawing/2014/main" id="{8E45291E-AE6A-0BAA-8E36-B16B5447A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910" y="6353259"/>
            <a:ext cx="920156" cy="337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5014468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3F71F10-6F13-DE40-A504-F93D8800C19A}"/>
              </a:ext>
            </a:extLst>
          </p:cNvPr>
          <p:cNvSpPr>
            <a:spLocks noGrp="1"/>
          </p:cNvSpPr>
          <p:nvPr>
            <p:ph type="body" sz="half" idx="15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0E6CD1-628D-3F4B-A21D-80D9923FCBD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9288" y="936413"/>
            <a:ext cx="84960" cy="369332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20" name="Picture 2" descr="2020 Amazon Deforestation and Fire Outlook - Woodwell Climate">
            <a:extLst>
              <a:ext uri="{FF2B5EF4-FFF2-40B4-BE49-F238E27FC236}">
                <a16:creationId xmlns:a16="http://schemas.microsoft.com/office/drawing/2014/main" id="{B9CB03CB-AA78-BE49-906D-A5E6C2C66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29" y="6185671"/>
            <a:ext cx="1095025" cy="672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D329F7-6329-FE43-9992-E0182C87ED47}"/>
              </a:ext>
            </a:extLst>
          </p:cNvPr>
          <p:cNvSpPr txBox="1"/>
          <p:nvPr/>
        </p:nvSpPr>
        <p:spPr>
          <a:xfrm>
            <a:off x="3406165" y="182360"/>
            <a:ext cx="3381794" cy="47089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US" sz="2000" b="1" dirty="0">
                <a:latin typeface="Helvetica" pitchFamily="2" charset="0"/>
              </a:rPr>
              <a:t>“Communicate on-going </a:t>
            </a:r>
          </a:p>
          <a:p>
            <a:endParaRPr lang="en-US" sz="2000" b="1" dirty="0">
              <a:latin typeface="Helvetica" pitchFamily="2" charset="0"/>
            </a:endParaRPr>
          </a:p>
          <a:p>
            <a:r>
              <a:rPr lang="en-US" sz="2000" b="1" dirty="0">
                <a:latin typeface="Helvetica" pitchFamily="2" charset="0"/>
              </a:rPr>
              <a:t>and final research </a:t>
            </a:r>
          </a:p>
          <a:p>
            <a:endParaRPr lang="en-US" sz="2000" b="1" dirty="0">
              <a:latin typeface="Helvetica" pitchFamily="2" charset="0"/>
            </a:endParaRPr>
          </a:p>
          <a:p>
            <a:r>
              <a:rPr lang="en-US" sz="2000" b="1" dirty="0">
                <a:latin typeface="Helvetica" pitchFamily="2" charset="0"/>
              </a:rPr>
              <a:t>objectives, methods, </a:t>
            </a:r>
          </a:p>
          <a:p>
            <a:endParaRPr lang="en-US" sz="2000" b="1" dirty="0">
              <a:latin typeface="Helvetica" pitchFamily="2" charset="0"/>
            </a:endParaRPr>
          </a:p>
          <a:p>
            <a:r>
              <a:rPr lang="en-US" sz="2000" b="1" dirty="0">
                <a:latin typeface="Helvetica" pitchFamily="2" charset="0"/>
              </a:rPr>
              <a:t>findings and their </a:t>
            </a:r>
          </a:p>
          <a:p>
            <a:endParaRPr lang="en-US" sz="2000" b="1" dirty="0">
              <a:latin typeface="Helvetica" pitchFamily="2" charset="0"/>
            </a:endParaRPr>
          </a:p>
          <a:p>
            <a:r>
              <a:rPr lang="en-US" sz="2000" b="1" dirty="0">
                <a:latin typeface="Helvetica" pitchFamily="2" charset="0"/>
              </a:rPr>
              <a:t>interpretation to the local </a:t>
            </a:r>
          </a:p>
          <a:p>
            <a:endParaRPr lang="en-US" sz="2000" b="1" dirty="0">
              <a:latin typeface="Helvetica" pitchFamily="2" charset="0"/>
            </a:endParaRPr>
          </a:p>
          <a:p>
            <a:r>
              <a:rPr lang="en-US" sz="2000" b="1" dirty="0">
                <a:latin typeface="Helvetica" pitchFamily="2" charset="0"/>
              </a:rPr>
              <a:t>community in a language </a:t>
            </a:r>
          </a:p>
          <a:p>
            <a:endParaRPr lang="en-US" sz="2000" b="1" dirty="0">
              <a:latin typeface="Helvetica" pitchFamily="2" charset="0"/>
            </a:endParaRPr>
          </a:p>
          <a:p>
            <a:r>
              <a:rPr lang="en-US" sz="2000" b="1" dirty="0">
                <a:latin typeface="Helvetica" pitchFamily="2" charset="0"/>
              </a:rPr>
              <a:t>that is easily understood </a:t>
            </a:r>
          </a:p>
          <a:p>
            <a:endParaRPr lang="en-US" sz="2000" b="1" dirty="0">
              <a:latin typeface="Helvetica" pitchFamily="2" charset="0"/>
            </a:endParaRPr>
          </a:p>
          <a:p>
            <a:r>
              <a:rPr lang="en-US" sz="2000" b="1" dirty="0">
                <a:latin typeface="Helvetica" pitchFamily="2" charset="0"/>
              </a:rPr>
              <a:t>and applicable”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C4F4260-4ED6-E340-B1BE-9C62EF3DB2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958" y="0"/>
            <a:ext cx="5213195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E24F85-BAA1-AC4C-98BA-81138C9DFE7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" t="16140" r="2242"/>
          <a:stretch/>
        </p:blipFill>
        <p:spPr>
          <a:xfrm>
            <a:off x="3448644" y="4929602"/>
            <a:ext cx="3254352" cy="189013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431A516-EE9D-A44A-AD5D-A3D2A80C6612}"/>
              </a:ext>
            </a:extLst>
          </p:cNvPr>
          <p:cNvSpPr txBox="1"/>
          <p:nvPr/>
        </p:nvSpPr>
        <p:spPr>
          <a:xfrm>
            <a:off x="3046131" y="182360"/>
            <a:ext cx="360033" cy="4770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kumimoji="0" lang="en-US" sz="2500" b="1" i="0" u="none" strike="noStrike" normalizeH="0" baseline="0" dirty="0">
                <a:uFillTx/>
                <a:latin typeface="Helvetica" pitchFamily="2" charset="0"/>
                <a:sym typeface="Helvetica"/>
              </a:rPr>
              <a:t>9.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D5D96560-11B6-6842-96EA-8F669C8926E0}"/>
              </a:ext>
            </a:extLst>
          </p:cNvPr>
          <p:cNvSpPr txBox="1">
            <a:spLocks/>
          </p:cNvSpPr>
          <p:nvPr/>
        </p:nvSpPr>
        <p:spPr>
          <a:xfrm>
            <a:off x="399288" y="647655"/>
            <a:ext cx="2781211" cy="332398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2400" b="1" i="0" u="none" strike="noStrike" cap="none" spc="0" baseline="0">
                <a:solidFill>
                  <a:srgbClr val="FE58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746919" marR="0" indent="-289719" algn="l" defTabSz="914400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tabLst/>
              <a:defRPr sz="2000" b="0" i="0" u="none" strike="noStrike" cap="none" spc="0" baseline="0">
                <a:solidFill>
                  <a:srgbClr val="1F2624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1262062" marR="0" indent="-347662" algn="l" defTabSz="914400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tabLst/>
              <a:defRPr sz="2000" b="0" i="0" u="none" strike="noStrike" cap="none" spc="0" baseline="0">
                <a:solidFill>
                  <a:srgbClr val="1F2624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1756127" marR="0" indent="-384527" algn="l" defTabSz="914400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tabLst/>
              <a:defRPr sz="2000" b="0" i="0" u="none" strike="noStrike" cap="none" spc="0" baseline="0">
                <a:solidFill>
                  <a:srgbClr val="1F2624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2213327" marR="0" indent="-384527" algn="l" defTabSz="914400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tabLst/>
              <a:defRPr sz="2000" b="0" i="0" u="none" strike="noStrike" cap="none" spc="0" baseline="0">
                <a:solidFill>
                  <a:srgbClr val="1F2624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540000" marR="0" indent="-254000" algn="l" defTabSz="914400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ct val="100000"/>
              <a:buFontTx/>
              <a:buChar char="•"/>
              <a:tabLst/>
              <a:defRPr sz="2000" b="0" i="0" u="none" strike="noStrike" cap="none" spc="0" baseline="0">
                <a:solidFill>
                  <a:srgbClr val="1F2624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2997200" marR="0" indent="-254000" algn="l" defTabSz="914400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ct val="100000"/>
              <a:buFontTx/>
              <a:buChar char="•"/>
              <a:tabLst/>
              <a:defRPr sz="2000" b="0" i="0" u="none" strike="noStrike" cap="none" spc="0" baseline="0">
                <a:solidFill>
                  <a:srgbClr val="1F2624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3454400" marR="0" indent="-254000" algn="l" defTabSz="914400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ct val="100000"/>
              <a:buFontTx/>
              <a:buChar char="•"/>
              <a:tabLst/>
              <a:defRPr sz="2000" b="0" i="0" u="none" strike="noStrike" cap="none" spc="0" baseline="0">
                <a:solidFill>
                  <a:srgbClr val="1F2624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3911600" marR="0" indent="-254000" algn="l" defTabSz="914400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ct val="100000"/>
              <a:buFontTx/>
              <a:buChar char="•"/>
              <a:tabLst/>
              <a:defRPr sz="2000" b="0" i="0" u="none" strike="noStrike" cap="none" spc="0" baseline="0">
                <a:solidFill>
                  <a:srgbClr val="1F2624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hangingPunct="1"/>
            <a:r>
              <a:rPr lang="en-US" dirty="0">
                <a:latin typeface="Helvetica" pitchFamily="2" charset="0"/>
              </a:rPr>
              <a:t>Meaningful</a:t>
            </a:r>
          </a:p>
          <a:p>
            <a:pPr hangingPunct="1"/>
            <a:r>
              <a:rPr lang="en-US" dirty="0">
                <a:latin typeface="Helvetica" pitchFamily="2" charset="0"/>
              </a:rPr>
              <a:t>research for </a:t>
            </a:r>
          </a:p>
          <a:p>
            <a:pPr hangingPunct="1"/>
            <a:r>
              <a:rPr lang="en-US" dirty="0">
                <a:latin typeface="Helvetica" pitchFamily="2" charset="0"/>
              </a:rPr>
              <a:t>meaningful</a:t>
            </a:r>
          </a:p>
          <a:p>
            <a:pPr hangingPunct="1"/>
            <a:r>
              <a:rPr lang="en-US" dirty="0">
                <a:latin typeface="Helvetica" pitchFamily="2" charset="0"/>
              </a:rPr>
              <a:t>impact:</a:t>
            </a:r>
          </a:p>
          <a:p>
            <a:pPr hangingPunct="1"/>
            <a:endParaRPr lang="en-US" dirty="0">
              <a:latin typeface="Helvetica" pitchFamily="2" charset="0"/>
            </a:endParaRPr>
          </a:p>
          <a:p>
            <a:pPr hangingPunct="1"/>
            <a:r>
              <a:rPr lang="en-US" dirty="0">
                <a:latin typeface="Helvetica" pitchFamily="2" charset="0"/>
              </a:rPr>
              <a:t>Guiding principles </a:t>
            </a:r>
          </a:p>
          <a:p>
            <a:pPr hangingPunct="1"/>
            <a:r>
              <a:rPr lang="en-US" dirty="0">
                <a:latin typeface="Helvetica" pitchFamily="2" charset="0"/>
              </a:rPr>
              <a:t>for working in </a:t>
            </a:r>
          </a:p>
          <a:p>
            <a:pPr hangingPunct="1"/>
            <a:r>
              <a:rPr lang="en-US" dirty="0">
                <a:latin typeface="Helvetica" pitchFamily="2" charset="0"/>
              </a:rPr>
              <a:t>northern</a:t>
            </a:r>
          </a:p>
          <a:p>
            <a:pPr hangingPunct="1"/>
            <a:r>
              <a:rPr lang="en-US" dirty="0">
                <a:latin typeface="Helvetica" pitchFamily="2" charset="0"/>
              </a:rPr>
              <a:t>communities</a:t>
            </a:r>
          </a:p>
        </p:txBody>
      </p:sp>
      <p:pic>
        <p:nvPicPr>
          <p:cNvPr id="10" name="Picture 4" descr="ABoVE » For the Media">
            <a:extLst>
              <a:ext uri="{FF2B5EF4-FFF2-40B4-BE49-F238E27FC236}">
                <a16:creationId xmlns:a16="http://schemas.microsoft.com/office/drawing/2014/main" id="{040B98D5-3D1E-8089-4DED-69BFF4040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910" y="6353259"/>
            <a:ext cx="920156" cy="337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4175306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3F71F10-6F13-DE40-A504-F93D8800C19A}"/>
              </a:ext>
            </a:extLst>
          </p:cNvPr>
          <p:cNvSpPr>
            <a:spLocks noGrp="1"/>
          </p:cNvSpPr>
          <p:nvPr>
            <p:ph type="body" sz="half" idx="15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0E6CD1-628D-3F4B-A21D-80D9923FCBD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9288" y="936413"/>
            <a:ext cx="84960" cy="369332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20" name="Picture 2" descr="2020 Amazon Deforestation and Fire Outlook - Woodwell Climate">
            <a:extLst>
              <a:ext uri="{FF2B5EF4-FFF2-40B4-BE49-F238E27FC236}">
                <a16:creationId xmlns:a16="http://schemas.microsoft.com/office/drawing/2014/main" id="{B9CB03CB-AA78-BE49-906D-A5E6C2C66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29" y="6185671"/>
            <a:ext cx="1095025" cy="672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D329F7-6329-FE43-9992-E0182C87ED47}"/>
              </a:ext>
            </a:extLst>
          </p:cNvPr>
          <p:cNvSpPr txBox="1"/>
          <p:nvPr/>
        </p:nvSpPr>
        <p:spPr>
          <a:xfrm>
            <a:off x="4498410" y="178126"/>
            <a:ext cx="7402820" cy="1015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US" sz="2000" b="1" dirty="0">
                <a:latin typeface="Helvetica" pitchFamily="2" charset="0"/>
              </a:rPr>
              <a:t>“Ensure that the research itself is not exploitative of any </a:t>
            </a:r>
          </a:p>
          <a:p>
            <a:endParaRPr lang="en-US" sz="2000" b="1" dirty="0">
              <a:latin typeface="Helvetica" pitchFamily="2" charset="0"/>
            </a:endParaRPr>
          </a:p>
          <a:p>
            <a:r>
              <a:rPr lang="en-US" sz="2000" b="1" dirty="0">
                <a:latin typeface="Helvetica" pitchFamily="2" charset="0"/>
              </a:rPr>
              <a:t>traditional and sacred land, its resources, or its inhabitants”</a:t>
            </a:r>
          </a:p>
        </p:txBody>
      </p:sp>
      <p:pic>
        <p:nvPicPr>
          <p:cNvPr id="18" name="Picture 17" descr="IMG_9260 (1).JPG">
            <a:extLst>
              <a:ext uri="{FF2B5EF4-FFF2-40B4-BE49-F238E27FC236}">
                <a16:creationId xmlns:a16="http://schemas.microsoft.com/office/drawing/2014/main" id="{BC60E1FF-F2F6-FD46-9B17-FB596DAAE5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9" r="11048" b="12756"/>
          <a:stretch/>
        </p:blipFill>
        <p:spPr>
          <a:xfrm>
            <a:off x="3922927" y="1283938"/>
            <a:ext cx="3919864" cy="2624991"/>
          </a:xfrm>
          <a:prstGeom prst="rect">
            <a:avLst/>
          </a:prstGeom>
        </p:spPr>
      </p:pic>
      <p:pic>
        <p:nvPicPr>
          <p:cNvPr id="19" name="Picture 18" descr="cl_20180707110041.jpg">
            <a:extLst>
              <a:ext uri="{FF2B5EF4-FFF2-40B4-BE49-F238E27FC236}">
                <a16:creationId xmlns:a16="http://schemas.microsoft.com/office/drawing/2014/main" id="{0675055E-D777-E34B-8DC8-B9DFAA581A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927" y="4104340"/>
            <a:ext cx="3919864" cy="2613242"/>
          </a:xfrm>
          <a:prstGeom prst="rect">
            <a:avLst/>
          </a:prstGeom>
        </p:spPr>
      </p:pic>
      <p:pic>
        <p:nvPicPr>
          <p:cNvPr id="23" name="Picture 22" descr="cl_20180707093504-2.jpg">
            <a:extLst>
              <a:ext uri="{FF2B5EF4-FFF2-40B4-BE49-F238E27FC236}">
                <a16:creationId xmlns:a16="http://schemas.microsoft.com/office/drawing/2014/main" id="{B72518F2-68B9-9448-A293-0C6A88FD7C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913" y="1280812"/>
            <a:ext cx="3937484" cy="2624990"/>
          </a:xfrm>
          <a:prstGeom prst="rect">
            <a:avLst/>
          </a:prstGeom>
        </p:spPr>
      </p:pic>
      <p:pic>
        <p:nvPicPr>
          <p:cNvPr id="24" name="Picture 23" descr="cl_20180708164532.jpg">
            <a:extLst>
              <a:ext uri="{FF2B5EF4-FFF2-40B4-BE49-F238E27FC236}">
                <a16:creationId xmlns:a16="http://schemas.microsoft.com/office/drawing/2014/main" id="{431E68C9-E348-154E-829B-0009DBE56C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749" y="4104339"/>
            <a:ext cx="3937859" cy="26252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8D056A5-4AFB-ED4F-936C-A5254936F461}"/>
              </a:ext>
            </a:extLst>
          </p:cNvPr>
          <p:cNvSpPr txBox="1"/>
          <p:nvPr/>
        </p:nvSpPr>
        <p:spPr>
          <a:xfrm>
            <a:off x="3922927" y="178126"/>
            <a:ext cx="537966" cy="4770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en-US" sz="2500" b="1" dirty="0">
                <a:latin typeface="Helvetica" pitchFamily="2" charset="0"/>
              </a:rPr>
              <a:t>10</a:t>
            </a:r>
            <a:r>
              <a:rPr kumimoji="0" lang="en-US" sz="2500" b="1" i="0" u="none" strike="noStrike" normalizeH="0" baseline="0" dirty="0">
                <a:uFillTx/>
                <a:latin typeface="Helvetica" pitchFamily="2" charset="0"/>
                <a:sym typeface="Helvetica"/>
              </a:rPr>
              <a:t>.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AADE31EE-22A2-9149-AF00-BCF95E78A009}"/>
              </a:ext>
            </a:extLst>
          </p:cNvPr>
          <p:cNvSpPr txBox="1">
            <a:spLocks/>
          </p:cNvSpPr>
          <p:nvPr/>
        </p:nvSpPr>
        <p:spPr>
          <a:xfrm>
            <a:off x="399288" y="647655"/>
            <a:ext cx="2781211" cy="332398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2400" b="1" i="0" u="none" strike="noStrike" cap="none" spc="0" baseline="0">
                <a:solidFill>
                  <a:srgbClr val="FE58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746919" marR="0" indent="-289719" algn="l" defTabSz="914400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tabLst/>
              <a:defRPr sz="2000" b="0" i="0" u="none" strike="noStrike" cap="none" spc="0" baseline="0">
                <a:solidFill>
                  <a:srgbClr val="1F2624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1262062" marR="0" indent="-347662" algn="l" defTabSz="914400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tabLst/>
              <a:defRPr sz="2000" b="0" i="0" u="none" strike="noStrike" cap="none" spc="0" baseline="0">
                <a:solidFill>
                  <a:srgbClr val="1F2624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1756127" marR="0" indent="-384527" algn="l" defTabSz="914400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tabLst/>
              <a:defRPr sz="2000" b="0" i="0" u="none" strike="noStrike" cap="none" spc="0" baseline="0">
                <a:solidFill>
                  <a:srgbClr val="1F2624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2213327" marR="0" indent="-384527" algn="l" defTabSz="914400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tabLst/>
              <a:defRPr sz="2000" b="0" i="0" u="none" strike="noStrike" cap="none" spc="0" baseline="0">
                <a:solidFill>
                  <a:srgbClr val="1F2624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540000" marR="0" indent="-254000" algn="l" defTabSz="914400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ct val="100000"/>
              <a:buFontTx/>
              <a:buChar char="•"/>
              <a:tabLst/>
              <a:defRPr sz="2000" b="0" i="0" u="none" strike="noStrike" cap="none" spc="0" baseline="0">
                <a:solidFill>
                  <a:srgbClr val="1F2624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2997200" marR="0" indent="-254000" algn="l" defTabSz="914400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ct val="100000"/>
              <a:buFontTx/>
              <a:buChar char="•"/>
              <a:tabLst/>
              <a:defRPr sz="2000" b="0" i="0" u="none" strike="noStrike" cap="none" spc="0" baseline="0">
                <a:solidFill>
                  <a:srgbClr val="1F2624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3454400" marR="0" indent="-254000" algn="l" defTabSz="914400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ct val="100000"/>
              <a:buFontTx/>
              <a:buChar char="•"/>
              <a:tabLst/>
              <a:defRPr sz="2000" b="0" i="0" u="none" strike="noStrike" cap="none" spc="0" baseline="0">
                <a:solidFill>
                  <a:srgbClr val="1F2624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3911600" marR="0" indent="-254000" algn="l" defTabSz="914400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ct val="100000"/>
              <a:buFontTx/>
              <a:buChar char="•"/>
              <a:tabLst/>
              <a:defRPr sz="2000" b="0" i="0" u="none" strike="noStrike" cap="none" spc="0" baseline="0">
                <a:solidFill>
                  <a:srgbClr val="1F2624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hangingPunct="1"/>
            <a:r>
              <a:rPr lang="en-US" dirty="0">
                <a:latin typeface="Helvetica" pitchFamily="2" charset="0"/>
              </a:rPr>
              <a:t>Meaningful</a:t>
            </a:r>
          </a:p>
          <a:p>
            <a:pPr hangingPunct="1"/>
            <a:r>
              <a:rPr lang="en-US" dirty="0">
                <a:latin typeface="Helvetica" pitchFamily="2" charset="0"/>
              </a:rPr>
              <a:t>research for </a:t>
            </a:r>
          </a:p>
          <a:p>
            <a:pPr hangingPunct="1"/>
            <a:r>
              <a:rPr lang="en-US" dirty="0">
                <a:latin typeface="Helvetica" pitchFamily="2" charset="0"/>
              </a:rPr>
              <a:t>meaningful</a:t>
            </a:r>
          </a:p>
          <a:p>
            <a:pPr hangingPunct="1"/>
            <a:r>
              <a:rPr lang="en-US" dirty="0">
                <a:latin typeface="Helvetica" pitchFamily="2" charset="0"/>
              </a:rPr>
              <a:t>impact:</a:t>
            </a:r>
          </a:p>
          <a:p>
            <a:pPr hangingPunct="1"/>
            <a:endParaRPr lang="en-US" dirty="0">
              <a:latin typeface="Helvetica" pitchFamily="2" charset="0"/>
            </a:endParaRPr>
          </a:p>
          <a:p>
            <a:pPr hangingPunct="1"/>
            <a:r>
              <a:rPr lang="en-US" dirty="0">
                <a:latin typeface="Helvetica" pitchFamily="2" charset="0"/>
              </a:rPr>
              <a:t>Guiding principles </a:t>
            </a:r>
          </a:p>
          <a:p>
            <a:pPr hangingPunct="1"/>
            <a:r>
              <a:rPr lang="en-US" dirty="0">
                <a:latin typeface="Helvetica" pitchFamily="2" charset="0"/>
              </a:rPr>
              <a:t>for working in </a:t>
            </a:r>
          </a:p>
          <a:p>
            <a:pPr hangingPunct="1"/>
            <a:r>
              <a:rPr lang="en-US" dirty="0">
                <a:latin typeface="Helvetica" pitchFamily="2" charset="0"/>
              </a:rPr>
              <a:t>northern</a:t>
            </a:r>
          </a:p>
          <a:p>
            <a:pPr hangingPunct="1"/>
            <a:r>
              <a:rPr lang="en-US" dirty="0">
                <a:latin typeface="Helvetica" pitchFamily="2" charset="0"/>
              </a:rPr>
              <a:t>communities</a:t>
            </a:r>
          </a:p>
        </p:txBody>
      </p:sp>
      <p:pic>
        <p:nvPicPr>
          <p:cNvPr id="12" name="Picture 4" descr="ABoVE » For the Media">
            <a:extLst>
              <a:ext uri="{FF2B5EF4-FFF2-40B4-BE49-F238E27FC236}">
                <a16:creationId xmlns:a16="http://schemas.microsoft.com/office/drawing/2014/main" id="{B0FB6ECC-9D7B-3D2B-11F4-D25605826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910" y="6353259"/>
            <a:ext cx="920156" cy="337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2000558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3F71F10-6F13-DE40-A504-F93D8800C19A}"/>
              </a:ext>
            </a:extLst>
          </p:cNvPr>
          <p:cNvSpPr>
            <a:spLocks noGrp="1"/>
          </p:cNvSpPr>
          <p:nvPr>
            <p:ph type="body" sz="half" idx="15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0E6CD1-628D-3F4B-A21D-80D9923FCBD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9288" y="936413"/>
            <a:ext cx="84960" cy="369332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20" name="Picture 2" descr="2020 Amazon Deforestation and Fire Outlook - Woodwell Climate">
            <a:extLst>
              <a:ext uri="{FF2B5EF4-FFF2-40B4-BE49-F238E27FC236}">
                <a16:creationId xmlns:a16="http://schemas.microsoft.com/office/drawing/2014/main" id="{B9CB03CB-AA78-BE49-906D-A5E6C2C66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29" y="6185671"/>
            <a:ext cx="1095025" cy="672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D329F7-6329-FE43-9992-E0182C87ED47}"/>
              </a:ext>
            </a:extLst>
          </p:cNvPr>
          <p:cNvSpPr txBox="1"/>
          <p:nvPr/>
        </p:nvSpPr>
        <p:spPr>
          <a:xfrm>
            <a:off x="4498410" y="178126"/>
            <a:ext cx="7294302" cy="16312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US" sz="2000" b="1" dirty="0">
                <a:latin typeface="Helvetica" pitchFamily="2" charset="0"/>
              </a:rPr>
              <a:t>“Use Indigenous land acknowledgments at the beginning </a:t>
            </a:r>
          </a:p>
          <a:p>
            <a:endParaRPr lang="en-US" sz="2000" b="1" dirty="0">
              <a:latin typeface="Helvetica" pitchFamily="2" charset="0"/>
            </a:endParaRPr>
          </a:p>
          <a:p>
            <a:r>
              <a:rPr lang="en-US" sz="2000" b="1" dirty="0">
                <a:latin typeface="Helvetica" pitchFamily="2" charset="0"/>
              </a:rPr>
              <a:t>of presentations and meetings, and in publications as a </a:t>
            </a:r>
          </a:p>
          <a:p>
            <a:endParaRPr lang="en-US" sz="2000" b="1" dirty="0">
              <a:latin typeface="Helvetica" pitchFamily="2" charset="0"/>
            </a:endParaRPr>
          </a:p>
          <a:p>
            <a:r>
              <a:rPr lang="en-US" sz="2000" b="1" dirty="0">
                <a:latin typeface="Helvetica" pitchFamily="2" charset="0"/>
              </a:rPr>
              <a:t>form of respect and visibility”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ABCC0A4D-6E7B-0A41-946A-0D6F136B99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" t="8015" r="3574" b="10194"/>
          <a:stretch/>
        </p:blipFill>
        <p:spPr bwMode="auto">
          <a:xfrm>
            <a:off x="3922927" y="1809340"/>
            <a:ext cx="7604239" cy="496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B451933-C036-A941-9BF4-2B2FBCC19142}"/>
              </a:ext>
            </a:extLst>
          </p:cNvPr>
          <p:cNvSpPr txBox="1"/>
          <p:nvPr/>
        </p:nvSpPr>
        <p:spPr>
          <a:xfrm>
            <a:off x="3922927" y="178126"/>
            <a:ext cx="520461" cy="4770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en-US" sz="2500" b="1" dirty="0">
                <a:latin typeface="Helvetica" pitchFamily="2" charset="0"/>
              </a:rPr>
              <a:t>11</a:t>
            </a:r>
            <a:r>
              <a:rPr kumimoji="0" lang="en-US" sz="2500" b="1" i="0" u="none" strike="noStrike" normalizeH="0" baseline="0" dirty="0">
                <a:uFillTx/>
                <a:latin typeface="Helvetica" pitchFamily="2" charset="0"/>
                <a:sym typeface="Helvetica"/>
              </a:rPr>
              <a:t>.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B3FC0D7B-D4B9-A947-B89B-726ACA3051CC}"/>
              </a:ext>
            </a:extLst>
          </p:cNvPr>
          <p:cNvSpPr txBox="1">
            <a:spLocks/>
          </p:cNvSpPr>
          <p:nvPr/>
        </p:nvSpPr>
        <p:spPr>
          <a:xfrm>
            <a:off x="399288" y="647655"/>
            <a:ext cx="2781211" cy="332398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2400" b="1" i="0" u="none" strike="noStrike" cap="none" spc="0" baseline="0">
                <a:solidFill>
                  <a:srgbClr val="FE58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746919" marR="0" indent="-289719" algn="l" defTabSz="914400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tabLst/>
              <a:defRPr sz="2000" b="0" i="0" u="none" strike="noStrike" cap="none" spc="0" baseline="0">
                <a:solidFill>
                  <a:srgbClr val="1F2624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1262062" marR="0" indent="-347662" algn="l" defTabSz="914400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tabLst/>
              <a:defRPr sz="2000" b="0" i="0" u="none" strike="noStrike" cap="none" spc="0" baseline="0">
                <a:solidFill>
                  <a:srgbClr val="1F2624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1756127" marR="0" indent="-384527" algn="l" defTabSz="914400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tabLst/>
              <a:defRPr sz="2000" b="0" i="0" u="none" strike="noStrike" cap="none" spc="0" baseline="0">
                <a:solidFill>
                  <a:srgbClr val="1F2624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2213327" marR="0" indent="-384527" algn="l" defTabSz="914400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tabLst/>
              <a:defRPr sz="2000" b="0" i="0" u="none" strike="noStrike" cap="none" spc="0" baseline="0">
                <a:solidFill>
                  <a:srgbClr val="1F2624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540000" marR="0" indent="-254000" algn="l" defTabSz="914400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ct val="100000"/>
              <a:buFontTx/>
              <a:buChar char="•"/>
              <a:tabLst/>
              <a:defRPr sz="2000" b="0" i="0" u="none" strike="noStrike" cap="none" spc="0" baseline="0">
                <a:solidFill>
                  <a:srgbClr val="1F2624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2997200" marR="0" indent="-254000" algn="l" defTabSz="914400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ct val="100000"/>
              <a:buFontTx/>
              <a:buChar char="•"/>
              <a:tabLst/>
              <a:defRPr sz="2000" b="0" i="0" u="none" strike="noStrike" cap="none" spc="0" baseline="0">
                <a:solidFill>
                  <a:srgbClr val="1F2624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3454400" marR="0" indent="-254000" algn="l" defTabSz="914400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ct val="100000"/>
              <a:buFontTx/>
              <a:buChar char="•"/>
              <a:tabLst/>
              <a:defRPr sz="2000" b="0" i="0" u="none" strike="noStrike" cap="none" spc="0" baseline="0">
                <a:solidFill>
                  <a:srgbClr val="1F2624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3911600" marR="0" indent="-254000" algn="l" defTabSz="914400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ct val="100000"/>
              <a:buFontTx/>
              <a:buChar char="•"/>
              <a:tabLst/>
              <a:defRPr sz="2000" b="0" i="0" u="none" strike="noStrike" cap="none" spc="0" baseline="0">
                <a:solidFill>
                  <a:srgbClr val="1F2624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hangingPunct="1"/>
            <a:r>
              <a:rPr lang="en-US" dirty="0">
                <a:latin typeface="Helvetica" pitchFamily="2" charset="0"/>
              </a:rPr>
              <a:t>Meaningful</a:t>
            </a:r>
          </a:p>
          <a:p>
            <a:pPr hangingPunct="1"/>
            <a:r>
              <a:rPr lang="en-US" dirty="0">
                <a:latin typeface="Helvetica" pitchFamily="2" charset="0"/>
              </a:rPr>
              <a:t>research for </a:t>
            </a:r>
          </a:p>
          <a:p>
            <a:pPr hangingPunct="1"/>
            <a:r>
              <a:rPr lang="en-US" dirty="0">
                <a:latin typeface="Helvetica" pitchFamily="2" charset="0"/>
              </a:rPr>
              <a:t>meaningful</a:t>
            </a:r>
          </a:p>
          <a:p>
            <a:pPr hangingPunct="1"/>
            <a:r>
              <a:rPr lang="en-US" dirty="0">
                <a:latin typeface="Helvetica" pitchFamily="2" charset="0"/>
              </a:rPr>
              <a:t>impact:</a:t>
            </a:r>
          </a:p>
          <a:p>
            <a:pPr hangingPunct="1"/>
            <a:endParaRPr lang="en-US" dirty="0">
              <a:latin typeface="Helvetica" pitchFamily="2" charset="0"/>
            </a:endParaRPr>
          </a:p>
          <a:p>
            <a:pPr hangingPunct="1"/>
            <a:r>
              <a:rPr lang="en-US" dirty="0">
                <a:latin typeface="Helvetica" pitchFamily="2" charset="0"/>
              </a:rPr>
              <a:t>Guiding principles </a:t>
            </a:r>
          </a:p>
          <a:p>
            <a:pPr hangingPunct="1"/>
            <a:r>
              <a:rPr lang="en-US" dirty="0">
                <a:latin typeface="Helvetica" pitchFamily="2" charset="0"/>
              </a:rPr>
              <a:t>for working in </a:t>
            </a:r>
          </a:p>
          <a:p>
            <a:pPr hangingPunct="1"/>
            <a:r>
              <a:rPr lang="en-US" dirty="0">
                <a:latin typeface="Helvetica" pitchFamily="2" charset="0"/>
              </a:rPr>
              <a:t>northern</a:t>
            </a:r>
          </a:p>
          <a:p>
            <a:pPr hangingPunct="1"/>
            <a:r>
              <a:rPr lang="en-US" dirty="0">
                <a:latin typeface="Helvetica" pitchFamily="2" charset="0"/>
              </a:rPr>
              <a:t>communities</a:t>
            </a:r>
          </a:p>
        </p:txBody>
      </p:sp>
      <p:pic>
        <p:nvPicPr>
          <p:cNvPr id="9" name="Picture 4" descr="ABoVE » For the Media">
            <a:extLst>
              <a:ext uri="{FF2B5EF4-FFF2-40B4-BE49-F238E27FC236}">
                <a16:creationId xmlns:a16="http://schemas.microsoft.com/office/drawing/2014/main" id="{A8381CF7-5A66-49A7-BD67-20C94F97C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910" y="6353259"/>
            <a:ext cx="920156" cy="337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6943009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3F71F10-6F13-DE40-A504-F93D8800C19A}"/>
              </a:ext>
            </a:extLst>
          </p:cNvPr>
          <p:cNvSpPr>
            <a:spLocks noGrp="1"/>
          </p:cNvSpPr>
          <p:nvPr>
            <p:ph type="body" sz="half" idx="15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0E6CD1-628D-3F4B-A21D-80D9923FCBD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9288" y="936413"/>
            <a:ext cx="84960" cy="369332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E140BC4-E061-454F-BBEC-D2573F951B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70" y="2918933"/>
            <a:ext cx="3650996" cy="273824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DCF86B4-1D4D-9F45-96D1-7C1B570C76D6}"/>
              </a:ext>
            </a:extLst>
          </p:cNvPr>
          <p:cNvSpPr txBox="1"/>
          <p:nvPr/>
        </p:nvSpPr>
        <p:spPr>
          <a:xfrm>
            <a:off x="133016" y="5657180"/>
            <a:ext cx="2312491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 pitchFamily="2" charset="0"/>
                <a:sym typeface="Helvetica"/>
              </a:rPr>
              <a:t>Talking on local radio stations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9672545-6C97-FF48-9D0E-184261BFFDA2}"/>
              </a:ext>
            </a:extLst>
          </p:cNvPr>
          <p:cNvSpPr txBox="1"/>
          <p:nvPr/>
        </p:nvSpPr>
        <p:spPr>
          <a:xfrm>
            <a:off x="4009695" y="6397170"/>
            <a:ext cx="4168768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b="1" dirty="0">
                <a:latin typeface="Helvetica" pitchFamily="2" charset="0"/>
              </a:rPr>
              <a:t>Actively bringing indigenous community members into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b="1" dirty="0">
                <a:latin typeface="Helvetica" pitchFamily="2" charset="0"/>
              </a:rPr>
              <a:t>the r</a:t>
            </a:r>
            <a:r>
              <a:rPr kumimoji="0" lang="en-US" sz="1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 pitchFamily="2" charset="0"/>
                <a:sym typeface="Helvetica"/>
              </a:rPr>
              <a:t>esearch itself.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F34BC01-001E-A546-BD92-903395933885}"/>
              </a:ext>
            </a:extLst>
          </p:cNvPr>
          <p:cNvSpPr txBox="1"/>
          <p:nvPr/>
        </p:nvSpPr>
        <p:spPr>
          <a:xfrm>
            <a:off x="4009695" y="2778764"/>
            <a:ext cx="4479622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 pitchFamily="2" charset="0"/>
                <a:sym typeface="Helvetica"/>
              </a:rPr>
              <a:t>Talking with locals and incorporating </a:t>
            </a:r>
            <a:r>
              <a:rPr lang="en-US" sz="1200" b="1" dirty="0">
                <a:latin typeface="Helvetica" pitchFamily="2" charset="0"/>
              </a:rPr>
              <a:t>traditional knowledge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b="1" dirty="0">
                <a:latin typeface="Helvetica" pitchFamily="2" charset="0"/>
              </a:rPr>
              <a:t>into western science.</a:t>
            </a:r>
            <a:endParaRPr kumimoji="0" lang="en-US" sz="12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" pitchFamily="2" charset="0"/>
              <a:sym typeface="Helvetica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A818D02-24C6-C943-B7EB-178AEF291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4" r="9861"/>
          <a:stretch/>
        </p:blipFill>
        <p:spPr>
          <a:xfrm>
            <a:off x="8832716" y="214664"/>
            <a:ext cx="3330640" cy="258010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9734678-34A5-FE49-962E-269C43FB5D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5" r="14943"/>
          <a:stretch/>
        </p:blipFill>
        <p:spPr>
          <a:xfrm>
            <a:off x="8361277" y="3342478"/>
            <a:ext cx="3798551" cy="304230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4F14ABF-55DA-824C-B67E-B46E48A845B0}"/>
              </a:ext>
            </a:extLst>
          </p:cNvPr>
          <p:cNvSpPr txBox="1"/>
          <p:nvPr/>
        </p:nvSpPr>
        <p:spPr>
          <a:xfrm>
            <a:off x="8336543" y="6397170"/>
            <a:ext cx="1871664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 pitchFamily="2" charset="0"/>
                <a:sym typeface="Helvetica"/>
              </a:rPr>
              <a:t>Engaging policy-makers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7874D54-BBDE-F445-97FD-3C8D0C2A0A21}"/>
              </a:ext>
            </a:extLst>
          </p:cNvPr>
          <p:cNvSpPr txBox="1"/>
          <p:nvPr/>
        </p:nvSpPr>
        <p:spPr>
          <a:xfrm>
            <a:off x="8877390" y="2778764"/>
            <a:ext cx="2942470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 pitchFamily="2" charset="0"/>
                <a:sym typeface="Helvetica"/>
              </a:rPr>
              <a:t>Teaching the next generation of Arctic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 pitchFamily="2" charset="0"/>
                <a:sym typeface="Helvetica"/>
              </a:rPr>
              <a:t>Scientists.</a:t>
            </a:r>
          </a:p>
        </p:txBody>
      </p:sp>
      <p:pic>
        <p:nvPicPr>
          <p:cNvPr id="16" name="Picture 2" descr="2020 Amazon Deforestation and Fire Outlook - Woodwell Climate">
            <a:extLst>
              <a:ext uri="{FF2B5EF4-FFF2-40B4-BE49-F238E27FC236}">
                <a16:creationId xmlns:a16="http://schemas.microsoft.com/office/drawing/2014/main" id="{D62AF1C8-5B0A-3C40-B012-A6BB662E2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29" y="6185671"/>
            <a:ext cx="1095025" cy="672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64FB90E0-D54A-6A4B-BE86-52155D806B0B}"/>
              </a:ext>
            </a:extLst>
          </p:cNvPr>
          <p:cNvSpPr txBox="1">
            <a:spLocks/>
          </p:cNvSpPr>
          <p:nvPr/>
        </p:nvSpPr>
        <p:spPr>
          <a:xfrm>
            <a:off x="399288" y="647655"/>
            <a:ext cx="1865895" cy="147732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2400" b="1" i="0" u="none" strike="noStrike" cap="none" spc="0" baseline="0">
                <a:solidFill>
                  <a:srgbClr val="FE58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746919" marR="0" indent="-289719" algn="l" defTabSz="914400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tabLst/>
              <a:defRPr sz="2000" b="0" i="0" u="none" strike="noStrike" cap="none" spc="0" baseline="0">
                <a:solidFill>
                  <a:srgbClr val="1F2624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1262062" marR="0" indent="-347662" algn="l" defTabSz="914400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tabLst/>
              <a:defRPr sz="2000" b="0" i="0" u="none" strike="noStrike" cap="none" spc="0" baseline="0">
                <a:solidFill>
                  <a:srgbClr val="1F2624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1756127" marR="0" indent="-384527" algn="l" defTabSz="914400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tabLst/>
              <a:defRPr sz="2000" b="0" i="0" u="none" strike="noStrike" cap="none" spc="0" baseline="0">
                <a:solidFill>
                  <a:srgbClr val="1F2624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2213327" marR="0" indent="-384527" algn="l" defTabSz="914400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tabLst/>
              <a:defRPr sz="2000" b="0" i="0" u="none" strike="noStrike" cap="none" spc="0" baseline="0">
                <a:solidFill>
                  <a:srgbClr val="1F2624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540000" marR="0" indent="-254000" algn="l" defTabSz="914400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ct val="100000"/>
              <a:buFontTx/>
              <a:buChar char="•"/>
              <a:tabLst/>
              <a:defRPr sz="2000" b="0" i="0" u="none" strike="noStrike" cap="none" spc="0" baseline="0">
                <a:solidFill>
                  <a:srgbClr val="1F2624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2997200" marR="0" indent="-254000" algn="l" defTabSz="914400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ct val="100000"/>
              <a:buFontTx/>
              <a:buChar char="•"/>
              <a:tabLst/>
              <a:defRPr sz="2000" b="0" i="0" u="none" strike="noStrike" cap="none" spc="0" baseline="0">
                <a:solidFill>
                  <a:srgbClr val="1F2624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3454400" marR="0" indent="-254000" algn="l" defTabSz="914400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ct val="100000"/>
              <a:buFontTx/>
              <a:buChar char="•"/>
              <a:tabLst/>
              <a:defRPr sz="2000" b="0" i="0" u="none" strike="noStrike" cap="none" spc="0" baseline="0">
                <a:solidFill>
                  <a:srgbClr val="1F2624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3911600" marR="0" indent="-254000" algn="l" defTabSz="914400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ct val="100000"/>
              <a:buFontTx/>
              <a:buChar char="•"/>
              <a:tabLst/>
              <a:defRPr sz="2000" b="0" i="0" u="none" strike="noStrike" cap="none" spc="0" baseline="0">
                <a:solidFill>
                  <a:srgbClr val="1F2624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hangingPunct="1"/>
            <a:r>
              <a:rPr lang="en-US" dirty="0">
                <a:latin typeface="Helvetica" pitchFamily="2" charset="0"/>
              </a:rPr>
              <a:t>Meaningful</a:t>
            </a:r>
          </a:p>
          <a:p>
            <a:pPr hangingPunct="1"/>
            <a:r>
              <a:rPr lang="en-US" dirty="0">
                <a:latin typeface="Helvetica" pitchFamily="2" charset="0"/>
              </a:rPr>
              <a:t>research for </a:t>
            </a:r>
          </a:p>
          <a:p>
            <a:pPr hangingPunct="1"/>
            <a:r>
              <a:rPr lang="en-US" dirty="0">
                <a:latin typeface="Helvetica" pitchFamily="2" charset="0"/>
              </a:rPr>
              <a:t>meaningful</a:t>
            </a:r>
          </a:p>
          <a:p>
            <a:pPr hangingPunct="1"/>
            <a:r>
              <a:rPr lang="en-US" dirty="0">
                <a:latin typeface="Helvetica" pitchFamily="2" charset="0"/>
              </a:rPr>
              <a:t>impact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C20520-FD4C-E847-8AEC-8FB9DCC452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695" y="249272"/>
            <a:ext cx="4525328" cy="25454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4246BF-67B8-4942-92D1-318EDD93A0E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7" r="3720"/>
          <a:stretch/>
        </p:blipFill>
        <p:spPr>
          <a:xfrm>
            <a:off x="4009695" y="3340008"/>
            <a:ext cx="4215194" cy="3042303"/>
          </a:xfrm>
          <a:prstGeom prst="rect">
            <a:avLst/>
          </a:prstGeom>
        </p:spPr>
      </p:pic>
      <p:pic>
        <p:nvPicPr>
          <p:cNvPr id="17" name="Picture 4" descr="ABoVE » For the Media">
            <a:extLst>
              <a:ext uri="{FF2B5EF4-FFF2-40B4-BE49-F238E27FC236}">
                <a16:creationId xmlns:a16="http://schemas.microsoft.com/office/drawing/2014/main" id="{0B694178-BB55-DB25-8EBF-81AA22A88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910" y="6353259"/>
            <a:ext cx="920156" cy="337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2966462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3F71F10-6F13-DE40-A504-F93D8800C19A}"/>
              </a:ext>
            </a:extLst>
          </p:cNvPr>
          <p:cNvSpPr>
            <a:spLocks noGrp="1"/>
          </p:cNvSpPr>
          <p:nvPr>
            <p:ph type="body" sz="half" idx="15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10" name="Picture 9" descr="cl_20180706125334-4.jpg">
            <a:extLst>
              <a:ext uri="{FF2B5EF4-FFF2-40B4-BE49-F238E27FC236}">
                <a16:creationId xmlns:a16="http://schemas.microsoft.com/office/drawing/2014/main" id="{626ABBAA-1111-8543-BCB8-892A5CB12D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57" b="1243"/>
          <a:stretch/>
        </p:blipFill>
        <p:spPr>
          <a:xfrm>
            <a:off x="-26108" y="-6877"/>
            <a:ext cx="12244216" cy="6899575"/>
          </a:xfrm>
          <a:prstGeom prst="rect">
            <a:avLst/>
          </a:prstGeom>
        </p:spPr>
      </p:pic>
      <p:pic>
        <p:nvPicPr>
          <p:cNvPr id="17" name="Picture 2" descr="2020 Amazon Deforestation and Fire Outlook - Woodwell Climate">
            <a:extLst>
              <a:ext uri="{FF2B5EF4-FFF2-40B4-BE49-F238E27FC236}">
                <a16:creationId xmlns:a16="http://schemas.microsoft.com/office/drawing/2014/main" id="{D52F3B1D-3C2C-6044-8CE9-40029FBC0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48" y="183541"/>
            <a:ext cx="1440101" cy="884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1256CA-352E-8141-B22C-9F5FBBCDE7A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9288" y="936413"/>
            <a:ext cx="84960" cy="369332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A847B2-1216-B949-80EA-ACF1669D669A}"/>
              </a:ext>
            </a:extLst>
          </p:cNvPr>
          <p:cNvSpPr txBox="1"/>
          <p:nvPr/>
        </p:nvSpPr>
        <p:spPr>
          <a:xfrm>
            <a:off x="6380214" y="206014"/>
            <a:ext cx="5588836" cy="5539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hangingPunct="0"/>
            <a:r>
              <a:rPr kumimoji="0" lang="en-US" sz="3000" b="1" i="0" u="none" strike="noStrike" cap="none" spc="0" normalizeH="0" baseline="0" dirty="0">
                <a:ln>
                  <a:noFill/>
                </a:ln>
                <a:effectLst/>
                <a:uFillTx/>
                <a:latin typeface="Helvetica" pitchFamily="2" charset="0"/>
                <a:cs typeface="Times New Roman" panose="02020603050405020304" pitchFamily="18" charset="0"/>
                <a:sym typeface="Helvetica"/>
              </a:rPr>
              <a:t>Mahsí’ choo (</a:t>
            </a:r>
            <a:r>
              <a:rPr kumimoji="0" lang="en-US" sz="3000" b="1" i="1" u="none" strike="noStrike" cap="none" spc="0" normalizeH="0" baseline="0" dirty="0">
                <a:ln>
                  <a:noFill/>
                </a:ln>
                <a:effectLst/>
                <a:uFillTx/>
                <a:latin typeface="Helvetica" pitchFamily="2" charset="0"/>
                <a:cs typeface="Times New Roman" panose="02020603050405020304" pitchFamily="18" charset="0"/>
                <a:sym typeface="Helvetica"/>
              </a:rPr>
              <a:t>thanks so much</a:t>
            </a:r>
            <a:r>
              <a:rPr kumimoji="0" lang="en-US" sz="3000" b="1" i="0" u="none" strike="noStrike" cap="none" spc="0" normalizeH="0" baseline="0" dirty="0">
                <a:ln>
                  <a:noFill/>
                </a:ln>
                <a:effectLst/>
                <a:uFillTx/>
                <a:latin typeface="Helvetica" pitchFamily="2" charset="0"/>
                <a:cs typeface="Times New Roman" panose="02020603050405020304" pitchFamily="18" charset="0"/>
                <a:sym typeface="Helvetica"/>
              </a:rPr>
              <a:t>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98BBCCE-9CCC-5140-AA3B-770C4141C5F2}"/>
              </a:ext>
            </a:extLst>
          </p:cNvPr>
          <p:cNvSpPr/>
          <p:nvPr/>
        </p:nvSpPr>
        <p:spPr>
          <a:xfrm>
            <a:off x="315311" y="5528113"/>
            <a:ext cx="6096000" cy="136960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Helvetica" pitchFamily="2" charset="0"/>
              </a:rPr>
              <a:t>Darcy L. Peter</a:t>
            </a:r>
          </a:p>
          <a:p>
            <a:r>
              <a:rPr lang="en-US" sz="1500" b="1" dirty="0">
                <a:solidFill>
                  <a:schemeClr val="bg1"/>
                </a:solidFill>
                <a:latin typeface="Helvetica" pitchFamily="2" charset="0"/>
              </a:rPr>
              <a:t>dpeter@woodwellclimate.org</a:t>
            </a:r>
          </a:p>
          <a:p>
            <a:r>
              <a:rPr lang="en-US" sz="1200" b="1" i="1" dirty="0">
                <a:solidFill>
                  <a:schemeClr val="bg1"/>
                </a:solidFill>
                <a:latin typeface="Helvetica" pitchFamily="2" charset="0"/>
              </a:rPr>
              <a:t>she / her / hers</a:t>
            </a:r>
          </a:p>
          <a:p>
            <a:endParaRPr lang="en-US" sz="1200" b="1" i="1" dirty="0">
              <a:solidFill>
                <a:schemeClr val="bg1"/>
              </a:solidFill>
              <a:latin typeface="Helvetica" pitchFamily="2" charset="0"/>
            </a:endParaRPr>
          </a:p>
          <a:p>
            <a:r>
              <a:rPr lang="en-US" sz="1200" b="1" dirty="0">
                <a:solidFill>
                  <a:schemeClr val="bg1"/>
                </a:solidFill>
                <a:latin typeface="Helvetica" pitchFamily="2" charset="0"/>
              </a:rPr>
              <a:t>Twitter: @DarcyPeter1</a:t>
            </a:r>
          </a:p>
          <a:p>
            <a:r>
              <a:rPr lang="en-US" sz="1200" b="1" dirty="0">
                <a:solidFill>
                  <a:schemeClr val="bg1"/>
                </a:solidFill>
                <a:latin typeface="Helvetica" pitchFamily="2" charset="0"/>
              </a:rPr>
              <a:t>Instagram: @DarcyLPeter</a:t>
            </a:r>
          </a:p>
        </p:txBody>
      </p:sp>
      <p:pic>
        <p:nvPicPr>
          <p:cNvPr id="1028" name="Picture 4" descr="ABoVE » For the Media">
            <a:extLst>
              <a:ext uri="{FF2B5EF4-FFF2-40B4-BE49-F238E27FC236}">
                <a16:creationId xmlns:a16="http://schemas.microsoft.com/office/drawing/2014/main" id="{39548979-5835-F82A-5C5F-800118282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17" y="844601"/>
            <a:ext cx="1509132" cy="552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4265605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B1A367-8A68-1248-8F37-C126E626CD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C5E00C-7B9E-5846-93BC-BCCE27A36483}"/>
              </a:ext>
            </a:extLst>
          </p:cNvPr>
          <p:cNvSpPr txBox="1"/>
          <p:nvPr/>
        </p:nvSpPr>
        <p:spPr>
          <a:xfrm>
            <a:off x="5117688" y="6611781"/>
            <a:ext cx="1956624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Map by: Greg Fiske (@g_fiske)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22074B-A13C-B04A-AB02-42B6372E556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9288" y="936413"/>
            <a:ext cx="253596" cy="461665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30F8CE8-D353-4C4E-ADC8-ED627B4B6D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3750" r="572" b="3591"/>
          <a:stretch/>
        </p:blipFill>
        <p:spPr>
          <a:xfrm>
            <a:off x="3252773" y="0"/>
            <a:ext cx="5686453" cy="6858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3F71F10-6F13-DE40-A504-F93D8800C19A}"/>
              </a:ext>
            </a:extLst>
          </p:cNvPr>
          <p:cNvSpPr>
            <a:spLocks noGrp="1"/>
          </p:cNvSpPr>
          <p:nvPr>
            <p:ph type="body" sz="half" idx="15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0E6CD1-628D-3F4B-A21D-80D9923FCBD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9288" y="936413"/>
            <a:ext cx="84960" cy="369332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20" name="Picture 2" descr="2020 Amazon Deforestation and Fire Outlook - Woodwell Climate">
            <a:extLst>
              <a:ext uri="{FF2B5EF4-FFF2-40B4-BE49-F238E27FC236}">
                <a16:creationId xmlns:a16="http://schemas.microsoft.com/office/drawing/2014/main" id="{B9CB03CB-AA78-BE49-906D-A5E6C2C66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29" y="6185671"/>
            <a:ext cx="1095025" cy="672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D329F7-6329-FE43-9992-E0182C87ED47}"/>
              </a:ext>
            </a:extLst>
          </p:cNvPr>
          <p:cNvSpPr txBox="1"/>
          <p:nvPr/>
        </p:nvSpPr>
        <p:spPr>
          <a:xfrm>
            <a:off x="4519429" y="148284"/>
            <a:ext cx="7469430" cy="28623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  <a:latin typeface="Helvetica" pitchFamily="2" charset="0"/>
              </a:rPr>
              <a:t>“Respect is at the heart of all northern cultures and </a:t>
            </a:r>
          </a:p>
          <a:p>
            <a:endParaRPr lang="en-US" sz="2000" b="1" dirty="0">
              <a:solidFill>
                <a:schemeClr val="tx1"/>
              </a:solidFill>
              <a:latin typeface="Helvetica" pitchFamily="2" charset="0"/>
            </a:endParaRPr>
          </a:p>
          <a:p>
            <a:r>
              <a:rPr lang="en-US" sz="2000" b="1" dirty="0">
                <a:solidFill>
                  <a:schemeClr val="tx1"/>
                </a:solidFill>
                <a:latin typeface="Helvetica" pitchFamily="2" charset="0"/>
              </a:rPr>
              <a:t>ethnicities. Working in northern regions requires mutual </a:t>
            </a:r>
          </a:p>
          <a:p>
            <a:endParaRPr lang="en-US" sz="2000" b="1" dirty="0">
              <a:solidFill>
                <a:schemeClr val="tx1"/>
              </a:solidFill>
              <a:latin typeface="Helvetica" pitchFamily="2" charset="0"/>
            </a:endParaRPr>
          </a:p>
          <a:p>
            <a:r>
              <a:rPr lang="en-US" sz="2000" b="1" dirty="0">
                <a:solidFill>
                  <a:schemeClr val="tx1"/>
                </a:solidFill>
                <a:latin typeface="Helvetica" pitchFamily="2" charset="0"/>
              </a:rPr>
              <a:t>respect for and willingness to listen to and learn from </a:t>
            </a:r>
          </a:p>
          <a:p>
            <a:endParaRPr lang="en-US" sz="2000" b="1" dirty="0">
              <a:solidFill>
                <a:schemeClr val="tx1"/>
              </a:solidFill>
              <a:latin typeface="Helvetica" pitchFamily="2" charset="0"/>
            </a:endParaRPr>
          </a:p>
          <a:p>
            <a:r>
              <a:rPr lang="en-US" sz="2000" b="1" dirty="0">
                <a:solidFill>
                  <a:schemeClr val="tx1"/>
                </a:solidFill>
                <a:latin typeface="Helvetica" pitchFamily="2" charset="0"/>
              </a:rPr>
              <a:t>unfamiliar cultural practices, languages, norms, traditions,</a:t>
            </a:r>
          </a:p>
          <a:p>
            <a:endParaRPr lang="en-US" sz="2000" b="1" dirty="0">
              <a:solidFill>
                <a:schemeClr val="tx1"/>
              </a:solidFill>
              <a:latin typeface="Helvetica" pitchFamily="2" charset="0"/>
            </a:endParaRPr>
          </a:p>
          <a:p>
            <a:r>
              <a:rPr lang="en-US" sz="2000" b="1" dirty="0">
                <a:solidFill>
                  <a:schemeClr val="tx1"/>
                </a:solidFill>
                <a:latin typeface="Helvetica" pitchFamily="2" charset="0"/>
              </a:rPr>
              <a:t>and ways of life”</a:t>
            </a:r>
            <a:endParaRPr kumimoji="0" lang="en-US" sz="2000" b="1" i="0" u="none" strike="noStrike" cap="none" spc="0" normalizeH="0" baseline="0" dirty="0">
              <a:solidFill>
                <a:schemeClr val="tx1"/>
              </a:solidFill>
              <a:effectLst/>
              <a:uFillTx/>
              <a:latin typeface="Helvetica" pitchFamily="2" charset="0"/>
              <a:sym typeface="Helvetica"/>
            </a:endParaRPr>
          </a:p>
        </p:txBody>
      </p:sp>
      <p:sp>
        <p:nvSpPr>
          <p:cNvPr id="3" name="AutoShape 4">
            <a:extLst>
              <a:ext uri="{FF2B5EF4-FFF2-40B4-BE49-F238E27FC236}">
                <a16:creationId xmlns:a16="http://schemas.microsoft.com/office/drawing/2014/main" id="{EE641883-9CB8-474A-AFA5-B2CCB9A1308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380F72B-DA5E-9849-86C6-98A34D89BE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5" b="15438"/>
          <a:stretch/>
        </p:blipFill>
        <p:spPr>
          <a:xfrm>
            <a:off x="8518363" y="2410273"/>
            <a:ext cx="3626817" cy="4447727"/>
          </a:xfrm>
          <a:prstGeom prst="rect">
            <a:avLst/>
          </a:prstGeom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885C1F35-02EE-CA46-AC18-8ECBD6ADE6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8"/>
          <a:stretch/>
        </p:blipFill>
        <p:spPr bwMode="auto">
          <a:xfrm>
            <a:off x="3315245" y="3010604"/>
            <a:ext cx="5112762" cy="3847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154E46E1-DE26-FA44-9342-F2E31D014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57" y="4073154"/>
            <a:ext cx="2781205" cy="184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B58B6708-8C0E-7341-A525-63E45B020E03}"/>
              </a:ext>
            </a:extLst>
          </p:cNvPr>
          <p:cNvSpPr txBox="1">
            <a:spLocks/>
          </p:cNvSpPr>
          <p:nvPr/>
        </p:nvSpPr>
        <p:spPr>
          <a:xfrm>
            <a:off x="399288" y="647655"/>
            <a:ext cx="2781211" cy="332398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2400" b="1" i="0" u="none" strike="noStrike" cap="none" spc="0" baseline="0">
                <a:solidFill>
                  <a:srgbClr val="FE58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746919" marR="0" indent="-289719" algn="l" defTabSz="914400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tabLst/>
              <a:defRPr sz="2000" b="0" i="0" u="none" strike="noStrike" cap="none" spc="0" baseline="0">
                <a:solidFill>
                  <a:srgbClr val="1F2624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1262062" marR="0" indent="-347662" algn="l" defTabSz="914400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tabLst/>
              <a:defRPr sz="2000" b="0" i="0" u="none" strike="noStrike" cap="none" spc="0" baseline="0">
                <a:solidFill>
                  <a:srgbClr val="1F2624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1756127" marR="0" indent="-384527" algn="l" defTabSz="914400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tabLst/>
              <a:defRPr sz="2000" b="0" i="0" u="none" strike="noStrike" cap="none" spc="0" baseline="0">
                <a:solidFill>
                  <a:srgbClr val="1F2624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2213327" marR="0" indent="-384527" algn="l" defTabSz="914400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tabLst/>
              <a:defRPr sz="2000" b="0" i="0" u="none" strike="noStrike" cap="none" spc="0" baseline="0">
                <a:solidFill>
                  <a:srgbClr val="1F2624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540000" marR="0" indent="-254000" algn="l" defTabSz="914400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ct val="100000"/>
              <a:buFontTx/>
              <a:buChar char="•"/>
              <a:tabLst/>
              <a:defRPr sz="2000" b="0" i="0" u="none" strike="noStrike" cap="none" spc="0" baseline="0">
                <a:solidFill>
                  <a:srgbClr val="1F2624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2997200" marR="0" indent="-254000" algn="l" defTabSz="914400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ct val="100000"/>
              <a:buFontTx/>
              <a:buChar char="•"/>
              <a:tabLst/>
              <a:defRPr sz="2000" b="0" i="0" u="none" strike="noStrike" cap="none" spc="0" baseline="0">
                <a:solidFill>
                  <a:srgbClr val="1F2624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3454400" marR="0" indent="-254000" algn="l" defTabSz="914400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ct val="100000"/>
              <a:buFontTx/>
              <a:buChar char="•"/>
              <a:tabLst/>
              <a:defRPr sz="2000" b="0" i="0" u="none" strike="noStrike" cap="none" spc="0" baseline="0">
                <a:solidFill>
                  <a:srgbClr val="1F2624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3911600" marR="0" indent="-254000" algn="l" defTabSz="914400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ct val="100000"/>
              <a:buFontTx/>
              <a:buChar char="•"/>
              <a:tabLst/>
              <a:defRPr sz="2000" b="0" i="0" u="none" strike="noStrike" cap="none" spc="0" baseline="0">
                <a:solidFill>
                  <a:srgbClr val="1F2624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hangingPunct="1"/>
            <a:r>
              <a:rPr lang="en-US" dirty="0">
                <a:latin typeface="Helvetica" pitchFamily="2" charset="0"/>
              </a:rPr>
              <a:t>Meaningful</a:t>
            </a:r>
          </a:p>
          <a:p>
            <a:pPr hangingPunct="1"/>
            <a:r>
              <a:rPr lang="en-US" dirty="0">
                <a:latin typeface="Helvetica" pitchFamily="2" charset="0"/>
              </a:rPr>
              <a:t>research for </a:t>
            </a:r>
          </a:p>
          <a:p>
            <a:pPr hangingPunct="1"/>
            <a:r>
              <a:rPr lang="en-US" dirty="0">
                <a:latin typeface="Helvetica" pitchFamily="2" charset="0"/>
              </a:rPr>
              <a:t>meaningful</a:t>
            </a:r>
          </a:p>
          <a:p>
            <a:pPr hangingPunct="1"/>
            <a:r>
              <a:rPr lang="en-US" dirty="0">
                <a:latin typeface="Helvetica" pitchFamily="2" charset="0"/>
              </a:rPr>
              <a:t>impact:</a:t>
            </a:r>
          </a:p>
          <a:p>
            <a:pPr hangingPunct="1"/>
            <a:endParaRPr lang="en-US" dirty="0">
              <a:latin typeface="Helvetica" pitchFamily="2" charset="0"/>
            </a:endParaRPr>
          </a:p>
          <a:p>
            <a:pPr hangingPunct="1"/>
            <a:r>
              <a:rPr lang="en-US" dirty="0">
                <a:latin typeface="Helvetica" pitchFamily="2" charset="0"/>
              </a:rPr>
              <a:t>Guiding principles </a:t>
            </a:r>
          </a:p>
          <a:p>
            <a:pPr hangingPunct="1"/>
            <a:r>
              <a:rPr lang="en-US" dirty="0">
                <a:latin typeface="Helvetica" pitchFamily="2" charset="0"/>
              </a:rPr>
              <a:t>for working in </a:t>
            </a:r>
          </a:p>
          <a:p>
            <a:pPr hangingPunct="1"/>
            <a:r>
              <a:rPr lang="en-US" dirty="0">
                <a:latin typeface="Helvetica" pitchFamily="2" charset="0"/>
              </a:rPr>
              <a:t>northern</a:t>
            </a:r>
          </a:p>
          <a:p>
            <a:pPr hangingPunct="1"/>
            <a:r>
              <a:rPr lang="en-US" dirty="0">
                <a:latin typeface="Helvetica" pitchFamily="2" charset="0"/>
              </a:rPr>
              <a:t>communities</a:t>
            </a:r>
          </a:p>
        </p:txBody>
      </p:sp>
      <p:pic>
        <p:nvPicPr>
          <p:cNvPr id="12" name="Picture 4" descr="ABoVE » For the Media">
            <a:extLst>
              <a:ext uri="{FF2B5EF4-FFF2-40B4-BE49-F238E27FC236}">
                <a16:creationId xmlns:a16="http://schemas.microsoft.com/office/drawing/2014/main" id="{EC2281DA-3B71-D544-0AC6-AF5829A24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910" y="6353259"/>
            <a:ext cx="920156" cy="337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0132447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0E6CD1-628D-3F4B-A21D-80D9923FCBD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9288" y="936413"/>
            <a:ext cx="84960" cy="369332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20" name="Picture 2" descr="2020 Amazon Deforestation and Fire Outlook - Woodwell Climate">
            <a:extLst>
              <a:ext uri="{FF2B5EF4-FFF2-40B4-BE49-F238E27FC236}">
                <a16:creationId xmlns:a16="http://schemas.microsoft.com/office/drawing/2014/main" id="{B9CB03CB-AA78-BE49-906D-A5E6C2C66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29" y="6185671"/>
            <a:ext cx="1095025" cy="672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D329F7-6329-FE43-9992-E0182C87ED47}"/>
              </a:ext>
            </a:extLst>
          </p:cNvPr>
          <p:cNvSpPr txBox="1"/>
          <p:nvPr/>
        </p:nvSpPr>
        <p:spPr>
          <a:xfrm>
            <a:off x="4498409" y="178126"/>
            <a:ext cx="7443063" cy="22467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US" sz="2000" b="1" dirty="0">
                <a:latin typeface="Helvetica" pitchFamily="2" charset="0"/>
              </a:rPr>
              <a:t>“Abide by international, federal, state and local laws and </a:t>
            </a:r>
          </a:p>
          <a:p>
            <a:endParaRPr lang="en-US" sz="2000" b="1" dirty="0">
              <a:latin typeface="Helvetica" pitchFamily="2" charset="0"/>
            </a:endParaRPr>
          </a:p>
          <a:p>
            <a:r>
              <a:rPr lang="en-US" sz="2000" b="1" dirty="0">
                <a:latin typeface="Helvetica" pitchFamily="2" charset="0"/>
              </a:rPr>
              <a:t>regulations, </a:t>
            </a:r>
            <a:r>
              <a:rPr lang="en-US" sz="2000" b="1" i="1" dirty="0">
                <a:latin typeface="Helvetica" pitchFamily="2" charset="0"/>
              </a:rPr>
              <a:t>and follow any existing research protocols </a:t>
            </a:r>
          </a:p>
          <a:p>
            <a:endParaRPr lang="en-US" sz="2000" b="1" i="1" dirty="0">
              <a:latin typeface="Helvetica" pitchFamily="2" charset="0"/>
            </a:endParaRPr>
          </a:p>
          <a:p>
            <a:r>
              <a:rPr lang="en-US" sz="2000" b="1" i="1" dirty="0">
                <a:latin typeface="Helvetica" pitchFamily="2" charset="0"/>
              </a:rPr>
              <a:t>while working in U.S. and international northern </a:t>
            </a:r>
          </a:p>
          <a:p>
            <a:endParaRPr lang="en-US" sz="2000" b="1" i="1" dirty="0">
              <a:latin typeface="Helvetica" pitchFamily="2" charset="0"/>
            </a:endParaRPr>
          </a:p>
          <a:p>
            <a:r>
              <a:rPr lang="en-US" sz="2000" b="1" i="1" dirty="0">
                <a:latin typeface="Helvetica" pitchFamily="2" charset="0"/>
              </a:rPr>
              <a:t>environments</a:t>
            </a:r>
            <a:r>
              <a:rPr lang="en-US" sz="2000" b="1" dirty="0">
                <a:latin typeface="Helvetica" pitchFamily="2" charset="0"/>
              </a:rPr>
              <a:t>”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ED97E2-6BBC-BF4B-909A-5CF60042CD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855" y="2444991"/>
            <a:ext cx="3594402" cy="427259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86FD959-4A3A-714F-8F91-6D56F9F799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29" y="4203000"/>
            <a:ext cx="4277890" cy="157361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606C177-9E41-904C-AF4A-D20685091C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873" y="2444991"/>
            <a:ext cx="3782295" cy="427259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2CE53DE-DA1E-4A45-A866-45B93CBF620A}"/>
              </a:ext>
            </a:extLst>
          </p:cNvPr>
          <p:cNvSpPr>
            <a:spLocks noGrp="1"/>
          </p:cNvSpPr>
          <p:nvPr>
            <p:ph type="body" sz="half" idx="15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4A7D0835-7064-BE49-9390-5AD0161FA90C}"/>
              </a:ext>
            </a:extLst>
          </p:cNvPr>
          <p:cNvSpPr txBox="1">
            <a:spLocks/>
          </p:cNvSpPr>
          <p:nvPr/>
        </p:nvSpPr>
        <p:spPr>
          <a:xfrm>
            <a:off x="399288" y="647655"/>
            <a:ext cx="2781211" cy="332398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2400" b="1" i="0" u="none" strike="noStrike" cap="none" spc="0" baseline="0">
                <a:solidFill>
                  <a:srgbClr val="FE58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746919" marR="0" indent="-289719" algn="l" defTabSz="914400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tabLst/>
              <a:defRPr sz="2000" b="0" i="0" u="none" strike="noStrike" cap="none" spc="0" baseline="0">
                <a:solidFill>
                  <a:srgbClr val="1F2624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1262062" marR="0" indent="-347662" algn="l" defTabSz="914400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tabLst/>
              <a:defRPr sz="2000" b="0" i="0" u="none" strike="noStrike" cap="none" spc="0" baseline="0">
                <a:solidFill>
                  <a:srgbClr val="1F2624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1756127" marR="0" indent="-384527" algn="l" defTabSz="914400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tabLst/>
              <a:defRPr sz="2000" b="0" i="0" u="none" strike="noStrike" cap="none" spc="0" baseline="0">
                <a:solidFill>
                  <a:srgbClr val="1F2624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2213327" marR="0" indent="-384527" algn="l" defTabSz="914400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tabLst/>
              <a:defRPr sz="2000" b="0" i="0" u="none" strike="noStrike" cap="none" spc="0" baseline="0">
                <a:solidFill>
                  <a:srgbClr val="1F2624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540000" marR="0" indent="-254000" algn="l" defTabSz="914400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ct val="100000"/>
              <a:buFontTx/>
              <a:buChar char="•"/>
              <a:tabLst/>
              <a:defRPr sz="2000" b="0" i="0" u="none" strike="noStrike" cap="none" spc="0" baseline="0">
                <a:solidFill>
                  <a:srgbClr val="1F2624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2997200" marR="0" indent="-254000" algn="l" defTabSz="914400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ct val="100000"/>
              <a:buFontTx/>
              <a:buChar char="•"/>
              <a:tabLst/>
              <a:defRPr sz="2000" b="0" i="0" u="none" strike="noStrike" cap="none" spc="0" baseline="0">
                <a:solidFill>
                  <a:srgbClr val="1F2624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3454400" marR="0" indent="-254000" algn="l" defTabSz="914400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ct val="100000"/>
              <a:buFontTx/>
              <a:buChar char="•"/>
              <a:tabLst/>
              <a:defRPr sz="2000" b="0" i="0" u="none" strike="noStrike" cap="none" spc="0" baseline="0">
                <a:solidFill>
                  <a:srgbClr val="1F2624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3911600" marR="0" indent="-254000" algn="l" defTabSz="914400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ct val="100000"/>
              <a:buFontTx/>
              <a:buChar char="•"/>
              <a:tabLst/>
              <a:defRPr sz="2000" b="0" i="0" u="none" strike="noStrike" cap="none" spc="0" baseline="0">
                <a:solidFill>
                  <a:srgbClr val="1F2624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hangingPunct="1"/>
            <a:r>
              <a:rPr lang="en-US" dirty="0">
                <a:latin typeface="Helvetica" pitchFamily="2" charset="0"/>
              </a:rPr>
              <a:t>Meaningful</a:t>
            </a:r>
          </a:p>
          <a:p>
            <a:pPr hangingPunct="1"/>
            <a:r>
              <a:rPr lang="en-US" dirty="0">
                <a:latin typeface="Helvetica" pitchFamily="2" charset="0"/>
              </a:rPr>
              <a:t>research for </a:t>
            </a:r>
          </a:p>
          <a:p>
            <a:pPr hangingPunct="1"/>
            <a:r>
              <a:rPr lang="en-US" dirty="0">
                <a:latin typeface="Helvetica" pitchFamily="2" charset="0"/>
              </a:rPr>
              <a:t>meaningful</a:t>
            </a:r>
          </a:p>
          <a:p>
            <a:pPr hangingPunct="1"/>
            <a:r>
              <a:rPr lang="en-US" dirty="0">
                <a:latin typeface="Helvetica" pitchFamily="2" charset="0"/>
              </a:rPr>
              <a:t>impact:</a:t>
            </a:r>
          </a:p>
          <a:p>
            <a:pPr hangingPunct="1"/>
            <a:endParaRPr lang="en-US" dirty="0">
              <a:latin typeface="Helvetica" pitchFamily="2" charset="0"/>
            </a:endParaRPr>
          </a:p>
          <a:p>
            <a:pPr hangingPunct="1"/>
            <a:r>
              <a:rPr lang="en-US" dirty="0">
                <a:latin typeface="Helvetica" pitchFamily="2" charset="0"/>
              </a:rPr>
              <a:t>Guiding principles </a:t>
            </a:r>
          </a:p>
          <a:p>
            <a:pPr hangingPunct="1"/>
            <a:r>
              <a:rPr lang="en-US" dirty="0">
                <a:latin typeface="Helvetica" pitchFamily="2" charset="0"/>
              </a:rPr>
              <a:t>for working in </a:t>
            </a:r>
          </a:p>
          <a:p>
            <a:pPr hangingPunct="1"/>
            <a:r>
              <a:rPr lang="en-US" dirty="0">
                <a:latin typeface="Helvetica" pitchFamily="2" charset="0"/>
              </a:rPr>
              <a:t>northern</a:t>
            </a:r>
          </a:p>
          <a:p>
            <a:pPr hangingPunct="1"/>
            <a:r>
              <a:rPr lang="en-US" dirty="0">
                <a:latin typeface="Helvetica" pitchFamily="2" charset="0"/>
              </a:rPr>
              <a:t>communities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F62854C-500D-0B4E-B4AC-049E04C67215}"/>
              </a:ext>
            </a:extLst>
          </p:cNvPr>
          <p:cNvSpPr txBox="1"/>
          <p:nvPr/>
        </p:nvSpPr>
        <p:spPr>
          <a:xfrm>
            <a:off x="4032824" y="178126"/>
            <a:ext cx="360033" cy="4770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en-US" sz="2500" b="1" dirty="0">
                <a:latin typeface="Helvetica" pitchFamily="2" charset="0"/>
              </a:rPr>
              <a:t>1</a:t>
            </a:r>
            <a:r>
              <a:rPr kumimoji="0" lang="en-US" sz="2500" b="1" i="0" u="none" strike="noStrike" normalizeH="0" baseline="0" dirty="0">
                <a:uFillTx/>
                <a:latin typeface="Helvetica" pitchFamily="2" charset="0"/>
                <a:sym typeface="Helvetica"/>
              </a:rPr>
              <a:t>.</a:t>
            </a:r>
          </a:p>
        </p:txBody>
      </p:sp>
      <p:pic>
        <p:nvPicPr>
          <p:cNvPr id="12" name="Picture 4" descr="ABoVE » For the Media">
            <a:extLst>
              <a:ext uri="{FF2B5EF4-FFF2-40B4-BE49-F238E27FC236}">
                <a16:creationId xmlns:a16="http://schemas.microsoft.com/office/drawing/2014/main" id="{13A7C74F-C52B-4634-7E6A-BE2EE02ED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910" y="6353259"/>
            <a:ext cx="920156" cy="337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5686394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3F71F10-6F13-DE40-A504-F93D8800C19A}"/>
              </a:ext>
            </a:extLst>
          </p:cNvPr>
          <p:cNvSpPr>
            <a:spLocks noGrp="1"/>
          </p:cNvSpPr>
          <p:nvPr>
            <p:ph type="body" sz="half" idx="15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0E6CD1-628D-3F4B-A21D-80D9923FCBD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9288" y="936413"/>
            <a:ext cx="84960" cy="369332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20" name="Picture 2" descr="2020 Amazon Deforestation and Fire Outlook - Woodwell Climate">
            <a:extLst>
              <a:ext uri="{FF2B5EF4-FFF2-40B4-BE49-F238E27FC236}">
                <a16:creationId xmlns:a16="http://schemas.microsoft.com/office/drawing/2014/main" id="{B9CB03CB-AA78-BE49-906D-A5E6C2C66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29" y="6185671"/>
            <a:ext cx="1095025" cy="672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D329F7-6329-FE43-9992-E0182C87ED47}"/>
              </a:ext>
            </a:extLst>
          </p:cNvPr>
          <p:cNvSpPr txBox="1"/>
          <p:nvPr/>
        </p:nvSpPr>
        <p:spPr>
          <a:xfrm>
            <a:off x="4498410" y="178126"/>
            <a:ext cx="7208316" cy="22467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US" sz="2000" b="1" dirty="0">
                <a:latin typeface="Helvetica" pitchFamily="2" charset="0"/>
              </a:rPr>
              <a:t>“Contact and communicate with local city, corporation, </a:t>
            </a:r>
          </a:p>
          <a:p>
            <a:endParaRPr lang="en-US" sz="2000" b="1" dirty="0">
              <a:latin typeface="Helvetica" pitchFamily="2" charset="0"/>
            </a:endParaRPr>
          </a:p>
          <a:p>
            <a:r>
              <a:rPr lang="en-US" sz="2000" b="1" dirty="0">
                <a:latin typeface="Helvetica" pitchFamily="2" charset="0"/>
              </a:rPr>
              <a:t>tribe, and other relevant entities throughout the entirety of </a:t>
            </a:r>
          </a:p>
          <a:p>
            <a:endParaRPr lang="en-US" sz="2000" b="1" dirty="0">
              <a:latin typeface="Helvetica" pitchFamily="2" charset="0"/>
            </a:endParaRPr>
          </a:p>
          <a:p>
            <a:r>
              <a:rPr lang="en-US" sz="2000" b="1" dirty="0">
                <a:latin typeface="Helvetica" pitchFamily="2" charset="0"/>
              </a:rPr>
              <a:t>research (including proposal-writing and pre-planning) to </a:t>
            </a:r>
          </a:p>
          <a:p>
            <a:endParaRPr lang="en-US" sz="2000" b="1" dirty="0">
              <a:latin typeface="Helvetica" pitchFamily="2" charset="0"/>
            </a:endParaRPr>
          </a:p>
          <a:p>
            <a:r>
              <a:rPr lang="en-US" sz="2000" b="1" dirty="0">
                <a:latin typeface="Helvetica" pitchFamily="2" charset="0"/>
              </a:rPr>
              <a:t>allow for transparency and as a form of respect”</a:t>
            </a:r>
          </a:p>
        </p:txBody>
      </p:sp>
      <p:pic>
        <p:nvPicPr>
          <p:cNvPr id="16386" name="Picture 2" descr="Association of Village Council Presidents - AVCP">
            <a:extLst>
              <a:ext uri="{FF2B5EF4-FFF2-40B4-BE49-F238E27FC236}">
                <a16:creationId xmlns:a16="http://schemas.microsoft.com/office/drawing/2014/main" id="{106D1FA4-73AF-F94E-81ED-D2D718D99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0568" y="2690680"/>
            <a:ext cx="1917727" cy="1917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5854E61-A07F-114F-A2EA-12E1485B6463}"/>
              </a:ext>
            </a:extLst>
          </p:cNvPr>
          <p:cNvSpPr txBox="1"/>
          <p:nvPr/>
        </p:nvSpPr>
        <p:spPr>
          <a:xfrm>
            <a:off x="4368101" y="4645150"/>
            <a:ext cx="2072040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R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1200" b="1" dirty="0">
                <a:latin typeface="Helvetica" pitchFamily="2" charset="0"/>
              </a:rPr>
              <a:t>1. Alaska Native regional</a:t>
            </a:r>
          </a:p>
          <a:p>
            <a:pPr marR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1200" b="1" dirty="0">
                <a:latin typeface="Helvetica" pitchFamily="2" charset="0"/>
              </a:rPr>
              <a:t>nonprofit tribal consortium</a:t>
            </a:r>
            <a:endParaRPr kumimoji="0" lang="en-US" sz="1200" b="1" i="0" u="none" strike="noStrike" cap="none" spc="0" normalizeH="0" baseline="0" dirty="0">
              <a:ln>
                <a:noFill/>
              </a:ln>
              <a:effectLst/>
              <a:uFillTx/>
              <a:latin typeface="Helvetica" pitchFamily="2" charset="0"/>
              <a:sym typeface="Helvetica"/>
            </a:endParaRPr>
          </a:p>
        </p:txBody>
      </p:sp>
      <p:pic>
        <p:nvPicPr>
          <p:cNvPr id="16388" name="Picture 4" descr="Orutsararmiut Native Council – Tribal Government for the Native Village of  Bethel">
            <a:extLst>
              <a:ext uri="{FF2B5EF4-FFF2-40B4-BE49-F238E27FC236}">
                <a16:creationId xmlns:a16="http://schemas.microsoft.com/office/drawing/2014/main" id="{14AD112F-A9E0-9345-A794-9C93E3B2E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936" y="5330542"/>
            <a:ext cx="3084094" cy="106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78A04E5-0340-1E42-8CB1-DD39DFAC0327}"/>
              </a:ext>
            </a:extLst>
          </p:cNvPr>
          <p:cNvSpPr txBox="1"/>
          <p:nvPr/>
        </p:nvSpPr>
        <p:spPr>
          <a:xfrm>
            <a:off x="9762992" y="6399534"/>
            <a:ext cx="632159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b="1" dirty="0">
                <a:latin typeface="Helvetica" pitchFamily="2" charset="0"/>
              </a:rPr>
              <a:t>5</a:t>
            </a:r>
            <a:r>
              <a:rPr kumimoji="0" lang="en-US" sz="1200" b="1" i="0" u="none" strike="noStrike" cap="none" spc="0" normalizeH="0" baseline="0" dirty="0">
                <a:ln>
                  <a:noFill/>
                </a:ln>
                <a:effectLst/>
                <a:uFillTx/>
                <a:latin typeface="Helvetica" pitchFamily="2" charset="0"/>
                <a:sym typeface="Helvetica"/>
              </a:rPr>
              <a:t>. </a:t>
            </a:r>
            <a:r>
              <a:rPr lang="en-US" sz="1200" b="1" dirty="0">
                <a:latin typeface="Helvetica" pitchFamily="2" charset="0"/>
              </a:rPr>
              <a:t>Tribe</a:t>
            </a:r>
            <a:endParaRPr kumimoji="0" lang="en-US" sz="1200" b="1" i="0" u="none" strike="noStrike" cap="none" spc="0" normalizeH="0" baseline="0" dirty="0">
              <a:ln>
                <a:noFill/>
              </a:ln>
              <a:effectLst/>
              <a:uFillTx/>
              <a:latin typeface="Helvetica" pitchFamily="2" charset="0"/>
              <a:sym typeface="Helvetica"/>
            </a:endParaRPr>
          </a:p>
        </p:txBody>
      </p:sp>
      <p:pic>
        <p:nvPicPr>
          <p:cNvPr id="16390" name="Picture 6" descr="BETHEL NATIVE CORPORATION">
            <a:extLst>
              <a:ext uri="{FF2B5EF4-FFF2-40B4-BE49-F238E27FC236}">
                <a16:creationId xmlns:a16="http://schemas.microsoft.com/office/drawing/2014/main" id="{5B82AFE3-97EE-5E4F-9320-F09F88549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7075" y="3319334"/>
            <a:ext cx="1760955" cy="1325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0AB3BC0-1593-B44A-BFF3-C92851C9E4A1}"/>
              </a:ext>
            </a:extLst>
          </p:cNvPr>
          <p:cNvSpPr txBox="1"/>
          <p:nvPr/>
        </p:nvSpPr>
        <p:spPr>
          <a:xfrm>
            <a:off x="9954831" y="4737482"/>
            <a:ext cx="1623199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spc="0" normalizeH="0" baseline="0" dirty="0">
                <a:ln>
                  <a:noFill/>
                </a:ln>
                <a:effectLst/>
                <a:uFillTx/>
                <a:latin typeface="Helvetica" pitchFamily="2" charset="0"/>
                <a:sym typeface="Helvetica"/>
              </a:rPr>
              <a:t>3. Native corporation</a:t>
            </a:r>
          </a:p>
        </p:txBody>
      </p:sp>
      <p:sp>
        <p:nvSpPr>
          <p:cNvPr id="15" name="Rectangle 8">
            <a:extLst>
              <a:ext uri="{FF2B5EF4-FFF2-40B4-BE49-F238E27FC236}">
                <a16:creationId xmlns:a16="http://schemas.microsoft.com/office/drawing/2014/main" id="{48DD2F34-4BFF-2745-9921-B08898AB1BBA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4042348" y="6083589"/>
            <a:ext cx="1333870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6391" name="Picture 17" descr="Bethel Community Services Foundation">
            <a:extLst>
              <a:ext uri="{FF2B5EF4-FFF2-40B4-BE49-F238E27FC236}">
                <a16:creationId xmlns:a16="http://schemas.microsoft.com/office/drawing/2014/main" id="{9D79741C-3D02-7940-B7D0-E87FFB4EF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2" t="3041" r="4321" b="5759"/>
          <a:stretch>
            <a:fillRect/>
          </a:stretch>
        </p:blipFill>
        <p:spPr bwMode="auto">
          <a:xfrm>
            <a:off x="4371874" y="5709543"/>
            <a:ext cx="3448252" cy="721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66FDBD1-3165-DF45-BA0A-A358977D0029}"/>
              </a:ext>
            </a:extLst>
          </p:cNvPr>
          <p:cNvSpPr txBox="1"/>
          <p:nvPr/>
        </p:nvSpPr>
        <p:spPr>
          <a:xfrm>
            <a:off x="4709232" y="6402877"/>
            <a:ext cx="2928044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spc="0" normalizeH="0" baseline="0" dirty="0">
                <a:ln>
                  <a:noFill/>
                </a:ln>
                <a:effectLst/>
                <a:uFillTx/>
                <a:latin typeface="Helvetica" pitchFamily="2" charset="0"/>
                <a:sym typeface="Helvetica"/>
              </a:rPr>
              <a:t>4. Community-based services program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244BA55-F890-B74F-AD4D-672033AD32CD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2015" y="2690680"/>
            <a:ext cx="1917727" cy="1917727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320B6FD-EBF4-424D-B4C0-716082F233F2}"/>
              </a:ext>
            </a:extLst>
          </p:cNvPr>
          <p:cNvSpPr txBox="1"/>
          <p:nvPr/>
        </p:nvSpPr>
        <p:spPr>
          <a:xfrm>
            <a:off x="7680254" y="4719136"/>
            <a:ext cx="682236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spc="0" normalizeH="0" baseline="0" dirty="0">
                <a:ln>
                  <a:noFill/>
                </a:ln>
                <a:effectLst/>
                <a:uFillTx/>
                <a:latin typeface="Helvetica" pitchFamily="2" charset="0"/>
                <a:sym typeface="Helvetica"/>
              </a:rPr>
              <a:t>2. State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257C6ED-90DC-2C46-B6CC-D2CF220BB718}"/>
              </a:ext>
            </a:extLst>
          </p:cNvPr>
          <p:cNvSpPr txBox="1"/>
          <p:nvPr/>
        </p:nvSpPr>
        <p:spPr>
          <a:xfrm>
            <a:off x="4032824" y="178126"/>
            <a:ext cx="360033" cy="4770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kumimoji="0" lang="en-US" sz="2500" b="1" i="0" u="none" strike="noStrike" normalizeH="0" baseline="0" dirty="0">
                <a:uFillTx/>
                <a:latin typeface="Helvetica" pitchFamily="2" charset="0"/>
                <a:sym typeface="Helvetica"/>
              </a:rPr>
              <a:t>2.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097ECB20-7416-474C-BF69-5EA5B011D3EF}"/>
              </a:ext>
            </a:extLst>
          </p:cNvPr>
          <p:cNvSpPr txBox="1">
            <a:spLocks/>
          </p:cNvSpPr>
          <p:nvPr/>
        </p:nvSpPr>
        <p:spPr>
          <a:xfrm>
            <a:off x="399288" y="647655"/>
            <a:ext cx="2781211" cy="332398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2400" b="1" i="0" u="none" strike="noStrike" cap="none" spc="0" baseline="0">
                <a:solidFill>
                  <a:srgbClr val="FE58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746919" marR="0" indent="-289719" algn="l" defTabSz="914400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tabLst/>
              <a:defRPr sz="2000" b="0" i="0" u="none" strike="noStrike" cap="none" spc="0" baseline="0">
                <a:solidFill>
                  <a:srgbClr val="1F2624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1262062" marR="0" indent="-347662" algn="l" defTabSz="914400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tabLst/>
              <a:defRPr sz="2000" b="0" i="0" u="none" strike="noStrike" cap="none" spc="0" baseline="0">
                <a:solidFill>
                  <a:srgbClr val="1F2624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1756127" marR="0" indent="-384527" algn="l" defTabSz="914400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tabLst/>
              <a:defRPr sz="2000" b="0" i="0" u="none" strike="noStrike" cap="none" spc="0" baseline="0">
                <a:solidFill>
                  <a:srgbClr val="1F2624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2213327" marR="0" indent="-384527" algn="l" defTabSz="914400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tabLst/>
              <a:defRPr sz="2000" b="0" i="0" u="none" strike="noStrike" cap="none" spc="0" baseline="0">
                <a:solidFill>
                  <a:srgbClr val="1F2624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540000" marR="0" indent="-254000" algn="l" defTabSz="914400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ct val="100000"/>
              <a:buFontTx/>
              <a:buChar char="•"/>
              <a:tabLst/>
              <a:defRPr sz="2000" b="0" i="0" u="none" strike="noStrike" cap="none" spc="0" baseline="0">
                <a:solidFill>
                  <a:srgbClr val="1F2624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2997200" marR="0" indent="-254000" algn="l" defTabSz="914400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ct val="100000"/>
              <a:buFontTx/>
              <a:buChar char="•"/>
              <a:tabLst/>
              <a:defRPr sz="2000" b="0" i="0" u="none" strike="noStrike" cap="none" spc="0" baseline="0">
                <a:solidFill>
                  <a:srgbClr val="1F2624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3454400" marR="0" indent="-254000" algn="l" defTabSz="914400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ct val="100000"/>
              <a:buFontTx/>
              <a:buChar char="•"/>
              <a:tabLst/>
              <a:defRPr sz="2000" b="0" i="0" u="none" strike="noStrike" cap="none" spc="0" baseline="0">
                <a:solidFill>
                  <a:srgbClr val="1F2624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3911600" marR="0" indent="-254000" algn="l" defTabSz="914400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ct val="100000"/>
              <a:buFontTx/>
              <a:buChar char="•"/>
              <a:tabLst/>
              <a:defRPr sz="2000" b="0" i="0" u="none" strike="noStrike" cap="none" spc="0" baseline="0">
                <a:solidFill>
                  <a:srgbClr val="1F2624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hangingPunct="1"/>
            <a:r>
              <a:rPr lang="en-US" dirty="0">
                <a:latin typeface="Helvetica" pitchFamily="2" charset="0"/>
              </a:rPr>
              <a:t>Meaningful</a:t>
            </a:r>
          </a:p>
          <a:p>
            <a:pPr hangingPunct="1"/>
            <a:r>
              <a:rPr lang="en-US" dirty="0">
                <a:latin typeface="Helvetica" pitchFamily="2" charset="0"/>
              </a:rPr>
              <a:t>research for </a:t>
            </a:r>
          </a:p>
          <a:p>
            <a:pPr hangingPunct="1"/>
            <a:r>
              <a:rPr lang="en-US" dirty="0">
                <a:latin typeface="Helvetica" pitchFamily="2" charset="0"/>
              </a:rPr>
              <a:t>meaningful</a:t>
            </a:r>
          </a:p>
          <a:p>
            <a:pPr hangingPunct="1"/>
            <a:r>
              <a:rPr lang="en-US" dirty="0">
                <a:latin typeface="Helvetica" pitchFamily="2" charset="0"/>
              </a:rPr>
              <a:t>impact:</a:t>
            </a:r>
          </a:p>
          <a:p>
            <a:pPr hangingPunct="1"/>
            <a:endParaRPr lang="en-US" dirty="0">
              <a:latin typeface="Helvetica" pitchFamily="2" charset="0"/>
            </a:endParaRPr>
          </a:p>
          <a:p>
            <a:pPr hangingPunct="1"/>
            <a:r>
              <a:rPr lang="en-US" dirty="0">
                <a:latin typeface="Helvetica" pitchFamily="2" charset="0"/>
              </a:rPr>
              <a:t>Guiding principles </a:t>
            </a:r>
          </a:p>
          <a:p>
            <a:pPr hangingPunct="1"/>
            <a:r>
              <a:rPr lang="en-US" dirty="0">
                <a:latin typeface="Helvetica" pitchFamily="2" charset="0"/>
              </a:rPr>
              <a:t>for working in </a:t>
            </a:r>
          </a:p>
          <a:p>
            <a:pPr hangingPunct="1"/>
            <a:r>
              <a:rPr lang="en-US" dirty="0">
                <a:latin typeface="Helvetica" pitchFamily="2" charset="0"/>
              </a:rPr>
              <a:t>northern</a:t>
            </a:r>
          </a:p>
          <a:p>
            <a:pPr hangingPunct="1"/>
            <a:r>
              <a:rPr lang="en-US" dirty="0">
                <a:latin typeface="Helvetica" pitchFamily="2" charset="0"/>
              </a:rPr>
              <a:t>communities</a:t>
            </a:r>
          </a:p>
        </p:txBody>
      </p:sp>
      <p:pic>
        <p:nvPicPr>
          <p:cNvPr id="19" name="Picture 4" descr="ABoVE » For the Media">
            <a:extLst>
              <a:ext uri="{FF2B5EF4-FFF2-40B4-BE49-F238E27FC236}">
                <a16:creationId xmlns:a16="http://schemas.microsoft.com/office/drawing/2014/main" id="{FAB1D7F7-D0A0-AC95-8FB4-C5BE77B7F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910" y="6353259"/>
            <a:ext cx="920156" cy="337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417377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3F71F10-6F13-DE40-A504-F93D8800C19A}"/>
              </a:ext>
            </a:extLst>
          </p:cNvPr>
          <p:cNvSpPr>
            <a:spLocks noGrp="1"/>
          </p:cNvSpPr>
          <p:nvPr>
            <p:ph type="body" sz="half" idx="15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0E6CD1-628D-3F4B-A21D-80D9923FCBD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9288" y="936413"/>
            <a:ext cx="84960" cy="369332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20" name="Picture 2" descr="2020 Amazon Deforestation and Fire Outlook - Woodwell Climate">
            <a:extLst>
              <a:ext uri="{FF2B5EF4-FFF2-40B4-BE49-F238E27FC236}">
                <a16:creationId xmlns:a16="http://schemas.microsoft.com/office/drawing/2014/main" id="{B9CB03CB-AA78-BE49-906D-A5E6C2C66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29" y="6185671"/>
            <a:ext cx="1095025" cy="672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D329F7-6329-FE43-9992-E0182C87ED47}"/>
              </a:ext>
            </a:extLst>
          </p:cNvPr>
          <p:cNvSpPr txBox="1"/>
          <p:nvPr/>
        </p:nvSpPr>
        <p:spPr>
          <a:xfrm>
            <a:off x="4498410" y="178126"/>
            <a:ext cx="7436916" cy="16312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US" sz="2000" b="1" dirty="0">
                <a:latin typeface="Helvetica" pitchFamily="2" charset="0"/>
              </a:rPr>
              <a:t>“Familiarize themselves with local cultures, land </a:t>
            </a:r>
          </a:p>
          <a:p>
            <a:endParaRPr lang="en-US" sz="2000" b="1" dirty="0">
              <a:latin typeface="Helvetica" pitchFamily="2" charset="0"/>
            </a:endParaRPr>
          </a:p>
          <a:p>
            <a:r>
              <a:rPr lang="en-US" sz="2000" b="1" dirty="0">
                <a:latin typeface="Helvetica" pitchFamily="2" charset="0"/>
              </a:rPr>
              <a:t>ownership/use, historical events, and relevant entities </a:t>
            </a:r>
          </a:p>
          <a:p>
            <a:endParaRPr lang="en-US" sz="2000" b="1" dirty="0">
              <a:latin typeface="Helvetica" pitchFamily="2" charset="0"/>
            </a:endParaRPr>
          </a:p>
          <a:p>
            <a:r>
              <a:rPr lang="en-US" sz="2000" b="1" dirty="0">
                <a:latin typeface="Helvetica" pitchFamily="2" charset="0"/>
              </a:rPr>
              <a:t>before traveling to northern environments”</a:t>
            </a:r>
          </a:p>
        </p:txBody>
      </p:sp>
      <p:pic>
        <p:nvPicPr>
          <p:cNvPr id="17410" name="Picture 2" descr="Overview map of land ownership in Alaska. | Download Scientific Diagram">
            <a:extLst>
              <a:ext uri="{FF2B5EF4-FFF2-40B4-BE49-F238E27FC236}">
                <a16:creationId xmlns:a16="http://schemas.microsoft.com/office/drawing/2014/main" id="{2F36165C-C64C-9E4E-9763-83C84F666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391" y="1809340"/>
            <a:ext cx="6535488" cy="494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As the Arctic warms, the Inupiat adapt | knba">
            <a:extLst>
              <a:ext uri="{FF2B5EF4-FFF2-40B4-BE49-F238E27FC236}">
                <a16:creationId xmlns:a16="http://schemas.microsoft.com/office/drawing/2014/main" id="{FB3EB072-3F5F-BA4B-8AF0-57D71E02F7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79" r="23603"/>
          <a:stretch/>
        </p:blipFill>
        <p:spPr bwMode="auto">
          <a:xfrm>
            <a:off x="2798948" y="2954094"/>
            <a:ext cx="2467752" cy="308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6BDDE9A-3924-B34E-9304-69DA63389B06}"/>
              </a:ext>
            </a:extLst>
          </p:cNvPr>
          <p:cNvSpPr txBox="1"/>
          <p:nvPr/>
        </p:nvSpPr>
        <p:spPr>
          <a:xfrm>
            <a:off x="4032824" y="178126"/>
            <a:ext cx="360033" cy="4770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kumimoji="0" lang="en-US" sz="2500" b="1" i="0" u="none" strike="noStrike" normalizeH="0" baseline="0" dirty="0">
                <a:uFillTx/>
                <a:latin typeface="Helvetica" pitchFamily="2" charset="0"/>
                <a:sym typeface="Helvetica"/>
              </a:rPr>
              <a:t>3.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2513FE80-8A96-FF44-8875-52898501C1A7}"/>
              </a:ext>
            </a:extLst>
          </p:cNvPr>
          <p:cNvSpPr txBox="1">
            <a:spLocks/>
          </p:cNvSpPr>
          <p:nvPr/>
        </p:nvSpPr>
        <p:spPr>
          <a:xfrm>
            <a:off x="399288" y="647655"/>
            <a:ext cx="2781211" cy="332398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2400" b="1" i="0" u="none" strike="noStrike" cap="none" spc="0" baseline="0">
                <a:solidFill>
                  <a:srgbClr val="FE58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746919" marR="0" indent="-289719" algn="l" defTabSz="914400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tabLst/>
              <a:defRPr sz="2000" b="0" i="0" u="none" strike="noStrike" cap="none" spc="0" baseline="0">
                <a:solidFill>
                  <a:srgbClr val="1F2624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1262062" marR="0" indent="-347662" algn="l" defTabSz="914400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tabLst/>
              <a:defRPr sz="2000" b="0" i="0" u="none" strike="noStrike" cap="none" spc="0" baseline="0">
                <a:solidFill>
                  <a:srgbClr val="1F2624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1756127" marR="0" indent="-384527" algn="l" defTabSz="914400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tabLst/>
              <a:defRPr sz="2000" b="0" i="0" u="none" strike="noStrike" cap="none" spc="0" baseline="0">
                <a:solidFill>
                  <a:srgbClr val="1F2624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2213327" marR="0" indent="-384527" algn="l" defTabSz="914400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tabLst/>
              <a:defRPr sz="2000" b="0" i="0" u="none" strike="noStrike" cap="none" spc="0" baseline="0">
                <a:solidFill>
                  <a:srgbClr val="1F2624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540000" marR="0" indent="-254000" algn="l" defTabSz="914400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ct val="100000"/>
              <a:buFontTx/>
              <a:buChar char="•"/>
              <a:tabLst/>
              <a:defRPr sz="2000" b="0" i="0" u="none" strike="noStrike" cap="none" spc="0" baseline="0">
                <a:solidFill>
                  <a:srgbClr val="1F2624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2997200" marR="0" indent="-254000" algn="l" defTabSz="914400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ct val="100000"/>
              <a:buFontTx/>
              <a:buChar char="•"/>
              <a:tabLst/>
              <a:defRPr sz="2000" b="0" i="0" u="none" strike="noStrike" cap="none" spc="0" baseline="0">
                <a:solidFill>
                  <a:srgbClr val="1F2624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3454400" marR="0" indent="-254000" algn="l" defTabSz="914400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ct val="100000"/>
              <a:buFontTx/>
              <a:buChar char="•"/>
              <a:tabLst/>
              <a:defRPr sz="2000" b="0" i="0" u="none" strike="noStrike" cap="none" spc="0" baseline="0">
                <a:solidFill>
                  <a:srgbClr val="1F2624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3911600" marR="0" indent="-254000" algn="l" defTabSz="914400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ct val="100000"/>
              <a:buFontTx/>
              <a:buChar char="•"/>
              <a:tabLst/>
              <a:defRPr sz="2000" b="0" i="0" u="none" strike="noStrike" cap="none" spc="0" baseline="0">
                <a:solidFill>
                  <a:srgbClr val="1F2624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hangingPunct="1"/>
            <a:r>
              <a:rPr lang="en-US" dirty="0">
                <a:latin typeface="Helvetica" pitchFamily="2" charset="0"/>
              </a:rPr>
              <a:t>Meaningful</a:t>
            </a:r>
          </a:p>
          <a:p>
            <a:pPr hangingPunct="1"/>
            <a:r>
              <a:rPr lang="en-US" dirty="0">
                <a:latin typeface="Helvetica" pitchFamily="2" charset="0"/>
              </a:rPr>
              <a:t>research for </a:t>
            </a:r>
          </a:p>
          <a:p>
            <a:pPr hangingPunct="1"/>
            <a:r>
              <a:rPr lang="en-US" dirty="0">
                <a:latin typeface="Helvetica" pitchFamily="2" charset="0"/>
              </a:rPr>
              <a:t>meaningful</a:t>
            </a:r>
          </a:p>
          <a:p>
            <a:pPr hangingPunct="1"/>
            <a:r>
              <a:rPr lang="en-US" dirty="0">
                <a:latin typeface="Helvetica" pitchFamily="2" charset="0"/>
              </a:rPr>
              <a:t>impact:</a:t>
            </a:r>
          </a:p>
          <a:p>
            <a:pPr hangingPunct="1"/>
            <a:endParaRPr lang="en-US" dirty="0">
              <a:latin typeface="Helvetica" pitchFamily="2" charset="0"/>
            </a:endParaRPr>
          </a:p>
          <a:p>
            <a:pPr hangingPunct="1"/>
            <a:r>
              <a:rPr lang="en-US" dirty="0">
                <a:latin typeface="Helvetica" pitchFamily="2" charset="0"/>
              </a:rPr>
              <a:t>Guiding principles </a:t>
            </a:r>
          </a:p>
          <a:p>
            <a:pPr hangingPunct="1"/>
            <a:r>
              <a:rPr lang="en-US" dirty="0">
                <a:latin typeface="Helvetica" pitchFamily="2" charset="0"/>
              </a:rPr>
              <a:t>for working in </a:t>
            </a:r>
          </a:p>
          <a:p>
            <a:pPr hangingPunct="1"/>
            <a:r>
              <a:rPr lang="en-US" dirty="0">
                <a:latin typeface="Helvetica" pitchFamily="2" charset="0"/>
              </a:rPr>
              <a:t>northern</a:t>
            </a:r>
          </a:p>
          <a:p>
            <a:pPr hangingPunct="1"/>
            <a:r>
              <a:rPr lang="en-US" dirty="0">
                <a:latin typeface="Helvetica" pitchFamily="2" charset="0"/>
              </a:rPr>
              <a:t>communities</a:t>
            </a:r>
          </a:p>
        </p:txBody>
      </p:sp>
      <p:pic>
        <p:nvPicPr>
          <p:cNvPr id="10" name="Picture 4" descr="ABoVE » For the Media">
            <a:extLst>
              <a:ext uri="{FF2B5EF4-FFF2-40B4-BE49-F238E27FC236}">
                <a16:creationId xmlns:a16="http://schemas.microsoft.com/office/drawing/2014/main" id="{AB57055F-7A58-8538-36A5-B5342A66F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910" y="6353259"/>
            <a:ext cx="920156" cy="337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6502529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0E6CD1-628D-3F4B-A21D-80D9923FCBD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9288" y="936413"/>
            <a:ext cx="84960" cy="369332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20" name="Picture 2" descr="2020 Amazon Deforestation and Fire Outlook - Woodwell Climate">
            <a:extLst>
              <a:ext uri="{FF2B5EF4-FFF2-40B4-BE49-F238E27FC236}">
                <a16:creationId xmlns:a16="http://schemas.microsoft.com/office/drawing/2014/main" id="{B9CB03CB-AA78-BE49-906D-A5E6C2C66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29" y="6185671"/>
            <a:ext cx="1095025" cy="672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D329F7-6329-FE43-9992-E0182C87ED47}"/>
              </a:ext>
            </a:extLst>
          </p:cNvPr>
          <p:cNvSpPr txBox="1"/>
          <p:nvPr/>
        </p:nvSpPr>
        <p:spPr>
          <a:xfrm>
            <a:off x="4498410" y="178126"/>
            <a:ext cx="7400822" cy="22467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US" sz="2000" b="1" dirty="0">
                <a:latin typeface="Helvetica" pitchFamily="2" charset="0"/>
              </a:rPr>
              <a:t>“Incorporate travel support in their research proposals for </a:t>
            </a:r>
          </a:p>
          <a:p>
            <a:endParaRPr lang="en-US" sz="2000" b="1" dirty="0">
              <a:latin typeface="Helvetica" pitchFamily="2" charset="0"/>
            </a:endParaRPr>
          </a:p>
          <a:p>
            <a:r>
              <a:rPr lang="en-US" sz="2000" b="1" dirty="0">
                <a:latin typeface="Helvetica" pitchFamily="2" charset="0"/>
              </a:rPr>
              <a:t>attending relevant state/local conferences and workshops to </a:t>
            </a:r>
          </a:p>
          <a:p>
            <a:endParaRPr lang="en-US" sz="2000" b="1" dirty="0">
              <a:latin typeface="Helvetica" pitchFamily="2" charset="0"/>
            </a:endParaRPr>
          </a:p>
          <a:p>
            <a:r>
              <a:rPr lang="en-US" sz="2000" b="1" dirty="0">
                <a:latin typeface="Helvetica" pitchFamily="2" charset="0"/>
              </a:rPr>
              <a:t>share research, network with appropriate entities, and build </a:t>
            </a:r>
          </a:p>
          <a:p>
            <a:endParaRPr lang="en-US" sz="2000" b="1" dirty="0">
              <a:latin typeface="Helvetica" pitchFamily="2" charset="0"/>
            </a:endParaRPr>
          </a:p>
          <a:p>
            <a:r>
              <a:rPr lang="en-US" sz="2000" b="1" dirty="0">
                <a:latin typeface="Helvetica" pitchFamily="2" charset="0"/>
              </a:rPr>
              <a:t>relationships”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3561DD3-38A1-4F48-8EA0-CAFFE4429F0A}"/>
              </a:ext>
            </a:extLst>
          </p:cNvPr>
          <p:cNvSpPr>
            <a:spLocks noGrp="1"/>
          </p:cNvSpPr>
          <p:nvPr>
            <p:ph type="body" sz="half" idx="15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21508" name="Picture 4" descr="afe | Alaska Forum">
            <a:extLst>
              <a:ext uri="{FF2B5EF4-FFF2-40B4-BE49-F238E27FC236}">
                <a16:creationId xmlns:a16="http://schemas.microsoft.com/office/drawing/2014/main" id="{54F602C2-60E0-804B-BADD-0B752C779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299" y="1724900"/>
            <a:ext cx="5344539" cy="199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AAOKH presentation at the Alaska Forum on the Environment| AAOKH">
            <a:extLst>
              <a:ext uri="{FF2B5EF4-FFF2-40B4-BE49-F238E27FC236}">
                <a16:creationId xmlns:a16="http://schemas.microsoft.com/office/drawing/2014/main" id="{980F5C08-ABBD-E742-9B01-0D842B8D9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9905" y="3596314"/>
            <a:ext cx="5450301" cy="2977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 descr="Alaska Federation of Natives announces 2019 Convention theme 'Good  Government, Alaskan Driven'">
            <a:extLst>
              <a:ext uri="{FF2B5EF4-FFF2-40B4-BE49-F238E27FC236}">
                <a16:creationId xmlns:a16="http://schemas.microsoft.com/office/drawing/2014/main" id="{30C754DA-0614-E642-B6ED-968F36512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073" y="3596314"/>
            <a:ext cx="3896673" cy="2337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F49087F-248E-5E44-935B-377AB5FDAEDC}"/>
              </a:ext>
            </a:extLst>
          </p:cNvPr>
          <p:cNvSpPr txBox="1"/>
          <p:nvPr/>
        </p:nvSpPr>
        <p:spPr>
          <a:xfrm>
            <a:off x="4032824" y="178126"/>
            <a:ext cx="360033" cy="4770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kumimoji="0" lang="en-US" sz="2500" b="1" i="0" u="none" strike="noStrike" normalizeH="0" baseline="0" dirty="0">
                <a:uFillTx/>
                <a:latin typeface="Helvetica" pitchFamily="2" charset="0"/>
                <a:sym typeface="Helvetica"/>
              </a:rPr>
              <a:t>4.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A1CB8501-366A-894D-940A-4605C9925617}"/>
              </a:ext>
            </a:extLst>
          </p:cNvPr>
          <p:cNvSpPr txBox="1">
            <a:spLocks/>
          </p:cNvSpPr>
          <p:nvPr/>
        </p:nvSpPr>
        <p:spPr>
          <a:xfrm>
            <a:off x="399288" y="647655"/>
            <a:ext cx="2781211" cy="332398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2400" b="1" i="0" u="none" strike="noStrike" cap="none" spc="0" baseline="0">
                <a:solidFill>
                  <a:srgbClr val="FE58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746919" marR="0" indent="-289719" algn="l" defTabSz="914400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tabLst/>
              <a:defRPr sz="2000" b="0" i="0" u="none" strike="noStrike" cap="none" spc="0" baseline="0">
                <a:solidFill>
                  <a:srgbClr val="1F2624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1262062" marR="0" indent="-347662" algn="l" defTabSz="914400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tabLst/>
              <a:defRPr sz="2000" b="0" i="0" u="none" strike="noStrike" cap="none" spc="0" baseline="0">
                <a:solidFill>
                  <a:srgbClr val="1F2624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1756127" marR="0" indent="-384527" algn="l" defTabSz="914400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tabLst/>
              <a:defRPr sz="2000" b="0" i="0" u="none" strike="noStrike" cap="none" spc="0" baseline="0">
                <a:solidFill>
                  <a:srgbClr val="1F2624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2213327" marR="0" indent="-384527" algn="l" defTabSz="914400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tabLst/>
              <a:defRPr sz="2000" b="0" i="0" u="none" strike="noStrike" cap="none" spc="0" baseline="0">
                <a:solidFill>
                  <a:srgbClr val="1F2624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540000" marR="0" indent="-254000" algn="l" defTabSz="914400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ct val="100000"/>
              <a:buFontTx/>
              <a:buChar char="•"/>
              <a:tabLst/>
              <a:defRPr sz="2000" b="0" i="0" u="none" strike="noStrike" cap="none" spc="0" baseline="0">
                <a:solidFill>
                  <a:srgbClr val="1F2624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2997200" marR="0" indent="-254000" algn="l" defTabSz="914400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ct val="100000"/>
              <a:buFontTx/>
              <a:buChar char="•"/>
              <a:tabLst/>
              <a:defRPr sz="2000" b="0" i="0" u="none" strike="noStrike" cap="none" spc="0" baseline="0">
                <a:solidFill>
                  <a:srgbClr val="1F2624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3454400" marR="0" indent="-254000" algn="l" defTabSz="914400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ct val="100000"/>
              <a:buFontTx/>
              <a:buChar char="•"/>
              <a:tabLst/>
              <a:defRPr sz="2000" b="0" i="0" u="none" strike="noStrike" cap="none" spc="0" baseline="0">
                <a:solidFill>
                  <a:srgbClr val="1F2624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3911600" marR="0" indent="-254000" algn="l" defTabSz="914400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ct val="100000"/>
              <a:buFontTx/>
              <a:buChar char="•"/>
              <a:tabLst/>
              <a:defRPr sz="2000" b="0" i="0" u="none" strike="noStrike" cap="none" spc="0" baseline="0">
                <a:solidFill>
                  <a:srgbClr val="1F2624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hangingPunct="1"/>
            <a:r>
              <a:rPr lang="en-US" dirty="0">
                <a:latin typeface="Helvetica" pitchFamily="2" charset="0"/>
              </a:rPr>
              <a:t>Meaningful</a:t>
            </a:r>
          </a:p>
          <a:p>
            <a:pPr hangingPunct="1"/>
            <a:r>
              <a:rPr lang="en-US" dirty="0">
                <a:latin typeface="Helvetica" pitchFamily="2" charset="0"/>
              </a:rPr>
              <a:t>research for </a:t>
            </a:r>
          </a:p>
          <a:p>
            <a:pPr hangingPunct="1"/>
            <a:r>
              <a:rPr lang="en-US" dirty="0">
                <a:latin typeface="Helvetica" pitchFamily="2" charset="0"/>
              </a:rPr>
              <a:t>meaningful</a:t>
            </a:r>
          </a:p>
          <a:p>
            <a:pPr hangingPunct="1"/>
            <a:r>
              <a:rPr lang="en-US" dirty="0">
                <a:latin typeface="Helvetica" pitchFamily="2" charset="0"/>
              </a:rPr>
              <a:t>impact:</a:t>
            </a:r>
          </a:p>
          <a:p>
            <a:pPr hangingPunct="1"/>
            <a:endParaRPr lang="en-US" dirty="0">
              <a:latin typeface="Helvetica" pitchFamily="2" charset="0"/>
            </a:endParaRPr>
          </a:p>
          <a:p>
            <a:pPr hangingPunct="1"/>
            <a:r>
              <a:rPr lang="en-US" dirty="0">
                <a:latin typeface="Helvetica" pitchFamily="2" charset="0"/>
              </a:rPr>
              <a:t>Guiding principles </a:t>
            </a:r>
          </a:p>
          <a:p>
            <a:pPr hangingPunct="1"/>
            <a:r>
              <a:rPr lang="en-US" dirty="0">
                <a:latin typeface="Helvetica" pitchFamily="2" charset="0"/>
              </a:rPr>
              <a:t>for working in </a:t>
            </a:r>
          </a:p>
          <a:p>
            <a:pPr hangingPunct="1"/>
            <a:r>
              <a:rPr lang="en-US" dirty="0">
                <a:latin typeface="Helvetica" pitchFamily="2" charset="0"/>
              </a:rPr>
              <a:t>northern</a:t>
            </a:r>
          </a:p>
          <a:p>
            <a:pPr hangingPunct="1"/>
            <a:r>
              <a:rPr lang="en-US" dirty="0">
                <a:latin typeface="Helvetica" pitchFamily="2" charset="0"/>
              </a:rPr>
              <a:t>communities</a:t>
            </a:r>
          </a:p>
        </p:txBody>
      </p:sp>
      <p:pic>
        <p:nvPicPr>
          <p:cNvPr id="11" name="Picture 4" descr="ABoVE » For the Media">
            <a:extLst>
              <a:ext uri="{FF2B5EF4-FFF2-40B4-BE49-F238E27FC236}">
                <a16:creationId xmlns:a16="http://schemas.microsoft.com/office/drawing/2014/main" id="{6FDD6ED3-5E76-0B0E-3C31-9FD260132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910" y="6353259"/>
            <a:ext cx="920156" cy="337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1978303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3F71F10-6F13-DE40-A504-F93D8800C19A}"/>
              </a:ext>
            </a:extLst>
          </p:cNvPr>
          <p:cNvSpPr>
            <a:spLocks noGrp="1"/>
          </p:cNvSpPr>
          <p:nvPr>
            <p:ph type="body" sz="half" idx="15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0E6CD1-628D-3F4B-A21D-80D9923FCBD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9288" y="936413"/>
            <a:ext cx="84960" cy="369332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20" name="Picture 2" descr="2020 Amazon Deforestation and Fire Outlook - Woodwell Climate">
            <a:extLst>
              <a:ext uri="{FF2B5EF4-FFF2-40B4-BE49-F238E27FC236}">
                <a16:creationId xmlns:a16="http://schemas.microsoft.com/office/drawing/2014/main" id="{B9CB03CB-AA78-BE49-906D-A5E6C2C66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29" y="6185671"/>
            <a:ext cx="1095025" cy="672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D329F7-6329-FE43-9992-E0182C87ED47}"/>
              </a:ext>
            </a:extLst>
          </p:cNvPr>
          <p:cNvSpPr txBox="1"/>
          <p:nvPr/>
        </p:nvSpPr>
        <p:spPr>
          <a:xfrm>
            <a:off x="4498409" y="178126"/>
            <a:ext cx="7600871" cy="28623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US" sz="2000" b="1" dirty="0">
                <a:latin typeface="Helvetica" pitchFamily="2" charset="0"/>
              </a:rPr>
              <a:t>“Take into account the knowledge and experience of the local </a:t>
            </a:r>
          </a:p>
          <a:p>
            <a:endParaRPr lang="en-US" sz="2000" b="1" dirty="0">
              <a:latin typeface="Helvetica" pitchFamily="2" charset="0"/>
            </a:endParaRPr>
          </a:p>
          <a:p>
            <a:r>
              <a:rPr lang="en-US" sz="2000" b="1" dirty="0">
                <a:latin typeface="Helvetica" pitchFamily="2" charset="0"/>
              </a:rPr>
              <a:t>people, and respect any sharing of such knowledge and </a:t>
            </a:r>
          </a:p>
          <a:p>
            <a:endParaRPr lang="en-US" sz="2000" b="1" dirty="0">
              <a:latin typeface="Helvetica" pitchFamily="2" charset="0"/>
            </a:endParaRPr>
          </a:p>
          <a:p>
            <a:r>
              <a:rPr lang="en-US" sz="2000" b="1" dirty="0">
                <a:latin typeface="Helvetica" pitchFamily="2" charset="0"/>
              </a:rPr>
              <a:t>experience in the research process. The incorporation of </a:t>
            </a:r>
          </a:p>
          <a:p>
            <a:endParaRPr lang="en-US" sz="2000" b="1" dirty="0">
              <a:latin typeface="Helvetica" pitchFamily="2" charset="0"/>
            </a:endParaRPr>
          </a:p>
          <a:p>
            <a:r>
              <a:rPr lang="en-US" sz="2000" b="1" dirty="0">
                <a:latin typeface="Helvetica" pitchFamily="2" charset="0"/>
              </a:rPr>
              <a:t>relevant traditional knowledge into all stages of research is </a:t>
            </a:r>
          </a:p>
          <a:p>
            <a:endParaRPr lang="en-US" sz="2000" b="1" dirty="0">
              <a:latin typeface="Helvetica" pitchFamily="2" charset="0"/>
            </a:endParaRPr>
          </a:p>
          <a:p>
            <a:r>
              <a:rPr lang="en-US" sz="2000" b="1" dirty="0">
                <a:latin typeface="Helvetica" pitchFamily="2" charset="0"/>
              </a:rPr>
              <a:t>highly encouraged”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B888807-3DFC-3D48-8139-ECDF588891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7"/>
          <a:stretch/>
        </p:blipFill>
        <p:spPr>
          <a:xfrm>
            <a:off x="3402118" y="3495976"/>
            <a:ext cx="4531081" cy="30775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0E87AB-A26A-A343-931E-0AC9C3A7AD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858" y="3495976"/>
            <a:ext cx="4103422" cy="307756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EB847B6-ED10-E942-A7F0-817E756EA640}"/>
              </a:ext>
            </a:extLst>
          </p:cNvPr>
          <p:cNvSpPr txBox="1"/>
          <p:nvPr/>
        </p:nvSpPr>
        <p:spPr>
          <a:xfrm>
            <a:off x="4032824" y="178126"/>
            <a:ext cx="360033" cy="4770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kumimoji="0" lang="en-US" sz="2500" b="1" i="0" u="none" strike="noStrike" normalizeH="0" baseline="0" dirty="0">
                <a:uFillTx/>
                <a:latin typeface="Helvetica" pitchFamily="2" charset="0"/>
                <a:sym typeface="Helvetica"/>
              </a:rPr>
              <a:t>5.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D06A9F71-74CB-4045-A3D4-A7379871417C}"/>
              </a:ext>
            </a:extLst>
          </p:cNvPr>
          <p:cNvSpPr txBox="1">
            <a:spLocks/>
          </p:cNvSpPr>
          <p:nvPr/>
        </p:nvSpPr>
        <p:spPr>
          <a:xfrm>
            <a:off x="399288" y="647655"/>
            <a:ext cx="2781211" cy="332398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2400" b="1" i="0" u="none" strike="noStrike" cap="none" spc="0" baseline="0">
                <a:solidFill>
                  <a:srgbClr val="FE58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746919" marR="0" indent="-289719" algn="l" defTabSz="914400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tabLst/>
              <a:defRPr sz="2000" b="0" i="0" u="none" strike="noStrike" cap="none" spc="0" baseline="0">
                <a:solidFill>
                  <a:srgbClr val="1F2624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1262062" marR="0" indent="-347662" algn="l" defTabSz="914400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tabLst/>
              <a:defRPr sz="2000" b="0" i="0" u="none" strike="noStrike" cap="none" spc="0" baseline="0">
                <a:solidFill>
                  <a:srgbClr val="1F2624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1756127" marR="0" indent="-384527" algn="l" defTabSz="914400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tabLst/>
              <a:defRPr sz="2000" b="0" i="0" u="none" strike="noStrike" cap="none" spc="0" baseline="0">
                <a:solidFill>
                  <a:srgbClr val="1F2624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2213327" marR="0" indent="-384527" algn="l" defTabSz="914400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tabLst/>
              <a:defRPr sz="2000" b="0" i="0" u="none" strike="noStrike" cap="none" spc="0" baseline="0">
                <a:solidFill>
                  <a:srgbClr val="1F2624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540000" marR="0" indent="-254000" algn="l" defTabSz="914400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ct val="100000"/>
              <a:buFontTx/>
              <a:buChar char="•"/>
              <a:tabLst/>
              <a:defRPr sz="2000" b="0" i="0" u="none" strike="noStrike" cap="none" spc="0" baseline="0">
                <a:solidFill>
                  <a:srgbClr val="1F2624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2997200" marR="0" indent="-254000" algn="l" defTabSz="914400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ct val="100000"/>
              <a:buFontTx/>
              <a:buChar char="•"/>
              <a:tabLst/>
              <a:defRPr sz="2000" b="0" i="0" u="none" strike="noStrike" cap="none" spc="0" baseline="0">
                <a:solidFill>
                  <a:srgbClr val="1F2624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3454400" marR="0" indent="-254000" algn="l" defTabSz="914400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ct val="100000"/>
              <a:buFontTx/>
              <a:buChar char="•"/>
              <a:tabLst/>
              <a:defRPr sz="2000" b="0" i="0" u="none" strike="noStrike" cap="none" spc="0" baseline="0">
                <a:solidFill>
                  <a:srgbClr val="1F2624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3911600" marR="0" indent="-254000" algn="l" defTabSz="914400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ct val="100000"/>
              <a:buFontTx/>
              <a:buChar char="•"/>
              <a:tabLst/>
              <a:defRPr sz="2000" b="0" i="0" u="none" strike="noStrike" cap="none" spc="0" baseline="0">
                <a:solidFill>
                  <a:srgbClr val="1F2624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hangingPunct="1"/>
            <a:r>
              <a:rPr lang="en-US" dirty="0">
                <a:latin typeface="Helvetica" pitchFamily="2" charset="0"/>
              </a:rPr>
              <a:t>Meaningful</a:t>
            </a:r>
          </a:p>
          <a:p>
            <a:pPr hangingPunct="1"/>
            <a:r>
              <a:rPr lang="en-US" dirty="0">
                <a:latin typeface="Helvetica" pitchFamily="2" charset="0"/>
              </a:rPr>
              <a:t>research for </a:t>
            </a:r>
          </a:p>
          <a:p>
            <a:pPr hangingPunct="1"/>
            <a:r>
              <a:rPr lang="en-US" dirty="0">
                <a:latin typeface="Helvetica" pitchFamily="2" charset="0"/>
              </a:rPr>
              <a:t>meaningful</a:t>
            </a:r>
          </a:p>
          <a:p>
            <a:pPr hangingPunct="1"/>
            <a:r>
              <a:rPr lang="en-US" dirty="0">
                <a:latin typeface="Helvetica" pitchFamily="2" charset="0"/>
              </a:rPr>
              <a:t>impact:</a:t>
            </a:r>
          </a:p>
          <a:p>
            <a:pPr hangingPunct="1"/>
            <a:endParaRPr lang="en-US" dirty="0">
              <a:latin typeface="Helvetica" pitchFamily="2" charset="0"/>
            </a:endParaRPr>
          </a:p>
          <a:p>
            <a:pPr hangingPunct="1"/>
            <a:r>
              <a:rPr lang="en-US" dirty="0">
                <a:latin typeface="Helvetica" pitchFamily="2" charset="0"/>
              </a:rPr>
              <a:t>Guiding principles </a:t>
            </a:r>
          </a:p>
          <a:p>
            <a:pPr hangingPunct="1"/>
            <a:r>
              <a:rPr lang="en-US" dirty="0">
                <a:latin typeface="Helvetica" pitchFamily="2" charset="0"/>
              </a:rPr>
              <a:t>for working in </a:t>
            </a:r>
          </a:p>
          <a:p>
            <a:pPr hangingPunct="1"/>
            <a:r>
              <a:rPr lang="en-US" dirty="0">
                <a:latin typeface="Helvetica" pitchFamily="2" charset="0"/>
              </a:rPr>
              <a:t>northern</a:t>
            </a:r>
          </a:p>
          <a:p>
            <a:pPr hangingPunct="1"/>
            <a:r>
              <a:rPr lang="en-US" dirty="0">
                <a:latin typeface="Helvetica" pitchFamily="2" charset="0"/>
              </a:rPr>
              <a:t>communities</a:t>
            </a:r>
          </a:p>
        </p:txBody>
      </p:sp>
      <p:pic>
        <p:nvPicPr>
          <p:cNvPr id="10" name="Picture 4" descr="ABoVE » For the Media">
            <a:extLst>
              <a:ext uri="{FF2B5EF4-FFF2-40B4-BE49-F238E27FC236}">
                <a16:creationId xmlns:a16="http://schemas.microsoft.com/office/drawing/2014/main" id="{3762F11F-7627-5697-1EB7-9A53F51EB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910" y="6353259"/>
            <a:ext cx="920156" cy="337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7585926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3F71F10-6F13-DE40-A504-F93D8800C19A}"/>
              </a:ext>
            </a:extLst>
          </p:cNvPr>
          <p:cNvSpPr>
            <a:spLocks noGrp="1"/>
          </p:cNvSpPr>
          <p:nvPr>
            <p:ph type="body" sz="half" idx="15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0E6CD1-628D-3F4B-A21D-80D9923FCBD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9288" y="936413"/>
            <a:ext cx="84960" cy="369332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20" name="Picture 2" descr="2020 Amazon Deforestation and Fire Outlook - Woodwell Climate">
            <a:extLst>
              <a:ext uri="{FF2B5EF4-FFF2-40B4-BE49-F238E27FC236}">
                <a16:creationId xmlns:a16="http://schemas.microsoft.com/office/drawing/2014/main" id="{B9CB03CB-AA78-BE49-906D-A5E6C2C66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29" y="6185671"/>
            <a:ext cx="1095025" cy="672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D329F7-6329-FE43-9992-E0182C87ED47}"/>
              </a:ext>
            </a:extLst>
          </p:cNvPr>
          <p:cNvSpPr txBox="1"/>
          <p:nvPr/>
        </p:nvSpPr>
        <p:spPr>
          <a:xfrm>
            <a:off x="4498410" y="178126"/>
            <a:ext cx="7436916" cy="16312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US" sz="2000" b="1" dirty="0">
                <a:latin typeface="Helvetica" pitchFamily="2" charset="0"/>
              </a:rPr>
              <a:t>“Provide financial compensation for local people/elders for </a:t>
            </a:r>
          </a:p>
          <a:p>
            <a:endParaRPr lang="en-US" sz="2000" b="1" dirty="0">
              <a:latin typeface="Helvetica" pitchFamily="2" charset="0"/>
            </a:endParaRPr>
          </a:p>
          <a:p>
            <a:r>
              <a:rPr lang="en-US" sz="2000" b="1" dirty="0">
                <a:latin typeface="Helvetica" pitchFamily="2" charset="0"/>
              </a:rPr>
              <a:t>any time, energy, input, and/or contributions made during </a:t>
            </a:r>
          </a:p>
          <a:p>
            <a:endParaRPr lang="en-US" sz="2000" b="1" dirty="0">
              <a:latin typeface="Helvetica" pitchFamily="2" charset="0"/>
            </a:endParaRPr>
          </a:p>
          <a:p>
            <a:r>
              <a:rPr lang="en-US" sz="2000" b="1" dirty="0">
                <a:latin typeface="Helvetica" pitchFamily="2" charset="0"/>
              </a:rPr>
              <a:t>the research project”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AE52AD-FAF2-E645-9A39-D8B8FCB4B1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7"/>
          <a:stretch/>
        </p:blipFill>
        <p:spPr>
          <a:xfrm>
            <a:off x="7607788" y="1305745"/>
            <a:ext cx="4507198" cy="54485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24EC761-110C-F747-8D04-A5D6A0BB4986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8" r="2180"/>
          <a:stretch/>
        </p:blipFill>
        <p:spPr>
          <a:xfrm>
            <a:off x="3180499" y="2861685"/>
            <a:ext cx="4321736" cy="332398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B1C646B-6501-024E-A03E-A3F0FEC4E68C}"/>
              </a:ext>
            </a:extLst>
          </p:cNvPr>
          <p:cNvSpPr txBox="1"/>
          <p:nvPr/>
        </p:nvSpPr>
        <p:spPr>
          <a:xfrm>
            <a:off x="4032824" y="178126"/>
            <a:ext cx="360033" cy="4770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kumimoji="0" lang="en-US" sz="2500" b="1" i="0" u="none" strike="noStrike" normalizeH="0" baseline="0" dirty="0">
                <a:uFillTx/>
                <a:latin typeface="Helvetica" pitchFamily="2" charset="0"/>
                <a:sym typeface="Helvetica"/>
              </a:rPr>
              <a:t>6.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2C3CC7F0-ED01-DA4F-B8FB-2E26EDD6699F}"/>
              </a:ext>
            </a:extLst>
          </p:cNvPr>
          <p:cNvSpPr txBox="1">
            <a:spLocks/>
          </p:cNvSpPr>
          <p:nvPr/>
        </p:nvSpPr>
        <p:spPr>
          <a:xfrm>
            <a:off x="399288" y="647655"/>
            <a:ext cx="2781211" cy="332398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2400" b="1" i="0" u="none" strike="noStrike" cap="none" spc="0" baseline="0">
                <a:solidFill>
                  <a:srgbClr val="FE580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746919" marR="0" indent="-289719" algn="l" defTabSz="914400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tabLst/>
              <a:defRPr sz="2000" b="0" i="0" u="none" strike="noStrike" cap="none" spc="0" baseline="0">
                <a:solidFill>
                  <a:srgbClr val="1F2624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1262062" marR="0" indent="-347662" algn="l" defTabSz="914400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tabLst/>
              <a:defRPr sz="2000" b="0" i="0" u="none" strike="noStrike" cap="none" spc="0" baseline="0">
                <a:solidFill>
                  <a:srgbClr val="1F2624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1756127" marR="0" indent="-384527" algn="l" defTabSz="914400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tabLst/>
              <a:defRPr sz="2000" b="0" i="0" u="none" strike="noStrike" cap="none" spc="0" baseline="0">
                <a:solidFill>
                  <a:srgbClr val="1F2624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2213327" marR="0" indent="-384527" algn="l" defTabSz="914400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tabLst/>
              <a:defRPr sz="2000" b="0" i="0" u="none" strike="noStrike" cap="none" spc="0" baseline="0">
                <a:solidFill>
                  <a:srgbClr val="1F2624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540000" marR="0" indent="-254000" algn="l" defTabSz="914400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ct val="100000"/>
              <a:buFontTx/>
              <a:buChar char="•"/>
              <a:tabLst/>
              <a:defRPr sz="2000" b="0" i="0" u="none" strike="noStrike" cap="none" spc="0" baseline="0">
                <a:solidFill>
                  <a:srgbClr val="1F2624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2997200" marR="0" indent="-254000" algn="l" defTabSz="914400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ct val="100000"/>
              <a:buFontTx/>
              <a:buChar char="•"/>
              <a:tabLst/>
              <a:defRPr sz="2000" b="0" i="0" u="none" strike="noStrike" cap="none" spc="0" baseline="0">
                <a:solidFill>
                  <a:srgbClr val="1F2624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3454400" marR="0" indent="-254000" algn="l" defTabSz="914400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ct val="100000"/>
              <a:buFontTx/>
              <a:buChar char="•"/>
              <a:tabLst/>
              <a:defRPr sz="2000" b="0" i="0" u="none" strike="noStrike" cap="none" spc="0" baseline="0">
                <a:solidFill>
                  <a:srgbClr val="1F2624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3911600" marR="0" indent="-254000" algn="l" defTabSz="914400" rtl="0" latinLnBrk="0">
              <a:lnSpc>
                <a:spcPct val="11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ct val="100000"/>
              <a:buFontTx/>
              <a:buChar char="•"/>
              <a:tabLst/>
              <a:defRPr sz="2000" b="0" i="0" u="none" strike="noStrike" cap="none" spc="0" baseline="0">
                <a:solidFill>
                  <a:srgbClr val="1F2624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hangingPunct="1"/>
            <a:r>
              <a:rPr lang="en-US" dirty="0">
                <a:latin typeface="Helvetica" pitchFamily="2" charset="0"/>
              </a:rPr>
              <a:t>Meaningful</a:t>
            </a:r>
          </a:p>
          <a:p>
            <a:pPr hangingPunct="1"/>
            <a:r>
              <a:rPr lang="en-US" dirty="0">
                <a:latin typeface="Helvetica" pitchFamily="2" charset="0"/>
              </a:rPr>
              <a:t>research for </a:t>
            </a:r>
          </a:p>
          <a:p>
            <a:pPr hangingPunct="1"/>
            <a:r>
              <a:rPr lang="en-US" dirty="0">
                <a:latin typeface="Helvetica" pitchFamily="2" charset="0"/>
              </a:rPr>
              <a:t>meaningful</a:t>
            </a:r>
          </a:p>
          <a:p>
            <a:pPr hangingPunct="1"/>
            <a:r>
              <a:rPr lang="en-US" dirty="0">
                <a:latin typeface="Helvetica" pitchFamily="2" charset="0"/>
              </a:rPr>
              <a:t>impact:</a:t>
            </a:r>
          </a:p>
          <a:p>
            <a:pPr hangingPunct="1"/>
            <a:endParaRPr lang="en-US" dirty="0">
              <a:latin typeface="Helvetica" pitchFamily="2" charset="0"/>
            </a:endParaRPr>
          </a:p>
          <a:p>
            <a:pPr hangingPunct="1"/>
            <a:r>
              <a:rPr lang="en-US" dirty="0">
                <a:latin typeface="Helvetica" pitchFamily="2" charset="0"/>
              </a:rPr>
              <a:t>Guiding principles </a:t>
            </a:r>
          </a:p>
          <a:p>
            <a:pPr hangingPunct="1"/>
            <a:r>
              <a:rPr lang="en-US" dirty="0">
                <a:latin typeface="Helvetica" pitchFamily="2" charset="0"/>
              </a:rPr>
              <a:t>for working in </a:t>
            </a:r>
          </a:p>
          <a:p>
            <a:pPr hangingPunct="1"/>
            <a:r>
              <a:rPr lang="en-US" dirty="0">
                <a:latin typeface="Helvetica" pitchFamily="2" charset="0"/>
              </a:rPr>
              <a:t>northern</a:t>
            </a:r>
          </a:p>
          <a:p>
            <a:pPr hangingPunct="1"/>
            <a:r>
              <a:rPr lang="en-US" dirty="0">
                <a:latin typeface="Helvetica" pitchFamily="2" charset="0"/>
              </a:rPr>
              <a:t>communities</a:t>
            </a:r>
          </a:p>
        </p:txBody>
      </p:sp>
      <p:pic>
        <p:nvPicPr>
          <p:cNvPr id="10" name="Picture 4" descr="ABoVE » For the Media">
            <a:extLst>
              <a:ext uri="{FF2B5EF4-FFF2-40B4-BE49-F238E27FC236}">
                <a16:creationId xmlns:a16="http://schemas.microsoft.com/office/drawing/2014/main" id="{9BB97522-90EC-BFF2-E23F-503108261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910" y="6353259"/>
            <a:ext cx="920156" cy="337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6804524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3100</TotalTime>
  <Words>705</Words>
  <Application>Microsoft Macintosh PowerPoint</Application>
  <PresentationFormat>Widescreen</PresentationFormat>
  <Paragraphs>264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Helvetica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Darcy Peter</dc:creator>
  <cp:lastModifiedBy>Darcy Peter</cp:lastModifiedBy>
  <cp:revision>11</cp:revision>
  <dcterms:created xsi:type="dcterms:W3CDTF">2021-11-01T12:03:52Z</dcterms:created>
  <dcterms:modified xsi:type="dcterms:W3CDTF">2022-05-09T14:22:44Z</dcterms:modified>
</cp:coreProperties>
</file>