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65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929" r:id="rId14"/>
    <p:sldId id="925" r:id="rId15"/>
    <p:sldId id="938" r:id="rId16"/>
    <p:sldId id="939" r:id="rId17"/>
    <p:sldId id="943" r:id="rId18"/>
    <p:sldId id="944" r:id="rId19"/>
    <p:sldId id="269" r:id="rId20"/>
    <p:sldId id="945" r:id="rId21"/>
    <p:sldId id="946" r:id="rId22"/>
    <p:sldId id="947" r:id="rId23"/>
    <p:sldId id="270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08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1e6356b436d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g1e6356b436d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e6356b436d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e6356b436d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advance these methods for examining growth in Phase 3, using boreal biomass results from Phase 2 work led by Laura Duncanson that she’ll now discuss.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e63f7d57f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1e63f7d57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7C6A-220E-2346-918A-DF473D9D8E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66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defdb1e3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defdb1e3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9381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defdb1e3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defdb1e3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67C6A-220E-2346-918A-DF473D9D8E4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2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b66fb53b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fb66fb53b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a25455c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fa25455c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63f7d57f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1e63f7d57f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6356b436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6356b436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6356b436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e6356b436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inform the next generation of forest change predictions using current “big data repositories”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e6356b436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e6356b436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e6356b436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e6356b436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e6356b436d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e6356b436d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e6356b436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e6356b436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HR AIST Template 1">
  <p:cSld name="CAPTION_ONLY_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72375" y="241200"/>
            <a:ext cx="89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800"/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800"/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800"/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800"/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800"/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800"/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HR AIST Template">
  <p:cSld name="CAPTION_ONLY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72375" y="241200"/>
            <a:ext cx="89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algn="r" rtl="0">
              <a:spcBef>
                <a:spcPts val="1200"/>
              </a:spcBef>
              <a:spcAft>
                <a:spcPts val="0"/>
              </a:spcAft>
              <a:buNone/>
              <a:defRPr sz="800"/>
            </a:lvl3pPr>
            <a:lvl4pPr lvl="3" algn="r" rtl="0">
              <a:spcBef>
                <a:spcPts val="1200"/>
              </a:spcBef>
              <a:spcAft>
                <a:spcPts val="0"/>
              </a:spcAft>
              <a:buNone/>
              <a:defRPr sz="800"/>
            </a:lvl4pPr>
            <a:lvl5pPr lvl="4" algn="r" rtl="0">
              <a:spcBef>
                <a:spcPts val="1200"/>
              </a:spcBef>
              <a:spcAft>
                <a:spcPts val="0"/>
              </a:spcAft>
              <a:buNone/>
              <a:defRPr sz="800"/>
            </a:lvl5pPr>
            <a:lvl6pPr lvl="5" algn="r" rtl="0">
              <a:spcBef>
                <a:spcPts val="1200"/>
              </a:spcBef>
              <a:spcAft>
                <a:spcPts val="0"/>
              </a:spcAft>
              <a:buNone/>
              <a:defRPr sz="800"/>
            </a:lvl6pPr>
            <a:lvl7pPr lvl="6" algn="r" rtl="0">
              <a:spcBef>
                <a:spcPts val="1200"/>
              </a:spcBef>
              <a:spcAft>
                <a:spcPts val="0"/>
              </a:spcAft>
              <a:buNone/>
              <a:defRPr sz="800"/>
            </a:lvl7pPr>
            <a:lvl8pPr lvl="7" algn="r" rtl="0">
              <a:spcBef>
                <a:spcPts val="1200"/>
              </a:spcBef>
              <a:spcAft>
                <a:spcPts val="0"/>
              </a:spcAft>
              <a:buNone/>
              <a:defRPr sz="800"/>
            </a:lvl8pPr>
            <a:lvl9pPr lvl="8" algn="r" rtl="0">
              <a:spcBef>
                <a:spcPts val="1200"/>
              </a:spcBef>
              <a:spcAft>
                <a:spcPts val="1200"/>
              </a:spcAft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628650" y="147399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628650" y="2840107"/>
            <a:ext cx="7886700" cy="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60927" y="1103947"/>
            <a:ext cx="82221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60927" y="1903684"/>
            <a:ext cx="8222100" cy="29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VHR AIST Template 1">
  <p:cSld name="CAPTION_ONLY_2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72375" y="241200"/>
            <a:ext cx="89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SBSR 2019, Santos, Brazil </a:t>
            </a:r>
          </a:p>
        </p:txBody>
      </p:sp>
    </p:spTree>
    <p:extLst>
      <p:ext uri="{BB962C8B-B14F-4D97-AF65-F5344CB8AC3E}">
        <p14:creationId xmlns:p14="http://schemas.microsoft.com/office/powerpoint/2010/main" val="391310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6" descr="Picture 16"/>
          <p:cNvPicPr>
            <a:picLocks noChangeAspect="1"/>
          </p:cNvPicPr>
          <p:nvPr/>
        </p:nvPicPr>
        <p:blipFill>
          <a:blip r:embed="rId2"/>
          <a:srcRect r="47347"/>
          <a:stretch>
            <a:fillRect/>
          </a:stretch>
        </p:blipFill>
        <p:spPr>
          <a:xfrm>
            <a:off x="8346142" y="4523444"/>
            <a:ext cx="797859" cy="620056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8" name="Body Level One…"/>
          <p:cNvSpPr txBox="1">
            <a:spLocks noGrp="1"/>
          </p:cNvSpPr>
          <p:nvPr>
            <p:ph type="body" idx="1"/>
          </p:nvPr>
        </p:nvSpPr>
        <p:spPr>
          <a:xfrm>
            <a:off x="285756" y="1110241"/>
            <a:ext cx="8591549" cy="3353415"/>
          </a:xfrm>
          <a:prstGeom prst="rect">
            <a:avLst/>
          </a:prstGeom>
        </p:spPr>
        <p:txBody>
          <a:bodyPr/>
          <a:lstStyle>
            <a:lvl1pPr marL="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3780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arthdata.nasa.gov/maap-biomass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tiff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hyperlink" Target="https://doi.org/10.3334/ORNLDAAC/192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hyperlink" Target="https://doi.org/10.3390/rs807055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628650" y="1138125"/>
            <a:ext cx="6893400" cy="1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/>
              <a:t>Vegetation Structure Working Group:</a:t>
            </a:r>
            <a:endParaRPr sz="30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n" sz="3000"/>
              <a:t>synthesizing remote sensing observations to examine patterns of growth</a:t>
            </a:r>
            <a:endParaRPr sz="3000"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628650" y="2840107"/>
            <a:ext cx="5189100" cy="9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Paul Montesano	| NASA Goddard Space Flight Center </a:t>
            </a:r>
            <a:endParaRPr sz="1100"/>
          </a:p>
          <a:p>
            <a:pPr marL="3429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Laura Duncanson	| University of Maryland</a:t>
            </a:r>
            <a:endParaRPr sz="1100"/>
          </a:p>
          <a:p>
            <a:pPr marL="3429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Matt Macander	| Alaska Biological Research, Inc.</a:t>
            </a:r>
            <a:endParaRPr/>
          </a:p>
          <a:p>
            <a:pPr marL="342900" lvl="1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100"/>
          </a:p>
          <a:p>
            <a:pPr marL="34290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100"/>
              <a:t>Other active participants: Amanda Armstrong, Liz Hoy, Chris Neigh, Chip Miller, Nathan Thomas, Tony Feng, Howie Epstein, Amy Neuenschwander, Joanne White</a:t>
            </a:r>
            <a:endParaRPr/>
          </a:p>
        </p:txBody>
      </p:sp>
      <p:pic>
        <p:nvPicPr>
          <p:cNvPr id="79" name="Google Shape;79;p19"/>
          <p:cNvPicPr preferRelativeResize="0"/>
          <p:nvPr/>
        </p:nvPicPr>
        <p:blipFill rotWithShape="1">
          <a:blip r:embed="rId3">
            <a:alphaModFix/>
          </a:blip>
          <a:srcRect l="77174" t="56348" r="6090" b="31397"/>
          <a:stretch/>
        </p:blipFill>
        <p:spPr>
          <a:xfrm>
            <a:off x="7634153" y="884724"/>
            <a:ext cx="1166100" cy="11385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19"/>
          <p:cNvPicPr preferRelativeResize="0"/>
          <p:nvPr/>
        </p:nvPicPr>
        <p:blipFill rotWithShape="1">
          <a:blip r:embed="rId4">
            <a:alphaModFix/>
          </a:blip>
          <a:srcRect l="9841" t="5550" r="7246" b="7591"/>
          <a:stretch/>
        </p:blipFill>
        <p:spPr>
          <a:xfrm>
            <a:off x="7630850" y="1799125"/>
            <a:ext cx="1166100" cy="1138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19"/>
          <p:cNvPicPr preferRelativeResize="0"/>
          <p:nvPr/>
        </p:nvPicPr>
        <p:blipFill rotWithShape="1">
          <a:blip r:embed="rId5">
            <a:alphaModFix/>
          </a:blip>
          <a:srcRect l="35165" t="48037" b="14259"/>
          <a:stretch/>
        </p:blipFill>
        <p:spPr>
          <a:xfrm>
            <a:off x="7651249" y="2690513"/>
            <a:ext cx="1166100" cy="11385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19"/>
          <p:cNvPicPr preferRelativeResize="0"/>
          <p:nvPr/>
        </p:nvPicPr>
        <p:blipFill rotWithShape="1">
          <a:blip r:embed="rId6">
            <a:alphaModFix/>
          </a:blip>
          <a:srcRect l="22479" t="27136" r="24314" b="20303"/>
          <a:stretch/>
        </p:blipFill>
        <p:spPr>
          <a:xfrm>
            <a:off x="7660400" y="3481975"/>
            <a:ext cx="1166100" cy="11520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8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8"/>
          <p:cNvSpPr txBox="1"/>
          <p:nvPr/>
        </p:nvSpPr>
        <p:spPr>
          <a:xfrm>
            <a:off x="141300" y="859575"/>
            <a:ext cx="29676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Statistical summaries of forest growth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Within each region, the range of growth includes variation from environmental heterogeneity: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forest / vegetation type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soil type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belowground properties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hydrology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topography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This heterogeneity represented by differences in: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stand height percentile models, </a:t>
            </a:r>
            <a:endParaRPr sz="12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their uncertainty bounds (confidence &amp; prediction intervals)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This may help forest growth models improve representation of regional growth variation.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272" name="Google Shape;2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775" y="685800"/>
            <a:ext cx="6131226" cy="4457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/>
        </p:nvSpPr>
        <p:spPr>
          <a:xfrm>
            <a:off x="3643075" y="1011975"/>
            <a:ext cx="7008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 i="1"/>
              <a:t>Obs poorly distributed across age classes</a:t>
            </a:r>
            <a:endParaRPr sz="500" i="1"/>
          </a:p>
        </p:txBody>
      </p:sp>
      <p:sp>
        <p:nvSpPr>
          <p:cNvPr id="274" name="Google Shape;274;p28"/>
          <p:cNvSpPr txBox="1"/>
          <p:nvPr/>
        </p:nvSpPr>
        <p:spPr>
          <a:xfrm>
            <a:off x="0" y="4902300"/>
            <a:ext cx="440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Montesano et al 2022 in review</a:t>
            </a:r>
            <a:endParaRPr sz="1000"/>
          </a:p>
        </p:txBody>
      </p:sp>
      <p:sp>
        <p:nvSpPr>
          <p:cNvPr id="275" name="Google Shape;275;p28"/>
          <p:cNvSpPr txBox="1">
            <a:spLocks noGrp="1"/>
          </p:cNvSpPr>
          <p:nvPr>
            <p:ph type="title"/>
          </p:nvPr>
        </p:nvSpPr>
        <p:spPr>
          <a:xfrm>
            <a:off x="311700" y="241200"/>
            <a:ext cx="80763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Across boreal ecoregions, current structure &amp; site history estimate growth rates and their variation</a:t>
            </a:r>
            <a:endParaRPr sz="182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9"/>
          <p:cNvSpPr txBox="1">
            <a:spLocks noGrp="1"/>
          </p:cNvSpPr>
          <p:nvPr>
            <p:ph type="title"/>
          </p:nvPr>
        </p:nvSpPr>
        <p:spPr>
          <a:xfrm>
            <a:off x="6330461" y="777500"/>
            <a:ext cx="2602523" cy="579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20" b="1" dirty="0"/>
              <a:t>These synthesis activities can be advanced in Phase 3 using Phase 2 biomass mapping results…</a:t>
            </a:r>
            <a:endParaRPr sz="2220" b="1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E411B5A-0B3D-48F2-BFAD-840C30C24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417"/>
            <a:ext cx="6160204" cy="427791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9E3EADE-705C-434E-96BE-B465462C225C}"/>
              </a:ext>
            </a:extLst>
          </p:cNvPr>
          <p:cNvSpPr/>
          <p:nvPr/>
        </p:nvSpPr>
        <p:spPr>
          <a:xfrm>
            <a:off x="6323579" y="1558924"/>
            <a:ext cx="262050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/>
              <a:t>Open science product </a:t>
            </a:r>
            <a:r>
              <a:rPr lang="en-US" sz="1500" dirty="0"/>
              <a:t>created on the NASA-ESA MAAP (</a:t>
            </a:r>
            <a:r>
              <a:rPr lang="en-US" sz="1500" dirty="0" err="1"/>
              <a:t>scimaap.net</a:t>
            </a:r>
            <a:r>
              <a:rPr lang="en-US" sz="1500" dirty="0"/>
              <a:t>). Explore this map here:</a:t>
            </a:r>
          </a:p>
          <a:p>
            <a:pPr algn="ctr"/>
            <a:r>
              <a:rPr lang="en-US" sz="1500" b="1" dirty="0">
                <a:solidFill>
                  <a:srgbClr val="003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https://earthdata.nasa.gov/maap-biomass</a:t>
            </a:r>
            <a:endParaRPr lang="en-US" sz="1500" b="1" dirty="0">
              <a:solidFill>
                <a:srgbClr val="003FFF"/>
              </a:solidFill>
            </a:endParaRPr>
          </a:p>
          <a:p>
            <a:pPr algn="ctr"/>
            <a:endParaRPr lang="en-US" sz="15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829DC05-77B3-CC4A-A9E7-C5B5784E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1417"/>
            <a:ext cx="6160204" cy="4277919"/>
          </a:xfrm>
          <a:prstGeom prst="rect">
            <a:avLst/>
          </a:prstGeom>
        </p:spPr>
      </p:pic>
      <p:pic>
        <p:nvPicPr>
          <p:cNvPr id="2" name="Picture 2" descr="Home">
            <a:extLst>
              <a:ext uri="{FF2B5EF4-FFF2-40B4-BE49-F238E27FC236}">
                <a16:creationId xmlns:a16="http://schemas.microsoft.com/office/drawing/2014/main" id="{8C7FC628-7740-B8F7-E7B9-89E0A1ED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005" y="4372083"/>
            <a:ext cx="1668826" cy="63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6092408-FF45-0147-A2E3-58BA953CF71B}"/>
              </a:ext>
            </a:extLst>
          </p:cNvPr>
          <p:cNvSpPr txBox="1">
            <a:spLocks/>
          </p:cNvSpPr>
          <p:nvPr/>
        </p:nvSpPr>
        <p:spPr>
          <a:xfrm>
            <a:off x="5080000" y="568961"/>
            <a:ext cx="4009813" cy="945024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b">
            <a:noAutofit/>
          </a:bodyPr>
          <a:lstStyle>
            <a:lvl1pPr marL="0" algn="l" defTabSz="5142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75" b="1" kern="1200" spc="-7" baseline="0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000" b="0" dirty="0">
                <a:solidFill>
                  <a:schemeClr val="tx1"/>
                </a:solidFill>
              </a:rPr>
              <a:t>Recall: NASA’s ICESat-2 data fill GEDI’s </a:t>
            </a:r>
            <a:r>
              <a:rPr lang="en-US" sz="1800" b="0" dirty="0">
                <a:solidFill>
                  <a:schemeClr val="tx1"/>
                </a:solidFill>
              </a:rPr>
              <a:t>northern</a:t>
            </a:r>
            <a:r>
              <a:rPr lang="en-US" sz="2000" b="0" dirty="0">
                <a:solidFill>
                  <a:schemeClr val="tx1"/>
                </a:solidFill>
              </a:rPr>
              <a:t> data gap for global lidar mapping</a:t>
            </a:r>
          </a:p>
        </p:txBody>
      </p:sp>
    </p:spTree>
    <p:extLst>
      <p:ext uri="{BB962C8B-B14F-4D97-AF65-F5344CB8AC3E}">
        <p14:creationId xmlns:p14="http://schemas.microsoft.com/office/powerpoint/2010/main" val="1897391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7B633C-B9D1-D847-9715-B346156908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19095"/>
          <a:stretch/>
        </p:blipFill>
        <p:spPr>
          <a:xfrm>
            <a:off x="9966" y="779318"/>
            <a:ext cx="9150851" cy="436418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314A288-9417-D043-8924-4B20934F2818}"/>
              </a:ext>
            </a:extLst>
          </p:cNvPr>
          <p:cNvCxnSpPr>
            <a:cxnSpLocks/>
          </p:cNvCxnSpPr>
          <p:nvPr/>
        </p:nvCxnSpPr>
        <p:spPr>
          <a:xfrm>
            <a:off x="9966" y="4448389"/>
            <a:ext cx="9139901" cy="131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9596B36-DBA3-E443-9B09-94747E434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505" y="4690160"/>
            <a:ext cx="7772400" cy="43386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Recall: ICESat-2 Approach to Biomass Estimation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2A5FF0-5421-3046-946B-659E8639AB83}"/>
              </a:ext>
            </a:extLst>
          </p:cNvPr>
          <p:cNvCxnSpPr>
            <a:cxnSpLocks/>
          </p:cNvCxnSpPr>
          <p:nvPr/>
        </p:nvCxnSpPr>
        <p:spPr>
          <a:xfrm>
            <a:off x="-6851" y="1819429"/>
            <a:ext cx="9139901" cy="131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8933AE5-3BB4-6742-97EC-0DC5D9910C9F}"/>
              </a:ext>
            </a:extLst>
          </p:cNvPr>
          <p:cNvSpPr/>
          <p:nvPr/>
        </p:nvSpPr>
        <p:spPr>
          <a:xfrm>
            <a:off x="1008529" y="779318"/>
            <a:ext cx="7410896" cy="258228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850339-0528-4E4F-9985-F35947FBE3ED}"/>
              </a:ext>
            </a:extLst>
          </p:cNvPr>
          <p:cNvGrpSpPr/>
          <p:nvPr/>
        </p:nvGrpSpPr>
        <p:grpSpPr>
          <a:xfrm>
            <a:off x="1159730" y="911095"/>
            <a:ext cx="7212111" cy="2450511"/>
            <a:chOff x="367424" y="1802808"/>
            <a:chExt cx="11539378" cy="3920818"/>
          </a:xfrm>
          <a:solidFill>
            <a:schemeClr val="bg1"/>
          </a:solidFill>
        </p:grpSpPr>
        <p:pic>
          <p:nvPicPr>
            <p:cNvPr id="33" name="Picture 4" descr="als_points.jpg">
              <a:extLst>
                <a:ext uri="{FF2B5EF4-FFF2-40B4-BE49-F238E27FC236}">
                  <a16:creationId xmlns:a16="http://schemas.microsoft.com/office/drawing/2014/main" id="{2485E208-6500-F94A-9076-F4335C015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3" t="12788" r="19698" b="8517"/>
            <a:stretch>
              <a:fillRect/>
            </a:stretch>
          </p:blipFill>
          <p:spPr bwMode="auto">
            <a:xfrm>
              <a:off x="411372" y="3893371"/>
              <a:ext cx="1801368" cy="113486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4FCD63A-103D-AE4A-8BF6-CB10B7843990}"/>
                </a:ext>
              </a:extLst>
            </p:cNvPr>
            <p:cNvGrpSpPr/>
            <p:nvPr/>
          </p:nvGrpSpPr>
          <p:grpSpPr>
            <a:xfrm>
              <a:off x="594558" y="2786889"/>
              <a:ext cx="1434996" cy="1070765"/>
              <a:chOff x="1130033" y="2110401"/>
              <a:chExt cx="1700736" cy="1269054"/>
            </a:xfrm>
            <a:grpFill/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7983F707-2CAD-734B-A4AF-E1DA95A1AA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t="20992"/>
              <a:stretch/>
            </p:blipFill>
            <p:spPr>
              <a:xfrm>
                <a:off x="1130033" y="2110401"/>
                <a:ext cx="1700736" cy="895810"/>
              </a:xfrm>
              <a:prstGeom prst="rect">
                <a:avLst/>
              </a:prstGeom>
              <a:grpFill/>
            </p:spPr>
          </p:pic>
          <p:sp>
            <p:nvSpPr>
              <p:cNvPr id="47" name="Shape 317">
                <a:extLst>
                  <a:ext uri="{FF2B5EF4-FFF2-40B4-BE49-F238E27FC236}">
                    <a16:creationId xmlns:a16="http://schemas.microsoft.com/office/drawing/2014/main" id="{365AA774-FD47-1E4C-A6ED-A6324DE22C0B}"/>
                  </a:ext>
                </a:extLst>
              </p:cNvPr>
              <p:cNvSpPr/>
              <p:nvPr/>
            </p:nvSpPr>
            <p:spPr>
              <a:xfrm>
                <a:off x="1471566" y="2626073"/>
                <a:ext cx="429847" cy="753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grpFill/>
              <a:ln w="19050" cap="flat" cmpd="sng">
                <a:solidFill>
                  <a:srgbClr val="DB28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defTabSz="306551"/>
                <a:endParaRPr sz="949"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8" name="Shape 317">
                <a:extLst>
                  <a:ext uri="{FF2B5EF4-FFF2-40B4-BE49-F238E27FC236}">
                    <a16:creationId xmlns:a16="http://schemas.microsoft.com/office/drawing/2014/main" id="{D34430EE-0A48-1E43-8816-F76F88CD87EE}"/>
                  </a:ext>
                </a:extLst>
              </p:cNvPr>
              <p:cNvSpPr/>
              <p:nvPr/>
            </p:nvSpPr>
            <p:spPr>
              <a:xfrm>
                <a:off x="1677736" y="2629520"/>
                <a:ext cx="223678" cy="749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grpFill/>
              <a:ln w="19050" cap="flat" cmpd="sng">
                <a:solidFill>
                  <a:srgbClr val="DB28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defTabSz="306551"/>
                <a:endParaRPr sz="949"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49" name="Shape 317">
                <a:extLst>
                  <a:ext uri="{FF2B5EF4-FFF2-40B4-BE49-F238E27FC236}">
                    <a16:creationId xmlns:a16="http://schemas.microsoft.com/office/drawing/2014/main" id="{952EA4F4-208B-ED4A-BFF4-66686D09E9CD}"/>
                  </a:ext>
                </a:extLst>
              </p:cNvPr>
              <p:cNvSpPr/>
              <p:nvPr/>
            </p:nvSpPr>
            <p:spPr>
              <a:xfrm flipH="1">
                <a:off x="1901414" y="2626073"/>
                <a:ext cx="179752" cy="753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grpFill/>
              <a:ln w="19050" cap="flat" cmpd="sng">
                <a:solidFill>
                  <a:srgbClr val="DB28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defTabSz="306551"/>
                <a:endParaRPr sz="949"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50" name="Shape 317">
                <a:extLst>
                  <a:ext uri="{FF2B5EF4-FFF2-40B4-BE49-F238E27FC236}">
                    <a16:creationId xmlns:a16="http://schemas.microsoft.com/office/drawing/2014/main" id="{F6A6CD05-ED32-2147-AF91-0FFF09532130}"/>
                  </a:ext>
                </a:extLst>
              </p:cNvPr>
              <p:cNvSpPr/>
              <p:nvPr/>
            </p:nvSpPr>
            <p:spPr>
              <a:xfrm flipH="1">
                <a:off x="1898925" y="2626073"/>
                <a:ext cx="420843" cy="7533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grpFill/>
              <a:ln w="19050" cap="flat" cmpd="sng">
                <a:solidFill>
                  <a:srgbClr val="DB28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defTabSz="306551"/>
                <a:endParaRPr sz="949">
                  <a:latin typeface="Helvetica Light"/>
                  <a:ea typeface="Helvetica Light"/>
                  <a:cs typeface="Helvetica Light"/>
                </a:endParaRPr>
              </a:p>
            </p:txBody>
          </p:sp>
          <p:sp>
            <p:nvSpPr>
              <p:cNvPr id="51" name="Shape 317">
                <a:extLst>
                  <a:ext uri="{FF2B5EF4-FFF2-40B4-BE49-F238E27FC236}">
                    <a16:creationId xmlns:a16="http://schemas.microsoft.com/office/drawing/2014/main" id="{95D084D1-18BC-FE47-8BCD-A85084707B99}"/>
                  </a:ext>
                </a:extLst>
              </p:cNvPr>
              <p:cNvSpPr/>
              <p:nvPr/>
            </p:nvSpPr>
            <p:spPr>
              <a:xfrm>
                <a:off x="1853206" y="2629521"/>
                <a:ext cx="45719" cy="749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200" y="14400"/>
                      <a:pt x="14400" y="7200"/>
                      <a:pt x="21600" y="0"/>
                    </a:cubicBezTo>
                  </a:path>
                </a:pathLst>
              </a:custGeom>
              <a:grpFill/>
              <a:ln w="19050" cap="flat" cmpd="sng">
                <a:solidFill>
                  <a:srgbClr val="DB28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pPr defTabSz="306551"/>
                <a:endParaRPr sz="949">
                  <a:latin typeface="Helvetica Light"/>
                  <a:ea typeface="Helvetica Light"/>
                  <a:cs typeface="Helvetica Light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71E109-74CA-D441-B909-56F0BC5602D8}"/>
                </a:ext>
              </a:extLst>
            </p:cNvPr>
            <p:cNvSpPr txBox="1"/>
            <p:nvPr/>
          </p:nvSpPr>
          <p:spPr>
            <a:xfrm>
              <a:off x="8128254" y="1866501"/>
              <a:ext cx="1339346" cy="34599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49" tIns="26749" rIns="26749" bIns="26749" numCol="1" spcCol="38045" rtlCol="0" anchor="ctr">
              <a:spAutoFit/>
            </a:bodyPr>
            <a:lstStyle/>
            <a:p>
              <a:pPr defTabSz="306551" latinLnBrk="1" hangingPunct="0"/>
              <a:endParaRPr lang="en-US" sz="1054" dirty="0">
                <a:latin typeface="Avenir Next Medium"/>
                <a:ea typeface="Helvetica Light"/>
                <a:cs typeface="Avenir Next Medium"/>
              </a:endParaRPr>
            </a:p>
          </p:txBody>
        </p:sp>
        <p:sp>
          <p:nvSpPr>
            <p:cNvPr id="36" name="Right Brace 35">
              <a:extLst>
                <a:ext uri="{FF2B5EF4-FFF2-40B4-BE49-F238E27FC236}">
                  <a16:creationId xmlns:a16="http://schemas.microsoft.com/office/drawing/2014/main" id="{0E2799DA-6986-064E-AF1A-1F89469D06CF}"/>
                </a:ext>
              </a:extLst>
            </p:cNvPr>
            <p:cNvSpPr/>
            <p:nvPr/>
          </p:nvSpPr>
          <p:spPr bwMode="auto">
            <a:xfrm>
              <a:off x="5150241" y="2590801"/>
              <a:ext cx="256481" cy="2437438"/>
            </a:xfrm>
            <a:prstGeom prst="rightBrace">
              <a:avLst>
                <a:gd name="adj1" fmla="val 45495"/>
                <a:gd name="adj2" fmla="val 52680"/>
              </a:avLst>
            </a:prstGeom>
            <a:grp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213" tIns="24106" rIns="48213" bIns="24106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48211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77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Right Arrow 36">
              <a:extLst>
                <a:ext uri="{FF2B5EF4-FFF2-40B4-BE49-F238E27FC236}">
                  <a16:creationId xmlns:a16="http://schemas.microsoft.com/office/drawing/2014/main" id="{BA8E408D-63F5-4841-9AA2-D99DFC75D342}"/>
                </a:ext>
              </a:extLst>
            </p:cNvPr>
            <p:cNvSpPr/>
            <p:nvPr/>
          </p:nvSpPr>
          <p:spPr bwMode="auto">
            <a:xfrm>
              <a:off x="2141260" y="3470792"/>
              <a:ext cx="520131" cy="595124"/>
            </a:xfrm>
            <a:prstGeom prst="rightArrow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213" tIns="24106" rIns="48213" bIns="24106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48211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77" b="1" dirty="0"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D1D974-AAB8-9247-88D7-39E5C8EA4556}"/>
                </a:ext>
              </a:extLst>
            </p:cNvPr>
            <p:cNvSpPr txBox="1"/>
            <p:nvPr/>
          </p:nvSpPr>
          <p:spPr>
            <a:xfrm>
              <a:off x="367424" y="1802808"/>
              <a:ext cx="2160592" cy="6401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214313" indent="-214313">
                <a:buAutoNum type="alphaLcParenR"/>
              </a:pPr>
              <a:r>
                <a:rPr lang="en-US" sz="1000" dirty="0"/>
                <a:t>Collate field and </a:t>
              </a:r>
            </a:p>
            <a:p>
              <a:pPr algn="ctr"/>
              <a:r>
                <a:rPr lang="en-US" sz="1000" dirty="0"/>
                <a:t>airborne lidar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61CC3FD-98DE-D043-9B99-2A53DAB2310F}"/>
                </a:ext>
              </a:extLst>
            </p:cNvPr>
            <p:cNvSpPr txBox="1"/>
            <p:nvPr/>
          </p:nvSpPr>
          <p:spPr>
            <a:xfrm>
              <a:off x="2971230" y="1802808"/>
              <a:ext cx="2307250" cy="6401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b) Simulate ICESat-2</a:t>
              </a:r>
            </a:p>
            <a:p>
              <a:r>
                <a:rPr lang="en-US" sz="1000" dirty="0"/>
                <a:t>(100-m, 30-m)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1737804-1EF8-6844-8E35-BC739D864F30}"/>
                </a:ext>
              </a:extLst>
            </p:cNvPr>
            <p:cNvSpPr txBox="1"/>
            <p:nvPr/>
          </p:nvSpPr>
          <p:spPr>
            <a:xfrm>
              <a:off x="5278480" y="1802808"/>
              <a:ext cx="3299429" cy="6401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c) Compute ICESat-2 RH metrics</a:t>
              </a:r>
            </a:p>
            <a:p>
              <a:r>
                <a:rPr lang="en-US" sz="1000" dirty="0"/>
                <a:t>(with + without ground photons)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5CCA8C9-21AB-804F-8072-4822CBE82540}"/>
                </a:ext>
              </a:extLst>
            </p:cNvPr>
            <p:cNvSpPr txBox="1"/>
            <p:nvPr/>
          </p:nvSpPr>
          <p:spPr>
            <a:xfrm>
              <a:off x="8990232" y="1854830"/>
              <a:ext cx="2916570" cy="3939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d) Fit empirical models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5EDFCDC-97F7-F545-8E03-FF9388D53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6615" t="14395" r="4705"/>
            <a:stretch/>
          </p:blipFill>
          <p:spPr>
            <a:xfrm>
              <a:off x="8454111" y="2445992"/>
              <a:ext cx="3294368" cy="3277634"/>
            </a:xfrm>
            <a:prstGeom prst="rect">
              <a:avLst/>
            </a:prstGeom>
            <a:grpFill/>
          </p:spPr>
        </p:pic>
      </p:grpSp>
      <p:pic>
        <p:nvPicPr>
          <p:cNvPr id="26" name="image9.jpg" descr="/var/folders/2r/l6k8_mm547x7tmtl1yptxj6w0000gp/T/com.microsoft.Word/WebArchiveCopyPasteTempFiles/1-s2.0-S0034425720304831-gr5_lrg.jpg">
            <a:extLst>
              <a:ext uri="{FF2B5EF4-FFF2-40B4-BE49-F238E27FC236}">
                <a16:creationId xmlns:a16="http://schemas.microsoft.com/office/drawing/2014/main" id="{7089E93D-6EE0-BD4D-BC2C-F21FB658E0C9}"/>
              </a:ext>
            </a:extLst>
          </p:cNvPr>
          <p:cNvPicPr/>
          <p:nvPr/>
        </p:nvPicPr>
        <p:blipFill rotWithShape="1">
          <a:blip r:embed="rId7"/>
          <a:srcRect t="6383"/>
          <a:stretch/>
        </p:blipFill>
        <p:spPr>
          <a:xfrm>
            <a:off x="4358580" y="1602453"/>
            <a:ext cx="1803263" cy="1230486"/>
          </a:xfrm>
          <a:prstGeom prst="rect">
            <a:avLst/>
          </a:prstGeom>
          <a:ln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7FFFC2-D10D-8B47-B474-CE5027C4BC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39" t="33549" r="27190" b="27278"/>
          <a:stretch/>
        </p:blipFill>
        <p:spPr>
          <a:xfrm>
            <a:off x="2633883" y="1706108"/>
            <a:ext cx="1449822" cy="9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22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6.googleusercontent.com/81A60XTV61e1vaFt2GwgewZbEXeWF-n6vK2o9HYmDOCmGrei6Eu4DBQpU2RKdPv14bnM3bRUVIjr47200RPxs1Ls_A1CyC7UzksQ1WtXvcC7Nh4zWQmY60m0qbNg9CG5pHeR-NS-">
            <a:extLst>
              <a:ext uri="{FF2B5EF4-FFF2-40B4-BE49-F238E27FC236}">
                <a16:creationId xmlns:a16="http://schemas.microsoft.com/office/drawing/2014/main" id="{6CEE444B-4438-CB47-ADCA-4E2890071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5" t="69951"/>
          <a:stretch/>
        </p:blipFill>
        <p:spPr bwMode="auto">
          <a:xfrm>
            <a:off x="0" y="1514475"/>
            <a:ext cx="4032548" cy="363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AAE1232-A5B3-F646-A8DA-D2D5D36973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0"/>
          <a:stretch/>
        </p:blipFill>
        <p:spPr bwMode="auto">
          <a:xfrm>
            <a:off x="3629025" y="1102720"/>
            <a:ext cx="5514975" cy="40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FE88169-6309-4609-9218-BCD7CCCA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87" y="183926"/>
            <a:ext cx="13746479" cy="59436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Boreal-wide ICESat-2 30 m Biomass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5BA9E7-7AD4-442F-8A03-56F8F0456763}"/>
              </a:ext>
            </a:extLst>
          </p:cNvPr>
          <p:cNvSpPr txBox="1"/>
          <p:nvPr/>
        </p:nvSpPr>
        <p:spPr>
          <a:xfrm>
            <a:off x="109777" y="655652"/>
            <a:ext cx="802499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Models using simulated 30-m ICESat-2 perform comparably to GEDI models.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ICESat-2 occasionally misses the top of canopies</a:t>
            </a:r>
          </a:p>
        </p:txBody>
      </p:sp>
    </p:spTree>
    <p:extLst>
      <p:ext uri="{BB962C8B-B14F-4D97-AF65-F5344CB8AC3E}">
        <p14:creationId xmlns:p14="http://schemas.microsoft.com/office/powerpoint/2010/main" val="11095784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11;p19" descr="Google Shape;111;p19">
            <a:extLst>
              <a:ext uri="{FF2B5EF4-FFF2-40B4-BE49-F238E27FC236}">
                <a16:creationId xmlns:a16="http://schemas.microsoft.com/office/drawing/2014/main" id="{50F29E2C-D0C8-C04D-B97A-1D5CDC3D2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82"/>
          <a:stretch>
            <a:fillRect/>
          </a:stretch>
        </p:blipFill>
        <p:spPr>
          <a:xfrm>
            <a:off x="5718800" y="1128348"/>
            <a:ext cx="3088476" cy="3686049"/>
          </a:xfrm>
          <a:prstGeom prst="rect">
            <a:avLst/>
          </a:prstGeom>
          <a:noFill/>
          <a:ln>
            <a:solidFill>
              <a:srgbClr val="000000"/>
            </a:solidFill>
          </a:ln>
          <a:effectLst>
            <a:outerShdw blurRad="63500" dist="104775" dir="8520000" rotWithShape="0">
              <a:srgbClr val="000000">
                <a:alpha val="50000"/>
              </a:srgbClr>
            </a:outerShdw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EEC067-33E1-A945-8837-16F0ED327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3"/>
          <a:stretch/>
        </p:blipFill>
        <p:spPr bwMode="auto">
          <a:xfrm>
            <a:off x="0" y="796456"/>
            <a:ext cx="4620419" cy="41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EC823CF-01A7-F440-A5A1-960931372ECD}"/>
              </a:ext>
            </a:extLst>
          </p:cNvPr>
          <p:cNvSpPr/>
          <p:nvPr/>
        </p:nvSpPr>
        <p:spPr>
          <a:xfrm>
            <a:off x="4688150" y="2571750"/>
            <a:ext cx="866775" cy="4762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96B36-DBA3-E443-9B09-94747E434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929" y="518566"/>
            <a:ext cx="5415109" cy="476250"/>
          </a:xfrm>
        </p:spPr>
        <p:txBody>
          <a:bodyPr/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ICESat-2 Estimates </a:t>
            </a:r>
            <a:r>
              <a:rPr lang="en-US" sz="180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/>
                </a:solidFill>
              </a:rPr>
              <a:t> Wall-to-Wall Maps</a:t>
            </a:r>
          </a:p>
        </p:txBody>
      </p:sp>
    </p:spTree>
    <p:extLst>
      <p:ext uri="{BB962C8B-B14F-4D97-AF65-F5344CB8AC3E}">
        <p14:creationId xmlns:p14="http://schemas.microsoft.com/office/powerpoint/2010/main" val="2497901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395410"/>
            <a:ext cx="8520601" cy="246861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>
            <a:noAutofit/>
          </a:bodyPr>
          <a:lstStyle>
            <a:lvl1pPr defTabSz="329151">
              <a:lnSpc>
                <a:spcPts val="900"/>
              </a:lnSpc>
              <a:defRPr sz="1360" spc="-40">
                <a:solidFill>
                  <a:srgbClr val="000000"/>
                </a:solidFill>
              </a:defRPr>
            </a:lvl1pPr>
          </a:lstStyle>
          <a:p>
            <a:r>
              <a:rPr lang="en-US" sz="2750" dirty="0"/>
              <a:t>Updates since May 2022</a:t>
            </a:r>
            <a:endParaRPr sz="2750" dirty="0"/>
          </a:p>
        </p:txBody>
      </p:sp>
      <p:sp>
        <p:nvSpPr>
          <p:cNvPr id="500" name="Google Shape;87;p16"/>
          <p:cNvSpPr txBox="1"/>
          <p:nvPr/>
        </p:nvSpPr>
        <p:spPr>
          <a:xfrm>
            <a:off x="1088825" y="4304325"/>
            <a:ext cx="2390401" cy="675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>
            <a:lvl1pPr>
              <a:defRPr sz="1700" i="1">
                <a:solidFill>
                  <a:srgbClr val="FFFFFF"/>
                </a:solidFill>
              </a:defRPr>
            </a:lvl1pPr>
          </a:lstStyle>
          <a:p>
            <a:r>
              <a:rPr sz="1063"/>
              <a:t>NASA-ESA MAAP platform provides storage, compute, and a development environment</a:t>
            </a:r>
          </a:p>
        </p:txBody>
      </p:sp>
      <p:pic>
        <p:nvPicPr>
          <p:cNvPr id="2" name="image9.jpg" descr="/var/folders/2r/l6k8_mm547x7tmtl1yptxj6w0000gp/T/com.microsoft.Word/WebArchiveCopyPasteTempFiles/1-s2.0-S0034425720304831-gr5_lrg.jpg">
            <a:extLst>
              <a:ext uri="{FF2B5EF4-FFF2-40B4-BE49-F238E27FC236}">
                <a16:creationId xmlns:a16="http://schemas.microsoft.com/office/drawing/2014/main" id="{20F339CD-6069-10B3-BF7E-B8B2DDB9446E}"/>
              </a:ext>
            </a:extLst>
          </p:cNvPr>
          <p:cNvPicPr/>
          <p:nvPr/>
        </p:nvPicPr>
        <p:blipFill rotWithShape="1">
          <a:blip r:embed="rId2"/>
          <a:srcRect t="6383"/>
          <a:stretch/>
        </p:blipFill>
        <p:spPr>
          <a:xfrm>
            <a:off x="5228625" y="298546"/>
            <a:ext cx="3603676" cy="2125909"/>
          </a:xfrm>
          <a:prstGeom prst="rect">
            <a:avLst/>
          </a:prstGeom>
          <a:ln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4A96B-AC34-7ABC-2C1A-8B4E493DDE13}"/>
              </a:ext>
            </a:extLst>
          </p:cNvPr>
          <p:cNvSpPr txBox="1"/>
          <p:nvPr/>
        </p:nvSpPr>
        <p:spPr>
          <a:xfrm>
            <a:off x="119417" y="674806"/>
            <a:ext cx="5043856" cy="4381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b="1" dirty="0"/>
              <a:t>Validation of 30-m ICESat-2 heights </a:t>
            </a:r>
            <a:r>
              <a:rPr lang="en-US" sz="1500" dirty="0"/>
              <a:t>(</a:t>
            </a:r>
            <a:r>
              <a:rPr lang="en-US" sz="1500" dirty="0" err="1"/>
              <a:t>Tuo</a:t>
            </a:r>
            <a:r>
              <a:rPr lang="en-US" sz="1500" dirty="0"/>
              <a:t> Feng et al., in revision at RSE)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dirty="0"/>
              <a:t>Testing of AGB models including ground photons (a la GEDI) or excluding them (a la ATL08)</a:t>
            </a:r>
          </a:p>
          <a:p>
            <a:pPr marL="692944" lvl="2" indent="-178594">
              <a:buFont typeface="Arial" panose="020B0604020202020204" pitchFamily="34" charset="0"/>
              <a:buChar char="•"/>
            </a:pPr>
            <a:r>
              <a:rPr lang="en-US" sz="1500" b="1" dirty="0"/>
              <a:t>We are not including ground photons</a:t>
            </a:r>
            <a:r>
              <a:rPr lang="en-US" sz="1500" dirty="0"/>
              <a:t> (after 6 months of debate!)</a:t>
            </a:r>
          </a:p>
          <a:p>
            <a:pPr marL="692944" lvl="2" indent="-178594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dirty="0"/>
              <a:t>Swapped Landsat 8 composites for </a:t>
            </a:r>
            <a:r>
              <a:rPr lang="en-US" sz="1500" b="1" dirty="0"/>
              <a:t>HLS composites </a:t>
            </a:r>
            <a:r>
              <a:rPr lang="en-US" sz="1500" dirty="0"/>
              <a:t>(better temporal resolution for e.g. cloud masking)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dirty="0"/>
              <a:t>Applied </a:t>
            </a:r>
            <a:r>
              <a:rPr lang="en-US" sz="1500" b="1" dirty="0"/>
              <a:t>ESA </a:t>
            </a:r>
            <a:r>
              <a:rPr lang="en-US" sz="1500" b="1" dirty="0" err="1"/>
              <a:t>Worldcover</a:t>
            </a:r>
            <a:r>
              <a:rPr lang="en-US" sz="1500" b="1" dirty="0"/>
              <a:t> for masking </a:t>
            </a:r>
            <a:r>
              <a:rPr lang="en-US" sz="1500" dirty="0"/>
              <a:t>non-vegetation</a:t>
            </a:r>
          </a:p>
          <a:p>
            <a:pPr marL="692944" lvl="2" indent="-178594">
              <a:buFont typeface="Arial" panose="020B0604020202020204" pitchFamily="34" charset="0"/>
              <a:buChar char="•"/>
            </a:pPr>
            <a:r>
              <a:rPr lang="en-US" sz="1500" dirty="0"/>
              <a:t>Removed issues with shallow water bodies being assigned biomass, urban areas, etc. </a:t>
            </a:r>
          </a:p>
          <a:p>
            <a:pPr marL="692944" lvl="2" indent="-178594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b="1" dirty="0"/>
              <a:t>Refined uncertainty estimation 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178594" indent="-178594">
              <a:buFont typeface="Arial" panose="020B0604020202020204" pitchFamily="34" charset="0"/>
              <a:buChar char="•"/>
            </a:pPr>
            <a:r>
              <a:rPr lang="en-US" sz="1500" dirty="0"/>
              <a:t>Spent way too much $ on compute…</a:t>
            </a:r>
          </a:p>
          <a:p>
            <a:pPr marL="178594" indent="-178594">
              <a:buFont typeface="Arial" panose="020B0604020202020204" pitchFamily="34" charset="0"/>
              <a:buChar char="•"/>
            </a:pPr>
            <a:endParaRPr lang="en-US" sz="875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E23F3D-9D94-3F28-B532-844E65360AF9}"/>
              </a:ext>
            </a:extLst>
          </p:cNvPr>
          <p:cNvGrpSpPr/>
          <p:nvPr/>
        </p:nvGrpSpPr>
        <p:grpSpPr>
          <a:xfrm>
            <a:off x="5228625" y="2719046"/>
            <a:ext cx="3400606" cy="1996509"/>
            <a:chOff x="1485704" y="1037264"/>
            <a:chExt cx="8719098" cy="4800600"/>
          </a:xfrm>
          <a:noFill/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40FBFB4-23D7-8DD9-FF74-26C0BA85CDF8}"/>
                </a:ext>
              </a:extLst>
            </p:cNvPr>
            <p:cNvSpPr/>
            <p:nvPr/>
          </p:nvSpPr>
          <p:spPr>
            <a:xfrm>
              <a:off x="4444082" y="1037264"/>
              <a:ext cx="5760720" cy="4800600"/>
            </a:xfrm>
            <a:prstGeom prst="ellipse">
              <a:avLst/>
            </a:prstGeom>
            <a:grpFill/>
            <a:ln w="3492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4">
                <a:solidFill>
                  <a:prstClr val="white"/>
                </a:solidFill>
                <a:latin typeface="Baghdad" pitchFamily="2" charset="-78"/>
                <a:cs typeface="Baghdad" pitchFamily="2" charset="-78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C16CDE-06CE-BC09-B9D7-0A118F1FE46B}"/>
                </a:ext>
              </a:extLst>
            </p:cNvPr>
            <p:cNvSpPr/>
            <p:nvPr/>
          </p:nvSpPr>
          <p:spPr>
            <a:xfrm>
              <a:off x="1485704" y="1039421"/>
              <a:ext cx="5760720" cy="4796286"/>
            </a:xfrm>
            <a:prstGeom prst="ellipse">
              <a:avLst/>
            </a:prstGeom>
            <a:grpFill/>
            <a:ln w="349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44">
                <a:solidFill>
                  <a:prstClr val="white"/>
                </a:solidFill>
                <a:latin typeface="Baghdad" pitchFamily="2" charset="-78"/>
                <a:cs typeface="Baghdad" pitchFamily="2" charset="-7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60DF83-9B47-0385-0B4D-B8401A6114A6}"/>
                </a:ext>
              </a:extLst>
            </p:cNvPr>
            <p:cNvSpPr txBox="1"/>
            <p:nvPr/>
          </p:nvSpPr>
          <p:spPr>
            <a:xfrm>
              <a:off x="4862824" y="2609637"/>
              <a:ext cx="2052374" cy="6660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MAAP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EA43C3-9B38-0818-1310-3B222BFC66A8}"/>
                </a:ext>
              </a:extLst>
            </p:cNvPr>
            <p:cNvSpPr txBox="1"/>
            <p:nvPr/>
          </p:nvSpPr>
          <p:spPr>
            <a:xfrm>
              <a:off x="4901938" y="3148117"/>
              <a:ext cx="2176925" cy="11591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Joint access to data and algorithms</a:t>
              </a:r>
            </a:p>
          </p:txBody>
        </p:sp>
        <p:pic>
          <p:nvPicPr>
            <p:cNvPr id="11" name="Picture 10" descr="NASA Meatball.png">
              <a:extLst>
                <a:ext uri="{FF2B5EF4-FFF2-40B4-BE49-F238E27FC236}">
                  <a16:creationId xmlns:a16="http://schemas.microsoft.com/office/drawing/2014/main" id="{FF1CC98C-3A4B-58D7-9B85-EFD8D4B36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066" y="2317310"/>
              <a:ext cx="1432912" cy="12176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ESA_logo_address_French_word">
              <a:extLst>
                <a:ext uri="{FF2B5EF4-FFF2-40B4-BE49-F238E27FC236}">
                  <a16:creationId xmlns:a16="http://schemas.microsoft.com/office/drawing/2014/main" id="{740CEF70-E82D-9983-4931-02DF060A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280" y="2781914"/>
              <a:ext cx="1798895" cy="73240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7F0E14F-F0B2-7CB9-D011-091FD526A022}"/>
                </a:ext>
              </a:extLst>
            </p:cNvPr>
            <p:cNvSpPr txBox="1"/>
            <p:nvPr/>
          </p:nvSpPr>
          <p:spPr>
            <a:xfrm>
              <a:off x="1485704" y="3670782"/>
              <a:ext cx="2550874" cy="8467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Data and Computing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E0BCEA-41CA-D402-61B0-8147CB1E8F8B}"/>
                </a:ext>
              </a:extLst>
            </p:cNvPr>
            <p:cNvSpPr txBox="1"/>
            <p:nvPr/>
          </p:nvSpPr>
          <p:spPr>
            <a:xfrm>
              <a:off x="7727671" y="3670782"/>
              <a:ext cx="2309570" cy="84673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44" dirty="0">
                  <a:solidFill>
                    <a:prstClr val="black"/>
                  </a:solidFill>
                  <a:latin typeface="Baghdad" pitchFamily="2" charset="-78"/>
                  <a:cs typeface="Baghdad" pitchFamily="2" charset="-78"/>
                </a:rPr>
                <a:t>Data and 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22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6;p16">
            <a:extLst>
              <a:ext uri="{FF2B5EF4-FFF2-40B4-BE49-F238E27FC236}">
                <a16:creationId xmlns:a16="http://schemas.microsoft.com/office/drawing/2014/main" id="{2836E0BB-84E9-4CBB-8258-085060AD8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727" y="606396"/>
            <a:ext cx="7119600" cy="202529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>
            <a:noAutofit/>
          </a:bodyPr>
          <a:lstStyle>
            <a:lvl1pPr defTabSz="329151">
              <a:lnSpc>
                <a:spcPts val="900"/>
              </a:lnSpc>
              <a:defRPr sz="1360" spc="-40">
                <a:solidFill>
                  <a:srgbClr val="000000"/>
                </a:solidFill>
              </a:defRPr>
            </a:lvl1pPr>
          </a:lstStyle>
          <a:p>
            <a:r>
              <a:rPr lang="en-US" sz="2000" dirty="0"/>
              <a:t>Update: swapped Landsat for Harmonized Landsat Sentinel-2 (HLS)</a:t>
            </a:r>
            <a:endParaRPr sz="2000" dirty="0"/>
          </a:p>
        </p:txBody>
      </p:sp>
      <p:pic>
        <p:nvPicPr>
          <p:cNvPr id="5" name="Google Shape;85;p16" descr="Google Shape;85;p16">
            <a:extLst>
              <a:ext uri="{FF2B5EF4-FFF2-40B4-BE49-F238E27FC236}">
                <a16:creationId xmlns:a16="http://schemas.microsoft.com/office/drawing/2014/main" id="{9A3FAC76-04AA-43AD-B689-1FE2B7D3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63"/>
          <a:stretch>
            <a:fillRect/>
          </a:stretch>
        </p:blipFill>
        <p:spPr>
          <a:xfrm>
            <a:off x="746567" y="909484"/>
            <a:ext cx="7650865" cy="38515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2635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250" y="808925"/>
            <a:ext cx="7524250" cy="422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2"/>
          <p:cNvPicPr preferRelativeResize="0"/>
          <p:nvPr/>
        </p:nvPicPr>
        <p:blipFill rotWithShape="1">
          <a:blip r:embed="rId4">
            <a:alphaModFix/>
          </a:blip>
          <a:srcRect l="53201" t="843" r="24064" b="95320"/>
          <a:stretch/>
        </p:blipFill>
        <p:spPr>
          <a:xfrm>
            <a:off x="5308571" y="918532"/>
            <a:ext cx="3294835" cy="31245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86;p16">
            <a:extLst>
              <a:ext uri="{FF2B5EF4-FFF2-40B4-BE49-F238E27FC236}">
                <a16:creationId xmlns:a16="http://schemas.microsoft.com/office/drawing/2014/main" id="{2836E0BB-84E9-4CBB-8258-085060AD81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727" y="606396"/>
            <a:ext cx="6552439" cy="202529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>
            <a:noAutofit/>
          </a:bodyPr>
          <a:lstStyle>
            <a:lvl1pPr defTabSz="329151">
              <a:lnSpc>
                <a:spcPts val="900"/>
              </a:lnSpc>
              <a:defRPr sz="1360" spc="-40">
                <a:solidFill>
                  <a:srgbClr val="000000"/>
                </a:solidFill>
              </a:defRPr>
            </a:lvl1pPr>
          </a:lstStyle>
          <a:p>
            <a:r>
              <a:rPr lang="en-US" sz="2000" dirty="0"/>
              <a:t>Update: used ESA </a:t>
            </a:r>
            <a:r>
              <a:rPr lang="en-US" sz="2000" dirty="0" err="1"/>
              <a:t>Worldcover</a:t>
            </a:r>
            <a:r>
              <a:rPr lang="en-US" sz="2000" dirty="0"/>
              <a:t> 2020 for masking non-vegetation</a:t>
            </a:r>
            <a:endParaRPr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10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1" cy="572701"/>
          </a:xfrm>
          <a:prstGeom prst="rect">
            <a:avLst/>
          </a:prstGeom>
        </p:spPr>
        <p:txBody>
          <a:bodyPr lIns="91425" tIns="91425" rIns="91425" bIns="91425"/>
          <a:lstStyle/>
          <a:p>
            <a:endParaRPr/>
          </a:p>
        </p:txBody>
      </p:sp>
      <p:sp>
        <p:nvSpPr>
          <p:cNvPr id="514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1" cy="3416401"/>
          </a:xfrm>
          <a:prstGeom prst="rect">
            <a:avLst/>
          </a:prstGeom>
        </p:spPr>
        <p:txBody>
          <a:bodyPr lIns="91425" tIns="91425" rIns="91425" bIns="91425"/>
          <a:lstStyle/>
          <a:p>
            <a:pPr>
              <a:spcBef>
                <a:spcPts val="1188"/>
              </a:spcBef>
            </a:pPr>
            <a:endParaRPr/>
          </a:p>
        </p:txBody>
      </p:sp>
      <p:pic>
        <p:nvPicPr>
          <p:cNvPr id="515" name="Google Shape;110;p19" descr="Google Shape;110;p19"/>
          <p:cNvPicPr>
            <a:picLocks noChangeAspect="1"/>
          </p:cNvPicPr>
          <p:nvPr/>
        </p:nvPicPr>
        <p:blipFill>
          <a:blip r:embed="rId2"/>
          <a:srcRect b="6603"/>
          <a:stretch>
            <a:fillRect/>
          </a:stretch>
        </p:blipFill>
        <p:spPr>
          <a:xfrm>
            <a:off x="1" y="-1"/>
            <a:ext cx="9144001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oogle Shape;111;p19" descr="Google Shape;111;p19"/>
          <p:cNvPicPr>
            <a:picLocks noChangeAspect="1"/>
          </p:cNvPicPr>
          <p:nvPr/>
        </p:nvPicPr>
        <p:blipFill>
          <a:blip r:embed="rId3"/>
          <a:srcRect b="49382"/>
          <a:stretch>
            <a:fillRect/>
          </a:stretch>
        </p:blipFill>
        <p:spPr>
          <a:xfrm>
            <a:off x="99050" y="1330101"/>
            <a:ext cx="3088476" cy="368604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63500" dist="104775" dir="8520000" rotWithShape="0">
              <a:srgbClr val="000000">
                <a:alpha val="50000"/>
              </a:srgbClr>
            </a:outerShdw>
          </a:effectLst>
        </p:spPr>
      </p:pic>
      <p:pic>
        <p:nvPicPr>
          <p:cNvPr id="517" name="Google Shape;112;p19" descr="Google Shape;112;p19"/>
          <p:cNvPicPr>
            <a:picLocks noChangeAspect="1"/>
          </p:cNvPicPr>
          <p:nvPr/>
        </p:nvPicPr>
        <p:blipFill>
          <a:blip r:embed="rId3"/>
          <a:srcRect t="49382"/>
          <a:stretch>
            <a:fillRect/>
          </a:stretch>
        </p:blipFill>
        <p:spPr>
          <a:xfrm>
            <a:off x="5914676" y="1412876"/>
            <a:ext cx="3019126" cy="360327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63500" dist="104775" dir="8520000" rotWithShape="0">
              <a:srgbClr val="000000">
                <a:alpha val="50000"/>
              </a:srgbClr>
            </a:outerShdw>
          </a:effectLst>
        </p:spPr>
      </p:pic>
      <p:sp>
        <p:nvSpPr>
          <p:cNvPr id="521" name="Google Shape;114;p19"/>
          <p:cNvSpPr txBox="1"/>
          <p:nvPr/>
        </p:nvSpPr>
        <p:spPr>
          <a:xfrm>
            <a:off x="558925" y="1398725"/>
            <a:ext cx="2256901" cy="300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1200" b="1"/>
            </a:pPr>
            <a:r>
              <a:rPr sz="750"/>
              <a:t>Mean of forest biomass density (Mg ha</a:t>
            </a:r>
            <a:r>
              <a:rPr sz="750" baseline="30000"/>
              <a:t>-1</a:t>
            </a:r>
            <a:r>
              <a:rPr sz="750"/>
              <a:t>)</a:t>
            </a:r>
          </a:p>
        </p:txBody>
      </p:sp>
      <p:sp>
        <p:nvSpPr>
          <p:cNvPr id="522" name="Google Shape;115;p19"/>
          <p:cNvSpPr txBox="1"/>
          <p:nvPr/>
        </p:nvSpPr>
        <p:spPr>
          <a:xfrm>
            <a:off x="6295801" y="1515750"/>
            <a:ext cx="2453401" cy="3000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1200" b="1"/>
            </a:pPr>
            <a:r>
              <a:rPr sz="750"/>
              <a:t>Uncertainty of forest biomass density (Mg ha</a:t>
            </a:r>
            <a:r>
              <a:rPr sz="750" baseline="30000"/>
              <a:t>-1</a:t>
            </a:r>
            <a:r>
              <a:rPr sz="750"/>
              <a:t>)</a:t>
            </a:r>
          </a:p>
        </p:txBody>
      </p:sp>
      <p:sp>
        <p:nvSpPr>
          <p:cNvPr id="523" name="Google Shape;116;p19"/>
          <p:cNvSpPr/>
          <p:nvPr/>
        </p:nvSpPr>
        <p:spPr>
          <a:xfrm flipH="1" flipV="1">
            <a:off x="2893775" y="2207400"/>
            <a:ext cx="1678226" cy="542427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28574" rIns="28574"/>
          <a:lstStyle/>
          <a:p>
            <a:endParaRPr sz="875"/>
          </a:p>
        </p:txBody>
      </p:sp>
      <p:sp>
        <p:nvSpPr>
          <p:cNvPr id="524" name="Google Shape;117;p19"/>
          <p:cNvSpPr/>
          <p:nvPr/>
        </p:nvSpPr>
        <p:spPr>
          <a:xfrm flipH="1">
            <a:off x="2893775" y="2957325"/>
            <a:ext cx="1627126" cy="1741151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28574" rIns="28574"/>
          <a:lstStyle/>
          <a:p>
            <a:endParaRPr sz="875"/>
          </a:p>
        </p:txBody>
      </p:sp>
      <p:sp>
        <p:nvSpPr>
          <p:cNvPr id="525" name="Google Shape;118;p19"/>
          <p:cNvSpPr txBox="1"/>
          <p:nvPr/>
        </p:nvSpPr>
        <p:spPr>
          <a:xfrm>
            <a:off x="3274874" y="3169050"/>
            <a:ext cx="2453400" cy="1647087"/>
          </a:xfrm>
          <a:prstGeom prst="rect">
            <a:avLst/>
          </a:prstGeom>
          <a:solidFill>
            <a:srgbClr val="FFFFFF">
              <a:alpha val="8492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/>
          <a:p>
            <a:pPr>
              <a:defRPr sz="1900"/>
            </a:pPr>
            <a:r>
              <a:rPr lang="en-US" sz="1188" dirty="0"/>
              <a:t>AGB boreal-wide map</a:t>
            </a:r>
            <a:endParaRPr sz="1188" dirty="0"/>
          </a:p>
          <a:p>
            <a:pPr marL="457199" indent="-304799">
              <a:buSzPts val="1900"/>
              <a:buChar char="●"/>
              <a:defRPr sz="1900"/>
            </a:pPr>
            <a:r>
              <a:rPr sz="1188" dirty="0"/>
              <a:t>circa 2020</a:t>
            </a:r>
          </a:p>
          <a:p>
            <a:pPr marL="457199" indent="-304799">
              <a:buSzPts val="1900"/>
              <a:buChar char="●"/>
              <a:defRPr sz="1900"/>
            </a:pPr>
            <a:r>
              <a:rPr sz="1188" dirty="0"/>
              <a:t>30 m resolution</a:t>
            </a:r>
          </a:p>
          <a:p>
            <a:pPr>
              <a:defRPr sz="1900"/>
            </a:pPr>
            <a:endParaRPr sz="1188" dirty="0"/>
          </a:p>
          <a:p>
            <a:pPr>
              <a:defRPr sz="1900"/>
            </a:pPr>
            <a:r>
              <a:rPr sz="1188" dirty="0"/>
              <a:t>Cloud-optimized </a:t>
            </a:r>
            <a:r>
              <a:rPr sz="1188" dirty="0" err="1"/>
              <a:t>geotiffs</a:t>
            </a:r>
            <a:r>
              <a:rPr sz="1188" dirty="0"/>
              <a:t> help to:</a:t>
            </a:r>
          </a:p>
          <a:p>
            <a:pPr marL="457199" indent="-304799">
              <a:buSzPts val="1900"/>
              <a:buChar char="●"/>
              <a:defRPr sz="1900"/>
            </a:pPr>
            <a:r>
              <a:rPr sz="1188" dirty="0"/>
              <a:t>explore results, </a:t>
            </a:r>
          </a:p>
          <a:p>
            <a:pPr marL="457199" indent="-304799">
              <a:buSzPts val="1900"/>
              <a:buChar char="●"/>
              <a:defRPr sz="1900"/>
            </a:pPr>
            <a:r>
              <a:rPr sz="1188" dirty="0"/>
              <a:t>tune models, </a:t>
            </a:r>
          </a:p>
          <a:p>
            <a:pPr marL="457199" indent="-304799">
              <a:buSzPts val="1900"/>
              <a:buChar char="●"/>
              <a:defRPr sz="1900"/>
            </a:pPr>
            <a:r>
              <a:rPr sz="1188" dirty="0"/>
              <a:t>iterate over workflow</a:t>
            </a:r>
          </a:p>
        </p:txBody>
      </p:sp>
      <p:sp>
        <p:nvSpPr>
          <p:cNvPr id="526" name="Google Shape;119;p19"/>
          <p:cNvSpPr txBox="1"/>
          <p:nvPr/>
        </p:nvSpPr>
        <p:spPr>
          <a:xfrm>
            <a:off x="901200" y="4361142"/>
            <a:ext cx="1010101" cy="415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 anchor="ctr">
            <a:spAutoFit/>
          </a:bodyPr>
          <a:lstStyle>
            <a:lvl1pPr>
              <a:defRPr sz="1200" b="1" i="1"/>
            </a:lvl1pPr>
          </a:lstStyle>
          <a:p>
            <a:r>
              <a:rPr sz="750"/>
              <a:t>Quality-filtered ICESat-2 obs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0"/>
          <p:cNvPicPr preferRelativeResize="0"/>
          <p:nvPr/>
        </p:nvPicPr>
        <p:blipFill rotWithShape="1">
          <a:blip r:embed="rId3">
            <a:alphaModFix/>
          </a:blip>
          <a:srcRect t="6841" b="23203"/>
          <a:stretch/>
        </p:blipFill>
        <p:spPr>
          <a:xfrm>
            <a:off x="951750" y="1313512"/>
            <a:ext cx="7773525" cy="277261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0"/>
          <p:cNvSpPr txBox="1"/>
          <p:nvPr/>
        </p:nvSpPr>
        <p:spPr>
          <a:xfrm>
            <a:off x="1125173" y="4212425"/>
            <a:ext cx="30540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Releases 006 and 007 (upcoming) improve: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ground-finding  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identification of top-of-canopy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20"/>
          <p:cNvSpPr txBox="1"/>
          <p:nvPr/>
        </p:nvSpPr>
        <p:spPr>
          <a:xfrm>
            <a:off x="1988400" y="2140763"/>
            <a:ext cx="972300" cy="2109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top-of-canopy</a:t>
            </a:r>
            <a:endParaRPr sz="1100" b="1" i="1"/>
          </a:p>
        </p:txBody>
      </p:sp>
      <p:cxnSp>
        <p:nvCxnSpPr>
          <p:cNvPr id="90" name="Google Shape;90;p20"/>
          <p:cNvCxnSpPr>
            <a:stCxn id="89" idx="3"/>
          </p:cNvCxnSpPr>
          <p:nvPr/>
        </p:nvCxnSpPr>
        <p:spPr>
          <a:xfrm>
            <a:off x="2960700" y="2246213"/>
            <a:ext cx="367800" cy="15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" name="Google Shape;91;p20"/>
          <p:cNvSpPr txBox="1"/>
          <p:nvPr/>
        </p:nvSpPr>
        <p:spPr>
          <a:xfrm>
            <a:off x="2657231" y="1575581"/>
            <a:ext cx="972300" cy="2109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unclassified</a:t>
            </a:r>
            <a:endParaRPr sz="1100" b="1" i="1"/>
          </a:p>
        </p:txBody>
      </p:sp>
      <p:cxnSp>
        <p:nvCxnSpPr>
          <p:cNvPr id="92" name="Google Shape;92;p20"/>
          <p:cNvCxnSpPr>
            <a:stCxn id="91" idx="3"/>
          </p:cNvCxnSpPr>
          <p:nvPr/>
        </p:nvCxnSpPr>
        <p:spPr>
          <a:xfrm>
            <a:off x="3629531" y="1681031"/>
            <a:ext cx="201300" cy="42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3" name="Google Shape;93;p20"/>
          <p:cNvSpPr txBox="1"/>
          <p:nvPr/>
        </p:nvSpPr>
        <p:spPr>
          <a:xfrm>
            <a:off x="2159269" y="2430469"/>
            <a:ext cx="562500" cy="2109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canopy</a:t>
            </a:r>
            <a:endParaRPr sz="1100" b="1" i="1"/>
          </a:p>
        </p:txBody>
      </p:sp>
      <p:cxnSp>
        <p:nvCxnSpPr>
          <p:cNvPr id="94" name="Google Shape;94;p20"/>
          <p:cNvCxnSpPr>
            <a:stCxn id="93" idx="3"/>
          </p:cNvCxnSpPr>
          <p:nvPr/>
        </p:nvCxnSpPr>
        <p:spPr>
          <a:xfrm>
            <a:off x="2721769" y="2535919"/>
            <a:ext cx="809100" cy="84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5" name="Google Shape;95;p20"/>
          <p:cNvSpPr txBox="1"/>
          <p:nvPr/>
        </p:nvSpPr>
        <p:spPr>
          <a:xfrm>
            <a:off x="3501576" y="3245300"/>
            <a:ext cx="1070400" cy="303300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finding blunders</a:t>
            </a:r>
            <a:endParaRPr sz="1100" b="1" i="1"/>
          </a:p>
        </p:txBody>
      </p:sp>
      <p:cxnSp>
        <p:nvCxnSpPr>
          <p:cNvPr id="96" name="Google Shape;96;p20"/>
          <p:cNvCxnSpPr>
            <a:stCxn id="95" idx="0"/>
            <a:endCxn id="97" idx="4"/>
          </p:cNvCxnSpPr>
          <p:nvPr/>
        </p:nvCxnSpPr>
        <p:spPr>
          <a:xfrm rot="10800000">
            <a:off x="3774876" y="3028100"/>
            <a:ext cx="261900" cy="21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7" name="Google Shape;97;p20"/>
          <p:cNvSpPr/>
          <p:nvPr/>
        </p:nvSpPr>
        <p:spPr>
          <a:xfrm>
            <a:off x="3328275" y="2400975"/>
            <a:ext cx="893100" cy="627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0"/>
          <p:cNvSpPr txBox="1"/>
          <p:nvPr/>
        </p:nvSpPr>
        <p:spPr>
          <a:xfrm>
            <a:off x="7232450" y="3074225"/>
            <a:ext cx="1035000" cy="3504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corrected ground finding</a:t>
            </a:r>
            <a:endParaRPr sz="1100" b="1" i="1"/>
          </a:p>
        </p:txBody>
      </p:sp>
      <p:sp>
        <p:nvSpPr>
          <p:cNvPr id="99" name="Google Shape;99;p20"/>
          <p:cNvSpPr/>
          <p:nvPr/>
        </p:nvSpPr>
        <p:spPr>
          <a:xfrm>
            <a:off x="7284638" y="2140763"/>
            <a:ext cx="893100" cy="627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0"/>
          <p:cNvSpPr txBox="1"/>
          <p:nvPr/>
        </p:nvSpPr>
        <p:spPr>
          <a:xfrm>
            <a:off x="6103200" y="1454963"/>
            <a:ext cx="972300" cy="210900"/>
          </a:xfrm>
          <a:prstGeom prst="rect">
            <a:avLst/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top-of-canopy</a:t>
            </a:r>
            <a:endParaRPr sz="1100" b="1" i="1"/>
          </a:p>
        </p:txBody>
      </p:sp>
      <p:cxnSp>
        <p:nvCxnSpPr>
          <p:cNvPr id="101" name="Google Shape;101;p20"/>
          <p:cNvCxnSpPr>
            <a:stCxn id="100" idx="3"/>
          </p:cNvCxnSpPr>
          <p:nvPr/>
        </p:nvCxnSpPr>
        <p:spPr>
          <a:xfrm>
            <a:off x="7075500" y="1560413"/>
            <a:ext cx="416100" cy="27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2" name="Google Shape;102;p20"/>
          <p:cNvSpPr txBox="1"/>
          <p:nvPr/>
        </p:nvSpPr>
        <p:spPr>
          <a:xfrm>
            <a:off x="6274069" y="1744669"/>
            <a:ext cx="562500" cy="210900"/>
          </a:xfrm>
          <a:prstGeom prst="rect">
            <a:avLst/>
          </a:prstGeom>
          <a:solidFill>
            <a:srgbClr val="6AA84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canopy</a:t>
            </a:r>
            <a:endParaRPr sz="1100" b="1" i="1"/>
          </a:p>
        </p:txBody>
      </p:sp>
      <p:cxnSp>
        <p:nvCxnSpPr>
          <p:cNvPr id="103" name="Google Shape;103;p20"/>
          <p:cNvCxnSpPr>
            <a:stCxn id="102" idx="3"/>
          </p:cNvCxnSpPr>
          <p:nvPr/>
        </p:nvCxnSpPr>
        <p:spPr>
          <a:xfrm>
            <a:off x="6836569" y="1850119"/>
            <a:ext cx="587400" cy="21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4" name="Google Shape;104;p20"/>
          <p:cNvSpPr txBox="1"/>
          <p:nvPr/>
        </p:nvSpPr>
        <p:spPr>
          <a:xfrm>
            <a:off x="984729" y="565600"/>
            <a:ext cx="761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Improvements coming for ICESat-2 Vegetation Heights (ATL03, ATL08)</a:t>
            </a:r>
            <a:endParaRPr sz="1700"/>
          </a:p>
        </p:txBody>
      </p:sp>
      <p:sp>
        <p:nvSpPr>
          <p:cNvPr id="105" name="Google Shape;105;p20"/>
          <p:cNvSpPr txBox="1"/>
          <p:nvPr/>
        </p:nvSpPr>
        <p:spPr>
          <a:xfrm>
            <a:off x="951750" y="1085663"/>
            <a:ext cx="325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Photon classification </a:t>
            </a:r>
            <a:r>
              <a:rPr lang="en" sz="1100" b="1"/>
              <a:t>blunders </a:t>
            </a:r>
            <a:r>
              <a:rPr lang="en" sz="1100"/>
              <a:t>in v005</a:t>
            </a:r>
            <a:endParaRPr sz="1100"/>
          </a:p>
        </p:txBody>
      </p:sp>
      <p:sp>
        <p:nvSpPr>
          <p:cNvPr id="106" name="Google Shape;106;p20"/>
          <p:cNvSpPr txBox="1"/>
          <p:nvPr/>
        </p:nvSpPr>
        <p:spPr>
          <a:xfrm>
            <a:off x="5117475" y="1064269"/>
            <a:ext cx="325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Photon classification </a:t>
            </a:r>
            <a:r>
              <a:rPr lang="en" sz="1100" b="1"/>
              <a:t>corrections</a:t>
            </a:r>
            <a:r>
              <a:rPr lang="en" sz="1100"/>
              <a:t> in v006+</a:t>
            </a:r>
            <a:endParaRPr sz="1100"/>
          </a:p>
        </p:txBody>
      </p:sp>
      <p:cxnSp>
        <p:nvCxnSpPr>
          <p:cNvPr id="107" name="Google Shape;107;p20"/>
          <p:cNvCxnSpPr>
            <a:stCxn id="98" idx="0"/>
          </p:cNvCxnSpPr>
          <p:nvPr/>
        </p:nvCxnSpPr>
        <p:spPr>
          <a:xfrm rot="10800000">
            <a:off x="7676750" y="2739725"/>
            <a:ext cx="73200" cy="33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8" name="Google Shape;108;p20"/>
          <p:cNvSpPr txBox="1"/>
          <p:nvPr/>
        </p:nvSpPr>
        <p:spPr>
          <a:xfrm>
            <a:off x="6667675" y="4789625"/>
            <a:ext cx="2393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Amy Neuenschwander</a:t>
            </a:r>
            <a:endParaRPr sz="900"/>
          </a:p>
        </p:txBody>
      </p:sp>
      <p:sp>
        <p:nvSpPr>
          <p:cNvPr id="109" name="Google Shape;109;p20"/>
          <p:cNvSpPr txBox="1"/>
          <p:nvPr/>
        </p:nvSpPr>
        <p:spPr>
          <a:xfrm>
            <a:off x="4491600" y="4154675"/>
            <a:ext cx="30000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in improved: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terrain heights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34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AutoNum type="arabicPeriod"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relative canopy height metrics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4DB39-F010-8F4C-A51B-5B04146C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6" y="395301"/>
            <a:ext cx="8591549" cy="3714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much biomass was there in the boreal in 2020?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CDF7AD-E0FE-2849-BABC-0307DDE630A7}"/>
              </a:ext>
            </a:extLst>
          </p:cNvPr>
          <p:cNvSpPr txBox="1"/>
          <p:nvPr/>
        </p:nvSpPr>
        <p:spPr>
          <a:xfrm>
            <a:off x="295282" y="1062793"/>
            <a:ext cx="8231624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chemeClr val="tx1"/>
                </a:solidFill>
              </a:rPr>
              <a:t>81 Pg </a:t>
            </a:r>
            <a:r>
              <a:rPr lang="en-US" sz="2100" dirty="0">
                <a:solidFill>
                  <a:schemeClr val="tx1"/>
                </a:solidFill>
              </a:rPr>
              <a:t>+/- 0.3 Pg in boreal domain</a:t>
            </a:r>
          </a:p>
          <a:p>
            <a:pPr marL="800100" lvl="2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Comparable to 2010 estimates (Neigh et al., Santoro et al.)</a:t>
            </a:r>
          </a:p>
          <a:p>
            <a:pPr marL="800100" lvl="2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~15% global AGB is found in boreal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D16E780-28D3-3747-BF84-332B008EE2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883"/>
          <a:stretch/>
        </p:blipFill>
        <p:spPr>
          <a:xfrm>
            <a:off x="0" y="2571751"/>
            <a:ext cx="9144000" cy="292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1774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1;p31">
            <a:extLst>
              <a:ext uri="{FF2B5EF4-FFF2-40B4-BE49-F238E27FC236}">
                <a16:creationId xmlns:a16="http://schemas.microsoft.com/office/drawing/2014/main" id="{821B93C9-D4B0-4237-97A7-72E0A34F27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46201" y="767100"/>
            <a:ext cx="7516301" cy="422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1"/>
            <a:ext cx="8520601" cy="592710"/>
          </a:xfrm>
          <a:prstGeom prst="rect">
            <a:avLst/>
          </a:prstGeom>
          <a:solidFill>
            <a:srgbClr val="FFFFFF"/>
          </a:solidFill>
        </p:spPr>
        <p:txBody>
          <a:bodyPr lIns="91425" tIns="91425" rIns="91425" bIns="91425">
            <a:noAutofit/>
          </a:bodyPr>
          <a:lstStyle>
            <a:lvl1pPr defTabSz="329151">
              <a:lnSpc>
                <a:spcPts val="900"/>
              </a:lnSpc>
              <a:defRPr sz="1360" spc="-40">
                <a:solidFill>
                  <a:srgbClr val="0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We have a preliminary boreal-wide height map! 30 m resolution, same methods as AGB but predicting ICESat-2 ATL08 max canopy height!</a:t>
            </a:r>
            <a:endParaRPr sz="2000" dirty="0"/>
          </a:p>
        </p:txBody>
      </p:sp>
      <p:sp>
        <p:nvSpPr>
          <p:cNvPr id="500" name="Google Shape;87;p16"/>
          <p:cNvSpPr txBox="1"/>
          <p:nvPr/>
        </p:nvSpPr>
        <p:spPr>
          <a:xfrm>
            <a:off x="1088825" y="4304325"/>
            <a:ext cx="2390401" cy="675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5" tIns="91425" rIns="91425" bIns="91425">
            <a:spAutoFit/>
          </a:bodyPr>
          <a:lstStyle>
            <a:lvl1pPr>
              <a:defRPr sz="1700" i="1">
                <a:solidFill>
                  <a:srgbClr val="FFFFFF"/>
                </a:solidFill>
              </a:defRPr>
            </a:lvl1pPr>
          </a:lstStyle>
          <a:p>
            <a:r>
              <a:rPr sz="1063"/>
              <a:t>NASA-ESA MAAP platform provides storage, compute, and a development environment</a:t>
            </a:r>
          </a:p>
        </p:txBody>
      </p:sp>
      <p:sp>
        <p:nvSpPr>
          <p:cNvPr id="2" name="Google Shape;86;p16">
            <a:extLst>
              <a:ext uri="{FF2B5EF4-FFF2-40B4-BE49-F238E27FC236}">
                <a16:creationId xmlns:a16="http://schemas.microsoft.com/office/drawing/2014/main" id="{D7A222A6-AFD1-657F-D535-75B1D0FA2443}"/>
              </a:ext>
            </a:extLst>
          </p:cNvPr>
          <p:cNvSpPr txBox="1">
            <a:spLocks/>
          </p:cNvSpPr>
          <p:nvPr/>
        </p:nvSpPr>
        <p:spPr>
          <a:xfrm>
            <a:off x="474128" y="4117412"/>
            <a:ext cx="7995164" cy="862260"/>
          </a:xfrm>
          <a:prstGeom prst="rect">
            <a:avLst/>
          </a:prstGeom>
          <a:solidFill>
            <a:srgbClr val="FFFFFF"/>
          </a:solidFill>
        </p:spPr>
        <p:txBody>
          <a:bodyPr vert="horz" lIns="91425" tIns="91425" rIns="91425" bIns="91425" rtlCol="0" anchor="ctr">
            <a:noAutofit/>
          </a:bodyPr>
          <a:lstStyle>
            <a:lvl1pPr marL="0" algn="l" defTabSz="329151" rtl="0" eaLnBrk="1" latinLnBrk="0" hangingPunct="1">
              <a:lnSpc>
                <a:spcPts val="900"/>
              </a:lnSpc>
              <a:spcBef>
                <a:spcPct val="0"/>
              </a:spcBef>
              <a:buNone/>
              <a:defRPr lang="en-US" sz="1360" b="1" kern="1000" spc="-40" baseline="0">
                <a:solidFill>
                  <a:srgbClr val="000000"/>
                </a:solidFill>
                <a:latin typeface="Trebuchet MS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/>
              <a:t>Both biomass and height products are in S3 buckets and we are working with ORNL DAAC and MAAP team for their publication</a:t>
            </a:r>
          </a:p>
        </p:txBody>
      </p:sp>
      <p:pic>
        <p:nvPicPr>
          <p:cNvPr id="6" name="Google Shape;292;p31">
            <a:extLst>
              <a:ext uri="{FF2B5EF4-FFF2-40B4-BE49-F238E27FC236}">
                <a16:creationId xmlns:a16="http://schemas.microsoft.com/office/drawing/2014/main" id="{9ABB1202-3F90-4DBE-ACEF-6E0228749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6556" t="928" r="709" b="95234"/>
          <a:stretch/>
        </p:blipFill>
        <p:spPr>
          <a:xfrm>
            <a:off x="5312220" y="876591"/>
            <a:ext cx="3291350" cy="312128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031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 txBox="1"/>
          <p:nvPr/>
        </p:nvSpPr>
        <p:spPr>
          <a:xfrm>
            <a:off x="614573" y="824952"/>
            <a:ext cx="74820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478475" y="1500250"/>
            <a:ext cx="8005768" cy="16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Vegetation structure WG synthesis activities have: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linked veg structure data from across multiple projects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summarized regional growth rates in a way that integrates key airborne &amp; spaceborne data into individual-based modelling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" sz="1800" dirty="0">
                <a:latin typeface="Calibri"/>
                <a:ea typeface="Calibri"/>
                <a:cs typeface="Calibri"/>
                <a:sym typeface="Calibri"/>
              </a:rPr>
              <a:t>produced gridded vegetation structure datasets delivered (or on their way) to ORNL DAAC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b="26627"/>
          <a:stretch/>
        </p:blipFill>
        <p:spPr>
          <a:xfrm>
            <a:off x="4939825" y="3643248"/>
            <a:ext cx="4031401" cy="12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/>
          <p:cNvPicPr preferRelativeResize="0"/>
          <p:nvPr/>
        </p:nvPicPr>
        <p:blipFill rotWithShape="1">
          <a:blip r:embed="rId4">
            <a:alphaModFix/>
          </a:blip>
          <a:srcRect b="40316"/>
          <a:stretch/>
        </p:blipFill>
        <p:spPr>
          <a:xfrm>
            <a:off x="192550" y="3643250"/>
            <a:ext cx="4031400" cy="12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/>
          <p:nvPr/>
        </p:nvSpPr>
        <p:spPr>
          <a:xfrm>
            <a:off x="677850" y="2969979"/>
            <a:ext cx="2200200" cy="1018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Observations of past forest growth</a:t>
            </a:r>
            <a:endParaRPr sz="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i="1">
                <a:solidFill>
                  <a:schemeClr val="dk1"/>
                </a:solidFill>
              </a:rPr>
              <a:t>(empirical)</a:t>
            </a:r>
            <a:r>
              <a:rPr lang="en" sz="900" b="1" i="1">
                <a:solidFill>
                  <a:schemeClr val="dk1"/>
                </a:solidFill>
              </a:rPr>
              <a:t> 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Remote sensing chronosequence; spaceborne site index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Neigh (PI) et al.</a:t>
            </a:r>
            <a:endParaRPr sz="900" i="1"/>
          </a:p>
        </p:txBody>
      </p:sp>
      <p:sp>
        <p:nvSpPr>
          <p:cNvPr id="115" name="Google Shape;115;p21"/>
          <p:cNvSpPr/>
          <p:nvPr/>
        </p:nvSpPr>
        <p:spPr>
          <a:xfrm>
            <a:off x="677850" y="4024625"/>
            <a:ext cx="2200200" cy="10185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Simulations of future forest growth</a:t>
            </a:r>
            <a:endParaRPr sz="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i="1">
                <a:solidFill>
                  <a:schemeClr val="dk1"/>
                </a:solidFill>
              </a:rPr>
              <a:t>(process-based)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Individual-based forest growth model (SIBBORK-TTE)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Armstrong (PI) et al.</a:t>
            </a:r>
            <a:endParaRPr sz="900" i="1"/>
          </a:p>
        </p:txBody>
      </p:sp>
      <p:sp>
        <p:nvSpPr>
          <p:cNvPr id="116" name="Google Shape;116;p21"/>
          <p:cNvSpPr txBox="1"/>
          <p:nvPr/>
        </p:nvSpPr>
        <p:spPr>
          <a:xfrm rot="-5400000">
            <a:off x="-1230625" y="2466925"/>
            <a:ext cx="2954100" cy="2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ABoVE-related activities</a:t>
            </a:r>
            <a:endParaRPr sz="1300"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l="4470"/>
          <a:stretch/>
        </p:blipFill>
        <p:spPr>
          <a:xfrm>
            <a:off x="4046137" y="2966846"/>
            <a:ext cx="1065449" cy="10393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8" name="Google Shape;118;p21"/>
          <p:cNvSpPr/>
          <p:nvPr/>
        </p:nvSpPr>
        <p:spPr>
          <a:xfrm>
            <a:off x="677850" y="848525"/>
            <a:ext cx="2200200" cy="10185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LVIS vegetation structure grids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Vegetation Structure Working Group</a:t>
            </a: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i="1">
                <a:solidFill>
                  <a:schemeClr val="dk1"/>
                </a:solidFill>
              </a:rPr>
              <a:t>Montesano, Macander et al.</a:t>
            </a:r>
            <a:endParaRPr sz="900" i="1"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 l="13900" r="16355"/>
          <a:stretch/>
        </p:blipFill>
        <p:spPr>
          <a:xfrm>
            <a:off x="4046137" y="4031921"/>
            <a:ext cx="1065460" cy="10185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5">
            <a:alphaModFix/>
          </a:blip>
          <a:srcRect l="77174" t="56348" r="6090" b="31397"/>
          <a:stretch/>
        </p:blipFill>
        <p:spPr>
          <a:xfrm>
            <a:off x="4032400" y="848525"/>
            <a:ext cx="1043100" cy="10185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21" name="Google Shape;121;p21"/>
          <p:cNvCxnSpPr>
            <a:stCxn id="118" idx="3"/>
            <a:endCxn id="120" idx="2"/>
          </p:cNvCxnSpPr>
          <p:nvPr/>
        </p:nvCxnSpPr>
        <p:spPr>
          <a:xfrm>
            <a:off x="2878050" y="1357775"/>
            <a:ext cx="115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" name="Google Shape;122;p21"/>
          <p:cNvCxnSpPr>
            <a:stCxn id="114" idx="3"/>
            <a:endCxn id="117" idx="1"/>
          </p:cNvCxnSpPr>
          <p:nvPr/>
        </p:nvCxnSpPr>
        <p:spPr>
          <a:xfrm>
            <a:off x="2878050" y="3479229"/>
            <a:ext cx="11682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21"/>
          <p:cNvCxnSpPr>
            <a:stCxn id="115" idx="3"/>
            <a:endCxn id="119" idx="1"/>
          </p:cNvCxnSpPr>
          <p:nvPr/>
        </p:nvCxnSpPr>
        <p:spPr>
          <a:xfrm>
            <a:off x="2878050" y="4533875"/>
            <a:ext cx="1168200" cy="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4" name="Google Shape;124;p21"/>
          <p:cNvSpPr txBox="1"/>
          <p:nvPr/>
        </p:nvSpPr>
        <p:spPr>
          <a:xfrm rot="-5400000">
            <a:off x="-22150" y="1745376"/>
            <a:ext cx="1131000" cy="2226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Forest structure</a:t>
            </a:r>
            <a:endParaRPr sz="900" b="1"/>
          </a:p>
        </p:txBody>
      </p:sp>
      <p:sp>
        <p:nvSpPr>
          <p:cNvPr id="125" name="Google Shape;125;p21"/>
          <p:cNvSpPr txBox="1"/>
          <p:nvPr/>
        </p:nvSpPr>
        <p:spPr>
          <a:xfrm rot="-5400000">
            <a:off x="8600" y="3871775"/>
            <a:ext cx="1069500" cy="2226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Forest growth</a:t>
            </a:r>
            <a:endParaRPr sz="900" b="1"/>
          </a:p>
        </p:txBody>
      </p:sp>
      <p:sp>
        <p:nvSpPr>
          <p:cNvPr id="126" name="Google Shape;126;p21"/>
          <p:cNvSpPr txBox="1"/>
          <p:nvPr/>
        </p:nvSpPr>
        <p:spPr>
          <a:xfrm>
            <a:off x="6350575" y="1433975"/>
            <a:ext cx="28041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An opportunity to operate at fine scales across broad extents and:</a:t>
            </a:r>
            <a:endParaRPr sz="1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 i="1">
                <a:solidFill>
                  <a:schemeClr val="dk1"/>
                </a:solidFill>
              </a:rPr>
              <a:t>examine current growth patterns </a:t>
            </a:r>
            <a:endParaRPr sz="1200" i="1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 i="1">
                <a:solidFill>
                  <a:schemeClr val="dk1"/>
                </a:solidFill>
              </a:rPr>
              <a:t>improve handling of growth in individual-based forest growth models </a:t>
            </a:r>
            <a:endParaRPr sz="12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chemeClr val="dk1"/>
                </a:solidFill>
              </a:rPr>
              <a:t>Through:</a:t>
            </a:r>
            <a:endParaRPr sz="12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 i="1"/>
              <a:t>the integration of recent  </a:t>
            </a:r>
            <a:r>
              <a:rPr lang="en" sz="1200" b="1" i="1"/>
              <a:t>remote sensing archives</a:t>
            </a:r>
            <a:endParaRPr sz="1200" b="1" i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200" i="1"/>
              <a:t>updated parameterization of </a:t>
            </a:r>
            <a:r>
              <a:rPr lang="en" sz="1200" b="1" i="1"/>
              <a:t>high-resolution simulations</a:t>
            </a:r>
            <a:endParaRPr sz="1200" b="1" i="1"/>
          </a:p>
        </p:txBody>
      </p:sp>
      <p:sp>
        <p:nvSpPr>
          <p:cNvPr id="127" name="Google Shape;127;p21"/>
          <p:cNvSpPr txBox="1"/>
          <p:nvPr/>
        </p:nvSpPr>
        <p:spPr>
          <a:xfrm>
            <a:off x="5086350" y="1199300"/>
            <a:ext cx="134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Vegetation height</a:t>
            </a:r>
            <a:endParaRPr sz="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along airborne flightlines</a:t>
            </a:r>
            <a:endParaRPr sz="900" i="1"/>
          </a:p>
        </p:txBody>
      </p:sp>
      <p:sp>
        <p:nvSpPr>
          <p:cNvPr id="128" name="Google Shape;128;p21"/>
          <p:cNvSpPr txBox="1"/>
          <p:nvPr/>
        </p:nvSpPr>
        <p:spPr>
          <a:xfrm>
            <a:off x="5111600" y="3223046"/>
            <a:ext cx="134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/>
              <a:t>Stand age &amp; site index</a:t>
            </a:r>
            <a:endParaRPr sz="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across circumpolar boreal</a:t>
            </a:r>
            <a:endParaRPr sz="900" i="1"/>
          </a:p>
        </p:txBody>
      </p:sp>
      <p:sp>
        <p:nvSpPr>
          <p:cNvPr id="129" name="Google Shape;129;p21"/>
          <p:cNvSpPr txBox="1"/>
          <p:nvPr/>
        </p:nvSpPr>
        <p:spPr>
          <a:xfrm>
            <a:off x="5086350" y="4237946"/>
            <a:ext cx="1341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/>
              <a:t>High-resolution forest growth simulations</a:t>
            </a:r>
            <a:endParaRPr sz="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at sites along boreal’s cold edge</a:t>
            </a:r>
            <a:endParaRPr sz="900" i="1"/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182375" y="547175"/>
            <a:ext cx="8625900" cy="259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A synthesis of ABoVE activities associated with boreal forest structure &amp; growth</a:t>
            </a:r>
            <a:endParaRPr sz="1820"/>
          </a:p>
        </p:txBody>
      </p:sp>
      <p:sp>
        <p:nvSpPr>
          <p:cNvPr id="131" name="Google Shape;131;p21"/>
          <p:cNvSpPr/>
          <p:nvPr/>
        </p:nvSpPr>
        <p:spPr>
          <a:xfrm>
            <a:off x="677850" y="1908859"/>
            <a:ext cx="2200200" cy="1018500"/>
          </a:xfrm>
          <a:prstGeom prst="rect">
            <a:avLst/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Boreal biomass density map</a:t>
            </a:r>
            <a:endParaRPr sz="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Operational approach to map 30m biomass from spaceborne data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Duncanson (PI) et al.</a:t>
            </a:r>
            <a:endParaRPr sz="900" i="1"/>
          </a:p>
        </p:txBody>
      </p:sp>
      <p:pic>
        <p:nvPicPr>
          <p:cNvPr id="132" name="Google Shape;132;p21"/>
          <p:cNvPicPr preferRelativeResize="0"/>
          <p:nvPr/>
        </p:nvPicPr>
        <p:blipFill rotWithShape="1">
          <a:blip r:embed="rId6">
            <a:alphaModFix/>
          </a:blip>
          <a:srcRect l="14159" t="18922" r="12703" b="8828"/>
          <a:stretch/>
        </p:blipFill>
        <p:spPr>
          <a:xfrm>
            <a:off x="4060843" y="1891276"/>
            <a:ext cx="1043098" cy="1030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33" name="Google Shape;133;p21"/>
          <p:cNvCxnSpPr>
            <a:stCxn id="131" idx="3"/>
            <a:endCxn id="132" idx="1"/>
          </p:cNvCxnSpPr>
          <p:nvPr/>
        </p:nvCxnSpPr>
        <p:spPr>
          <a:xfrm rot="10800000" flipH="1">
            <a:off x="2878050" y="2406409"/>
            <a:ext cx="1182900" cy="1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4" name="Google Shape;134;p21"/>
          <p:cNvSpPr txBox="1"/>
          <p:nvPr/>
        </p:nvSpPr>
        <p:spPr>
          <a:xfrm>
            <a:off x="5169150" y="2106321"/>
            <a:ext cx="1341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i="1"/>
              <a:t>Biomass density</a:t>
            </a:r>
            <a:endParaRPr sz="900" b="1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across circumpolar boreal</a:t>
            </a:r>
            <a:endParaRPr sz="900" i="1"/>
          </a:p>
        </p:txBody>
      </p:sp>
      <p:sp>
        <p:nvSpPr>
          <p:cNvPr id="135" name="Google Shape;135;p21"/>
          <p:cNvSpPr txBox="1"/>
          <p:nvPr/>
        </p:nvSpPr>
        <p:spPr>
          <a:xfrm rot="-5400000">
            <a:off x="1827075" y="2796875"/>
            <a:ext cx="3091800" cy="2979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ABoVE-related results through Phase 2</a:t>
            </a:r>
            <a:endParaRPr sz="13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 rotWithShape="1">
          <a:blip r:embed="rId3">
            <a:alphaModFix/>
          </a:blip>
          <a:srcRect l="13900" r="16355"/>
          <a:stretch/>
        </p:blipFill>
        <p:spPr>
          <a:xfrm>
            <a:off x="549600" y="811400"/>
            <a:ext cx="3456050" cy="33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1475" y="720225"/>
            <a:ext cx="3820975" cy="382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2"/>
          <p:cNvCxnSpPr>
            <a:stCxn id="140" idx="3"/>
            <a:endCxn id="143" idx="1"/>
          </p:cNvCxnSpPr>
          <p:nvPr/>
        </p:nvCxnSpPr>
        <p:spPr>
          <a:xfrm>
            <a:off x="4005650" y="2463262"/>
            <a:ext cx="2283600" cy="712200"/>
          </a:xfrm>
          <a:prstGeom prst="bentConnector3">
            <a:avLst>
              <a:gd name="adj1" fmla="val 49998"/>
            </a:avLst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44" name="Google Shape;144;p22"/>
          <p:cNvSpPr txBox="1"/>
          <p:nvPr/>
        </p:nvSpPr>
        <p:spPr>
          <a:xfrm>
            <a:off x="5904650" y="0"/>
            <a:ext cx="319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>
                <a:solidFill>
                  <a:schemeClr val="dk1"/>
                </a:solidFill>
              </a:rPr>
              <a:t>An example of a simulation of taiga-tundra ecotone change from the individual-based model “SIBBORK-TTE”</a:t>
            </a:r>
            <a:endParaRPr sz="900" i="1"/>
          </a:p>
        </p:txBody>
      </p:sp>
      <p:sp>
        <p:nvSpPr>
          <p:cNvPr id="145" name="Google Shape;145;p22"/>
          <p:cNvSpPr txBox="1"/>
          <p:nvPr/>
        </p:nvSpPr>
        <p:spPr>
          <a:xfrm>
            <a:off x="121525" y="3216050"/>
            <a:ext cx="1370100" cy="55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DEM &amp; land cover maps help impose vegetation heterogeneity across sites</a:t>
            </a:r>
            <a:endParaRPr sz="800" i="1"/>
          </a:p>
        </p:txBody>
      </p:sp>
      <p:sp>
        <p:nvSpPr>
          <p:cNvPr id="146" name="Google Shape;146;p22"/>
          <p:cNvSpPr txBox="1"/>
          <p:nvPr/>
        </p:nvSpPr>
        <p:spPr>
          <a:xfrm>
            <a:off x="1891325" y="743450"/>
            <a:ext cx="2796900" cy="554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Individual tree growth is simulated with remotely sensed:</a:t>
            </a:r>
            <a:endParaRPr sz="800" i="1"/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AutoNum type="arabicPeriod"/>
            </a:pPr>
            <a:r>
              <a:rPr lang="en" sz="800" i="1"/>
              <a:t>terrain (using a DEM) </a:t>
            </a:r>
            <a:endParaRPr sz="800" i="1"/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AutoNum type="arabicPeriod"/>
            </a:pPr>
            <a:r>
              <a:rPr lang="en" sz="800" i="1"/>
              <a:t>vegetation configurations (using land cover)</a:t>
            </a:r>
            <a:endParaRPr sz="800" i="1"/>
          </a:p>
        </p:txBody>
      </p:sp>
      <p:sp>
        <p:nvSpPr>
          <p:cNvPr id="147" name="Google Shape;147;p22"/>
          <p:cNvSpPr txBox="1"/>
          <p:nvPr/>
        </p:nvSpPr>
        <p:spPr>
          <a:xfrm>
            <a:off x="5128100" y="1150175"/>
            <a:ext cx="1883700" cy="431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A time-series of forest growth simulations are for built for each site</a:t>
            </a:r>
            <a:endParaRPr sz="800" i="1"/>
          </a:p>
        </p:txBody>
      </p:sp>
      <p:sp>
        <p:nvSpPr>
          <p:cNvPr id="148" name="Google Shape;148;p22"/>
          <p:cNvSpPr txBox="1"/>
          <p:nvPr/>
        </p:nvSpPr>
        <p:spPr>
          <a:xfrm>
            <a:off x="6391650" y="2638500"/>
            <a:ext cx="133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White spruce (P. glauca) increase over time</a:t>
            </a:r>
            <a:endParaRPr sz="800" i="1"/>
          </a:p>
        </p:txBody>
      </p:sp>
      <p:sp>
        <p:nvSpPr>
          <p:cNvPr id="149" name="Google Shape;149;p22"/>
          <p:cNvSpPr txBox="1"/>
          <p:nvPr/>
        </p:nvSpPr>
        <p:spPr>
          <a:xfrm>
            <a:off x="121525" y="4243975"/>
            <a:ext cx="8020500" cy="73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i="1"/>
              <a:t>The remote sensing updates enable forest growth simulations across broad &amp; heterogeneous extents.</a:t>
            </a:r>
            <a:endParaRPr sz="12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i="1"/>
              <a:t>These simulations are examined through time to make predictions of change in structure &amp; composition.</a:t>
            </a:r>
            <a:endParaRPr sz="1200" i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i="1"/>
              <a:t>Individual tree growth is constrained in part by general growth equations that are applied to any site.</a:t>
            </a:r>
            <a:endParaRPr sz="1200" i="1"/>
          </a:p>
        </p:txBody>
      </p:sp>
      <p:sp>
        <p:nvSpPr>
          <p:cNvPr id="143" name="Google Shape;143;p22"/>
          <p:cNvSpPr/>
          <p:nvPr/>
        </p:nvSpPr>
        <p:spPr>
          <a:xfrm>
            <a:off x="6289150" y="2457650"/>
            <a:ext cx="152100" cy="14355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" name="Google Shape;150;p22"/>
          <p:cNvGrpSpPr/>
          <p:nvPr/>
        </p:nvGrpSpPr>
        <p:grpSpPr>
          <a:xfrm>
            <a:off x="7836572" y="1643325"/>
            <a:ext cx="1307656" cy="1767000"/>
            <a:chOff x="7836572" y="1643325"/>
            <a:chExt cx="1307656" cy="1767000"/>
          </a:xfrm>
        </p:grpSpPr>
        <p:sp>
          <p:nvSpPr>
            <p:cNvPr id="151" name="Google Shape;151;p22"/>
            <p:cNvSpPr/>
            <p:nvPr/>
          </p:nvSpPr>
          <p:spPr>
            <a:xfrm>
              <a:off x="7845725" y="1643325"/>
              <a:ext cx="1252800" cy="1767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22"/>
            <p:cNvGrpSpPr/>
            <p:nvPr/>
          </p:nvGrpSpPr>
          <p:grpSpPr>
            <a:xfrm>
              <a:off x="7836572" y="1698171"/>
              <a:ext cx="1307656" cy="1654234"/>
              <a:chOff x="7875200" y="1517825"/>
              <a:chExt cx="1223251" cy="1547460"/>
            </a:xfrm>
          </p:grpSpPr>
          <p:pic>
            <p:nvPicPr>
              <p:cNvPr id="153" name="Google Shape;153;p22"/>
              <p:cNvPicPr preferRelativeResize="0"/>
              <p:nvPr/>
            </p:nvPicPr>
            <p:blipFill rotWithShape="1">
              <a:blip r:embed="rId5">
                <a:alphaModFix/>
              </a:blip>
              <a:srcRect l="82414" t="32432" b="18672"/>
              <a:stretch/>
            </p:blipFill>
            <p:spPr>
              <a:xfrm>
                <a:off x="7875200" y="1704835"/>
                <a:ext cx="1223249" cy="1360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4" name="Google Shape;154;p22"/>
              <p:cNvPicPr preferRelativeResize="0"/>
              <p:nvPr/>
            </p:nvPicPr>
            <p:blipFill rotWithShape="1">
              <a:blip r:embed="rId5">
                <a:alphaModFix/>
              </a:blip>
              <a:srcRect l="82414" t="19822" b="73976"/>
              <a:stretch/>
            </p:blipFill>
            <p:spPr>
              <a:xfrm>
                <a:off x="7875200" y="1517825"/>
                <a:ext cx="1223251" cy="172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55" name="Google Shape;155;p22"/>
          <p:cNvSpPr txBox="1"/>
          <p:nvPr/>
        </p:nvSpPr>
        <p:spPr>
          <a:xfrm>
            <a:off x="2623950" y="3644277"/>
            <a:ext cx="1276800" cy="33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Simulated distribution of P. glauca trees</a:t>
            </a:r>
            <a:endParaRPr sz="800" i="1"/>
          </a:p>
        </p:txBody>
      </p:sp>
      <p:sp>
        <p:nvSpPr>
          <p:cNvPr id="156" name="Google Shape;156;p22"/>
          <p:cNvSpPr/>
          <p:nvPr/>
        </p:nvSpPr>
        <p:spPr>
          <a:xfrm>
            <a:off x="2537150" y="3798050"/>
            <a:ext cx="86700" cy="86700"/>
          </a:xfrm>
          <a:prstGeom prst="ellipse">
            <a:avLst/>
          </a:prstGeom>
          <a:solidFill>
            <a:srgbClr val="A5F1A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1230975" y="1604400"/>
            <a:ext cx="5757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solidFill>
                  <a:schemeClr val="lt1"/>
                </a:solidFill>
              </a:rPr>
              <a:t>9 km</a:t>
            </a:r>
            <a:r>
              <a:rPr lang="en" sz="800" i="1" baseline="30000">
                <a:solidFill>
                  <a:schemeClr val="lt1"/>
                </a:solidFill>
              </a:rPr>
              <a:t>2</a:t>
            </a:r>
            <a:r>
              <a:rPr lang="en" sz="800" i="1">
                <a:solidFill>
                  <a:schemeClr val="lt1"/>
                </a:solidFill>
              </a:rPr>
              <a:t> site</a:t>
            </a:r>
            <a:endParaRPr sz="800" i="1">
              <a:solidFill>
                <a:schemeClr val="lt1"/>
              </a:solidFill>
            </a:endParaRPr>
          </a:p>
        </p:txBody>
      </p:sp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182375" y="182875"/>
            <a:ext cx="87513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1837"/>
              <a:t>Recent forest growth simulations have incorporated key remote sensing data</a:t>
            </a:r>
            <a:endParaRPr sz="1820"/>
          </a:p>
        </p:txBody>
      </p:sp>
      <p:sp>
        <p:nvSpPr>
          <p:cNvPr id="159" name="Google Shape;159;p22"/>
          <p:cNvSpPr txBox="1"/>
          <p:nvPr/>
        </p:nvSpPr>
        <p:spPr>
          <a:xfrm>
            <a:off x="0" y="4930600"/>
            <a:ext cx="2808000" cy="21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Montesano, Armstrong, Epstein et al. in prep</a:t>
            </a:r>
            <a:endParaRPr sz="1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/>
          <p:nvPr/>
        </p:nvSpPr>
        <p:spPr>
          <a:xfrm>
            <a:off x="1167193" y="2451081"/>
            <a:ext cx="163200" cy="163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3"/>
          <p:cNvSpPr/>
          <p:nvPr/>
        </p:nvSpPr>
        <p:spPr>
          <a:xfrm>
            <a:off x="1330479" y="2487367"/>
            <a:ext cx="163200" cy="163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3"/>
          <p:cNvSpPr/>
          <p:nvPr/>
        </p:nvSpPr>
        <p:spPr>
          <a:xfrm>
            <a:off x="1493765" y="2523653"/>
            <a:ext cx="163200" cy="163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37585"/>
            <a:ext cx="9144001" cy="368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638" y="3042430"/>
            <a:ext cx="2725191" cy="109008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1539" y="739738"/>
            <a:ext cx="2725169" cy="109008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8401" y="739750"/>
            <a:ext cx="2725168" cy="109007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0648" y="1889507"/>
            <a:ext cx="2725173" cy="109005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536" y="3545572"/>
            <a:ext cx="2725169" cy="109008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2681" y="748298"/>
            <a:ext cx="2725178" cy="1090078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3"/>
          <p:cNvSpPr/>
          <p:nvPr/>
        </p:nvSpPr>
        <p:spPr>
          <a:xfrm>
            <a:off x="664735" y="3060481"/>
            <a:ext cx="260100" cy="2601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798628" y="2417831"/>
            <a:ext cx="260100" cy="2601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3060895" y="1996496"/>
            <a:ext cx="260100" cy="2601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1663116" y="2196723"/>
            <a:ext cx="560100" cy="5601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3"/>
          <p:cNvSpPr/>
          <p:nvPr/>
        </p:nvSpPr>
        <p:spPr>
          <a:xfrm>
            <a:off x="3518222" y="2196723"/>
            <a:ext cx="835200" cy="8352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3"/>
          <p:cNvSpPr/>
          <p:nvPr/>
        </p:nvSpPr>
        <p:spPr>
          <a:xfrm>
            <a:off x="4580685" y="2935185"/>
            <a:ext cx="952500" cy="952500"/>
          </a:xfrm>
          <a:prstGeom prst="ellipse">
            <a:avLst/>
          </a:prstGeom>
          <a:noFill/>
          <a:ln w="19050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ctrTitle"/>
          </p:nvPr>
        </p:nvSpPr>
        <p:spPr>
          <a:xfrm>
            <a:off x="182375" y="182875"/>
            <a:ext cx="8625900" cy="5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Simulations of growth across regions show changes across an ecotone</a:t>
            </a:r>
            <a:endParaRPr sz="1820"/>
          </a:p>
        </p:txBody>
      </p:sp>
      <p:sp>
        <p:nvSpPr>
          <p:cNvPr id="181" name="Google Shape;181;p23"/>
          <p:cNvSpPr txBox="1"/>
          <p:nvPr/>
        </p:nvSpPr>
        <p:spPr>
          <a:xfrm>
            <a:off x="2808000" y="3860775"/>
            <a:ext cx="2658300" cy="126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Simulations of biomass density through 2100 show patterns of structure &amp; species composition change.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Remote sensing derived-growth may provide important updates to the geographic variation handled by models.</a:t>
            </a:r>
            <a:endParaRPr sz="1000" b="1"/>
          </a:p>
        </p:txBody>
      </p:sp>
      <p:sp>
        <p:nvSpPr>
          <p:cNvPr id="182" name="Google Shape;182;p23"/>
          <p:cNvSpPr txBox="1"/>
          <p:nvPr/>
        </p:nvSpPr>
        <p:spPr>
          <a:xfrm>
            <a:off x="0" y="4930600"/>
            <a:ext cx="2808000" cy="21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Montesano, Armstrong, Epstein et al. in prep</a:t>
            </a:r>
            <a:endParaRPr sz="1000"/>
          </a:p>
        </p:txBody>
      </p:sp>
      <p:grpSp>
        <p:nvGrpSpPr>
          <p:cNvPr id="183" name="Google Shape;183;p23"/>
          <p:cNvGrpSpPr/>
          <p:nvPr/>
        </p:nvGrpSpPr>
        <p:grpSpPr>
          <a:xfrm>
            <a:off x="5410582" y="3860632"/>
            <a:ext cx="952468" cy="1251225"/>
            <a:chOff x="5362100" y="3946025"/>
            <a:chExt cx="884700" cy="1162200"/>
          </a:xfrm>
        </p:grpSpPr>
        <p:sp>
          <p:nvSpPr>
            <p:cNvPr id="184" name="Google Shape;184;p23"/>
            <p:cNvSpPr/>
            <p:nvPr/>
          </p:nvSpPr>
          <p:spPr>
            <a:xfrm>
              <a:off x="5362100" y="3946025"/>
              <a:ext cx="884700" cy="116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5380758" y="3982134"/>
              <a:ext cx="860068" cy="1088019"/>
              <a:chOff x="7875200" y="1517825"/>
              <a:chExt cx="1223251" cy="1547460"/>
            </a:xfrm>
          </p:grpSpPr>
          <p:pic>
            <p:nvPicPr>
              <p:cNvPr id="186" name="Google Shape;186;p23"/>
              <p:cNvPicPr preferRelativeResize="0"/>
              <p:nvPr/>
            </p:nvPicPr>
            <p:blipFill rotWithShape="1">
              <a:blip r:embed="rId10">
                <a:alphaModFix/>
              </a:blip>
              <a:srcRect l="82414" t="32432" b="18672"/>
              <a:stretch/>
            </p:blipFill>
            <p:spPr>
              <a:xfrm>
                <a:off x="7875200" y="1704835"/>
                <a:ext cx="1223249" cy="1360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7" name="Google Shape;187;p23"/>
              <p:cNvPicPr preferRelativeResize="0"/>
              <p:nvPr/>
            </p:nvPicPr>
            <p:blipFill rotWithShape="1">
              <a:blip r:embed="rId10">
                <a:alphaModFix/>
              </a:blip>
              <a:srcRect l="82414" t="19822" b="73976"/>
              <a:stretch/>
            </p:blipFill>
            <p:spPr>
              <a:xfrm>
                <a:off x="7875200" y="1517825"/>
                <a:ext cx="1223251" cy="1725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cxnSp>
        <p:nvCxnSpPr>
          <p:cNvPr id="188" name="Google Shape;188;p23"/>
          <p:cNvCxnSpPr>
            <a:stCxn id="175" idx="2"/>
            <a:endCxn id="173" idx="2"/>
          </p:cNvCxnSpPr>
          <p:nvPr/>
        </p:nvCxnSpPr>
        <p:spPr>
          <a:xfrm rot="10800000" flipH="1">
            <a:off x="798628" y="1838381"/>
            <a:ext cx="646500" cy="709500"/>
          </a:xfrm>
          <a:prstGeom prst="bentConnector4">
            <a:avLst>
              <a:gd name="adj1" fmla="val -36833"/>
              <a:gd name="adj2" fmla="val 5916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23"/>
          <p:cNvCxnSpPr>
            <a:stCxn id="177" idx="6"/>
            <a:endCxn id="169" idx="1"/>
          </p:cNvCxnSpPr>
          <p:nvPr/>
        </p:nvCxnSpPr>
        <p:spPr>
          <a:xfrm rot="10800000" flipH="1">
            <a:off x="2223216" y="1284873"/>
            <a:ext cx="998400" cy="1191900"/>
          </a:xfrm>
          <a:prstGeom prst="bentConnector3">
            <a:avLst>
              <a:gd name="adj1" fmla="val 7900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3"/>
          <p:cNvCxnSpPr>
            <a:stCxn id="176" idx="6"/>
            <a:endCxn id="170" idx="1"/>
          </p:cNvCxnSpPr>
          <p:nvPr/>
        </p:nvCxnSpPr>
        <p:spPr>
          <a:xfrm rot="10800000" flipH="1">
            <a:off x="3320995" y="1284746"/>
            <a:ext cx="3047400" cy="841800"/>
          </a:xfrm>
          <a:prstGeom prst="bentConnector3">
            <a:avLst>
              <a:gd name="adj1" fmla="val 92802"/>
            </a:avLst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1" name="Google Shape;191;p23"/>
          <p:cNvCxnSpPr>
            <a:stCxn id="178" idx="6"/>
            <a:endCxn id="171" idx="1"/>
          </p:cNvCxnSpPr>
          <p:nvPr/>
        </p:nvCxnSpPr>
        <p:spPr>
          <a:xfrm rot="10800000" flipH="1">
            <a:off x="4353422" y="2434623"/>
            <a:ext cx="2017200" cy="179700"/>
          </a:xfrm>
          <a:prstGeom prst="bentConnector3">
            <a:avLst>
              <a:gd name="adj1" fmla="val 5000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2" name="Google Shape;192;p23"/>
          <p:cNvCxnSpPr>
            <a:stCxn id="179" idx="6"/>
            <a:endCxn id="168" idx="1"/>
          </p:cNvCxnSpPr>
          <p:nvPr/>
        </p:nvCxnSpPr>
        <p:spPr>
          <a:xfrm>
            <a:off x="5533185" y="3411435"/>
            <a:ext cx="837600" cy="176100"/>
          </a:xfrm>
          <a:prstGeom prst="bentConnector3">
            <a:avLst>
              <a:gd name="adj1" fmla="val 49991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3" name="Google Shape;193;p23"/>
          <p:cNvCxnSpPr>
            <a:stCxn id="174" idx="6"/>
            <a:endCxn id="172" idx="0"/>
          </p:cNvCxnSpPr>
          <p:nvPr/>
        </p:nvCxnSpPr>
        <p:spPr>
          <a:xfrm>
            <a:off x="924835" y="3190531"/>
            <a:ext cx="502200" cy="3549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 txBox="1"/>
          <p:nvPr/>
        </p:nvSpPr>
        <p:spPr>
          <a:xfrm>
            <a:off x="228600" y="1503200"/>
            <a:ext cx="3912000" cy="19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Stand age is assessed by first identifying a forest establishment year.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Derived from forest cover estimated from the multi-decadal Landsat time-series (yearly from 1984-2020; twice prior to 1984).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Continuous coverage across the boreal domain.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Estimates of age for young forests (&lt; 50 yrs).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Provides the basis for chronosequence analyses with current remote sensing estimates of structure.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00" name="Google Shape;2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200" y="2237750"/>
            <a:ext cx="2905749" cy="29057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p24"/>
          <p:cNvCxnSpPr/>
          <p:nvPr/>
        </p:nvCxnSpPr>
        <p:spPr>
          <a:xfrm flipH="1">
            <a:off x="5614875" y="2420900"/>
            <a:ext cx="772800" cy="1662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3" name="Google Shape;203;p24"/>
          <p:cNvCxnSpPr/>
          <p:nvPr/>
        </p:nvCxnSpPr>
        <p:spPr>
          <a:xfrm rot="10800000">
            <a:off x="5614775" y="4126975"/>
            <a:ext cx="780000" cy="8493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4" name="Google Shape;20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4806" y="0"/>
            <a:ext cx="55191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>
            <a:spLocks noGrp="1"/>
          </p:cNvSpPr>
          <p:nvPr>
            <p:ph type="title"/>
          </p:nvPr>
        </p:nvSpPr>
        <p:spPr>
          <a:xfrm>
            <a:off x="228600" y="342900"/>
            <a:ext cx="4895400" cy="9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Site history from Landsat time-series: assessing boreal forest stand age</a:t>
            </a:r>
            <a:endParaRPr sz="2200"/>
          </a:p>
        </p:txBody>
      </p:sp>
      <p:sp>
        <p:nvSpPr>
          <p:cNvPr id="206" name="Google Shape;206;p24"/>
          <p:cNvSpPr txBox="1"/>
          <p:nvPr/>
        </p:nvSpPr>
        <p:spPr>
          <a:xfrm>
            <a:off x="0" y="4786200"/>
            <a:ext cx="4404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Montesano et al. 2016, Remote Sensing</a:t>
            </a:r>
            <a:endParaRPr sz="9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i="1"/>
              <a:t>Feng, Sexton, Wang, Montesano, Macander, Neigh et al. 2022, in review</a:t>
            </a:r>
            <a:endParaRPr sz="900" i="1"/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381"/>
            <a:ext cx="9144000" cy="513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228600" y="190500"/>
            <a:ext cx="8948700" cy="530400"/>
          </a:xfrm>
          <a:prstGeom prst="rect">
            <a:avLst/>
          </a:prstGeom>
          <a:solidFill>
            <a:srgbClr val="D9D9D9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Current stand height is captured from regional sampling with airborne lidar</a:t>
            </a:r>
            <a:endParaRPr sz="1820"/>
          </a:p>
        </p:txBody>
      </p:sp>
      <p:sp>
        <p:nvSpPr>
          <p:cNvPr id="209" name="Google Shape;209;p24"/>
          <p:cNvSpPr txBox="1"/>
          <p:nvPr/>
        </p:nvSpPr>
        <p:spPr>
          <a:xfrm>
            <a:off x="842175" y="3781975"/>
            <a:ext cx="30834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/>
              <a:t>Canopy height maps derived from LVIS airborne lidar acquisitions across the North American boreal forest in 2017, 2019</a:t>
            </a:r>
            <a:endParaRPr sz="1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/>
              <a:t>Collected for NASA’s ABoVE campaign.</a:t>
            </a:r>
            <a:endParaRPr sz="1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/>
              <a:t>Gridded, stacked, &amp; archived at ORNL DAAC</a:t>
            </a:r>
            <a:endParaRPr sz="1100" i="1"/>
          </a:p>
        </p:txBody>
      </p:sp>
      <p:sp>
        <p:nvSpPr>
          <p:cNvPr id="210" name="Google Shape;210;p24"/>
          <p:cNvSpPr txBox="1"/>
          <p:nvPr/>
        </p:nvSpPr>
        <p:spPr>
          <a:xfrm>
            <a:off x="3925500" y="3197425"/>
            <a:ext cx="214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>
                <a:solidFill>
                  <a:schemeClr val="lt1"/>
                </a:solidFill>
              </a:rPr>
              <a:t>Swaths of 30 m lidar forest structure estimates sampled across a broad boreal extent</a:t>
            </a:r>
            <a:endParaRPr sz="1000" i="1">
              <a:solidFill>
                <a:schemeClr val="lt1"/>
              </a:solidFill>
            </a:endParaRPr>
          </a:p>
        </p:txBody>
      </p:sp>
      <p:sp>
        <p:nvSpPr>
          <p:cNvPr id="211" name="Google Shape;211;p24"/>
          <p:cNvSpPr txBox="1"/>
          <p:nvPr/>
        </p:nvSpPr>
        <p:spPr>
          <a:xfrm>
            <a:off x="4623075" y="4767600"/>
            <a:ext cx="4482300" cy="3387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</a:rPr>
              <a:t>Montesano, Macander, Hoy 2022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https://doi.org/10.3334/ORNLDAAC/1923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12" name="Google Shape;212;p24"/>
          <p:cNvPicPr preferRelativeResize="0"/>
          <p:nvPr/>
        </p:nvPicPr>
        <p:blipFill rotWithShape="1">
          <a:blip r:embed="rId8">
            <a:alphaModFix/>
          </a:blip>
          <a:srcRect b="26627"/>
          <a:stretch/>
        </p:blipFill>
        <p:spPr>
          <a:xfrm>
            <a:off x="6238200" y="720899"/>
            <a:ext cx="2905751" cy="935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4806" y="0"/>
            <a:ext cx="55191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5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5"/>
          <p:cNvSpPr txBox="1"/>
          <p:nvPr/>
        </p:nvSpPr>
        <p:spPr>
          <a:xfrm>
            <a:off x="51150" y="1503200"/>
            <a:ext cx="4089600" cy="27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Stand age is assessed by identifying a disturbance, then a subsequent forest establishment year.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Derived from boreal forest-calibrated tree canopy cover estimated from the multi-decadal Landsat time-series (yearly from 1984-2020).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Continuous coverage across the boreal domain.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Estimates of age for young forests (&lt; 36 yrs).</a:t>
            </a:r>
            <a:endParaRPr sz="12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Provides the basis for chronosequence analyses with current remote sensing estimates of forest structure.</a:t>
            </a:r>
            <a:endParaRPr sz="1200"/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228600" y="342900"/>
            <a:ext cx="4857900" cy="7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Site history from Landsat time-series: assessing boreal forest stand age</a:t>
            </a:r>
            <a:endParaRPr sz="1800"/>
          </a:p>
        </p:txBody>
      </p:sp>
      <p:sp>
        <p:nvSpPr>
          <p:cNvPr id="221" name="Google Shape;221;p25"/>
          <p:cNvSpPr txBox="1"/>
          <p:nvPr/>
        </p:nvSpPr>
        <p:spPr>
          <a:xfrm>
            <a:off x="0" y="4786200"/>
            <a:ext cx="4404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Montesano et al. 2016, 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https://doi.org/10.3390/rs8070551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Feng et al. 2022, 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</a:rPr>
              <a:t>https://doi.org/10.3334/ORNLDAAC/2012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7814175" y="4621500"/>
            <a:ext cx="1028700" cy="16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Age in 2020</a:t>
            </a:r>
            <a:endParaRPr sz="900" b="1"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5">
            <a:alphaModFix/>
          </a:blip>
          <a:srcRect b="40316"/>
          <a:stretch/>
        </p:blipFill>
        <p:spPr>
          <a:xfrm>
            <a:off x="6055575" y="0"/>
            <a:ext cx="3088425" cy="99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" y="568375"/>
            <a:ext cx="5907949" cy="393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2150" y="393588"/>
            <a:ext cx="3261801" cy="3914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body" idx="1"/>
          </p:nvPr>
        </p:nvSpPr>
        <p:spPr>
          <a:xfrm>
            <a:off x="155950" y="3850650"/>
            <a:ext cx="59079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040">
                <a:solidFill>
                  <a:schemeClr val="dk1"/>
                </a:solidFill>
              </a:rPr>
              <a:t>Distributions show a pattern of increasing stand height with age for young forests (&lt; 36 yrs).</a:t>
            </a:r>
            <a:endParaRPr sz="104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04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1040">
                <a:solidFill>
                  <a:schemeClr val="dk1"/>
                </a:solidFill>
              </a:rPr>
              <a:t>The percentiles of these distributions (</a:t>
            </a:r>
            <a:r>
              <a:rPr lang="en" sz="1040">
                <a:solidFill>
                  <a:schemeClr val="dk1"/>
                </a:solidFill>
                <a:highlight>
                  <a:srgbClr val="FF9900"/>
                </a:highlight>
              </a:rPr>
              <a:t>5</a:t>
            </a:r>
            <a:r>
              <a:rPr lang="en" sz="1040" baseline="30000">
                <a:solidFill>
                  <a:schemeClr val="dk1"/>
                </a:solidFill>
                <a:highlight>
                  <a:srgbClr val="FF9900"/>
                </a:highlight>
              </a:rPr>
              <a:t>th</a:t>
            </a:r>
            <a:r>
              <a:rPr lang="en" sz="1040">
                <a:solidFill>
                  <a:schemeClr val="dk1"/>
                </a:solidFill>
              </a:rPr>
              <a:t>, </a:t>
            </a:r>
            <a:r>
              <a:rPr lang="en" sz="1040">
                <a:solidFill>
                  <a:schemeClr val="dk1"/>
                </a:solidFill>
                <a:highlight>
                  <a:srgbClr val="93C47D"/>
                </a:highlight>
              </a:rPr>
              <a:t>50</a:t>
            </a:r>
            <a:r>
              <a:rPr lang="en" sz="1040" baseline="30000">
                <a:solidFill>
                  <a:schemeClr val="dk1"/>
                </a:solidFill>
                <a:highlight>
                  <a:srgbClr val="93C47D"/>
                </a:highlight>
              </a:rPr>
              <a:t>th</a:t>
            </a:r>
            <a:r>
              <a:rPr lang="en" sz="1040">
                <a:solidFill>
                  <a:schemeClr val="dk1"/>
                </a:solidFill>
              </a:rPr>
              <a:t>, </a:t>
            </a:r>
            <a:r>
              <a:rPr lang="en" sz="1040">
                <a:solidFill>
                  <a:schemeClr val="lt1"/>
                </a:solidFill>
                <a:highlight>
                  <a:srgbClr val="38761D"/>
                </a:highlight>
              </a:rPr>
              <a:t>95</a:t>
            </a:r>
            <a:r>
              <a:rPr lang="en" sz="1040" baseline="30000">
                <a:solidFill>
                  <a:schemeClr val="lt1"/>
                </a:solidFill>
                <a:highlight>
                  <a:srgbClr val="38761D"/>
                </a:highlight>
              </a:rPr>
              <a:t>th</a:t>
            </a:r>
            <a:r>
              <a:rPr lang="en" sz="1040">
                <a:solidFill>
                  <a:schemeClr val="dk1"/>
                </a:solidFill>
              </a:rPr>
              <a:t>) approximate varying growth at sites with a range of environmental conditions .</a:t>
            </a:r>
            <a:endParaRPr sz="1040">
              <a:solidFill>
                <a:schemeClr val="dk1"/>
              </a:solidFill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6938975" y="3358675"/>
            <a:ext cx="221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6"/>
          <p:cNvSpPr txBox="1"/>
          <p:nvPr/>
        </p:nvSpPr>
        <p:spPr>
          <a:xfrm>
            <a:off x="6258600" y="819950"/>
            <a:ext cx="13914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Filtered distributions of stand heights for each 1 yr age class of the 1984-2020 Landsat record</a:t>
            </a:r>
            <a:endParaRPr sz="800" i="1"/>
          </a:p>
        </p:txBody>
      </p:sp>
      <p:sp>
        <p:nvSpPr>
          <p:cNvPr id="234" name="Google Shape;234;p26"/>
          <p:cNvSpPr txBox="1">
            <a:spLocks noGrp="1"/>
          </p:cNvSpPr>
          <p:nvPr>
            <p:ph type="title"/>
          </p:nvPr>
        </p:nvSpPr>
        <p:spPr>
          <a:xfrm>
            <a:off x="311700" y="241200"/>
            <a:ext cx="5723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Current structure is linked with site history (stand age) in common regions</a:t>
            </a:r>
            <a:endParaRPr sz="1820"/>
          </a:p>
        </p:txBody>
      </p:sp>
      <p:sp>
        <p:nvSpPr>
          <p:cNvPr id="235" name="Google Shape;235;p26"/>
          <p:cNvSpPr txBox="1"/>
          <p:nvPr/>
        </p:nvSpPr>
        <p:spPr>
          <a:xfrm>
            <a:off x="8759975" y="3639775"/>
            <a:ext cx="327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FF9900"/>
                </a:highlight>
              </a:rPr>
              <a:t>5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FF9900"/>
                </a:highlight>
              </a:rPr>
              <a:t>th</a:t>
            </a:r>
            <a:endParaRPr sz="1000" b="1"/>
          </a:p>
        </p:txBody>
      </p:sp>
      <p:sp>
        <p:nvSpPr>
          <p:cNvPr id="236" name="Google Shape;236;p26"/>
          <p:cNvSpPr txBox="1"/>
          <p:nvPr/>
        </p:nvSpPr>
        <p:spPr>
          <a:xfrm>
            <a:off x="8759975" y="3074575"/>
            <a:ext cx="408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93C47D"/>
                </a:highlight>
              </a:rPr>
              <a:t>50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93C47D"/>
                </a:highlight>
              </a:rPr>
              <a:t>th</a:t>
            </a:r>
            <a:endParaRPr sz="1000" b="1"/>
          </a:p>
        </p:txBody>
      </p:sp>
      <p:sp>
        <p:nvSpPr>
          <p:cNvPr id="237" name="Google Shape;237;p26"/>
          <p:cNvSpPr txBox="1"/>
          <p:nvPr/>
        </p:nvSpPr>
        <p:spPr>
          <a:xfrm>
            <a:off x="8703875" y="2509375"/>
            <a:ext cx="439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lt1"/>
                </a:solidFill>
                <a:highlight>
                  <a:srgbClr val="38761D"/>
                </a:highlight>
              </a:rPr>
              <a:t>95</a:t>
            </a:r>
            <a:r>
              <a:rPr lang="en" sz="1000" b="1" i="1" baseline="30000">
                <a:solidFill>
                  <a:schemeClr val="lt1"/>
                </a:solidFill>
                <a:highlight>
                  <a:srgbClr val="38761D"/>
                </a:highlight>
              </a:rPr>
              <a:t>th</a:t>
            </a:r>
            <a:endParaRPr sz="1000" b="1"/>
          </a:p>
        </p:txBody>
      </p:sp>
      <p:sp>
        <p:nvSpPr>
          <p:cNvPr id="238" name="Google Shape;238;p26"/>
          <p:cNvSpPr txBox="1"/>
          <p:nvPr/>
        </p:nvSpPr>
        <p:spPr>
          <a:xfrm>
            <a:off x="8747525" y="1768725"/>
            <a:ext cx="327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FF9900"/>
                </a:highlight>
              </a:rPr>
              <a:t>5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FF9900"/>
                </a:highlight>
              </a:rPr>
              <a:t>th</a:t>
            </a:r>
            <a:endParaRPr sz="1000" b="1"/>
          </a:p>
        </p:txBody>
      </p:sp>
      <p:sp>
        <p:nvSpPr>
          <p:cNvPr id="239" name="Google Shape;239;p26"/>
          <p:cNvSpPr txBox="1"/>
          <p:nvPr/>
        </p:nvSpPr>
        <p:spPr>
          <a:xfrm>
            <a:off x="8735075" y="1405925"/>
            <a:ext cx="408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93C47D"/>
                </a:highlight>
              </a:rPr>
              <a:t>50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93C47D"/>
                </a:highlight>
              </a:rPr>
              <a:t>th</a:t>
            </a:r>
            <a:endParaRPr sz="1000" b="1"/>
          </a:p>
        </p:txBody>
      </p:sp>
      <p:sp>
        <p:nvSpPr>
          <p:cNvPr id="240" name="Google Shape;240;p26"/>
          <p:cNvSpPr txBox="1"/>
          <p:nvPr/>
        </p:nvSpPr>
        <p:spPr>
          <a:xfrm>
            <a:off x="8719475" y="1011975"/>
            <a:ext cx="439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lt1"/>
                </a:solidFill>
                <a:highlight>
                  <a:srgbClr val="38761D"/>
                </a:highlight>
              </a:rPr>
              <a:t>95</a:t>
            </a:r>
            <a:r>
              <a:rPr lang="en" sz="1000" b="1" i="1" baseline="30000">
                <a:solidFill>
                  <a:schemeClr val="lt1"/>
                </a:solidFill>
                <a:highlight>
                  <a:srgbClr val="38761D"/>
                </a:highlight>
              </a:rPr>
              <a:t>th</a:t>
            </a:r>
            <a:endParaRPr sz="1000" b="1"/>
          </a:p>
        </p:txBody>
      </p:sp>
      <p:sp>
        <p:nvSpPr>
          <p:cNvPr id="241" name="Google Shape;241;p26"/>
          <p:cNvSpPr txBox="1"/>
          <p:nvPr/>
        </p:nvSpPr>
        <p:spPr>
          <a:xfrm>
            <a:off x="0" y="4902300"/>
            <a:ext cx="440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Montesano et al 2022 in review</a:t>
            </a:r>
            <a:endParaRPr sz="1000"/>
          </a:p>
        </p:txBody>
      </p:sp>
      <p:sp>
        <p:nvSpPr>
          <p:cNvPr id="242" name="Google Shape;242;p26"/>
          <p:cNvSpPr txBox="1"/>
          <p:nvPr/>
        </p:nvSpPr>
        <p:spPr>
          <a:xfrm>
            <a:off x="228600" y="974993"/>
            <a:ext cx="3857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Example from 2 ecoregions sampled in the boreal</a:t>
            </a:r>
            <a:endParaRPr sz="1000" i="1"/>
          </a:p>
        </p:txBody>
      </p:sp>
      <p:sp>
        <p:nvSpPr>
          <p:cNvPr id="243" name="Google Shape;243;p26"/>
          <p:cNvSpPr txBox="1"/>
          <p:nvPr/>
        </p:nvSpPr>
        <p:spPr>
          <a:xfrm>
            <a:off x="2020150" y="4599075"/>
            <a:ext cx="412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6"/>
          <p:cNvSpPr txBox="1"/>
          <p:nvPr/>
        </p:nvSpPr>
        <p:spPr>
          <a:xfrm>
            <a:off x="7464530" y="3689277"/>
            <a:ext cx="552600" cy="16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slow</a:t>
            </a:r>
            <a:endParaRPr sz="1200" i="1"/>
          </a:p>
        </p:txBody>
      </p:sp>
      <p:sp>
        <p:nvSpPr>
          <p:cNvPr id="245" name="Google Shape;245;p26"/>
          <p:cNvSpPr txBox="1"/>
          <p:nvPr/>
        </p:nvSpPr>
        <p:spPr>
          <a:xfrm>
            <a:off x="7464525" y="3272450"/>
            <a:ext cx="909900" cy="16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moderate</a:t>
            </a:r>
            <a:endParaRPr sz="1200" i="1"/>
          </a:p>
        </p:txBody>
      </p:sp>
      <p:sp>
        <p:nvSpPr>
          <p:cNvPr id="246" name="Google Shape;246;p26"/>
          <p:cNvSpPr txBox="1"/>
          <p:nvPr/>
        </p:nvSpPr>
        <p:spPr>
          <a:xfrm>
            <a:off x="7464525" y="2739050"/>
            <a:ext cx="552600" cy="162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/>
              <a:t>fast</a:t>
            </a:r>
            <a:endParaRPr sz="1200"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00" y="568375"/>
            <a:ext cx="5907949" cy="3938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>
            <a:spLocks noGrp="1"/>
          </p:cNvSpPr>
          <p:nvPr>
            <p:ph type="subTitle" idx="2"/>
          </p:nvPr>
        </p:nvSpPr>
        <p:spPr>
          <a:xfrm>
            <a:off x="6906250" y="0"/>
            <a:ext cx="2237700" cy="2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7"/>
          <p:cNvSpPr txBox="1"/>
          <p:nvPr/>
        </p:nvSpPr>
        <p:spPr>
          <a:xfrm>
            <a:off x="0" y="4902300"/>
            <a:ext cx="44043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Montesano et al 2022 in review</a:t>
            </a:r>
            <a:endParaRPr sz="1000"/>
          </a:p>
        </p:txBody>
      </p:sp>
      <p:sp>
        <p:nvSpPr>
          <p:cNvPr id="254" name="Google Shape;254;p27"/>
          <p:cNvSpPr txBox="1">
            <a:spLocks noGrp="1"/>
          </p:cNvSpPr>
          <p:nvPr>
            <p:ph type="body" idx="1"/>
          </p:nvPr>
        </p:nvSpPr>
        <p:spPr>
          <a:xfrm>
            <a:off x="197200" y="3880975"/>
            <a:ext cx="4889100" cy="1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Non-linear growth models are fit to 3 percentiles of each regional distribution.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These models provide statistical means &amp; uncertainties of growth rates for young forests.</a:t>
            </a:r>
            <a:endParaRPr sz="1000">
              <a:solidFill>
                <a:schemeClr val="dk1"/>
              </a:solidFill>
            </a:endParaRPr>
          </a:p>
        </p:txBody>
      </p:sp>
      <p:pic>
        <p:nvPicPr>
          <p:cNvPr id="255" name="Google Shape;25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2150" y="241200"/>
            <a:ext cx="3261801" cy="4566484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 txBox="1"/>
          <p:nvPr/>
        </p:nvSpPr>
        <p:spPr>
          <a:xfrm>
            <a:off x="6419775" y="4807675"/>
            <a:ext cx="25143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SI</a:t>
            </a:r>
            <a:r>
              <a:rPr lang="en" sz="1000" i="1" baseline="-25000"/>
              <a:t>35</a:t>
            </a:r>
            <a:r>
              <a:rPr lang="en" sz="1000" i="1"/>
              <a:t> quantifies site height (m) at 35 years</a:t>
            </a:r>
            <a:endParaRPr sz="1000" i="1"/>
          </a:p>
        </p:txBody>
      </p:sp>
      <p:sp>
        <p:nvSpPr>
          <p:cNvPr id="257" name="Google Shape;257;p27"/>
          <p:cNvSpPr txBox="1"/>
          <p:nvPr/>
        </p:nvSpPr>
        <p:spPr>
          <a:xfrm>
            <a:off x="8747525" y="1768725"/>
            <a:ext cx="327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FF9900"/>
                </a:highlight>
              </a:rPr>
              <a:t>5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FF9900"/>
                </a:highlight>
              </a:rPr>
              <a:t>th</a:t>
            </a:r>
            <a:endParaRPr sz="1000" b="1"/>
          </a:p>
        </p:txBody>
      </p:sp>
      <p:sp>
        <p:nvSpPr>
          <p:cNvPr id="258" name="Google Shape;258;p27"/>
          <p:cNvSpPr txBox="1"/>
          <p:nvPr/>
        </p:nvSpPr>
        <p:spPr>
          <a:xfrm>
            <a:off x="8735075" y="1405925"/>
            <a:ext cx="408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93C47D"/>
                </a:highlight>
              </a:rPr>
              <a:t>50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93C47D"/>
                </a:highlight>
              </a:rPr>
              <a:t>th</a:t>
            </a:r>
            <a:endParaRPr sz="1000" b="1"/>
          </a:p>
        </p:txBody>
      </p:sp>
      <p:sp>
        <p:nvSpPr>
          <p:cNvPr id="259" name="Google Shape;259;p27"/>
          <p:cNvSpPr txBox="1"/>
          <p:nvPr/>
        </p:nvSpPr>
        <p:spPr>
          <a:xfrm>
            <a:off x="8719475" y="1011975"/>
            <a:ext cx="439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lt1"/>
                </a:solidFill>
                <a:highlight>
                  <a:srgbClr val="38761D"/>
                </a:highlight>
              </a:rPr>
              <a:t>95</a:t>
            </a:r>
            <a:r>
              <a:rPr lang="en" sz="1000" b="1" i="1" baseline="30000">
                <a:solidFill>
                  <a:schemeClr val="lt1"/>
                </a:solidFill>
                <a:highlight>
                  <a:srgbClr val="38761D"/>
                </a:highlight>
              </a:rPr>
              <a:t>th</a:t>
            </a:r>
            <a:endParaRPr sz="1000" b="1"/>
          </a:p>
        </p:txBody>
      </p:sp>
      <p:sp>
        <p:nvSpPr>
          <p:cNvPr id="260" name="Google Shape;260;p27"/>
          <p:cNvSpPr txBox="1"/>
          <p:nvPr/>
        </p:nvSpPr>
        <p:spPr>
          <a:xfrm>
            <a:off x="8759975" y="3639775"/>
            <a:ext cx="3270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FF9900"/>
                </a:highlight>
              </a:rPr>
              <a:t>5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FF9900"/>
                </a:highlight>
              </a:rPr>
              <a:t>th</a:t>
            </a:r>
            <a:endParaRPr sz="1000" b="1"/>
          </a:p>
        </p:txBody>
      </p:sp>
      <p:sp>
        <p:nvSpPr>
          <p:cNvPr id="261" name="Google Shape;261;p27"/>
          <p:cNvSpPr txBox="1"/>
          <p:nvPr/>
        </p:nvSpPr>
        <p:spPr>
          <a:xfrm>
            <a:off x="8759975" y="3074575"/>
            <a:ext cx="4080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rgbClr val="93C47D"/>
                </a:highlight>
              </a:rPr>
              <a:t>50</a:t>
            </a:r>
            <a:r>
              <a:rPr lang="en" sz="1000" b="1" i="1" baseline="30000">
                <a:solidFill>
                  <a:schemeClr val="dk1"/>
                </a:solidFill>
                <a:highlight>
                  <a:srgbClr val="93C47D"/>
                </a:highlight>
              </a:rPr>
              <a:t>th</a:t>
            </a:r>
            <a:endParaRPr sz="1000" b="1"/>
          </a:p>
        </p:txBody>
      </p:sp>
      <p:sp>
        <p:nvSpPr>
          <p:cNvPr id="262" name="Google Shape;262;p27"/>
          <p:cNvSpPr txBox="1"/>
          <p:nvPr/>
        </p:nvSpPr>
        <p:spPr>
          <a:xfrm>
            <a:off x="8703875" y="2509375"/>
            <a:ext cx="439200" cy="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lt1"/>
                </a:solidFill>
                <a:highlight>
                  <a:srgbClr val="38761D"/>
                </a:highlight>
              </a:rPr>
              <a:t>95</a:t>
            </a:r>
            <a:r>
              <a:rPr lang="en" sz="1000" b="1" i="1" baseline="30000">
                <a:solidFill>
                  <a:schemeClr val="lt1"/>
                </a:solidFill>
                <a:highlight>
                  <a:srgbClr val="38761D"/>
                </a:highlight>
              </a:rPr>
              <a:t>th</a:t>
            </a:r>
            <a:endParaRPr sz="1000" b="1"/>
          </a:p>
        </p:txBody>
      </p:sp>
      <p:sp>
        <p:nvSpPr>
          <p:cNvPr id="263" name="Google Shape;263;p27"/>
          <p:cNvSpPr txBox="1"/>
          <p:nvPr/>
        </p:nvSpPr>
        <p:spPr>
          <a:xfrm>
            <a:off x="7696275" y="652263"/>
            <a:ext cx="1359600" cy="3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Uncertainties quantified with prediction &amp; confidence intervals</a:t>
            </a:r>
            <a:endParaRPr sz="800" i="1"/>
          </a:p>
        </p:txBody>
      </p:sp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>
            <a:off x="311700" y="241200"/>
            <a:ext cx="5723700" cy="6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Current structure is linked with site history (stand age) in common regions</a:t>
            </a:r>
            <a:endParaRPr sz="1820"/>
          </a:p>
        </p:txBody>
      </p:sp>
      <p:sp>
        <p:nvSpPr>
          <p:cNvPr id="265" name="Google Shape;265;p27"/>
          <p:cNvSpPr txBox="1"/>
          <p:nvPr/>
        </p:nvSpPr>
        <p:spPr>
          <a:xfrm>
            <a:off x="228600" y="974993"/>
            <a:ext cx="3857700" cy="2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Example from 2 ecoregions sampled in the boreal</a:t>
            </a:r>
            <a:endParaRPr sz="1000"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1560</Words>
  <Application>Microsoft Office PowerPoint</Application>
  <PresentationFormat>On-screen Show (16:9)</PresentationFormat>
  <Paragraphs>234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Avenir Next Medium</vt:lpstr>
      <vt:lpstr>Baghdad</vt:lpstr>
      <vt:lpstr>Calibri</vt:lpstr>
      <vt:lpstr>Helvetica Light</vt:lpstr>
      <vt:lpstr>Trebuchet MS</vt:lpstr>
      <vt:lpstr>Simple Light</vt:lpstr>
      <vt:lpstr>Office Theme</vt:lpstr>
      <vt:lpstr>Vegetation Structure Working Group: synthesizing remote sensing observations to examine patterns of growth</vt:lpstr>
      <vt:lpstr>PowerPoint Presentation</vt:lpstr>
      <vt:lpstr>A synthesis of ABoVE activities associated with boreal forest structure &amp; growth</vt:lpstr>
      <vt:lpstr>Recent forest growth simulations have incorporated key remote sensing data</vt:lpstr>
      <vt:lpstr>Simulations of growth across regions show changes across an ecotone</vt:lpstr>
      <vt:lpstr>Site history from Landsat time-series: assessing boreal forest stand age</vt:lpstr>
      <vt:lpstr>Site history from Landsat time-series: assessing boreal forest stand age</vt:lpstr>
      <vt:lpstr>Current structure is linked with site history (stand age) in common regions</vt:lpstr>
      <vt:lpstr>Current structure is linked with site history (stand age) in common regions</vt:lpstr>
      <vt:lpstr>Across boreal ecoregions, current structure &amp; site history estimate growth rates and their variation</vt:lpstr>
      <vt:lpstr>These synthesis activities can be advanced in Phase 3 using Phase 2 biomass mapping results…</vt:lpstr>
      <vt:lpstr>PowerPoint Presentation</vt:lpstr>
      <vt:lpstr>Recall: ICESat-2 Approach to Biomass Estimation</vt:lpstr>
      <vt:lpstr>Boreal-wide ICESat-2 30 m Biomass Model</vt:lpstr>
      <vt:lpstr>ICESat-2 Estimates  Wall-to-Wall Maps</vt:lpstr>
      <vt:lpstr>Updates since May 2022</vt:lpstr>
      <vt:lpstr>Update: swapped Landsat for Harmonized Landsat Sentinel-2 (HLS)</vt:lpstr>
      <vt:lpstr>Update: used ESA Worldcover 2020 for masking non-vegetation</vt:lpstr>
      <vt:lpstr>PowerPoint Presentation</vt:lpstr>
      <vt:lpstr>How much biomass was there in the boreal in 2020?</vt:lpstr>
      <vt:lpstr>We have a preliminary boreal-wide height map! 30 m resolution, same methods as AGB but predicting ICESat-2 ATL08 max canopy height!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Vegetation Structure Working Group: synthesizing remote sensing observations to examine patterns of growth</dc:title>
  <cp:lastModifiedBy>Montesano, Paul M. (GSFC-606.3)[ADNET SYSTEMS INC]</cp:lastModifiedBy>
  <cp:revision>4</cp:revision>
  <dcterms:modified xsi:type="dcterms:W3CDTF">2023-01-25T06:53:43Z</dcterms:modified>
</cp:coreProperties>
</file>