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1" r:id="rId4"/>
    <p:sldMasterId id="2147483662" r:id="rId5"/>
  </p:sldMasterIdLst>
  <p:notesMasterIdLst>
    <p:notesMasterId r:id="rId13"/>
  </p:notesMasterIdLst>
  <p:sldIdLst>
    <p:sldId id="256" r:id="rId6"/>
    <p:sldId id="347" r:id="rId7"/>
    <p:sldId id="368" r:id="rId8"/>
    <p:sldId id="353" r:id="rId9"/>
    <p:sldId id="2758" r:id="rId10"/>
    <p:sldId id="356" r:id="rId11"/>
    <p:sldId id="2750" r:id="rId12"/>
  </p:sldIdLst>
  <p:sldSz cx="9144000" cy="6858000" type="screen4x3"/>
  <p:notesSz cx="9309100" cy="7023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hill, Kerri" initials="CK" lastIdx="31" clrIdx="0">
    <p:extLst>
      <p:ext uri="{19B8F6BF-5375-455C-9EA6-DF929625EA0E}">
        <p15:presenceInfo xmlns:p15="http://schemas.microsoft.com/office/powerpoint/2012/main" userId="S::kcahill@nps.gov::3c5f2734-326b-41e0-837a-c95209d6e1a7" providerId="AD"/>
      </p:ext>
    </p:extLst>
  </p:cmAuthor>
  <p:cmAuthor id="2" name="Collins, Rachel H" initials="CH" lastIdx="9" clrIdx="1">
    <p:extLst>
      <p:ext uri="{19B8F6BF-5375-455C-9EA6-DF929625EA0E}">
        <p15:presenceInfo xmlns:p15="http://schemas.microsoft.com/office/powerpoint/2012/main" userId="S::rhcollins@nps.gov::09c39b44-b633-42c7-8ac7-ae9096eb8f9f" providerId="AD"/>
      </p:ext>
    </p:extLst>
  </p:cmAuthor>
  <p:cmAuthor id="3" name="Crusius, Martha C" initials="CMC" lastIdx="34" clrIdx="2">
    <p:extLst>
      <p:ext uri="{19B8F6BF-5375-455C-9EA6-DF929625EA0E}">
        <p15:presenceInfo xmlns:p15="http://schemas.microsoft.com/office/powerpoint/2012/main" userId="S::mcrusius@nps.gov::3f721e88-bc3d-4cc7-bae0-18db761cd799" providerId="AD"/>
      </p:ext>
    </p:extLst>
  </p:cmAuthor>
  <p:cmAuthor id="4" name="Tamura, Anna H" initials="TH" lastIdx="25" clrIdx="3">
    <p:extLst>
      <p:ext uri="{19B8F6BF-5375-455C-9EA6-DF929625EA0E}">
        <p15:presenceInfo xmlns:p15="http://schemas.microsoft.com/office/powerpoint/2012/main" userId="S::atamura@nps.gov::4385e39d-1f37-4948-a1b3-2868a53e60fa" providerId="AD"/>
      </p:ext>
    </p:extLst>
  </p:cmAuthor>
  <p:cmAuthor id="5" name="Gervais, Jonathan D" initials="GJD" lastIdx="5" clrIdx="4">
    <p:extLst>
      <p:ext uri="{19B8F6BF-5375-455C-9EA6-DF929625EA0E}">
        <p15:presenceInfo xmlns:p15="http://schemas.microsoft.com/office/powerpoint/2012/main" userId="S::jgervais@nps.gov::1ce746de-1b8b-4436-97a7-a38ac7797df6" providerId="AD"/>
      </p:ext>
    </p:extLst>
  </p:cmAuthor>
  <p:cmAuthor id="6" name="Phillips, Bradley S" initials="PS" lastIdx="3" clrIdx="5">
    <p:extLst>
      <p:ext uri="{19B8F6BF-5375-455C-9EA6-DF929625EA0E}">
        <p15:presenceInfo xmlns:p15="http://schemas.microsoft.com/office/powerpoint/2012/main" userId="S::bsphillips@nps.gov::0afd7c17-c432-45eb-94ec-88327456de05" providerId="AD"/>
      </p:ext>
    </p:extLst>
  </p:cmAuthor>
  <p:cmAuthor id="7" name="Domler, Laurie" initials="DL" lastIdx="4" clrIdx="6">
    <p:extLst>
      <p:ext uri="{19B8F6BF-5375-455C-9EA6-DF929625EA0E}">
        <p15:presenceInfo xmlns:p15="http://schemas.microsoft.com/office/powerpoint/2012/main" userId="S::ldomler@nps.gov::3ab007c9-973a-4cc7-8ab8-8be9cd2f51c1" providerId="AD"/>
      </p:ext>
    </p:extLst>
  </p:cmAuthor>
  <p:cmAuthor id="8" name="Nolan, Danette Woo" initials="NW" lastIdx="7" clrIdx="7">
    <p:extLst>
      <p:ext uri="{19B8F6BF-5375-455C-9EA6-DF929625EA0E}">
        <p15:presenceInfo xmlns:p15="http://schemas.microsoft.com/office/powerpoint/2012/main" userId="S::dwoo@nps.gov::56796204-80a9-4010-8a11-24dbcb4844de" providerId="AD"/>
      </p:ext>
    </p:extLst>
  </p:cmAuthor>
  <p:cmAuthor id="9" name="Shafer, Kim J" initials="SJ" lastIdx="5" clrIdx="8">
    <p:extLst>
      <p:ext uri="{19B8F6BF-5375-455C-9EA6-DF929625EA0E}">
        <p15:presenceInfo xmlns:p15="http://schemas.microsoft.com/office/powerpoint/2012/main" userId="S::kshafer@nps.gov::a3a63350-f3c0-4a7a-9b43-a2850f9945fd" providerId="AD"/>
      </p:ext>
    </p:extLst>
  </p:cmAuthor>
  <p:cmAuthor id="10" name="Heffern, Colin R" initials="HR" lastIdx="1" clrIdx="9">
    <p:extLst>
      <p:ext uri="{19B8F6BF-5375-455C-9EA6-DF929625EA0E}">
        <p15:presenceInfo xmlns:p15="http://schemas.microsoft.com/office/powerpoint/2012/main" userId="S::cheffern@nps.gov::080f5f0e-90a4-45d0-b7fc-f4c0dfa6b7cc" providerId="AD"/>
      </p:ext>
    </p:extLst>
  </p:cmAuthor>
  <p:cmAuthor id="11" name="Babcock, Scott R" initials="BSR" lastIdx="2" clrIdx="10">
    <p:extLst>
      <p:ext uri="{19B8F6BF-5375-455C-9EA6-DF929625EA0E}">
        <p15:presenceInfo xmlns:p15="http://schemas.microsoft.com/office/powerpoint/2012/main" userId="S::sbabcock@nps.gov::1a3b19b6-4ea4-465d-b191-33e07fc0784c" providerId="AD"/>
      </p:ext>
    </p:extLst>
  </p:cmAuthor>
  <p:cmAuthor id="12" name="Underhill, Laura A" initials="UA" lastIdx="1" clrIdx="11">
    <p:extLst>
      <p:ext uri="{19B8F6BF-5375-455C-9EA6-DF929625EA0E}">
        <p15:presenceInfo xmlns:p15="http://schemas.microsoft.com/office/powerpoint/2012/main" userId="S::lunderhill@nps.gov::bb7380dc-aa2c-4f47-b84b-f664a0b2e109" providerId="AD"/>
      </p:ext>
    </p:extLst>
  </p:cmAuthor>
  <p:cmAuthor id="13" name="Cathleen Bailey" initials="CB" lastIdx="3" clrIdx="12">
    <p:extLst>
      <p:ext uri="{19B8F6BF-5375-455C-9EA6-DF929625EA0E}">
        <p15:presenceInfo xmlns:p15="http://schemas.microsoft.com/office/powerpoint/2012/main" userId="Cathleen Bailey" providerId="None"/>
      </p:ext>
    </p:extLst>
  </p:cmAuthor>
  <p:cmAuthor id="14" name="Brouillette, Patricia" initials="BP" lastIdx="1" clrIdx="13">
    <p:extLst>
      <p:ext uri="{19B8F6BF-5375-455C-9EA6-DF929625EA0E}">
        <p15:presenceInfo xmlns:p15="http://schemas.microsoft.com/office/powerpoint/2012/main" userId="S::pbrouillette@nps.gov::ecc56c00-74c0-4293-bb99-853b75523a7b" providerId="AD"/>
      </p:ext>
    </p:extLst>
  </p:cmAuthor>
  <p:cmAuthor id="15" name="Pederson Weinberger, Jennifer A." initials="PWJA" lastIdx="1" clrIdx="14">
    <p:extLst>
      <p:ext uri="{19B8F6BF-5375-455C-9EA6-DF929625EA0E}">
        <p15:presenceInfo xmlns:p15="http://schemas.microsoft.com/office/powerpoint/2012/main" userId="S::JPedersonWeinberger@nps.gov::b2c5dc21-7152-4a5a-85d1-487c1f6cabb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336699"/>
    <a:srgbClr val="0066CC"/>
    <a:srgbClr val="6699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D2F6BED-77B6-4668-AE3B-2C9FD9DE2DD4}">
  <a:tblStyle styleId="{DD2F6BED-77B6-4668-AE3B-2C9FD9DE2DD4}"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498"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2"/>
            <a:ext cx="4399413" cy="3568545"/>
          </a:xfrm>
          <a:prstGeom prst="rect">
            <a:avLst/>
          </a:prstGeom>
          <a:noFill/>
          <a:ln>
            <a:noFill/>
          </a:ln>
        </p:spPr>
        <p:txBody>
          <a:bodyPr spcFirstLastPara="1" wrap="square" lIns="251775" tIns="251775" rIns="251775" bIns="251775" anchor="t" anchorCtr="0">
            <a:noAutofit/>
          </a:bodyPr>
          <a:lstStyle>
            <a:lvl1pPr marR="0" lvl="0"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5748663" y="2"/>
            <a:ext cx="4399413" cy="3568545"/>
          </a:xfrm>
          <a:prstGeom prst="rect">
            <a:avLst/>
          </a:prstGeom>
          <a:noFill/>
          <a:ln>
            <a:noFill/>
          </a:ln>
        </p:spPr>
        <p:txBody>
          <a:bodyPr spcFirstLastPara="1" wrap="square" lIns="251775" tIns="251775" rIns="251775" bIns="251775" anchor="t" anchorCtr="0">
            <a:noAutofit/>
          </a:bodyPr>
          <a:lstStyle>
            <a:lvl1pPr marR="0" lvl="0" algn="r"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777788" y="5360988"/>
            <a:ext cx="35707638" cy="2678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015957" y="33919291"/>
            <a:ext cx="8118456" cy="32141063"/>
          </a:xfrm>
          <a:prstGeom prst="rect">
            <a:avLst/>
          </a:prstGeom>
          <a:noFill/>
          <a:ln>
            <a:noFill/>
          </a:ln>
        </p:spPr>
        <p:txBody>
          <a:bodyPr spcFirstLastPara="1" wrap="square" lIns="251775" tIns="251775" rIns="251775" bIns="251775" anchor="ctr" anchorCtr="0">
            <a:noAutofit/>
          </a:bodyPr>
          <a:lstStyle>
            <a:lvl1pPr marL="457200" marR="0" lvl="0"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chemeClr val="dk1"/>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2" y="67838608"/>
            <a:ext cx="4399413" cy="3568545"/>
          </a:xfrm>
          <a:prstGeom prst="rect">
            <a:avLst/>
          </a:prstGeom>
          <a:noFill/>
          <a:ln>
            <a:noFill/>
          </a:ln>
        </p:spPr>
        <p:txBody>
          <a:bodyPr spcFirstLastPara="1" wrap="square" lIns="251775" tIns="251775" rIns="251775" bIns="251775" anchor="b" anchorCtr="0">
            <a:noAutofit/>
          </a:bodyPr>
          <a:lstStyle>
            <a:lvl1pPr marR="0" lvl="0"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9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5748663" y="67838608"/>
            <a:ext cx="4399413" cy="3568545"/>
          </a:xfrm>
          <a:prstGeom prst="rect">
            <a:avLst/>
          </a:prstGeom>
          <a:noFill/>
          <a:ln>
            <a:noFill/>
          </a:ln>
        </p:spPr>
        <p:txBody>
          <a:bodyPr spcFirstLastPara="1" wrap="square" lIns="260725" tIns="260725" rIns="260725" bIns="260725" anchor="b" anchorCtr="0">
            <a:noAutofit/>
          </a:bodyPr>
          <a:lstStyle/>
          <a:p>
            <a:pPr>
              <a:buSzPts val="1400"/>
            </a:pPr>
            <a:endParaRPr lang="en-US" sz="3900"/>
          </a:p>
        </p:txBody>
      </p:sp>
    </p:spTree>
    <p:extLst>
      <p:ext uri="{BB962C8B-B14F-4D97-AF65-F5344CB8AC3E}">
        <p14:creationId xmlns:p14="http://schemas.microsoft.com/office/powerpoint/2010/main" val="142384212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9670375" y="9747250"/>
            <a:ext cx="64923988" cy="486949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558777" y="61671440"/>
            <a:ext cx="4465151" cy="58438296"/>
          </a:xfrm>
          <a:prstGeom prst="rect">
            <a:avLst/>
          </a:prstGeom>
          <a:noFill/>
          <a:ln>
            <a:noFill/>
          </a:ln>
        </p:spPr>
        <p:txBody>
          <a:bodyPr spcFirstLastPara="1" wrap="square" lIns="266097" tIns="133014" rIns="266097" bIns="133014" anchor="t" anchorCtr="0">
            <a:noAutofit/>
          </a:bodyPr>
          <a:lstStyle/>
          <a:p>
            <a:pPr marL="0" indent="0"/>
            <a:endParaRPr lang="en-US" sz="5300"/>
          </a:p>
          <a:p>
            <a:pPr marL="0" indent="0"/>
            <a:endParaRPr lang="en-US" sz="5300"/>
          </a:p>
          <a:p>
            <a:pPr marL="0" indent="0"/>
            <a:endParaRPr lang="en-US" sz="5300"/>
          </a:p>
        </p:txBody>
      </p:sp>
      <p:sp>
        <p:nvSpPr>
          <p:cNvPr id="87" name="Google Shape;87;p1:notes"/>
          <p:cNvSpPr txBox="1">
            <a:spLocks noGrp="1"/>
          </p:cNvSpPr>
          <p:nvPr>
            <p:ph type="sldNum" idx="12"/>
          </p:nvPr>
        </p:nvSpPr>
        <p:spPr>
          <a:xfrm>
            <a:off x="3161764" y="123342924"/>
            <a:ext cx="2419676" cy="6488264"/>
          </a:xfrm>
          <a:prstGeom prst="rect">
            <a:avLst/>
          </a:prstGeom>
          <a:noFill/>
          <a:ln>
            <a:noFill/>
          </a:ln>
        </p:spPr>
        <p:txBody>
          <a:bodyPr spcFirstLastPara="1" wrap="square" lIns="266097" tIns="133014" rIns="266097" bIns="133014" anchor="b" anchorCtr="0">
            <a:noAutofit/>
          </a:bodyPr>
          <a:lstStyle/>
          <a:p>
            <a:pPr algn="r">
              <a:buSzPts val="1900"/>
            </a:pPr>
            <a:r>
              <a:rPr lang="en-US" sz="5300"/>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AEC2F-5CD8-40A0-8A9B-60B99B2E1FE2}" type="slidenum">
              <a:rPr lang="en-US" altLang="en-US"/>
              <a:pPr/>
              <a:t>1</a:t>
            </a:fld>
            <a:endParaRPr lang="en-US" alt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5E7652A-4B61-446E-8076-BD669D7DD05E}" type="slidenum">
              <a:rPr lang="en-US"/>
              <a:pPr/>
              <a:t>2</a:t>
            </a:fld>
            <a:endParaRPr lang="en-US"/>
          </a:p>
        </p:txBody>
      </p:sp>
      <p:sp>
        <p:nvSpPr>
          <p:cNvPr id="2" name="Notes Placeholder 1"/>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Long term program to measure and report on status (condition) and trend of a subset of measures of the ecological health of parks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It is also a way of doing business, organizing and reporting on condition of resources regardless of who collected the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a:spcBef>
                <a:spcPct val="70000"/>
              </a:spcBef>
              <a:buFontTx/>
              <a:buAutoNum type="arabicPeriod"/>
            </a:pPr>
            <a:r>
              <a:rPr lang="en-US" sz="1200" b="1" dirty="0"/>
              <a:t>Inventory</a:t>
            </a:r>
            <a:r>
              <a:rPr lang="en-US" sz="1200" dirty="0"/>
              <a:t> the natural resources to determine current condition.</a:t>
            </a:r>
          </a:p>
          <a:p>
            <a:pPr>
              <a:spcBef>
                <a:spcPct val="70000"/>
              </a:spcBef>
              <a:buFontTx/>
              <a:buAutoNum type="arabicPeriod"/>
            </a:pPr>
            <a:r>
              <a:rPr lang="en-US" sz="1200" b="1" dirty="0"/>
              <a:t>Monitor</a:t>
            </a:r>
            <a:r>
              <a:rPr lang="en-US" sz="1200" dirty="0"/>
              <a:t> park ecosystems to determine status and trend in condition.</a:t>
            </a:r>
          </a:p>
          <a:p>
            <a:pPr>
              <a:spcBef>
                <a:spcPct val="70000"/>
              </a:spcBef>
              <a:buFontTx/>
              <a:buAutoNum type="arabicPeriod"/>
            </a:pPr>
            <a:r>
              <a:rPr lang="en-US" sz="1200" dirty="0"/>
              <a:t>Establish natural resource inventory and monitoring as a </a:t>
            </a:r>
            <a:r>
              <a:rPr lang="en-US" sz="1200" b="1" dirty="0"/>
              <a:t>standard practice </a:t>
            </a:r>
            <a:r>
              <a:rPr lang="en-US" sz="1200" dirty="0"/>
              <a:t>throughout the National Park system that transcends traditional program, activity, and funding boundaries.</a:t>
            </a:r>
          </a:p>
          <a:p>
            <a:pPr>
              <a:spcBef>
                <a:spcPct val="70000"/>
              </a:spcBef>
              <a:buFontTx/>
              <a:buAutoNum type="arabicPeriod"/>
            </a:pPr>
            <a:r>
              <a:rPr lang="en-US" sz="1200" b="1" dirty="0"/>
              <a:t>Integrate</a:t>
            </a:r>
            <a:r>
              <a:rPr lang="en-US" sz="1200" dirty="0"/>
              <a:t> natural resource inventory and monitoring information into NPS planning, management, and decision making.</a:t>
            </a:r>
          </a:p>
          <a:p>
            <a:pPr>
              <a:spcBef>
                <a:spcPct val="70000"/>
              </a:spcBef>
              <a:buFontTx/>
              <a:buAutoNum type="arabicPeriod"/>
            </a:pPr>
            <a:r>
              <a:rPr lang="en-US" sz="1200" dirty="0"/>
              <a:t>Share NPS information and products with other natural resource organizations and form </a:t>
            </a:r>
            <a:r>
              <a:rPr lang="en-US" sz="1200" b="1" dirty="0"/>
              <a:t>partnerships</a:t>
            </a:r>
            <a:r>
              <a:rPr lang="en-US" sz="1200" dirty="0"/>
              <a:t> for attaining common goals and objectives.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endParaRPr lang="en-US" dirty="0"/>
          </a:p>
        </p:txBody>
      </p:sp>
    </p:spTree>
    <p:extLst>
      <p:ext uri="{BB962C8B-B14F-4D97-AF65-F5344CB8AC3E}">
        <p14:creationId xmlns:p14="http://schemas.microsoft.com/office/powerpoint/2010/main" val="3369802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14184D-B8A4-4262-95D5-3EF09C681AFA}" type="slidenum">
              <a:rPr lang="en-US" smtClean="0"/>
              <a:pPr/>
              <a:t>3</a:t>
            </a:fld>
            <a:endParaRPr lang="en-US"/>
          </a:p>
        </p:txBody>
      </p:sp>
    </p:spTree>
    <p:extLst>
      <p:ext uri="{BB962C8B-B14F-4D97-AF65-F5344CB8AC3E}">
        <p14:creationId xmlns:p14="http://schemas.microsoft.com/office/powerpoint/2010/main" val="874733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a:spLocks noGrp="1" noRot="1" noChangeAspect="1"/>
          </p:cNvSpPr>
          <p:nvPr>
            <p:ph type="sldImg" idx="2"/>
          </p:nvPr>
        </p:nvSpPr>
        <p:spPr>
          <a:xfrm>
            <a:off x="-12777788" y="5360988"/>
            <a:ext cx="35707638" cy="2678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1:notes"/>
          <p:cNvSpPr txBox="1">
            <a:spLocks noGrp="1"/>
          </p:cNvSpPr>
          <p:nvPr>
            <p:ph type="body" idx="1"/>
          </p:nvPr>
        </p:nvSpPr>
        <p:spPr>
          <a:xfrm>
            <a:off x="1015957" y="33919296"/>
            <a:ext cx="8118545" cy="32141330"/>
          </a:xfrm>
          <a:prstGeom prst="rect">
            <a:avLst/>
          </a:prstGeom>
          <a:noFill/>
          <a:ln>
            <a:noFill/>
          </a:ln>
        </p:spPr>
        <p:txBody>
          <a:bodyPr spcFirstLastPara="1" wrap="square" lIns="266784" tIns="133357" rIns="266784" bIns="133357" anchor="t" anchorCtr="0">
            <a:noAutofit/>
          </a:bodyPr>
          <a:lstStyle/>
          <a:p>
            <a:pPr marL="0" indent="0">
              <a:buSzPts val="500"/>
            </a:pPr>
            <a:endParaRPr sz="5300"/>
          </a:p>
        </p:txBody>
      </p:sp>
      <p:sp>
        <p:nvSpPr>
          <p:cNvPr id="388" name="Google Shape;388;p21:notes"/>
          <p:cNvSpPr txBox="1">
            <a:spLocks noGrp="1"/>
          </p:cNvSpPr>
          <p:nvPr>
            <p:ph type="sldNum" idx="12"/>
          </p:nvPr>
        </p:nvSpPr>
        <p:spPr>
          <a:xfrm>
            <a:off x="5748663" y="67838608"/>
            <a:ext cx="4399576" cy="3568282"/>
          </a:xfrm>
          <a:prstGeom prst="rect">
            <a:avLst/>
          </a:prstGeom>
          <a:noFill/>
          <a:ln>
            <a:noFill/>
          </a:ln>
        </p:spPr>
        <p:txBody>
          <a:bodyPr spcFirstLastPara="1" wrap="square" lIns="266784" tIns="133357" rIns="266784" bIns="133357" anchor="b" anchorCtr="0">
            <a:noAutofit/>
          </a:bodyPr>
          <a:lstStyle/>
          <a:p>
            <a:pPr algn="r" defTabSz="1467978">
              <a:buSzPts val="500"/>
              <a:defRPr/>
            </a:pPr>
            <a:r>
              <a:rPr lang="en-US" sz="5300"/>
              <a:t> </a:t>
            </a:r>
            <a:endParaRPr sz="2200"/>
          </a:p>
        </p:txBody>
      </p:sp>
    </p:spTree>
    <p:extLst>
      <p:ext uri="{BB962C8B-B14F-4D97-AF65-F5344CB8AC3E}">
        <p14:creationId xmlns:p14="http://schemas.microsoft.com/office/powerpoint/2010/main" val="3375040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0">
              <a:buFont typeface="Arial" pitchFamily="34" charset="0"/>
              <a:buNone/>
            </a:pPr>
            <a:endParaRPr lang="en-US" dirty="0"/>
          </a:p>
        </p:txBody>
      </p:sp>
      <p:sp>
        <p:nvSpPr>
          <p:cNvPr id="4" name="Slide Number Placeholder 3"/>
          <p:cNvSpPr>
            <a:spLocks noGrp="1"/>
          </p:cNvSpPr>
          <p:nvPr>
            <p:ph type="sldNum" sz="quarter" idx="10"/>
          </p:nvPr>
        </p:nvSpPr>
        <p:spPr/>
        <p:txBody>
          <a:bodyPr/>
          <a:lstStyle/>
          <a:p>
            <a:pPr>
              <a:defRPr/>
            </a:pPr>
            <a:fld id="{4F256773-93CD-4196-A69F-B743E102D3D1}" type="slidenum">
              <a:rPr lang="en-US" smtClean="0"/>
              <a:pPr>
                <a:defRPr/>
              </a:pPr>
              <a:t>5</a:t>
            </a:fld>
            <a:endParaRPr lang="en-US"/>
          </a:p>
        </p:txBody>
      </p:sp>
    </p:spTree>
    <p:extLst>
      <p:ext uri="{BB962C8B-B14F-4D97-AF65-F5344CB8AC3E}">
        <p14:creationId xmlns:p14="http://schemas.microsoft.com/office/powerpoint/2010/main" val="1366545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21:notes"/>
          <p:cNvSpPr>
            <a:spLocks noGrp="1" noRot="1" noChangeAspect="1"/>
          </p:cNvSpPr>
          <p:nvPr>
            <p:ph type="sldImg" idx="2"/>
          </p:nvPr>
        </p:nvSpPr>
        <p:spPr>
          <a:xfrm>
            <a:off x="-12777788" y="5360988"/>
            <a:ext cx="35707638" cy="267811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p21:notes"/>
          <p:cNvSpPr txBox="1">
            <a:spLocks noGrp="1"/>
          </p:cNvSpPr>
          <p:nvPr>
            <p:ph type="body" idx="1"/>
          </p:nvPr>
        </p:nvSpPr>
        <p:spPr>
          <a:xfrm>
            <a:off x="1015958" y="33919296"/>
            <a:ext cx="8118545" cy="32141330"/>
          </a:xfrm>
          <a:prstGeom prst="rect">
            <a:avLst/>
          </a:prstGeom>
          <a:noFill/>
          <a:ln>
            <a:noFill/>
          </a:ln>
        </p:spPr>
        <p:txBody>
          <a:bodyPr spcFirstLastPara="1" wrap="square" lIns="266784" tIns="133357" rIns="266784" bIns="133357" anchor="t" anchorCtr="0">
            <a:noAutofit/>
          </a:bodyPr>
          <a:lstStyle/>
          <a:p>
            <a:pPr marL="0" indent="0">
              <a:buSzPts val="500"/>
            </a:pPr>
            <a:endParaRPr sz="5300"/>
          </a:p>
        </p:txBody>
      </p:sp>
      <p:sp>
        <p:nvSpPr>
          <p:cNvPr id="388" name="Google Shape;388;p21:notes"/>
          <p:cNvSpPr txBox="1">
            <a:spLocks noGrp="1"/>
          </p:cNvSpPr>
          <p:nvPr>
            <p:ph type="sldNum" idx="12"/>
          </p:nvPr>
        </p:nvSpPr>
        <p:spPr>
          <a:xfrm>
            <a:off x="5748660" y="67838608"/>
            <a:ext cx="4399575" cy="3568282"/>
          </a:xfrm>
          <a:prstGeom prst="rect">
            <a:avLst/>
          </a:prstGeom>
          <a:noFill/>
          <a:ln>
            <a:noFill/>
          </a:ln>
        </p:spPr>
        <p:txBody>
          <a:bodyPr spcFirstLastPara="1" wrap="square" lIns="266784" tIns="133357" rIns="266784" bIns="133357" anchor="b" anchorCtr="0">
            <a:noAutofit/>
          </a:bodyPr>
          <a:lstStyle/>
          <a:p>
            <a:pPr algn="r" defTabSz="1467978">
              <a:buSzPts val="500"/>
              <a:defRPr/>
            </a:pPr>
            <a:r>
              <a:rPr lang="en-US" sz="5300"/>
              <a:t> </a:t>
            </a:r>
            <a:endParaRPr sz="2200"/>
          </a:p>
        </p:txBody>
      </p:sp>
    </p:spTree>
    <p:extLst>
      <p:ext uri="{BB962C8B-B14F-4D97-AF65-F5344CB8AC3E}">
        <p14:creationId xmlns:p14="http://schemas.microsoft.com/office/powerpoint/2010/main" val="2041427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2"/>
          <p:cNvSpPr txBox="1">
            <a:spLocks noGrp="1"/>
          </p:cNvSpPr>
          <p:nvPr>
            <p:ph type="sldNum" idx="12"/>
          </p:nvPr>
        </p:nvSpPr>
        <p:spPr>
          <a:xfrm>
            <a:off x="8025171" y="6457675"/>
            <a:ext cx="661628" cy="365125"/>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6" name="Google Shape;16;p2"/>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2"/>
          <p:cNvSpPr txBox="1">
            <a:spLocks noGrp="1"/>
          </p:cNvSpPr>
          <p:nvPr>
            <p:ph type="title"/>
          </p:nvPr>
        </p:nvSpPr>
        <p:spPr>
          <a:xfrm>
            <a:off x="466108" y="762000"/>
            <a:ext cx="8220690" cy="609599"/>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a:lvl2pPr>
            <a:lvl3pPr marR="0" lvl="2" algn="l">
              <a:lnSpc>
                <a:spcPct val="100000"/>
              </a:lnSpc>
              <a:spcBef>
                <a:spcPts val="0"/>
              </a:spcBef>
              <a:spcAft>
                <a:spcPts val="0"/>
              </a:spcAft>
              <a:buSzPts val="1400"/>
              <a:buFont typeface="Arial"/>
              <a:buNone/>
              <a:defRPr sz="1800"/>
            </a:lvl3pPr>
            <a:lvl4pPr marR="0" lvl="3" algn="l">
              <a:lnSpc>
                <a:spcPct val="100000"/>
              </a:lnSpc>
              <a:spcBef>
                <a:spcPts val="0"/>
              </a:spcBef>
              <a:spcAft>
                <a:spcPts val="0"/>
              </a:spcAft>
              <a:buSzPts val="1400"/>
              <a:buFont typeface="Arial"/>
              <a:buNone/>
              <a:defRPr sz="1800"/>
            </a:lvl4pPr>
            <a:lvl5pPr marR="0" lvl="4" algn="l">
              <a:lnSpc>
                <a:spcPct val="100000"/>
              </a:lnSpc>
              <a:spcBef>
                <a:spcPts val="0"/>
              </a:spcBef>
              <a:spcAft>
                <a:spcPts val="0"/>
              </a:spcAft>
              <a:buSzPts val="1400"/>
              <a:buFont typeface="Arial"/>
              <a:buNone/>
              <a:defRPr sz="1800"/>
            </a:lvl5pPr>
            <a:lvl6pPr marR="0" lvl="5" algn="l">
              <a:lnSpc>
                <a:spcPct val="100000"/>
              </a:lnSpc>
              <a:spcBef>
                <a:spcPts val="0"/>
              </a:spcBef>
              <a:spcAft>
                <a:spcPts val="0"/>
              </a:spcAft>
              <a:buSzPts val="1400"/>
              <a:buFont typeface="Arial"/>
              <a:buNone/>
              <a:defRPr sz="1800"/>
            </a:lvl6pPr>
            <a:lvl7pPr marR="0" lvl="6" algn="l">
              <a:lnSpc>
                <a:spcPct val="100000"/>
              </a:lnSpc>
              <a:spcBef>
                <a:spcPts val="0"/>
              </a:spcBef>
              <a:spcAft>
                <a:spcPts val="0"/>
              </a:spcAft>
              <a:buSzPts val="1400"/>
              <a:buFont typeface="Arial"/>
              <a:buNone/>
              <a:defRPr sz="1800"/>
            </a:lvl7pPr>
            <a:lvl8pPr marR="0" lvl="7" algn="l">
              <a:lnSpc>
                <a:spcPct val="100000"/>
              </a:lnSpc>
              <a:spcBef>
                <a:spcPts val="0"/>
              </a:spcBef>
              <a:spcAft>
                <a:spcPts val="0"/>
              </a:spcAft>
              <a:buSzPts val="1400"/>
              <a:buFont typeface="Arial"/>
              <a:buNone/>
              <a:defRPr sz="1800"/>
            </a:lvl8pPr>
            <a:lvl9pPr marR="0" lvl="8" algn="l">
              <a:lnSpc>
                <a:spcPct val="100000"/>
              </a:lnSpc>
              <a:spcBef>
                <a:spcPts val="0"/>
              </a:spcBef>
              <a:spcAft>
                <a:spcPts val="0"/>
              </a:spcAft>
              <a:buSzPts val="1400"/>
              <a:buFont typeface="Arial"/>
              <a:buNone/>
              <a:defRPr sz="1800"/>
            </a:lvl9pPr>
          </a:lstStyle>
          <a:p>
            <a:endParaRPr/>
          </a:p>
        </p:txBody>
      </p:sp>
      <p:sp>
        <p:nvSpPr>
          <p:cNvPr id="18" name="Google Shape;18;p2"/>
          <p:cNvSpPr txBox="1">
            <a:spLocks noGrp="1"/>
          </p:cNvSpPr>
          <p:nvPr>
            <p:ph type="body" idx="1"/>
          </p:nvPr>
        </p:nvSpPr>
        <p:spPr>
          <a:xfrm>
            <a:off x="457200" y="1524000"/>
            <a:ext cx="5105398"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accent2"/>
              </a:buClr>
              <a:buSzPts val="14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accent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accent5"/>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accent3"/>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accent6"/>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4"/>
          <p:cNvSpPr txBox="1">
            <a:spLocks noGrp="1"/>
          </p:cNvSpPr>
          <p:nvPr>
            <p:ph type="ctrTitle"/>
          </p:nvPr>
        </p:nvSpPr>
        <p:spPr>
          <a:xfrm>
            <a:off x="466106" y="1695808"/>
            <a:ext cx="8227827" cy="1118723"/>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a:lvl2pPr>
            <a:lvl3pPr marR="0" lvl="2" algn="l">
              <a:lnSpc>
                <a:spcPct val="100000"/>
              </a:lnSpc>
              <a:spcBef>
                <a:spcPts val="0"/>
              </a:spcBef>
              <a:spcAft>
                <a:spcPts val="0"/>
              </a:spcAft>
              <a:buSzPts val="1400"/>
              <a:buFont typeface="Arial"/>
              <a:buNone/>
              <a:defRPr sz="1800"/>
            </a:lvl3pPr>
            <a:lvl4pPr marR="0" lvl="3" algn="l">
              <a:lnSpc>
                <a:spcPct val="100000"/>
              </a:lnSpc>
              <a:spcBef>
                <a:spcPts val="0"/>
              </a:spcBef>
              <a:spcAft>
                <a:spcPts val="0"/>
              </a:spcAft>
              <a:buSzPts val="1400"/>
              <a:buFont typeface="Arial"/>
              <a:buNone/>
              <a:defRPr sz="1800"/>
            </a:lvl4pPr>
            <a:lvl5pPr marR="0" lvl="4" algn="l">
              <a:lnSpc>
                <a:spcPct val="100000"/>
              </a:lnSpc>
              <a:spcBef>
                <a:spcPts val="0"/>
              </a:spcBef>
              <a:spcAft>
                <a:spcPts val="0"/>
              </a:spcAft>
              <a:buSzPts val="1400"/>
              <a:buFont typeface="Arial"/>
              <a:buNone/>
              <a:defRPr sz="1800"/>
            </a:lvl5pPr>
            <a:lvl6pPr marR="0" lvl="5" algn="l">
              <a:lnSpc>
                <a:spcPct val="100000"/>
              </a:lnSpc>
              <a:spcBef>
                <a:spcPts val="0"/>
              </a:spcBef>
              <a:spcAft>
                <a:spcPts val="0"/>
              </a:spcAft>
              <a:buSzPts val="1400"/>
              <a:buFont typeface="Arial"/>
              <a:buNone/>
              <a:defRPr sz="1800"/>
            </a:lvl6pPr>
            <a:lvl7pPr marR="0" lvl="6" algn="l">
              <a:lnSpc>
                <a:spcPct val="100000"/>
              </a:lnSpc>
              <a:spcBef>
                <a:spcPts val="0"/>
              </a:spcBef>
              <a:spcAft>
                <a:spcPts val="0"/>
              </a:spcAft>
              <a:buSzPts val="1400"/>
              <a:buFont typeface="Arial"/>
              <a:buNone/>
              <a:defRPr sz="1800"/>
            </a:lvl7pPr>
            <a:lvl8pPr marR="0" lvl="7" algn="l">
              <a:lnSpc>
                <a:spcPct val="100000"/>
              </a:lnSpc>
              <a:spcBef>
                <a:spcPts val="0"/>
              </a:spcBef>
              <a:spcAft>
                <a:spcPts val="0"/>
              </a:spcAft>
              <a:buSzPts val="1400"/>
              <a:buFont typeface="Arial"/>
              <a:buNone/>
              <a:defRPr sz="1800"/>
            </a:lvl8pPr>
            <a:lvl9pPr marR="0" lvl="8" algn="l">
              <a:lnSpc>
                <a:spcPct val="100000"/>
              </a:lnSpc>
              <a:spcBef>
                <a:spcPts val="0"/>
              </a:spcBef>
              <a:spcAft>
                <a:spcPts val="0"/>
              </a:spcAft>
              <a:buSzPts val="1400"/>
              <a:buFont typeface="Arial"/>
              <a:buNone/>
              <a:defRPr sz="1800"/>
            </a:lvl9pPr>
          </a:lstStyle>
          <a:p>
            <a:endParaRPr/>
          </a:p>
        </p:txBody>
      </p:sp>
      <p:sp>
        <p:nvSpPr>
          <p:cNvPr id="26" name="Google Shape;26;p4"/>
          <p:cNvSpPr txBox="1">
            <a:spLocks noGrp="1"/>
          </p:cNvSpPr>
          <p:nvPr>
            <p:ph type="subTitle" idx="1"/>
          </p:nvPr>
        </p:nvSpPr>
        <p:spPr>
          <a:xfrm>
            <a:off x="1185265" y="2814532"/>
            <a:ext cx="6770293" cy="621417"/>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64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560"/>
              </a:spcBef>
              <a:spcAft>
                <a:spcPts val="0"/>
              </a:spcAft>
              <a:buClr>
                <a:schemeClr val="accent2"/>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480"/>
              </a:spcBef>
              <a:spcAft>
                <a:spcPts val="0"/>
              </a:spcAft>
              <a:buClr>
                <a:schemeClr val="accent5"/>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400"/>
              </a:spcBef>
              <a:spcAft>
                <a:spcPts val="0"/>
              </a:spcAft>
              <a:buClr>
                <a:schemeClr val="accent3"/>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400"/>
              </a:spcBef>
              <a:spcAft>
                <a:spcPts val="0"/>
              </a:spcAft>
              <a:buClr>
                <a:schemeClr val="accent6"/>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400"/>
              </a:spcBef>
              <a:spcAft>
                <a:spcPts val="0"/>
              </a:spcAft>
              <a:buClr>
                <a:srgbClr val="888888"/>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7" name="Google Shape;27;p4"/>
          <p:cNvSpPr/>
          <p:nvPr/>
        </p:nvSpPr>
        <p:spPr>
          <a:xfrm>
            <a:off x="0" y="0"/>
            <a:ext cx="9144000" cy="990597"/>
          </a:xfrm>
          <a:prstGeom prst="rect">
            <a:avLst/>
          </a:prstGeom>
          <a:solidFill>
            <a:srgbClr val="070B0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8" name="Google Shape;28;p4"/>
          <p:cNvCxnSpPr/>
          <p:nvPr/>
        </p:nvCxnSpPr>
        <p:spPr>
          <a:xfrm>
            <a:off x="0" y="990600"/>
            <a:ext cx="9144000" cy="1587"/>
          </a:xfrm>
          <a:prstGeom prst="straightConnector1">
            <a:avLst/>
          </a:prstGeom>
          <a:noFill/>
          <a:ln w="12700" cap="flat" cmpd="sng">
            <a:solidFill>
              <a:schemeClr val="dk1"/>
            </a:solidFill>
            <a:prstDash val="solid"/>
            <a:round/>
            <a:headEnd type="none" w="sm" len="sm"/>
            <a:tailEnd type="none" w="sm" len="sm"/>
          </a:ln>
        </p:spPr>
      </p:cxnSp>
      <p:pic>
        <p:nvPicPr>
          <p:cNvPr id="29" name="Google Shape;29;p4"/>
          <p:cNvPicPr preferRelativeResize="0"/>
          <p:nvPr/>
        </p:nvPicPr>
        <p:blipFill rotWithShape="1">
          <a:blip r:embed="rId3">
            <a:alphaModFix/>
          </a:blip>
          <a:srcRect/>
          <a:stretch/>
        </p:blipFill>
        <p:spPr>
          <a:xfrm>
            <a:off x="7696200" y="152400"/>
            <a:ext cx="800099" cy="1028700"/>
          </a:xfrm>
          <a:prstGeom prst="rect">
            <a:avLst/>
          </a:prstGeom>
          <a:noFill/>
          <a:ln>
            <a:noFill/>
          </a:ln>
        </p:spPr>
      </p:pic>
      <p:sp>
        <p:nvSpPr>
          <p:cNvPr id="30" name="Google Shape;30;p4"/>
          <p:cNvSpPr txBox="1"/>
          <p:nvPr/>
        </p:nvSpPr>
        <p:spPr>
          <a:xfrm>
            <a:off x="5181600" y="304800"/>
            <a:ext cx="2438399"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National Park Service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US" sz="1200" b="0" i="0" u="none" strike="noStrike" cap="none">
                <a:solidFill>
                  <a:schemeClr val="dk1"/>
                </a:solidFill>
                <a:latin typeface="Arial"/>
                <a:ea typeface="Arial"/>
                <a:cs typeface="Arial"/>
                <a:sym typeface="Arial"/>
              </a:rPr>
              <a:t>U.S. Department of the Interior</a:t>
            </a:r>
            <a:endParaRPr sz="1400" b="0" i="0" u="none" strike="noStrike" cap="none">
              <a:solidFill>
                <a:srgbClr val="000000"/>
              </a:solidFill>
              <a:latin typeface="Arial"/>
              <a:ea typeface="Arial"/>
              <a:cs typeface="Arial"/>
              <a:sym typeface="Arial"/>
            </a:endParaRPr>
          </a:p>
        </p:txBody>
      </p:sp>
      <p:sp>
        <p:nvSpPr>
          <p:cNvPr id="31" name="Google Shape;31;p4"/>
          <p:cNvSpPr txBox="1"/>
          <p:nvPr/>
        </p:nvSpPr>
        <p:spPr>
          <a:xfrm>
            <a:off x="457200" y="304800"/>
            <a:ext cx="3962399" cy="533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hlink"/>
              </a:buClr>
              <a:buSzPts val="1800"/>
              <a:buFont typeface="Arial"/>
              <a:buNone/>
            </a:pPr>
            <a:r>
              <a:rPr lang="en-US" sz="1800" b="0" i="0" u="none" strike="noStrike" cap="none">
                <a:solidFill>
                  <a:schemeClr val="dk1"/>
                </a:solidFill>
                <a:latin typeface="Arial"/>
                <a:ea typeface="Arial"/>
                <a:cs typeface="Arial"/>
                <a:sym typeface="Arial"/>
              </a:rPr>
              <a:t>PWR and DSC Planning</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and Content">
  <p:cSld name="Text and Content">
    <p:spTree>
      <p:nvGrpSpPr>
        <p:cNvPr id="1" name="Shape 32"/>
        <p:cNvGrpSpPr/>
        <p:nvPr/>
      </p:nvGrpSpPr>
      <p:grpSpPr>
        <a:xfrm>
          <a:off x="0" y="0"/>
          <a:ext cx="0" cy="0"/>
          <a:chOff x="0" y="0"/>
          <a:chExt cx="0" cy="0"/>
        </a:xfrm>
      </p:grpSpPr>
      <p:sp>
        <p:nvSpPr>
          <p:cNvPr id="33" name="Google Shape;33;p5"/>
          <p:cNvSpPr txBox="1">
            <a:spLocks noGrp="1"/>
          </p:cNvSpPr>
          <p:nvPr>
            <p:ph type="sldNum" idx="12"/>
          </p:nvPr>
        </p:nvSpPr>
        <p:spPr>
          <a:xfrm>
            <a:off x="8025171" y="6457675"/>
            <a:ext cx="661628" cy="365125"/>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34" name="Google Shape;34;p5"/>
          <p:cNvSpPr txBox="1">
            <a:spLocks noGrp="1"/>
          </p:cNvSpPr>
          <p:nvPr>
            <p:ph type="body" idx="1"/>
          </p:nvPr>
        </p:nvSpPr>
        <p:spPr>
          <a:xfrm>
            <a:off x="459352" y="891658"/>
            <a:ext cx="8227445" cy="5390479"/>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1839573" y="4930223"/>
            <a:ext cx="5486399" cy="437112"/>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a:lvl2pPr>
            <a:lvl3pPr marR="0" lvl="2" algn="l">
              <a:lnSpc>
                <a:spcPct val="100000"/>
              </a:lnSpc>
              <a:spcBef>
                <a:spcPts val="0"/>
              </a:spcBef>
              <a:spcAft>
                <a:spcPts val="0"/>
              </a:spcAft>
              <a:buSzPts val="1400"/>
              <a:buFont typeface="Arial"/>
              <a:buNone/>
              <a:defRPr sz="1800"/>
            </a:lvl3pPr>
            <a:lvl4pPr marR="0" lvl="3" algn="l">
              <a:lnSpc>
                <a:spcPct val="100000"/>
              </a:lnSpc>
              <a:spcBef>
                <a:spcPts val="0"/>
              </a:spcBef>
              <a:spcAft>
                <a:spcPts val="0"/>
              </a:spcAft>
              <a:buSzPts val="1400"/>
              <a:buFont typeface="Arial"/>
              <a:buNone/>
              <a:defRPr sz="1800"/>
            </a:lvl4pPr>
            <a:lvl5pPr marR="0" lvl="4" algn="l">
              <a:lnSpc>
                <a:spcPct val="100000"/>
              </a:lnSpc>
              <a:spcBef>
                <a:spcPts val="0"/>
              </a:spcBef>
              <a:spcAft>
                <a:spcPts val="0"/>
              </a:spcAft>
              <a:buSzPts val="1400"/>
              <a:buFont typeface="Arial"/>
              <a:buNone/>
              <a:defRPr sz="1800"/>
            </a:lvl5pPr>
            <a:lvl6pPr marR="0" lvl="5" algn="l">
              <a:lnSpc>
                <a:spcPct val="100000"/>
              </a:lnSpc>
              <a:spcBef>
                <a:spcPts val="0"/>
              </a:spcBef>
              <a:spcAft>
                <a:spcPts val="0"/>
              </a:spcAft>
              <a:buSzPts val="1400"/>
              <a:buFont typeface="Arial"/>
              <a:buNone/>
              <a:defRPr sz="1800"/>
            </a:lvl6pPr>
            <a:lvl7pPr marR="0" lvl="6" algn="l">
              <a:lnSpc>
                <a:spcPct val="100000"/>
              </a:lnSpc>
              <a:spcBef>
                <a:spcPts val="0"/>
              </a:spcBef>
              <a:spcAft>
                <a:spcPts val="0"/>
              </a:spcAft>
              <a:buSzPts val="1400"/>
              <a:buFont typeface="Arial"/>
              <a:buNone/>
              <a:defRPr sz="1800"/>
            </a:lvl7pPr>
            <a:lvl8pPr marR="0" lvl="7" algn="l">
              <a:lnSpc>
                <a:spcPct val="100000"/>
              </a:lnSpc>
              <a:spcBef>
                <a:spcPts val="0"/>
              </a:spcBef>
              <a:spcAft>
                <a:spcPts val="0"/>
              </a:spcAft>
              <a:buSzPts val="1400"/>
              <a:buFont typeface="Arial"/>
              <a:buNone/>
              <a:defRPr sz="1800"/>
            </a:lvl8pPr>
            <a:lvl9pPr marR="0" lvl="8" algn="l">
              <a:lnSpc>
                <a:spcPct val="100000"/>
              </a:lnSpc>
              <a:spcBef>
                <a:spcPts val="0"/>
              </a:spcBef>
              <a:spcAft>
                <a:spcPts val="0"/>
              </a:spcAft>
              <a:buSzPts val="1400"/>
              <a:buFont typeface="Arial"/>
              <a:buNone/>
              <a:defRPr sz="1800"/>
            </a:lvl9pPr>
          </a:lstStyle>
          <a:p>
            <a:endParaRPr/>
          </a:p>
        </p:txBody>
      </p:sp>
      <p:sp>
        <p:nvSpPr>
          <p:cNvPr id="37" name="Google Shape;37;p6"/>
          <p:cNvSpPr txBox="1">
            <a:spLocks noGrp="1"/>
          </p:cNvSpPr>
          <p:nvPr>
            <p:ph type="sldNum" idx="12"/>
          </p:nvPr>
        </p:nvSpPr>
        <p:spPr>
          <a:xfrm>
            <a:off x="8025171" y="6457675"/>
            <a:ext cx="661628" cy="365125"/>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CADB2E-27A2-4937-BAEC-82389CE2F5D8}" type="datetimeFigureOut">
              <a:rPr lang="en-US" smtClean="0"/>
              <a:t>5/6/2022</a:t>
            </a:fld>
            <a:endParaRPr lang="en-US"/>
          </a:p>
        </p:txBody>
      </p:sp>
      <p:sp>
        <p:nvSpPr>
          <p:cNvPr id="5" name="Footer Placeholder 4"/>
          <p:cNvSpPr>
            <a:spLocks noGrp="1"/>
          </p:cNvSpPr>
          <p:nvPr>
            <p:ph type="ftr" sz="quarter" idx="11"/>
          </p:nvPr>
        </p:nvSpPr>
        <p:spPr/>
        <p:txBody>
          <a:bodyPr/>
          <a:lstStyle/>
          <a:p>
            <a:r>
              <a:rPr lang="en-US" altLang="en-US"/>
              <a:t>National Park Service</a:t>
            </a:r>
          </a:p>
          <a:p>
            <a:r>
              <a:rPr lang="en-US" altLang="en-US"/>
              <a:t>Alaska Region Inventory and Monitoring</a:t>
            </a:r>
          </a:p>
        </p:txBody>
      </p:sp>
      <p:sp>
        <p:nvSpPr>
          <p:cNvPr id="6" name="Slide Number Placeholder 5"/>
          <p:cNvSpPr>
            <a:spLocks noGrp="1"/>
          </p:cNvSpPr>
          <p:nvPr>
            <p:ph type="sldNum" sz="quarter" idx="12"/>
          </p:nvPr>
        </p:nvSpPr>
        <p:spPr/>
        <p:txBody>
          <a:bodyPr/>
          <a:lstStyle/>
          <a:p>
            <a:fld id="{A67DADF9-EF4C-4712-9152-154F033FEC90}" type="slidenum">
              <a:rPr lang="en-US" altLang="en-US" smtClean="0"/>
              <a:pPr/>
              <a:t>‹#›</a:t>
            </a:fld>
            <a:endParaRPr lang="en-US" altLang="en-US"/>
          </a:p>
        </p:txBody>
      </p:sp>
    </p:spTree>
    <p:extLst>
      <p:ext uri="{BB962C8B-B14F-4D97-AF65-F5344CB8AC3E}">
        <p14:creationId xmlns:p14="http://schemas.microsoft.com/office/powerpoint/2010/main" val="2337155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t>National Park Service</a:t>
            </a:r>
          </a:p>
          <a:p>
            <a:r>
              <a:rPr lang="en-US" altLang="en-US"/>
              <a:t>Alaska Region Inventory and Monitoring</a:t>
            </a:r>
          </a:p>
        </p:txBody>
      </p:sp>
      <p:sp>
        <p:nvSpPr>
          <p:cNvPr id="5" name="Slide Number Placeholder 4"/>
          <p:cNvSpPr>
            <a:spLocks noGrp="1"/>
          </p:cNvSpPr>
          <p:nvPr>
            <p:ph type="sldNum" sz="quarter" idx="11"/>
          </p:nvPr>
        </p:nvSpPr>
        <p:spPr/>
        <p:txBody>
          <a:bodyPr/>
          <a:lstStyle>
            <a:lvl1pPr>
              <a:defRPr/>
            </a:lvl1pPr>
          </a:lstStyle>
          <a:p>
            <a:fld id="{8B61A60E-6D72-4C68-80BC-9C2113CF88BF}" type="slidenum">
              <a:rPr lang="en-US" altLang="en-US"/>
              <a:pPr/>
              <a:t>‹#›</a:t>
            </a:fld>
            <a:endParaRPr lang="en-US" altLang="en-US"/>
          </a:p>
        </p:txBody>
      </p:sp>
    </p:spTree>
    <p:extLst>
      <p:ext uri="{BB962C8B-B14F-4D97-AF65-F5344CB8AC3E}">
        <p14:creationId xmlns:p14="http://schemas.microsoft.com/office/powerpoint/2010/main" val="4226214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Custom Layout">
  <p:cSld name="1_Custom Layout">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sldNum" idx="12"/>
          </p:nvPr>
        </p:nvSpPr>
        <p:spPr>
          <a:xfrm>
            <a:off x="8025171" y="6457675"/>
            <a:ext cx="661500" cy="3651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56" name="Google Shape;56;p11"/>
          <p:cNvSpPr txBox="1">
            <a:spLocks noGrp="1"/>
          </p:cNvSpPr>
          <p:nvPr>
            <p:ph type="ftr" idx="11"/>
          </p:nvPr>
        </p:nvSpPr>
        <p:spPr>
          <a:xfrm>
            <a:off x="1490365" y="6451182"/>
            <a:ext cx="61632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 name="Google Shape;58;p11"/>
          <p:cNvSpPr txBox="1">
            <a:spLocks noGrp="1"/>
          </p:cNvSpPr>
          <p:nvPr>
            <p:ph type="title"/>
          </p:nvPr>
        </p:nvSpPr>
        <p:spPr>
          <a:xfrm>
            <a:off x="466108" y="762000"/>
            <a:ext cx="8220600" cy="8382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00"/>
              <a:buFont typeface="Arial"/>
              <a:buNone/>
              <a:defRPr sz="1800"/>
            </a:lvl2pPr>
            <a:lvl3pPr marR="0" lvl="2" algn="l">
              <a:lnSpc>
                <a:spcPct val="100000"/>
              </a:lnSpc>
              <a:spcBef>
                <a:spcPts val="0"/>
              </a:spcBef>
              <a:spcAft>
                <a:spcPts val="0"/>
              </a:spcAft>
              <a:buSzPts val="1800"/>
              <a:buFont typeface="Arial"/>
              <a:buNone/>
              <a:defRPr sz="1800"/>
            </a:lvl3pPr>
            <a:lvl4pPr marR="0" lvl="3" algn="l">
              <a:lnSpc>
                <a:spcPct val="100000"/>
              </a:lnSpc>
              <a:spcBef>
                <a:spcPts val="0"/>
              </a:spcBef>
              <a:spcAft>
                <a:spcPts val="0"/>
              </a:spcAft>
              <a:buSzPts val="1800"/>
              <a:buFont typeface="Arial"/>
              <a:buNone/>
              <a:defRPr sz="1800"/>
            </a:lvl4pPr>
            <a:lvl5pPr marR="0" lvl="4" algn="l">
              <a:lnSpc>
                <a:spcPct val="100000"/>
              </a:lnSpc>
              <a:spcBef>
                <a:spcPts val="0"/>
              </a:spcBef>
              <a:spcAft>
                <a:spcPts val="0"/>
              </a:spcAft>
              <a:buSzPts val="1800"/>
              <a:buFont typeface="Arial"/>
              <a:buNone/>
              <a:defRPr sz="1800"/>
            </a:lvl5pPr>
            <a:lvl6pPr marR="0" lvl="5" algn="l">
              <a:lnSpc>
                <a:spcPct val="100000"/>
              </a:lnSpc>
              <a:spcBef>
                <a:spcPts val="0"/>
              </a:spcBef>
              <a:spcAft>
                <a:spcPts val="0"/>
              </a:spcAft>
              <a:buSzPts val="1800"/>
              <a:buFont typeface="Arial"/>
              <a:buNone/>
              <a:defRPr sz="1800"/>
            </a:lvl6pPr>
            <a:lvl7pPr marR="0" lvl="6" algn="l">
              <a:lnSpc>
                <a:spcPct val="100000"/>
              </a:lnSpc>
              <a:spcBef>
                <a:spcPts val="0"/>
              </a:spcBef>
              <a:spcAft>
                <a:spcPts val="0"/>
              </a:spcAft>
              <a:buSzPts val="1800"/>
              <a:buFont typeface="Arial"/>
              <a:buNone/>
              <a:defRPr sz="1800"/>
            </a:lvl7pPr>
            <a:lvl8pPr marR="0" lvl="7" algn="l">
              <a:lnSpc>
                <a:spcPct val="100000"/>
              </a:lnSpc>
              <a:spcBef>
                <a:spcPts val="0"/>
              </a:spcBef>
              <a:spcAft>
                <a:spcPts val="0"/>
              </a:spcAft>
              <a:buSzPts val="1800"/>
              <a:buFont typeface="Arial"/>
              <a:buNone/>
              <a:defRPr sz="1800"/>
            </a:lvl8pPr>
            <a:lvl9pPr marR="0" lvl="8" algn="l">
              <a:lnSpc>
                <a:spcPct val="100000"/>
              </a:lnSpc>
              <a:spcBef>
                <a:spcPts val="0"/>
              </a:spcBef>
              <a:spcAft>
                <a:spcPts val="0"/>
              </a:spcAft>
              <a:buSzPts val="1800"/>
              <a:buFont typeface="Arial"/>
              <a:buNone/>
              <a:defRPr sz="1800"/>
            </a:lvl9pPr>
          </a:lstStyle>
          <a:p>
            <a:endParaRPr/>
          </a:p>
        </p:txBody>
      </p:sp>
      <p:sp>
        <p:nvSpPr>
          <p:cNvPr id="59" name="Google Shape;59;p11"/>
          <p:cNvSpPr txBox="1">
            <a:spLocks noGrp="1"/>
          </p:cNvSpPr>
          <p:nvPr>
            <p:ph type="body" idx="1"/>
          </p:nvPr>
        </p:nvSpPr>
        <p:spPr>
          <a:xfrm>
            <a:off x="457200" y="1752600"/>
            <a:ext cx="5105400"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640"/>
              </a:spcBef>
              <a:spcAft>
                <a:spcPts val="0"/>
              </a:spcAft>
              <a:buClr>
                <a:schemeClr val="accent2"/>
              </a:buClr>
              <a:buSzPts val="1400"/>
              <a:buFont typeface="Arial"/>
              <a:buNone/>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560"/>
              </a:spcBef>
              <a:spcAft>
                <a:spcPts val="0"/>
              </a:spcAft>
              <a:buClr>
                <a:schemeClr val="accent2"/>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480"/>
              </a:spcBef>
              <a:spcAft>
                <a:spcPts val="0"/>
              </a:spcAft>
              <a:buClr>
                <a:schemeClr val="accent5"/>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400"/>
              </a:spcBef>
              <a:spcAft>
                <a:spcPts val="0"/>
              </a:spcAft>
              <a:buClr>
                <a:schemeClr val="accent3"/>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400"/>
              </a:spcBef>
              <a:spcAft>
                <a:spcPts val="0"/>
              </a:spcAft>
              <a:buClr>
                <a:schemeClr val="accent6"/>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40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187301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0"/>
        <p:cNvGrpSpPr/>
        <p:nvPr/>
      </p:nvGrpSpPr>
      <p:grpSpPr>
        <a:xfrm>
          <a:off x="0" y="0"/>
          <a:ext cx="0" cy="0"/>
          <a:chOff x="0" y="0"/>
          <a:chExt cx="0" cy="0"/>
        </a:xfrm>
      </p:grpSpPr>
      <p:sp>
        <p:nvSpPr>
          <p:cNvPr id="61" name="Google Shape;61;p12"/>
          <p:cNvSpPr txBox="1">
            <a:spLocks noGrp="1"/>
          </p:cNvSpPr>
          <p:nvPr>
            <p:ph type="title"/>
          </p:nvPr>
        </p:nvSpPr>
        <p:spPr>
          <a:xfrm>
            <a:off x="1839573" y="4930223"/>
            <a:ext cx="5486400" cy="4371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800"/>
              <a:buFont typeface="Arial"/>
              <a:buNone/>
              <a:defRPr sz="1800"/>
            </a:lvl2pPr>
            <a:lvl3pPr marR="0" lvl="2" algn="l">
              <a:lnSpc>
                <a:spcPct val="100000"/>
              </a:lnSpc>
              <a:spcBef>
                <a:spcPts val="0"/>
              </a:spcBef>
              <a:spcAft>
                <a:spcPts val="0"/>
              </a:spcAft>
              <a:buSzPts val="1800"/>
              <a:buFont typeface="Arial"/>
              <a:buNone/>
              <a:defRPr sz="1800"/>
            </a:lvl3pPr>
            <a:lvl4pPr marR="0" lvl="3" algn="l">
              <a:lnSpc>
                <a:spcPct val="100000"/>
              </a:lnSpc>
              <a:spcBef>
                <a:spcPts val="0"/>
              </a:spcBef>
              <a:spcAft>
                <a:spcPts val="0"/>
              </a:spcAft>
              <a:buSzPts val="1800"/>
              <a:buFont typeface="Arial"/>
              <a:buNone/>
              <a:defRPr sz="1800"/>
            </a:lvl4pPr>
            <a:lvl5pPr marR="0" lvl="4" algn="l">
              <a:lnSpc>
                <a:spcPct val="100000"/>
              </a:lnSpc>
              <a:spcBef>
                <a:spcPts val="0"/>
              </a:spcBef>
              <a:spcAft>
                <a:spcPts val="0"/>
              </a:spcAft>
              <a:buSzPts val="1800"/>
              <a:buFont typeface="Arial"/>
              <a:buNone/>
              <a:defRPr sz="1800"/>
            </a:lvl5pPr>
            <a:lvl6pPr marR="0" lvl="5" algn="l">
              <a:lnSpc>
                <a:spcPct val="100000"/>
              </a:lnSpc>
              <a:spcBef>
                <a:spcPts val="0"/>
              </a:spcBef>
              <a:spcAft>
                <a:spcPts val="0"/>
              </a:spcAft>
              <a:buSzPts val="1800"/>
              <a:buFont typeface="Arial"/>
              <a:buNone/>
              <a:defRPr sz="1800"/>
            </a:lvl6pPr>
            <a:lvl7pPr marR="0" lvl="6" algn="l">
              <a:lnSpc>
                <a:spcPct val="100000"/>
              </a:lnSpc>
              <a:spcBef>
                <a:spcPts val="0"/>
              </a:spcBef>
              <a:spcAft>
                <a:spcPts val="0"/>
              </a:spcAft>
              <a:buSzPts val="1800"/>
              <a:buFont typeface="Arial"/>
              <a:buNone/>
              <a:defRPr sz="1800"/>
            </a:lvl7pPr>
            <a:lvl8pPr marR="0" lvl="7" algn="l">
              <a:lnSpc>
                <a:spcPct val="100000"/>
              </a:lnSpc>
              <a:spcBef>
                <a:spcPts val="0"/>
              </a:spcBef>
              <a:spcAft>
                <a:spcPts val="0"/>
              </a:spcAft>
              <a:buSzPts val="1800"/>
              <a:buFont typeface="Arial"/>
              <a:buNone/>
              <a:defRPr sz="1800"/>
            </a:lvl8pPr>
            <a:lvl9pPr marR="0" lvl="8" algn="l">
              <a:lnSpc>
                <a:spcPct val="100000"/>
              </a:lnSpc>
              <a:spcBef>
                <a:spcPts val="0"/>
              </a:spcBef>
              <a:spcAft>
                <a:spcPts val="0"/>
              </a:spcAft>
              <a:buSzPts val="1800"/>
              <a:buFont typeface="Arial"/>
              <a:buNone/>
              <a:defRPr sz="1800"/>
            </a:lvl9pPr>
          </a:lstStyle>
          <a:p>
            <a:endParaRPr/>
          </a:p>
        </p:txBody>
      </p:sp>
      <p:sp>
        <p:nvSpPr>
          <p:cNvPr id="62" name="Google Shape;62;p12"/>
          <p:cNvSpPr txBox="1">
            <a:spLocks noGrp="1"/>
          </p:cNvSpPr>
          <p:nvPr>
            <p:ph type="sldNum" idx="12"/>
          </p:nvPr>
        </p:nvSpPr>
        <p:spPr>
          <a:xfrm>
            <a:off x="8025171" y="6457675"/>
            <a:ext cx="661500" cy="3651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35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63" name="Google Shape;63;p12"/>
          <p:cNvSpPr txBox="1">
            <a:spLocks noGrp="1"/>
          </p:cNvSpPr>
          <p:nvPr>
            <p:ph type="ftr" idx="11"/>
          </p:nvPr>
        </p:nvSpPr>
        <p:spPr>
          <a:xfrm>
            <a:off x="1490365" y="6451182"/>
            <a:ext cx="6163200" cy="3651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042069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7D850D-0C10-4793-AF91-7BA7FED815BE}" type="slidenum">
              <a:rPr lang="en-US" smtClean="0"/>
              <a:pPr/>
              <a:t>‹#›</a:t>
            </a:fld>
            <a:endParaRPr lang="en-US"/>
          </a:p>
        </p:txBody>
      </p:sp>
    </p:spTree>
    <p:extLst>
      <p:ext uri="{BB962C8B-B14F-4D97-AF65-F5344CB8AC3E}">
        <p14:creationId xmlns:p14="http://schemas.microsoft.com/office/powerpoint/2010/main" val="3842379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66108" y="851128"/>
            <a:ext cx="8220690" cy="938034"/>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sldNum" idx="12"/>
          </p:nvPr>
        </p:nvSpPr>
        <p:spPr>
          <a:xfrm>
            <a:off x="8025171" y="6457675"/>
            <a:ext cx="661628" cy="365125"/>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12" name="Google Shape;12;p1"/>
          <p:cNvSpPr txBox="1">
            <a:spLocks noGrp="1"/>
          </p:cNvSpPr>
          <p:nvPr>
            <p:ph type="dt" idx="10"/>
          </p:nvPr>
        </p:nvSpPr>
        <p:spPr>
          <a:xfrm>
            <a:off x="457200" y="6356350"/>
            <a:ext cx="2133598"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 name="Google Shape;13;p1"/>
          <p:cNvSpPr txBox="1"/>
          <p:nvPr/>
        </p:nvSpPr>
        <p:spPr>
          <a:xfrm>
            <a:off x="1490365" y="6451182"/>
            <a:ext cx="6163200" cy="3651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2"/>
              </a:buClr>
              <a:buSzPts val="1200"/>
              <a:buFont typeface="Arial"/>
              <a:buNone/>
            </a:pPr>
            <a:r>
              <a:rPr lang="en-US" sz="1200" b="0" i="0" u="none" strike="noStrike" cap="small">
                <a:solidFill>
                  <a:schemeClr val="lt2"/>
                </a:solidFill>
                <a:latin typeface="Arial"/>
                <a:ea typeface="Arial"/>
                <a:cs typeface="Arial"/>
                <a:sym typeface="Arial"/>
              </a:rPr>
              <a:t>E X P E R I E N C E    Y O U R    A M E R I C A</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65" r:id="rId5"/>
    <p:sldLayoutId id="214748366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66108" y="851128"/>
            <a:ext cx="8220600" cy="938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1"/>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8025171" y="6457675"/>
            <a:ext cx="661500" cy="3651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47" name="Google Shape;47;p9"/>
          <p:cNvSpPr txBox="1">
            <a:spLocks noGrp="1"/>
          </p:cNvSpPr>
          <p:nvPr>
            <p:ph type="ftr" idx="11"/>
          </p:nvPr>
        </p:nvSpPr>
        <p:spPr>
          <a:xfrm>
            <a:off x="1490365" y="6451182"/>
            <a:ext cx="6163200" cy="3651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37528295"/>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7"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3754" y="2340942"/>
            <a:ext cx="8220690" cy="1234193"/>
          </a:xfrm>
          <a:prstGeom prst="rect">
            <a:avLst/>
          </a:prstGeom>
          <a:noFill/>
          <a:ln>
            <a:noFill/>
          </a:ln>
        </p:spPr>
        <p:txBody>
          <a:bodyPr spcFirstLastPara="1" wrap="square" lIns="0" tIns="0" rIns="0" bIns="0" anchor="t" anchorCtr="0">
            <a:noAutofit/>
          </a:bodyPr>
          <a:lstStyle/>
          <a:p>
            <a:pPr algn="ctr">
              <a:buClr>
                <a:schemeClr val="dk2"/>
              </a:buClr>
            </a:pPr>
            <a:r>
              <a:rPr lang="en-US" sz="4000" b="1" dirty="0">
                <a:solidFill>
                  <a:schemeClr val="accent2"/>
                </a:solidFill>
              </a:rPr>
              <a:t>A S T M  8+</a:t>
            </a:r>
            <a:br>
              <a:rPr lang="en-US" sz="4000" b="1" dirty="0"/>
            </a:br>
            <a:endParaRPr sz="4000" b="0" i="0" u="none" strike="noStrike" cap="none" dirty="0">
              <a:solidFill>
                <a:schemeClr val="dk2"/>
              </a:solidFill>
              <a:latin typeface="Arial"/>
              <a:ea typeface="Arial"/>
              <a:cs typeface="Arial"/>
            </a:endParaRPr>
          </a:p>
        </p:txBody>
      </p:sp>
      <p:sp>
        <p:nvSpPr>
          <p:cNvPr id="90" name="Google Shape;90;p17"/>
          <p:cNvSpPr txBox="1">
            <a:spLocks noGrp="1"/>
          </p:cNvSpPr>
          <p:nvPr>
            <p:ph type="subTitle" idx="4294967295"/>
          </p:nvPr>
        </p:nvSpPr>
        <p:spPr>
          <a:xfrm>
            <a:off x="1071299" y="3481832"/>
            <a:ext cx="6705600" cy="1420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4"/>
              </a:buClr>
              <a:buSzPts val="1400"/>
              <a:buFont typeface="Arial"/>
              <a:buNone/>
            </a:pPr>
            <a:r>
              <a:rPr lang="en-US" sz="2400" b="1" dirty="0">
                <a:solidFill>
                  <a:schemeClr val="accent2"/>
                </a:solidFill>
              </a:rPr>
              <a:t>Jim Lawler</a:t>
            </a:r>
          </a:p>
          <a:p>
            <a:pPr marL="0" marR="0" lvl="0" indent="0" algn="ctr" rtl="0">
              <a:lnSpc>
                <a:spcPct val="100000"/>
              </a:lnSpc>
              <a:spcBef>
                <a:spcPts val="0"/>
              </a:spcBef>
              <a:spcAft>
                <a:spcPts val="0"/>
              </a:spcAft>
              <a:buClr>
                <a:schemeClr val="accent4"/>
              </a:buClr>
              <a:buSzPts val="1400"/>
              <a:buFont typeface="Arial"/>
              <a:buNone/>
            </a:pPr>
            <a:endParaRPr lang="en-US" sz="2400" b="1" dirty="0">
              <a:solidFill>
                <a:schemeClr val="accent2"/>
              </a:solidFill>
            </a:endParaRPr>
          </a:p>
          <a:p>
            <a:pPr marL="0" marR="0" lvl="0" indent="0" algn="ctr" rtl="0">
              <a:lnSpc>
                <a:spcPct val="100000"/>
              </a:lnSpc>
              <a:spcBef>
                <a:spcPts val="0"/>
              </a:spcBef>
              <a:spcAft>
                <a:spcPts val="0"/>
              </a:spcAft>
              <a:buClr>
                <a:schemeClr val="accent4"/>
              </a:buClr>
              <a:buSzPts val="1400"/>
              <a:buFont typeface="Arial"/>
              <a:buNone/>
            </a:pPr>
            <a:r>
              <a:rPr lang="en-US" sz="2400" b="0" i="0" u="none" strike="noStrike" cap="none" dirty="0">
                <a:solidFill>
                  <a:srgbClr val="000000"/>
                </a:solidFill>
                <a:latin typeface="Arial"/>
                <a:ea typeface="Arial"/>
                <a:cs typeface="Arial"/>
                <a:sym typeface="Arial"/>
              </a:rPr>
              <a:t>National Park Service</a:t>
            </a:r>
          </a:p>
          <a:p>
            <a:pPr marL="0" marR="0" lvl="0" indent="0" algn="ctr" rtl="0">
              <a:lnSpc>
                <a:spcPct val="100000"/>
              </a:lnSpc>
              <a:spcBef>
                <a:spcPts val="0"/>
              </a:spcBef>
              <a:spcAft>
                <a:spcPts val="0"/>
              </a:spcAft>
              <a:buClr>
                <a:schemeClr val="accent4"/>
              </a:buClr>
              <a:buSzPts val="1400"/>
              <a:buFont typeface="Arial"/>
              <a:buNone/>
            </a:pPr>
            <a:r>
              <a:rPr lang="en-US" sz="2400" b="0" i="0" u="none" strike="noStrike" cap="none" dirty="0">
                <a:solidFill>
                  <a:srgbClr val="000000"/>
                </a:solidFill>
                <a:latin typeface="Arial"/>
                <a:ea typeface="Arial"/>
                <a:cs typeface="Arial"/>
                <a:sym typeface="Arial"/>
              </a:rPr>
              <a:t>Ecological Inventory and Monitoring Program</a:t>
            </a:r>
          </a:p>
          <a:p>
            <a:pPr marL="0" indent="0" algn="ctr">
              <a:spcBef>
                <a:spcPts val="1080"/>
              </a:spcBef>
              <a:buClr>
                <a:schemeClr val="accent4"/>
              </a:buClr>
            </a:pPr>
            <a:r>
              <a:rPr lang="en-US" sz="2400" dirty="0"/>
              <a:t>May 9, 2022</a:t>
            </a:r>
            <a:endParaRPr b="0" i="0" u="none" strike="noStrike" cap="none" dirty="0">
              <a:solidFill>
                <a:srgbClr val="000000"/>
              </a:solidFill>
              <a:latin typeface="Arial"/>
              <a:ea typeface="Arial"/>
              <a:cs typeface="Arial"/>
            </a:endParaRPr>
          </a:p>
        </p:txBody>
      </p:sp>
      <p:cxnSp>
        <p:nvCxnSpPr>
          <p:cNvPr id="91" name="Google Shape;91;p17"/>
          <p:cNvCxnSpPr/>
          <p:nvPr/>
        </p:nvCxnSpPr>
        <p:spPr>
          <a:xfrm>
            <a:off x="1757101" y="2958039"/>
            <a:ext cx="5333997" cy="1587"/>
          </a:xfrm>
          <a:prstGeom prst="straightConnector1">
            <a:avLst/>
          </a:prstGeom>
          <a:solidFill>
            <a:schemeClr val="accent1"/>
          </a:solidFill>
          <a:ln w="9525" cap="flat" cmpd="sng">
            <a:solidFill>
              <a:schemeClr val="dk1"/>
            </a:solidFill>
            <a:prstDash val="solid"/>
            <a:round/>
            <a:headEnd type="none" w="sm" len="sm"/>
            <a:tailEnd type="none" w="sm" len="sm"/>
          </a:ln>
        </p:spPr>
      </p:cxnSp>
      <p:sp>
        <p:nvSpPr>
          <p:cNvPr id="2" name="Rectangle 1">
            <a:extLst>
              <a:ext uri="{FF2B5EF4-FFF2-40B4-BE49-F238E27FC236}">
                <a16:creationId xmlns:a16="http://schemas.microsoft.com/office/drawing/2014/main" id="{379A0B69-56B3-46B5-8492-4176C57F1324}"/>
              </a:ext>
            </a:extLst>
          </p:cNvPr>
          <p:cNvSpPr/>
          <p:nvPr/>
        </p:nvSpPr>
        <p:spPr>
          <a:xfrm>
            <a:off x="325800" y="316799"/>
            <a:ext cx="3830400" cy="26024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a:xfrm>
            <a:off x="127262" y="716882"/>
            <a:ext cx="8229600" cy="1252728"/>
          </a:xfrm>
        </p:spPr>
        <p:txBody>
          <a:bodyPr/>
          <a:lstStyle/>
          <a:p>
            <a:r>
              <a:rPr lang="en-US" sz="4000" dirty="0"/>
              <a:t>National Park Service</a:t>
            </a:r>
          </a:p>
        </p:txBody>
      </p:sp>
      <p:sp>
        <p:nvSpPr>
          <p:cNvPr id="299011" name="Rectangle 3"/>
          <p:cNvSpPr>
            <a:spLocks noGrp="1" noChangeArrowheads="1"/>
          </p:cNvSpPr>
          <p:nvPr>
            <p:ph type="body" idx="1"/>
          </p:nvPr>
        </p:nvSpPr>
        <p:spPr>
          <a:xfrm>
            <a:off x="1130572" y="1969610"/>
            <a:ext cx="7086600" cy="4419600"/>
          </a:xfrm>
        </p:spPr>
        <p:txBody>
          <a:bodyPr/>
          <a:lstStyle/>
          <a:p>
            <a:pPr lvl="1">
              <a:buFont typeface="Wingdings" pitchFamily="2" charset="2"/>
              <a:buChar char="Ø"/>
            </a:pPr>
            <a:r>
              <a:rPr lang="en-US" sz="2400" b="1" dirty="0"/>
              <a:t>Organic Act of 1916</a:t>
            </a:r>
            <a:r>
              <a:rPr lang="en-US" sz="2400" dirty="0"/>
              <a:t> established the purpose of National Parks to “</a:t>
            </a:r>
            <a:r>
              <a:rPr lang="en-US" sz="2400" i="1" dirty="0"/>
              <a:t>conserve the scenery and the natural and historic objects and the wildlife therein and to provide for the enjoyment of the same in such manner and by such means as will leave them unimpaired for the enjoyment of future generations.”</a:t>
            </a:r>
            <a:endParaRPr lang="en-US" sz="2400" dirty="0"/>
          </a:p>
          <a:p>
            <a:pPr lvl="1">
              <a:buFont typeface="Wingdings" pitchFamily="2" charset="2"/>
              <a:buChar char="Ø"/>
            </a:pPr>
            <a:endParaRPr lang="en-US" sz="2400" dirty="0"/>
          </a:p>
        </p:txBody>
      </p:sp>
    </p:spTree>
    <p:extLst>
      <p:ext uri="{BB962C8B-B14F-4D97-AF65-F5344CB8AC3E}">
        <p14:creationId xmlns:p14="http://schemas.microsoft.com/office/powerpoint/2010/main" val="708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9011">
                                            <p:txEl>
                                              <p:pRg st="0" end="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1"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4"/>
          <p:cNvSpPr>
            <a:spLocks noChangeArrowheads="1"/>
          </p:cNvSpPr>
          <p:nvPr/>
        </p:nvSpPr>
        <p:spPr bwMode="auto">
          <a:xfrm>
            <a:off x="0" y="5411420"/>
            <a:ext cx="9144000" cy="1446580"/>
          </a:xfrm>
          <a:prstGeom prst="rect">
            <a:avLst/>
          </a:prstGeom>
          <a:solidFill>
            <a:schemeClr val="tx1"/>
          </a:solidFill>
          <a:ln>
            <a:noFill/>
          </a:ln>
          <a:effectLst/>
        </p:spPr>
        <p:txBody>
          <a:bodyPr anchor="ctr"/>
          <a:lstStyle/>
          <a:p>
            <a:pPr algn="r"/>
            <a:r>
              <a:rPr lang="en-US" sz="3600" dirty="0">
                <a:solidFill>
                  <a:schemeClr val="bg1"/>
                </a:solidFill>
              </a:rPr>
              <a:t> </a:t>
            </a:r>
            <a:r>
              <a:rPr lang="en-US" sz="3600" b="1" dirty="0">
                <a:solidFill>
                  <a:schemeClr val="bg1"/>
                </a:solidFill>
              </a:rPr>
              <a:t>. . . and Monitoring</a:t>
            </a:r>
            <a:br>
              <a:rPr lang="en-US" sz="4000" dirty="0">
                <a:solidFill>
                  <a:schemeClr val="bg1"/>
                </a:solidFill>
              </a:rPr>
            </a:br>
            <a:r>
              <a:rPr lang="en-US" sz="2000" dirty="0">
                <a:solidFill>
                  <a:schemeClr val="bg1"/>
                </a:solidFill>
              </a:rPr>
              <a:t>Determine the current condition of resources and how they change over time (</a:t>
            </a:r>
            <a:r>
              <a:rPr lang="en-US" sz="2000" i="1" dirty="0">
                <a:solidFill>
                  <a:schemeClr val="bg1"/>
                </a:solidFill>
              </a:rPr>
              <a:t>Monitoring Vital Signs</a:t>
            </a:r>
            <a:r>
              <a:rPr lang="en-US" sz="2000" dirty="0">
                <a:solidFill>
                  <a:schemeClr val="bg1"/>
                </a:solidFill>
              </a:rPr>
              <a:t>).</a:t>
            </a:r>
          </a:p>
        </p:txBody>
      </p:sp>
      <p:sp>
        <p:nvSpPr>
          <p:cNvPr id="64514" name="Rectangle 2"/>
          <p:cNvSpPr>
            <a:spLocks noGrp="1" noChangeArrowheads="1"/>
          </p:cNvSpPr>
          <p:nvPr>
            <p:ph type="title"/>
          </p:nvPr>
        </p:nvSpPr>
        <p:spPr>
          <a:xfrm>
            <a:off x="0" y="0"/>
            <a:ext cx="9144000" cy="1319645"/>
          </a:xfrm>
          <a:solidFill>
            <a:schemeClr val="tx1">
              <a:lumMod val="95000"/>
              <a:lumOff val="5000"/>
            </a:schemeClr>
          </a:solidFill>
        </p:spPr>
        <p:txBody>
          <a:bodyPr>
            <a:normAutofit fontScale="90000"/>
          </a:bodyPr>
          <a:lstStyle/>
          <a:p>
            <a:pPr algn="l"/>
            <a:r>
              <a:rPr lang="en-US" sz="3600" b="1" dirty="0">
                <a:solidFill>
                  <a:schemeClr val="bg1"/>
                </a:solidFill>
              </a:rPr>
              <a:t>Inventory . . . </a:t>
            </a:r>
            <a:br>
              <a:rPr lang="en-US" sz="4000" b="1" dirty="0">
                <a:solidFill>
                  <a:schemeClr val="bg1"/>
                </a:solidFill>
              </a:rPr>
            </a:br>
            <a:r>
              <a:rPr lang="en-US" sz="2000" dirty="0">
                <a:solidFill>
                  <a:schemeClr val="bg1"/>
                </a:solidFill>
                <a:latin typeface="Gill Sans"/>
              </a:rPr>
              <a:t>Provide baseline information about park natural resources, including species diversity, distribution and abundance</a:t>
            </a:r>
            <a:r>
              <a:rPr lang="en-US" sz="2000" dirty="0">
                <a:solidFill>
                  <a:schemeClr val="bg1"/>
                </a:solidFill>
              </a:rPr>
              <a:t>.</a:t>
            </a:r>
            <a:br>
              <a:rPr lang="en-US" sz="2400" dirty="0">
                <a:solidFill>
                  <a:schemeClr val="tx1"/>
                </a:solidFill>
              </a:rPr>
            </a:br>
            <a:endParaRPr lang="en-US" sz="2400" dirty="0">
              <a:solidFill>
                <a:schemeClr val="tx1"/>
              </a:solidFill>
            </a:endParaRPr>
          </a:p>
        </p:txBody>
      </p:sp>
      <p:pic>
        <p:nvPicPr>
          <p:cNvPr id="64517" name="Picture 5" descr="takahula4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72" y="1319645"/>
            <a:ext cx="10084144" cy="4091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456578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753124" y="2257581"/>
            <a:ext cx="2899879" cy="2174909"/>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500" y="-101601"/>
            <a:ext cx="10591800" cy="7061200"/>
          </a:xfrm>
          <a:prstGeom prst="rect">
            <a:avLst/>
          </a:prstGeom>
        </p:spPr>
      </p:pic>
      <p:sp>
        <p:nvSpPr>
          <p:cNvPr id="5" name="TextBox 4"/>
          <p:cNvSpPr txBox="1"/>
          <p:nvPr/>
        </p:nvSpPr>
        <p:spPr>
          <a:xfrm>
            <a:off x="3352800" y="152400"/>
            <a:ext cx="2371162" cy="584775"/>
          </a:xfrm>
          <a:prstGeom prst="rect">
            <a:avLst/>
          </a:prstGeom>
          <a:noFill/>
        </p:spPr>
        <p:txBody>
          <a:bodyPr wrap="none" rtlCol="0">
            <a:spAutoFit/>
          </a:bodyPr>
          <a:lstStyle/>
          <a:p>
            <a:r>
              <a:rPr lang="en-US" sz="3200" u="sng" dirty="0">
                <a:solidFill>
                  <a:schemeClr val="bg1"/>
                </a:solidFill>
              </a:rPr>
              <a:t>Who we are</a:t>
            </a:r>
          </a:p>
        </p:txBody>
      </p:sp>
      <p:sp>
        <p:nvSpPr>
          <p:cNvPr id="12" name="TextBox 11"/>
          <p:cNvSpPr txBox="1"/>
          <p:nvPr/>
        </p:nvSpPr>
        <p:spPr>
          <a:xfrm>
            <a:off x="2883877" y="1975291"/>
            <a:ext cx="3376245" cy="584775"/>
          </a:xfrm>
          <a:prstGeom prst="rect">
            <a:avLst/>
          </a:prstGeom>
          <a:noFill/>
        </p:spPr>
        <p:txBody>
          <a:bodyPr wrap="none" rtlCol="0">
            <a:spAutoFit/>
          </a:bodyPr>
          <a:lstStyle/>
          <a:p>
            <a:r>
              <a:rPr lang="en-US" sz="3200" dirty="0">
                <a:solidFill>
                  <a:schemeClr val="bg1"/>
                </a:solidFill>
              </a:rPr>
              <a:t>Wildlife Biologists</a:t>
            </a:r>
          </a:p>
        </p:txBody>
      </p:sp>
      <p:sp>
        <p:nvSpPr>
          <p:cNvPr id="13" name="TextBox 12"/>
          <p:cNvSpPr txBox="1"/>
          <p:nvPr/>
        </p:nvSpPr>
        <p:spPr>
          <a:xfrm>
            <a:off x="5469554" y="2760259"/>
            <a:ext cx="3534942" cy="584775"/>
          </a:xfrm>
          <a:prstGeom prst="rect">
            <a:avLst/>
          </a:prstGeom>
          <a:noFill/>
        </p:spPr>
        <p:txBody>
          <a:bodyPr wrap="none" rtlCol="0">
            <a:spAutoFit/>
          </a:bodyPr>
          <a:lstStyle/>
          <a:p>
            <a:r>
              <a:rPr lang="en-US" sz="3200" dirty="0">
                <a:solidFill>
                  <a:schemeClr val="bg1"/>
                </a:solidFill>
              </a:rPr>
              <a:t>Aquatic Ecologists</a:t>
            </a:r>
          </a:p>
        </p:txBody>
      </p:sp>
      <p:sp>
        <p:nvSpPr>
          <p:cNvPr id="14" name="TextBox 13"/>
          <p:cNvSpPr txBox="1"/>
          <p:nvPr/>
        </p:nvSpPr>
        <p:spPr>
          <a:xfrm>
            <a:off x="104951" y="5258057"/>
            <a:ext cx="2985113" cy="584775"/>
          </a:xfrm>
          <a:prstGeom prst="rect">
            <a:avLst/>
          </a:prstGeom>
          <a:noFill/>
        </p:spPr>
        <p:txBody>
          <a:bodyPr wrap="none" rtlCol="0">
            <a:spAutoFit/>
          </a:bodyPr>
          <a:lstStyle/>
          <a:p>
            <a:r>
              <a:rPr lang="en-US" sz="3200" dirty="0">
                <a:solidFill>
                  <a:schemeClr val="bg1"/>
                </a:solidFill>
              </a:rPr>
              <a:t>Data managers</a:t>
            </a:r>
          </a:p>
        </p:txBody>
      </p:sp>
      <p:sp>
        <p:nvSpPr>
          <p:cNvPr id="15" name="TextBox 14"/>
          <p:cNvSpPr txBox="1"/>
          <p:nvPr/>
        </p:nvSpPr>
        <p:spPr>
          <a:xfrm>
            <a:off x="4927077" y="4693292"/>
            <a:ext cx="3581430" cy="584775"/>
          </a:xfrm>
          <a:prstGeom prst="rect">
            <a:avLst/>
          </a:prstGeom>
          <a:noFill/>
        </p:spPr>
        <p:txBody>
          <a:bodyPr wrap="none" rtlCol="0">
            <a:spAutoFit/>
          </a:bodyPr>
          <a:lstStyle/>
          <a:p>
            <a:r>
              <a:rPr lang="en-US" sz="3200" dirty="0">
                <a:solidFill>
                  <a:schemeClr val="bg1"/>
                </a:solidFill>
              </a:rPr>
              <a:t>Physical Scientists</a:t>
            </a:r>
          </a:p>
        </p:txBody>
      </p:sp>
      <p:sp>
        <p:nvSpPr>
          <p:cNvPr id="17" name="TextBox 16"/>
          <p:cNvSpPr txBox="1"/>
          <p:nvPr/>
        </p:nvSpPr>
        <p:spPr>
          <a:xfrm>
            <a:off x="1113389" y="3854516"/>
            <a:ext cx="4535216" cy="584775"/>
          </a:xfrm>
          <a:prstGeom prst="rect">
            <a:avLst/>
          </a:prstGeom>
          <a:noFill/>
        </p:spPr>
        <p:txBody>
          <a:bodyPr wrap="none" rtlCol="0">
            <a:spAutoFit/>
          </a:bodyPr>
          <a:lstStyle/>
          <a:p>
            <a:r>
              <a:rPr lang="en-US" sz="3200" dirty="0">
                <a:solidFill>
                  <a:schemeClr val="bg1"/>
                </a:solidFill>
              </a:rPr>
              <a:t>Science communicators</a:t>
            </a:r>
          </a:p>
        </p:txBody>
      </p:sp>
      <p:sp>
        <p:nvSpPr>
          <p:cNvPr id="18" name="TextBox 17"/>
          <p:cNvSpPr txBox="1"/>
          <p:nvPr/>
        </p:nvSpPr>
        <p:spPr>
          <a:xfrm>
            <a:off x="304800" y="2760259"/>
            <a:ext cx="2053767" cy="584775"/>
          </a:xfrm>
          <a:prstGeom prst="rect">
            <a:avLst/>
          </a:prstGeom>
          <a:noFill/>
        </p:spPr>
        <p:txBody>
          <a:bodyPr wrap="none" rtlCol="0">
            <a:spAutoFit/>
          </a:bodyPr>
          <a:lstStyle/>
          <a:p>
            <a:r>
              <a:rPr lang="en-US" sz="3200" dirty="0">
                <a:solidFill>
                  <a:schemeClr val="bg1"/>
                </a:solidFill>
              </a:rPr>
              <a:t>Ecologists</a:t>
            </a:r>
          </a:p>
        </p:txBody>
      </p:sp>
      <p:sp>
        <p:nvSpPr>
          <p:cNvPr id="19" name="TextBox 18">
            <a:extLst>
              <a:ext uri="{FF2B5EF4-FFF2-40B4-BE49-F238E27FC236}">
                <a16:creationId xmlns:a16="http://schemas.microsoft.com/office/drawing/2014/main" id="{2622BFE4-6F3B-44ED-9E95-E01CB1AA55D7}"/>
              </a:ext>
            </a:extLst>
          </p:cNvPr>
          <p:cNvSpPr txBox="1"/>
          <p:nvPr/>
        </p:nvSpPr>
        <p:spPr>
          <a:xfrm>
            <a:off x="304800" y="1369700"/>
            <a:ext cx="2029723" cy="584775"/>
          </a:xfrm>
          <a:prstGeom prst="rect">
            <a:avLst/>
          </a:prstGeom>
          <a:noFill/>
        </p:spPr>
        <p:txBody>
          <a:bodyPr wrap="none" rtlCol="0">
            <a:spAutoFit/>
          </a:bodyPr>
          <a:lstStyle/>
          <a:p>
            <a:r>
              <a:rPr lang="en-US" sz="3200" dirty="0">
                <a:solidFill>
                  <a:schemeClr val="bg1"/>
                </a:solidFill>
              </a:rPr>
              <a:t>Hydrology</a:t>
            </a:r>
          </a:p>
        </p:txBody>
      </p:sp>
      <p:sp>
        <p:nvSpPr>
          <p:cNvPr id="20" name="TextBox 19">
            <a:extLst>
              <a:ext uri="{FF2B5EF4-FFF2-40B4-BE49-F238E27FC236}">
                <a16:creationId xmlns:a16="http://schemas.microsoft.com/office/drawing/2014/main" id="{D9F68707-F1C9-4DC6-B1DC-69BFA118AA23}"/>
              </a:ext>
            </a:extLst>
          </p:cNvPr>
          <p:cNvSpPr txBox="1"/>
          <p:nvPr/>
        </p:nvSpPr>
        <p:spPr>
          <a:xfrm>
            <a:off x="6594050" y="971463"/>
            <a:ext cx="1710725" cy="584775"/>
          </a:xfrm>
          <a:prstGeom prst="rect">
            <a:avLst/>
          </a:prstGeom>
          <a:noFill/>
        </p:spPr>
        <p:txBody>
          <a:bodyPr wrap="none" rtlCol="0">
            <a:spAutoFit/>
          </a:bodyPr>
          <a:lstStyle/>
          <a:p>
            <a:r>
              <a:rPr lang="en-US" sz="3200" dirty="0">
                <a:solidFill>
                  <a:schemeClr val="bg1"/>
                </a:solidFill>
              </a:rPr>
              <a:t>Geology</a:t>
            </a:r>
          </a:p>
        </p:txBody>
      </p:sp>
      <p:sp>
        <p:nvSpPr>
          <p:cNvPr id="21" name="TextBox 20">
            <a:extLst>
              <a:ext uri="{FF2B5EF4-FFF2-40B4-BE49-F238E27FC236}">
                <a16:creationId xmlns:a16="http://schemas.microsoft.com/office/drawing/2014/main" id="{0B91CFFB-0586-4574-A4B3-AEF21AC7C989}"/>
              </a:ext>
            </a:extLst>
          </p:cNvPr>
          <p:cNvSpPr txBox="1"/>
          <p:nvPr/>
        </p:nvSpPr>
        <p:spPr>
          <a:xfrm>
            <a:off x="4257568" y="5789539"/>
            <a:ext cx="3716082" cy="584775"/>
          </a:xfrm>
          <a:prstGeom prst="rect">
            <a:avLst/>
          </a:prstGeom>
          <a:noFill/>
        </p:spPr>
        <p:txBody>
          <a:bodyPr wrap="none" rtlCol="0">
            <a:spAutoFit/>
          </a:bodyPr>
          <a:lstStyle/>
          <a:p>
            <a:r>
              <a:rPr lang="en-US" sz="3200" dirty="0">
                <a:solidFill>
                  <a:schemeClr val="bg1"/>
                </a:solidFill>
              </a:rPr>
              <a:t>Fisheries Biologists</a:t>
            </a:r>
          </a:p>
        </p:txBody>
      </p:sp>
    </p:spTree>
    <p:extLst>
      <p:ext uri="{BB962C8B-B14F-4D97-AF65-F5344CB8AC3E}">
        <p14:creationId xmlns:p14="http://schemas.microsoft.com/office/powerpoint/2010/main" val="3936111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Title 2">
            <a:extLst>
              <a:ext uri="{FF2B5EF4-FFF2-40B4-BE49-F238E27FC236}">
                <a16:creationId xmlns:a16="http://schemas.microsoft.com/office/drawing/2014/main" id="{7CB6F783-4684-442F-A7FF-31453C6B97D8}"/>
              </a:ext>
            </a:extLst>
          </p:cNvPr>
          <p:cNvSpPr>
            <a:spLocks noGrp="1"/>
          </p:cNvSpPr>
          <p:nvPr>
            <p:ph type="title"/>
          </p:nvPr>
        </p:nvSpPr>
        <p:spPr>
          <a:xfrm>
            <a:off x="24679" y="620086"/>
            <a:ext cx="9120424" cy="641273"/>
          </a:xfrm>
        </p:spPr>
        <p:txBody>
          <a:bodyPr/>
          <a:lstStyle/>
          <a:p>
            <a:r>
              <a:rPr lang="en-US" sz="2800">
                <a:latin typeface="+mj-lt"/>
              </a:rPr>
              <a:t>Vital Signs: Alaska’s Inventory and Monitoring Networks</a:t>
            </a:r>
            <a:endParaRPr lang="en-US"/>
          </a:p>
          <a:p>
            <a:endParaRPr lang="en-US" sz="2800" b="1">
              <a:latin typeface="+mj-lt"/>
            </a:endParaRPr>
          </a:p>
        </p:txBody>
      </p:sp>
      <p:sp>
        <p:nvSpPr>
          <p:cNvPr id="390" name="Google Shape;390;p42"/>
          <p:cNvSpPr txBox="1">
            <a:spLocks noGrp="1"/>
          </p:cNvSpPr>
          <p:nvPr>
            <p:ph type="ftr" idx="11"/>
          </p:nvPr>
        </p:nvSpPr>
        <p:spPr>
          <a:xfrm>
            <a:off x="1490365" y="6451182"/>
            <a:ext cx="6163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0E7DE"/>
              </a:buClr>
              <a:buSzPts val="300"/>
              <a:buFont typeface="Arial"/>
              <a:buNone/>
              <a:tabLst/>
              <a:defRPr/>
            </a:pPr>
            <a:r>
              <a:rPr kumimoji="0" lang="en-US" sz="1200" b="0" i="0" u="none" strike="noStrike" kern="0" cap="small" spc="0" normalizeH="0" baseline="0" noProof="0">
                <a:ln>
                  <a:noFill/>
                </a:ln>
                <a:solidFill>
                  <a:srgbClr val="E0E7DE"/>
                </a:solidFill>
                <a:effectLst/>
                <a:uLnTx/>
                <a:uFillTx/>
                <a:latin typeface="Arial"/>
                <a:ea typeface="Arial"/>
                <a:cs typeface="Arial"/>
                <a:sym typeface="Arial"/>
              </a:rPr>
              <a:t>E X P E R I E N C E    Y O U R    A M E R I C 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18605B0F-A018-4B2D-BB07-129345014B54}"/>
              </a:ext>
            </a:extLst>
          </p:cNvPr>
          <p:cNvSpPr/>
          <p:nvPr/>
        </p:nvSpPr>
        <p:spPr>
          <a:xfrm>
            <a:off x="370373" y="361374"/>
            <a:ext cx="3830400" cy="21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3">
            <a:extLst>
              <a:ext uri="{FF2B5EF4-FFF2-40B4-BE49-F238E27FC236}">
                <a16:creationId xmlns:a16="http://schemas.microsoft.com/office/drawing/2014/main" id="{53A1A57E-FC95-9E20-AE93-B35325916F85}"/>
              </a:ext>
            </a:extLst>
          </p:cNvPr>
          <p:cNvPicPr>
            <a:picLocks noChangeAspect="1"/>
          </p:cNvPicPr>
          <p:nvPr/>
        </p:nvPicPr>
        <p:blipFill>
          <a:blip r:embed="rId3"/>
          <a:stretch>
            <a:fillRect/>
          </a:stretch>
        </p:blipFill>
        <p:spPr>
          <a:xfrm>
            <a:off x="3308158" y="2767309"/>
            <a:ext cx="2638425" cy="2066925"/>
          </a:xfrm>
          <a:prstGeom prst="rect">
            <a:avLst/>
          </a:prstGeom>
        </p:spPr>
      </p:pic>
      <p:pic>
        <p:nvPicPr>
          <p:cNvPr id="6" name="Picture 7">
            <a:extLst>
              <a:ext uri="{FF2B5EF4-FFF2-40B4-BE49-F238E27FC236}">
                <a16:creationId xmlns:a16="http://schemas.microsoft.com/office/drawing/2014/main" id="{C2724416-EDDA-C962-3E38-F5DE25D7EEEA}"/>
              </a:ext>
            </a:extLst>
          </p:cNvPr>
          <p:cNvPicPr>
            <a:picLocks noChangeAspect="1"/>
          </p:cNvPicPr>
          <p:nvPr/>
        </p:nvPicPr>
        <p:blipFill>
          <a:blip r:embed="rId4"/>
          <a:stretch>
            <a:fillRect/>
          </a:stretch>
        </p:blipFill>
        <p:spPr>
          <a:xfrm>
            <a:off x="115487" y="1261498"/>
            <a:ext cx="3027960" cy="2230937"/>
          </a:xfrm>
          <a:prstGeom prst="rect">
            <a:avLst/>
          </a:prstGeom>
        </p:spPr>
      </p:pic>
      <p:pic>
        <p:nvPicPr>
          <p:cNvPr id="8" name="Picture 13">
            <a:extLst>
              <a:ext uri="{FF2B5EF4-FFF2-40B4-BE49-F238E27FC236}">
                <a16:creationId xmlns:a16="http://schemas.microsoft.com/office/drawing/2014/main" id="{E873927E-6EAD-9807-3C68-AE418DCD8866}"/>
              </a:ext>
            </a:extLst>
          </p:cNvPr>
          <p:cNvPicPr>
            <a:picLocks noChangeAspect="1"/>
          </p:cNvPicPr>
          <p:nvPr/>
        </p:nvPicPr>
        <p:blipFill>
          <a:blip r:embed="rId5"/>
          <a:stretch>
            <a:fillRect/>
          </a:stretch>
        </p:blipFill>
        <p:spPr>
          <a:xfrm>
            <a:off x="115487" y="3856839"/>
            <a:ext cx="3027961" cy="2189686"/>
          </a:xfrm>
          <a:prstGeom prst="rect">
            <a:avLst/>
          </a:prstGeom>
        </p:spPr>
      </p:pic>
      <p:pic>
        <p:nvPicPr>
          <p:cNvPr id="14" name="Picture 14">
            <a:extLst>
              <a:ext uri="{FF2B5EF4-FFF2-40B4-BE49-F238E27FC236}">
                <a16:creationId xmlns:a16="http://schemas.microsoft.com/office/drawing/2014/main" id="{8FE0C1CB-7750-A42F-1467-F2F2F4619F34}"/>
              </a:ext>
            </a:extLst>
          </p:cNvPr>
          <p:cNvPicPr>
            <a:picLocks noChangeAspect="1"/>
          </p:cNvPicPr>
          <p:nvPr/>
        </p:nvPicPr>
        <p:blipFill>
          <a:blip r:embed="rId6"/>
          <a:stretch>
            <a:fillRect/>
          </a:stretch>
        </p:blipFill>
        <p:spPr>
          <a:xfrm>
            <a:off x="6032192" y="1229282"/>
            <a:ext cx="2901401" cy="2564305"/>
          </a:xfrm>
          <a:prstGeom prst="rect">
            <a:avLst/>
          </a:prstGeom>
        </p:spPr>
      </p:pic>
      <p:pic>
        <p:nvPicPr>
          <p:cNvPr id="15" name="Picture 15">
            <a:extLst>
              <a:ext uri="{FF2B5EF4-FFF2-40B4-BE49-F238E27FC236}">
                <a16:creationId xmlns:a16="http://schemas.microsoft.com/office/drawing/2014/main" id="{41C06920-2CA8-69CA-75FD-03C6AA07A1BA}"/>
              </a:ext>
            </a:extLst>
          </p:cNvPr>
          <p:cNvPicPr>
            <a:picLocks noChangeAspect="1"/>
          </p:cNvPicPr>
          <p:nvPr/>
        </p:nvPicPr>
        <p:blipFill>
          <a:blip r:embed="rId7"/>
          <a:stretch>
            <a:fillRect/>
          </a:stretch>
        </p:blipFill>
        <p:spPr>
          <a:xfrm>
            <a:off x="6032192" y="3944550"/>
            <a:ext cx="2901402" cy="2322754"/>
          </a:xfrm>
          <a:prstGeom prst="rect">
            <a:avLst/>
          </a:prstGeom>
        </p:spPr>
      </p:pic>
    </p:spTree>
    <p:extLst>
      <p:ext uri="{BB962C8B-B14F-4D97-AF65-F5344CB8AC3E}">
        <p14:creationId xmlns:p14="http://schemas.microsoft.com/office/powerpoint/2010/main" val="174303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6581" y="689102"/>
            <a:ext cx="7772400" cy="1362075"/>
          </a:xfrm>
        </p:spPr>
        <p:txBody>
          <a:bodyPr/>
          <a:lstStyle/>
          <a:p>
            <a:r>
              <a:rPr lang="en-US" dirty="0"/>
              <a:t>Science communication</a:t>
            </a:r>
          </a:p>
        </p:txBody>
      </p:sp>
      <p:pic>
        <p:nvPicPr>
          <p:cNvPr id="1026" name="Picture 2"/>
          <p:cNvPicPr>
            <a:picLocks noChangeAspect="1" noChangeArrowheads="1"/>
          </p:cNvPicPr>
          <p:nvPr/>
        </p:nvPicPr>
        <p:blipFill>
          <a:blip r:embed="rId3" cstate="print"/>
          <a:srcRect/>
          <a:stretch>
            <a:fillRect/>
          </a:stretch>
        </p:blipFill>
        <p:spPr bwMode="auto">
          <a:xfrm>
            <a:off x="228600" y="1600200"/>
            <a:ext cx="1905000" cy="2439988"/>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6556248" y="1676400"/>
            <a:ext cx="1901952" cy="2655941"/>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6553200" y="3886200"/>
            <a:ext cx="1905000" cy="2441448"/>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3381555" y="1905000"/>
            <a:ext cx="1997099" cy="2441448"/>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3352800" y="3496705"/>
            <a:ext cx="2057400" cy="2441448"/>
          </a:xfrm>
          <a:prstGeom prst="rect">
            <a:avLst/>
          </a:prstGeom>
          <a:noFill/>
          <a:ln w="9525">
            <a:noFill/>
            <a:miter lim="800000"/>
            <a:headEnd/>
            <a:tailEnd/>
          </a:ln>
        </p:spPr>
      </p:pic>
      <p:pic>
        <p:nvPicPr>
          <p:cNvPr id="4" name="Picture 3"/>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28600" y="3886200"/>
            <a:ext cx="1882438" cy="244144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969185" y="1447800"/>
            <a:ext cx="2364815" cy="369332"/>
          </a:xfrm>
          <a:prstGeom prst="rect">
            <a:avLst/>
          </a:prstGeom>
          <a:noFill/>
        </p:spPr>
        <p:txBody>
          <a:bodyPr wrap="none" rtlCol="0">
            <a:spAutoFit/>
          </a:bodyPr>
          <a:lstStyle/>
          <a:p>
            <a:r>
              <a:rPr lang="en-US" dirty="0"/>
              <a:t>Technical Information</a:t>
            </a:r>
          </a:p>
        </p:txBody>
      </p:sp>
      <p:sp>
        <p:nvSpPr>
          <p:cNvPr id="13" name="Left-Right-Up Arrow 12"/>
          <p:cNvSpPr/>
          <p:nvPr/>
        </p:nvSpPr>
        <p:spPr bwMode="auto">
          <a:xfrm rot="10800000">
            <a:off x="2209800" y="1752597"/>
            <a:ext cx="3886200" cy="152402"/>
          </a:xfrm>
          <a:prstGeom prst="leftRightUpArrow">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ill Sans" pitchFamily="34" charset="0"/>
            </a:endParaRPr>
          </a:p>
        </p:txBody>
      </p:sp>
      <p:sp>
        <p:nvSpPr>
          <p:cNvPr id="15" name="Left-Right-Up Arrow 14"/>
          <p:cNvSpPr/>
          <p:nvPr/>
        </p:nvSpPr>
        <p:spPr bwMode="auto">
          <a:xfrm>
            <a:off x="2438400" y="6172198"/>
            <a:ext cx="3886200" cy="152402"/>
          </a:xfrm>
          <a:prstGeom prst="leftRightUpArrow">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Gill Sans" pitchFamily="34" charset="0"/>
            </a:endParaRPr>
          </a:p>
        </p:txBody>
      </p:sp>
      <p:sp>
        <p:nvSpPr>
          <p:cNvPr id="3" name="TextBox 2">
            <a:extLst>
              <a:ext uri="{FF2B5EF4-FFF2-40B4-BE49-F238E27FC236}">
                <a16:creationId xmlns:a16="http://schemas.microsoft.com/office/drawing/2014/main" id="{D52A99E4-7F0E-42A1-BBB2-7CAF8F7A3F5B}"/>
              </a:ext>
            </a:extLst>
          </p:cNvPr>
          <p:cNvSpPr txBox="1"/>
          <p:nvPr/>
        </p:nvSpPr>
        <p:spPr>
          <a:xfrm>
            <a:off x="3493197" y="5938153"/>
            <a:ext cx="1882438" cy="307777"/>
          </a:xfrm>
          <a:prstGeom prst="rect">
            <a:avLst/>
          </a:prstGeom>
          <a:noFill/>
        </p:spPr>
        <p:txBody>
          <a:bodyPr wrap="square" rtlCol="0">
            <a:spAutoFit/>
          </a:bodyPr>
          <a:lstStyle/>
          <a:p>
            <a:r>
              <a:rPr lang="en-US" dirty="0"/>
              <a:t>irma.nps.gov/Portal/</a:t>
            </a:r>
          </a:p>
        </p:txBody>
      </p:sp>
    </p:spTree>
    <p:extLst>
      <p:ext uri="{BB962C8B-B14F-4D97-AF65-F5344CB8AC3E}">
        <p14:creationId xmlns:p14="http://schemas.microsoft.com/office/powerpoint/2010/main" val="66445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 name="Title 2">
            <a:extLst>
              <a:ext uri="{FF2B5EF4-FFF2-40B4-BE49-F238E27FC236}">
                <a16:creationId xmlns:a16="http://schemas.microsoft.com/office/drawing/2014/main" id="{7CB6F783-4684-442F-A7FF-31453C6B97D8}"/>
              </a:ext>
            </a:extLst>
          </p:cNvPr>
          <p:cNvSpPr>
            <a:spLocks noGrp="1"/>
          </p:cNvSpPr>
          <p:nvPr>
            <p:ph type="title"/>
          </p:nvPr>
        </p:nvSpPr>
        <p:spPr>
          <a:xfrm>
            <a:off x="2482749" y="1392980"/>
            <a:ext cx="4413956" cy="609633"/>
          </a:xfrm>
        </p:spPr>
        <p:txBody>
          <a:bodyPr/>
          <a:lstStyle/>
          <a:p>
            <a:pPr algn="ctr"/>
            <a:r>
              <a:rPr lang="en-US" sz="2800" b="1">
                <a:latin typeface="+mj-lt"/>
              </a:rPr>
              <a:t>Questions?</a:t>
            </a:r>
            <a:br>
              <a:rPr lang="en-US" sz="2800" b="1">
                <a:latin typeface="+mj-lt"/>
              </a:rPr>
            </a:br>
            <a:br>
              <a:rPr lang="en-US" sz="2800" b="1">
                <a:latin typeface="+mj-lt"/>
              </a:rPr>
            </a:br>
            <a:br>
              <a:rPr lang="en-US" sz="2800" b="1">
                <a:latin typeface="+mj-lt"/>
              </a:rPr>
            </a:br>
            <a:br>
              <a:rPr lang="en-US" sz="2800" b="1">
                <a:latin typeface="+mj-lt"/>
              </a:rPr>
            </a:br>
            <a:br>
              <a:rPr lang="en-US" sz="2800" b="1">
                <a:latin typeface="+mj-lt"/>
              </a:rPr>
            </a:br>
            <a:br>
              <a:rPr lang="en-US" sz="2800" b="1">
                <a:latin typeface="+mj-lt"/>
              </a:rPr>
            </a:br>
            <a:br>
              <a:rPr lang="en-US" sz="2800" b="1">
                <a:latin typeface="+mj-lt"/>
              </a:rPr>
            </a:br>
            <a:r>
              <a:rPr lang="en-US" sz="2800" b="1">
                <a:latin typeface="+mj-lt"/>
              </a:rPr>
              <a:t>Thank you!</a:t>
            </a:r>
          </a:p>
        </p:txBody>
      </p:sp>
      <p:pic>
        <p:nvPicPr>
          <p:cNvPr id="393" name="Google Shape;393;p42" descr="The National Park Service Arrowhead logo."/>
          <p:cNvPicPr preferRelativeResize="0"/>
          <p:nvPr/>
        </p:nvPicPr>
        <p:blipFill rotWithShape="1">
          <a:blip r:embed="rId3">
            <a:alphaModFix/>
          </a:blip>
          <a:srcRect/>
          <a:stretch/>
        </p:blipFill>
        <p:spPr>
          <a:xfrm>
            <a:off x="3681060" y="2002613"/>
            <a:ext cx="1781810" cy="2324099"/>
          </a:xfrm>
          <a:prstGeom prst="rect">
            <a:avLst/>
          </a:prstGeom>
          <a:noFill/>
          <a:ln>
            <a:noFill/>
          </a:ln>
        </p:spPr>
      </p:pic>
      <p:sp>
        <p:nvSpPr>
          <p:cNvPr id="392" name="Google Shape;392;p42"/>
          <p:cNvSpPr txBox="1"/>
          <p:nvPr/>
        </p:nvSpPr>
        <p:spPr>
          <a:xfrm>
            <a:off x="2626465" y="5530915"/>
            <a:ext cx="3891000" cy="7017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500"/>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National Park Service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500"/>
              <a:buFont typeface="Arial"/>
              <a:buNone/>
              <a:tabLst/>
              <a:defRPr/>
            </a:pPr>
            <a:r>
              <a:rPr kumimoji="0" lang="en-US" sz="2000" b="0" i="0" u="none" strike="noStrike" kern="0" cap="none" spc="0" normalizeH="0" baseline="0" noProof="0">
                <a:ln>
                  <a:noFill/>
                </a:ln>
                <a:solidFill>
                  <a:srgbClr val="000000"/>
                </a:solidFill>
                <a:effectLst/>
                <a:uLnTx/>
                <a:uFillTx/>
                <a:latin typeface="Arial"/>
                <a:ea typeface="Arial"/>
                <a:cs typeface="Arial"/>
                <a:sym typeface="Arial"/>
              </a:rPr>
              <a:t>U.S. Department of the Interior</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90" name="Google Shape;390;p42"/>
          <p:cNvSpPr txBox="1">
            <a:spLocks noGrp="1"/>
          </p:cNvSpPr>
          <p:nvPr>
            <p:ph type="ftr" idx="11"/>
          </p:nvPr>
        </p:nvSpPr>
        <p:spPr>
          <a:xfrm>
            <a:off x="1490365" y="6451182"/>
            <a:ext cx="61632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E0E7DE"/>
              </a:buClr>
              <a:buSzPts val="300"/>
              <a:buFont typeface="Arial"/>
              <a:buNone/>
              <a:tabLst/>
              <a:defRPr/>
            </a:pPr>
            <a:r>
              <a:rPr kumimoji="0" lang="en-US" sz="1200" b="0" i="0" u="none" strike="noStrike" kern="0" cap="small" spc="0" normalizeH="0" baseline="0" noProof="0">
                <a:ln>
                  <a:noFill/>
                </a:ln>
                <a:solidFill>
                  <a:srgbClr val="E0E7DE"/>
                </a:solidFill>
                <a:effectLst/>
                <a:uLnTx/>
                <a:uFillTx/>
                <a:latin typeface="Arial"/>
                <a:ea typeface="Arial"/>
                <a:cs typeface="Arial"/>
                <a:sym typeface="Arial"/>
              </a:rPr>
              <a:t>E X P E R I E N C E    Y O U R    A M E R I C 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Rectangle 3">
            <a:extLst>
              <a:ext uri="{FF2B5EF4-FFF2-40B4-BE49-F238E27FC236}">
                <a16:creationId xmlns:a16="http://schemas.microsoft.com/office/drawing/2014/main" id="{18605B0F-A018-4B2D-BB07-129345014B54}"/>
              </a:ext>
            </a:extLst>
          </p:cNvPr>
          <p:cNvSpPr/>
          <p:nvPr/>
        </p:nvSpPr>
        <p:spPr>
          <a:xfrm>
            <a:off x="370373" y="361374"/>
            <a:ext cx="3830400" cy="212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8390586"/>
      </p:ext>
    </p:extLst>
  </p:cSld>
  <p:clrMapOvr>
    <a:masterClrMapping/>
  </p:clrMapOvr>
</p:sld>
</file>

<file path=ppt/theme/theme1.xml><?xml version="1.0" encoding="utf-8"?>
<a:theme xmlns:a="http://schemas.openxmlformats.org/drawingml/2006/main" name="DSC_Directors_PPT_theme2013_green">
  <a:themeElements>
    <a:clrScheme name="DSC 2013 slides">
      <a:dk1>
        <a:srgbClr val="000000"/>
      </a:dk1>
      <a:lt1>
        <a:srgbClr val="FFFFFF"/>
      </a:lt1>
      <a:dk2>
        <a:srgbClr val="2E4F25"/>
      </a:dk2>
      <a:lt2>
        <a:srgbClr val="E0E7DE"/>
      </a:lt2>
      <a:accent1>
        <a:srgbClr val="2E4F25"/>
      </a:accent1>
      <a:accent2>
        <a:srgbClr val="768B6D"/>
      </a:accent2>
      <a:accent3>
        <a:srgbClr val="DFC886"/>
      </a:accent3>
      <a:accent4>
        <a:srgbClr val="4A7481"/>
      </a:accent4>
      <a:accent5>
        <a:srgbClr val="669FAF"/>
      </a:accent5>
      <a:accent6>
        <a:srgbClr val="767776"/>
      </a:accent6>
      <a:hlink>
        <a:srgbClr val="204480"/>
      </a:hlink>
      <a:folHlink>
        <a:srgbClr val="6762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SC_Directors_PPT_theme2013_green">
  <a:themeElements>
    <a:clrScheme name="Custom 2">
      <a:dk1>
        <a:srgbClr val="000000"/>
      </a:dk1>
      <a:lt1>
        <a:srgbClr val="CFE5C9"/>
      </a:lt1>
      <a:dk2>
        <a:srgbClr val="2E4F25"/>
      </a:dk2>
      <a:lt2>
        <a:srgbClr val="E0E7DE"/>
      </a:lt2>
      <a:accent1>
        <a:srgbClr val="2E4F25"/>
      </a:accent1>
      <a:accent2>
        <a:srgbClr val="768B6D"/>
      </a:accent2>
      <a:accent3>
        <a:srgbClr val="DFC886"/>
      </a:accent3>
      <a:accent4>
        <a:srgbClr val="4A7481"/>
      </a:accent4>
      <a:accent5>
        <a:srgbClr val="669FAF"/>
      </a:accent5>
      <a:accent6>
        <a:srgbClr val="767776"/>
      </a:accent6>
      <a:hlink>
        <a:srgbClr val="204480"/>
      </a:hlink>
      <a:folHlink>
        <a:srgbClr val="6762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76703c0-f160-4e19-a163-f7e5c99cd31e">
      <UserInfo>
        <DisplayName>Lawler, James P</DisplayName>
        <AccountId>16</AccountId>
        <AccountType/>
      </UserInfo>
      <UserInfo>
        <DisplayName>Hults, Chad P</DisplayName>
        <AccountId>32</AccountId>
        <AccountType/>
      </UserInfo>
      <UserInfo>
        <DisplayName>Hilderbrand, Grant V</DisplayName>
        <AccountId>17</AccountId>
        <AccountType/>
      </UserInfo>
      <UserInfo>
        <DisplayName>Pederson Weinberger, Jennifer A.</DisplayName>
        <AccountId>12</AccountId>
        <AccountType/>
      </UserInfo>
      <UserInfo>
        <DisplayName>Southwould, Angie L</DisplayName>
        <AccountId>15</AccountId>
        <AccountType/>
      </UserInfo>
      <UserInfo>
        <DisplayName>Crosby, Grant P</DisplayName>
        <AccountId>19</AccountId>
        <AccountType/>
      </UserInfo>
      <UserInfo>
        <DisplayName>Sturm, Mark G</DisplayName>
        <AccountId>20</AccountId>
        <AccountType/>
      </UserInfo>
      <UserInfo>
        <DisplayName>Green, Susanne L</DisplayName>
        <AccountId>22</AccountId>
        <AccountType/>
      </UserInfo>
      <UserInfo>
        <DisplayName>Veach, Eric R</DisplayName>
        <AccountId>21</AccountId>
        <AccountType/>
      </UserInfo>
      <UserInfo>
        <DisplayName>Childers, Robert A</DisplayName>
        <AccountId>18</AccountId>
        <AccountType/>
      </UserInfo>
      <UserInfo>
        <DisplayName>Limited Access System Group</DisplayName>
        <AccountId>24</AccountId>
        <AccountType/>
      </UserInfo>
      <UserInfo>
        <DisplayName>Hilderbrand, Grant V</DisplayName>
        <AccountId>28</AccountId>
        <AccountType/>
      </UserInfo>
      <UserInfo>
        <DisplayName>Lindholm, Adrienne A</DisplayName>
        <AccountId>33</AccountId>
        <AccountType/>
      </UserInfo>
      <UserInfo>
        <DisplayName>Conlin, Sarah</DisplayName>
        <AccountId>26</AccountId>
        <AccountType/>
      </UserInfo>
      <UserInfo>
        <DisplayName>Haven, Katlyn M</DisplayName>
        <AccountId>42</AccountId>
        <AccountType/>
      </UserInfo>
      <UserInfo>
        <DisplayName>SharingLinks.e5fa468a-19b4-4d70-935f-681fb81b058c.Flexible.57568939-c5e2-4173-b72d-9ea301dd77fc</DisplayName>
        <AccountId>25</AccountId>
        <AccountType/>
      </UserInfo>
      <UserInfo>
        <DisplayName>Hansen, Dana</DisplayName>
        <AccountId>43</AccountId>
        <AccountType/>
      </UserInfo>
      <UserInfo>
        <DisplayName>Shakarjian, Kerry M</DisplayName>
        <AccountId>44</AccountId>
        <AccountType/>
      </UserInfo>
      <UserInfo>
        <DisplayName>Kim, H. Sharon</DisplayName>
        <AccountId>50</AccountId>
        <AccountType/>
      </UserInfo>
      <UserInfo>
        <DisplayName>Abdirahman, Ismael A</DisplayName>
        <AccountId>59</AccountId>
        <AccountType/>
      </UserInfo>
      <UserInfo>
        <DisplayName>Chambers, Nina</DisplayName>
        <AccountId>37</AccountId>
        <AccountType/>
      </UserInfo>
      <UserInfo>
        <DisplayName>Abdirahman, Ismael - SA</DisplayName>
        <AccountId>65</AccountId>
        <AccountType/>
      </UserInfo>
      <UserInfo>
        <DisplayName>Tariq Ullah - SA</DisplayName>
        <AccountId>66</AccountId>
        <AccountType/>
      </UserInfo>
      <UserInfo>
        <DisplayName>Johnson, Emily A</DisplayName>
        <AccountId>88</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8E81B8DE81602458557DD15B43E0F43" ma:contentTypeVersion="8" ma:contentTypeDescription="Create a new document." ma:contentTypeScope="" ma:versionID="8b6aaec2f0555b4f0d62ab36e2a432b3">
  <xsd:schema xmlns:xsd="http://www.w3.org/2001/XMLSchema" xmlns:xs="http://www.w3.org/2001/XMLSchema" xmlns:p="http://schemas.microsoft.com/office/2006/metadata/properties" xmlns:ns2="5a6e7b71-6add-43b0-b968-08860c0e1397" xmlns:ns3="776703c0-f160-4e19-a163-f7e5c99cd31e" targetNamespace="http://schemas.microsoft.com/office/2006/metadata/properties" ma:root="true" ma:fieldsID="f935c06f8d7d82b4aad708dbda60c046" ns2:_="" ns3:_="">
    <xsd:import namespace="5a6e7b71-6add-43b0-b968-08860c0e1397"/>
    <xsd:import namespace="776703c0-f160-4e19-a163-f7e5c99cd31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6e7b71-6add-43b0-b968-08860c0e13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6703c0-f160-4e19-a163-f7e5c99cd31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BAC2B7-F671-40FA-87E1-948E8DE5AA4B}">
  <ds:schemaRefs>
    <ds:schemaRef ds:uri="http://schemas.microsoft.com/sharepoint/v3/contenttype/forms"/>
  </ds:schemaRefs>
</ds:datastoreItem>
</file>

<file path=customXml/itemProps2.xml><?xml version="1.0" encoding="utf-8"?>
<ds:datastoreItem xmlns:ds="http://schemas.openxmlformats.org/officeDocument/2006/customXml" ds:itemID="{BC609136-48BB-418B-81E4-8ED159F9D60C}">
  <ds:schemaRefs>
    <ds:schemaRef ds:uri="5a6e7b71-6add-43b0-b968-08860c0e1397"/>
    <ds:schemaRef ds:uri="776703c0-f160-4e19-a163-f7e5c99cd31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282254D-034E-4EB2-80C9-9D5AF4FDA5D5}">
  <ds:schemaRefs>
    <ds:schemaRef ds:uri="5a6e7b71-6add-43b0-b968-08860c0e1397"/>
    <ds:schemaRef ds:uri="776703c0-f160-4e19-a163-f7e5c99cd31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97</TotalTime>
  <Words>363</Words>
  <Application>Microsoft Office PowerPoint</Application>
  <PresentationFormat>On-screen Show (4:3)</PresentationFormat>
  <Paragraphs>45</Paragraphs>
  <Slides>7</Slides>
  <Notes>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7</vt:i4>
      </vt:variant>
    </vt:vector>
  </HeadingPairs>
  <TitlesOfParts>
    <vt:vector size="12" baseType="lpstr">
      <vt:lpstr>Arial</vt:lpstr>
      <vt:lpstr>Gill Sans</vt:lpstr>
      <vt:lpstr>Wingdings</vt:lpstr>
      <vt:lpstr>DSC_Directors_PPT_theme2013_green</vt:lpstr>
      <vt:lpstr>1_DSC_Directors_PPT_theme2013_green</vt:lpstr>
      <vt:lpstr>A S T M  8+ </vt:lpstr>
      <vt:lpstr>National Park Service</vt:lpstr>
      <vt:lpstr>Inventory . . .  Provide baseline information about park natural resources, including species diversity, distribution and abundance. </vt:lpstr>
      <vt:lpstr>PowerPoint Presentation</vt:lpstr>
      <vt:lpstr>Vital Signs: Alaska’s Inventory and Monitoring Networks </vt:lpstr>
      <vt:lpstr>Science communication</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Planning Program Overview</dc:title>
  <dc:creator>Cahill, Kerri</dc:creator>
  <cp:lastModifiedBy>Lawler, James P</cp:lastModifiedBy>
  <cp:revision>13</cp:revision>
  <cp:lastPrinted>2022-04-29T15:47:52Z</cp:lastPrinted>
  <dcterms:modified xsi:type="dcterms:W3CDTF">2022-05-06T23:54:54Z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0x01010088E81B8DE81602458557DD15B43E0F43</vt:lpwstr>
  </property>
</Properties>
</file>