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Helvetica Neue"/>
      <p:regular r:id="rId24"/>
      <p:bold r:id="rId25"/>
      <p:italic r:id="rId26"/>
      <p:boldItalic r:id="rId27"/>
    </p:embeddedFont>
    <p:embeddedFont>
      <p:font typeface="Helvetica Neue Light"/>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2" roundtripDataSignature="AMtx7mg7KhI+mbqEUsShoaoOFbTVSajtd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B45E6DF-FE89-479E-9B83-2C68032881C0}">
  <a:tblStyle styleId="{0B45E6DF-FE89-479E-9B83-2C68032881C0}"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HelveticaNeue-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italic.fntdata"/><Relationship Id="rId25" Type="http://schemas.openxmlformats.org/officeDocument/2006/relationships/font" Target="fonts/HelveticaNeue-bold.fntdata"/><Relationship Id="rId28" Type="http://schemas.openxmlformats.org/officeDocument/2006/relationships/font" Target="fonts/HelveticaNeueLight-regular.fntdata"/><Relationship Id="rId27" Type="http://schemas.openxmlformats.org/officeDocument/2006/relationships/font" Target="fonts/HelveticaNeue-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lveticaNeueLigh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HelveticaNeueLight-boldItalic.fntdata"/><Relationship Id="rId30" Type="http://schemas.openxmlformats.org/officeDocument/2006/relationships/font" Target="fonts/HelveticaNeueLight-italic.fntdata"/><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f74b2ec62e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1f74b2ec62e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Mention SBG collabs group and ABoVE collabs group</a:t>
            </a:r>
            <a:endParaRPr/>
          </a:p>
          <a:p>
            <a:pPr indent="0" lvl="0" marL="0" rtl="0" algn="l">
              <a:spcBef>
                <a:spcPts val="0"/>
              </a:spcBef>
              <a:spcAft>
                <a:spcPts val="0"/>
              </a:spcAft>
              <a:buNone/>
            </a:pPr>
            <a:r>
              <a:rPr lang="en-US"/>
              <a:t>JPL Nebula group and NASA Indigenous leaders</a:t>
            </a:r>
            <a:endParaRPr/>
          </a:p>
        </p:txBody>
      </p:sp>
      <p:sp>
        <p:nvSpPr>
          <p:cNvPr id="174" name="Google Shape;17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f74b2ec62e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Since projects are already funded with a specific research question, consider if there might be opportunities to expand or reframe to incorporate communities needs</a:t>
            </a:r>
            <a:endParaRPr/>
          </a:p>
        </p:txBody>
      </p:sp>
      <p:sp>
        <p:nvSpPr>
          <p:cNvPr id="183" name="Google Shape;183;g1f74b2ec62e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f74b2ec62e_0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g1f74b2ec62e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f74b2ec62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f74b2ec62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350">
                <a:solidFill>
                  <a:srgbClr val="222222"/>
                </a:solidFill>
                <a:highlight>
                  <a:srgbClr val="FFFFFF"/>
                </a:highlight>
                <a:latin typeface="Times New Roman"/>
                <a:ea typeface="Times New Roman"/>
                <a:cs typeface="Times New Roman"/>
                <a:sym typeface="Times New Roman"/>
              </a:rPr>
              <a:t>These shifts are not exhaustive or a checklist, but are presented as positive interventions to promote ways of knowing and practising ecology that are more creative, reflective, equitable, inclusive and effective in aiding a just transition to a more sustainable world: ‘decolonize your mind’ to include multiple ways of knowing and communicating science; ‘know your histories’ to acknowledge our discipline’s role in enabling colonial and ongoing violence against peoples and nature, and begin processes of restorative justice; ‘decolonize access’ by going beyond open access journals and data repositories to address issues of data sovereignty and the power dynamics of research ownership; ‘decolonize expertise’, by amplifying diverse expertise in ecologies and giving due credit and weight to that knowledge; and ‘practice ethical ecology in inclusive teams’, by establishing diverse and inclusive research teams that actively deconstruct biases so all team members are empowered participants in developing new knowledge. These actions support reformulating research questions and processes for a decolonizing ecology. Credit: Keren Cooper (illustrations).</a:t>
            </a:r>
            <a:endParaRPr sz="1350">
              <a:solidFill>
                <a:srgbClr val="222222"/>
              </a:solidFill>
              <a:highlight>
                <a:srgbClr val="FFFFFF"/>
              </a:highlight>
              <a:latin typeface="Times New Roman"/>
              <a:ea typeface="Times New Roman"/>
              <a:cs typeface="Times New Roman"/>
              <a:sym typeface="Times New Roman"/>
            </a:endParaRPr>
          </a:p>
          <a:p>
            <a:pPr indent="0" lvl="0" marL="0" rtl="0" algn="l">
              <a:spcBef>
                <a:spcPts val="1800"/>
              </a:spcBef>
              <a:spcAft>
                <a:spcPts val="0"/>
              </a:spcAft>
              <a:buNone/>
            </a:pPr>
            <a:r>
              <a:t/>
            </a:r>
            <a:endParaRPr/>
          </a:p>
        </p:txBody>
      </p:sp>
      <p:sp>
        <p:nvSpPr>
          <p:cNvPr id="202" name="Google Shape;202;g1f74b2ec62e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fb966de34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1fb966de34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1fb966de34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fdb37e4e45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1fdb37e4e45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fdb37e4e4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g1fdb37e4e4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fdb37e4e45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g1fdb37e4e45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2"/>
          <p:cNvSpPr/>
          <p:nvPr>
            <p:ph idx="2" type="pic"/>
          </p:nvPr>
        </p:nvSpPr>
        <p:spPr>
          <a:xfrm>
            <a:off x="5183188" y="987425"/>
            <a:ext cx="6172200" cy="4873625"/>
          </a:xfrm>
          <a:prstGeom prst="rect">
            <a:avLst/>
          </a:prstGeom>
          <a:noFill/>
          <a:ln>
            <a:noFill/>
          </a:ln>
        </p:spPr>
      </p:sp>
      <p:sp>
        <p:nvSpPr>
          <p:cNvPr id="71" name="Google Shape;71;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5" name="Shape 75"/>
        <p:cNvGrpSpPr/>
        <p:nvPr/>
      </p:nvGrpSpPr>
      <p:grpSpPr>
        <a:xfrm>
          <a:off x="0" y="0"/>
          <a:ext cx="0" cy="0"/>
          <a:chOff x="0" y="0"/>
          <a:chExt cx="0" cy="0"/>
        </a:xfrm>
      </p:grpSpPr>
      <p:sp>
        <p:nvSpPr>
          <p:cNvPr id="76" name="Google Shape;76;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1" name="Shape 81"/>
        <p:cNvGrpSpPr/>
        <p:nvPr/>
      </p:nvGrpSpPr>
      <p:grpSpPr>
        <a:xfrm>
          <a:off x="0" y="0"/>
          <a:ext cx="0" cy="0"/>
          <a:chOff x="0" y="0"/>
          <a:chExt cx="0" cy="0"/>
        </a:xfrm>
      </p:grpSpPr>
      <p:sp>
        <p:nvSpPr>
          <p:cNvPr id="82" name="Google Shape;82;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7" name="Shape 27"/>
        <p:cNvGrpSpPr/>
        <p:nvPr/>
      </p:nvGrpSpPr>
      <p:grpSpPr>
        <a:xfrm>
          <a:off x="0" y="0"/>
          <a:ext cx="0" cy="0"/>
          <a:chOff x="0" y="0"/>
          <a:chExt cx="0" cy="0"/>
        </a:xfrm>
      </p:grpSpPr>
      <p:sp>
        <p:nvSpPr>
          <p:cNvPr id="28" name="Google Shape;28;p15"/>
          <p:cNvSpPr txBox="1"/>
          <p:nvPr>
            <p:ph idx="1" type="body"/>
          </p:nvPr>
        </p:nvSpPr>
        <p:spPr>
          <a:xfrm>
            <a:off x="265740" y="996104"/>
            <a:ext cx="11664000" cy="50976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576"/>
              </a:spcBef>
              <a:spcAft>
                <a:spcPts val="0"/>
              </a:spcAft>
              <a:buClr>
                <a:srgbClr val="0070C0"/>
              </a:buClr>
              <a:buSzPts val="2800"/>
              <a:buFont typeface="Arial"/>
              <a:buChar char="•"/>
              <a:defRPr/>
            </a:lvl1pPr>
            <a:lvl2pPr indent="-381000" lvl="1" marL="914400" marR="0" algn="l">
              <a:lnSpc>
                <a:spcPct val="119000"/>
              </a:lnSpc>
              <a:spcBef>
                <a:spcPts val="576"/>
              </a:spcBef>
              <a:spcAft>
                <a:spcPts val="0"/>
              </a:spcAft>
              <a:buClr>
                <a:srgbClr val="0070C0"/>
              </a:buClr>
              <a:buSzPts val="2400"/>
              <a:buFont typeface="Verdana"/>
              <a:buChar char="─"/>
              <a:defRPr/>
            </a:lvl2pPr>
            <a:lvl3pPr indent="-355600" lvl="2" marL="1371600" algn="l">
              <a:lnSpc>
                <a:spcPct val="90000"/>
              </a:lnSpc>
              <a:spcBef>
                <a:spcPts val="500"/>
              </a:spcBef>
              <a:spcAft>
                <a:spcPts val="0"/>
              </a:spcAft>
              <a:buClr>
                <a:schemeClr val="dk1"/>
              </a:buClr>
              <a:buSzPts val="2000"/>
              <a:buFont typeface="Courier New"/>
              <a:buChar char="o"/>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 name="Google Shape;33;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sp>
        <p:nvSpPr>
          <p:cNvPr id="62" name="Google Shape;62;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4" name="Google Shape;64;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58000"/>
          </a:blip>
          <a:stretch>
            <a:fillRect/>
          </a:stretch>
        </a:blipFill>
      </p:bgPr>
    </p:bg>
    <p:spTree>
      <p:nvGrpSpPr>
        <p:cNvPr id="9" name="Shape 9"/>
        <p:cNvGrpSpPr/>
        <p:nvPr/>
      </p:nvGrpSpPr>
      <p:grpSpPr>
        <a:xfrm>
          <a:off x="0" y="0"/>
          <a:ext cx="0" cy="0"/>
          <a:chOff x="0" y="0"/>
          <a:chExt cx="0" cy="0"/>
        </a:xfrm>
      </p:grpSpPr>
      <p:sp>
        <p:nvSpPr>
          <p:cNvPr id="10" name="Google Shape;1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hyperlink" Target="https://www.whitehouse.gov/wp-content/uploads/2022/12/OSTP-CEQ-IK-Guidance.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hyperlink" Target="https://doi.org/10.1073/pnas.2122667119" TargetMode="External"/><Relationship Id="rId6" Type="http://schemas.openxmlformats.org/officeDocument/2006/relationships/hyperlink" Target="https://doi.org/10.1073/pnas.2122667119"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hyperlink" Target="https://doi.org/10.1038/s41559-021-01460-w" TargetMode="External"/><Relationship Id="rId5" Type="http://schemas.openxmlformats.org/officeDocument/2006/relationships/hyperlink" Target="https://doi.org/10.1038/s41559-021-01460-w"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hyperlink" Target="https://www.whitehouse.gov/wp-content/uploads/2022/12/OSTP-CEQ-IK-Guidance.pdf" TargetMode="External"/><Relationship Id="rId5" Type="http://schemas.openxmlformats.org/officeDocument/2006/relationships/hyperlink" Target="https://doi.org/10.1073/pnas.2122667119" TargetMode="External"/><Relationship Id="rId6" Type="http://schemas.openxmlformats.org/officeDocument/2006/relationships/hyperlink" Target="https://doi.org/10.1073/pnas.2122667119" TargetMode="External"/><Relationship Id="rId7" Type="http://schemas.openxmlformats.org/officeDocument/2006/relationships/hyperlink" Target="https://doi.org/10.1038/s41559-021-01460-w" TargetMode="External"/><Relationship Id="rId8" Type="http://schemas.openxmlformats.org/officeDocument/2006/relationships/hyperlink" Target="https://doi.org/10.1038/s41559-021-01460-w"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4.jpg"/><Relationship Id="rId5"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1.jpg"/><Relationship Id="rId5"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12.png"/><Relationship Id="rId6"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77000"/>
          </a:blip>
          <a:stretch>
            <a:fillRect/>
          </a:stretch>
        </a:blipFill>
      </p:bgPr>
    </p:bg>
    <p:spTree>
      <p:nvGrpSpPr>
        <p:cNvPr id="90" name="Shape 90"/>
        <p:cNvGrpSpPr/>
        <p:nvPr/>
      </p:nvGrpSpPr>
      <p:grpSpPr>
        <a:xfrm>
          <a:off x="0" y="0"/>
          <a:ext cx="0" cy="0"/>
          <a:chOff x="0" y="0"/>
          <a:chExt cx="0" cy="0"/>
        </a:xfrm>
      </p:grpSpPr>
      <p:sp>
        <p:nvSpPr>
          <p:cNvPr id="91" name="Google Shape;91;p1"/>
          <p:cNvSpPr txBox="1"/>
          <p:nvPr/>
        </p:nvSpPr>
        <p:spPr>
          <a:xfrm>
            <a:off x="0" y="6116480"/>
            <a:ext cx="12192000" cy="461665"/>
          </a:xfrm>
          <a:prstGeom prst="rect">
            <a:avLst/>
          </a:prstGeom>
          <a:solidFill>
            <a:schemeClr val="lt1">
              <a:alpha val="7882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chemeClr val="dk1"/>
                </a:solidFill>
                <a:latin typeface="Helvetica Neue Light"/>
                <a:ea typeface="Helvetica Neue Light"/>
                <a:cs typeface="Helvetica Neue Light"/>
                <a:sym typeface="Helvetica Neue Light"/>
              </a:rPr>
              <a:t>Kimberley R. Miner and Libby Larson</a:t>
            </a:r>
            <a:endParaRPr/>
          </a:p>
        </p:txBody>
      </p:sp>
      <p:sp>
        <p:nvSpPr>
          <p:cNvPr id="92" name="Google Shape;92;p1"/>
          <p:cNvSpPr txBox="1"/>
          <p:nvPr/>
        </p:nvSpPr>
        <p:spPr>
          <a:xfrm>
            <a:off x="48850" y="351847"/>
            <a:ext cx="12192000" cy="461700"/>
          </a:xfrm>
          <a:prstGeom prst="rect">
            <a:avLst/>
          </a:prstGeom>
          <a:solidFill>
            <a:schemeClr val="lt1">
              <a:alpha val="78823"/>
            </a:schemeClr>
          </a:solidFill>
          <a:ln>
            <a:noFill/>
          </a:ln>
        </p:spPr>
        <p:txBody>
          <a:bodyPr anchorCtr="0" anchor="b"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chemeClr val="dk1"/>
                </a:solidFill>
                <a:latin typeface="Helvetica Neue Light"/>
                <a:ea typeface="Helvetica Neue Light"/>
                <a:cs typeface="Helvetica Neue Light"/>
                <a:sym typeface="Helvetica Neue Light"/>
              </a:rPr>
              <a:t>Arctic co-production of knowledge</a:t>
            </a:r>
            <a:endParaRPr/>
          </a:p>
        </p:txBody>
      </p:sp>
      <p:pic>
        <p:nvPicPr>
          <p:cNvPr descr="Symbols of NASA | NASA" id="93" name="Google Shape;93;p1"/>
          <p:cNvPicPr preferRelativeResize="0"/>
          <p:nvPr/>
        </p:nvPicPr>
        <p:blipFill rotWithShape="1">
          <a:blip r:embed="rId4">
            <a:alphaModFix/>
          </a:blip>
          <a:srcRect b="0" l="0" r="0" t="0"/>
          <a:stretch/>
        </p:blipFill>
        <p:spPr>
          <a:xfrm>
            <a:off x="10026727" y="41762"/>
            <a:ext cx="2400658" cy="120032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7"/>
          <p:cNvSpPr txBox="1"/>
          <p:nvPr/>
        </p:nvSpPr>
        <p:spPr>
          <a:xfrm>
            <a:off x="0" y="-92600"/>
            <a:ext cx="12192000" cy="1200329"/>
          </a:xfrm>
          <a:prstGeom prst="rect">
            <a:avLst/>
          </a:prstGeom>
          <a:blipFill rotWithShape="1">
            <a:blip r:embed="rId3">
              <a:alphaModFix amt="77000"/>
            </a:blip>
            <a:tile algn="l" flip="none" tx="0" sx="100000" ty="0" sy="100000"/>
          </a:blipFill>
          <a:ln>
            <a:noFill/>
          </a:ln>
        </p:spPr>
        <p:txBody>
          <a:bodyPr anchorCtr="0" anchor="b" bIns="45700" lIns="91425" spcFirstLastPara="1" rIns="91425" wrap="square" tIns="45700">
            <a:spAutoFit/>
          </a:bodyPr>
          <a:lstStyle/>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p:txBody>
      </p:sp>
      <p:sp>
        <p:nvSpPr>
          <p:cNvPr id="161" name="Google Shape;161;p7"/>
          <p:cNvSpPr txBox="1"/>
          <p:nvPr/>
        </p:nvSpPr>
        <p:spPr>
          <a:xfrm>
            <a:off x="4001517" y="422158"/>
            <a:ext cx="4188967" cy="461665"/>
          </a:xfrm>
          <a:prstGeom prst="rect">
            <a:avLst/>
          </a:prstGeom>
          <a:solidFill>
            <a:schemeClr val="lt1">
              <a:alpha val="55686"/>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Helvetica Neue Light"/>
                <a:ea typeface="Helvetica Neue Light"/>
                <a:cs typeface="Helvetica Neue Light"/>
                <a:sym typeface="Helvetica Neue Light"/>
              </a:rPr>
              <a:t>ABoVE Yukon collaborations</a:t>
            </a:r>
            <a:endParaRPr/>
          </a:p>
        </p:txBody>
      </p:sp>
      <p:pic>
        <p:nvPicPr>
          <p:cNvPr id="162" name="Google Shape;162;p7"/>
          <p:cNvPicPr preferRelativeResize="0"/>
          <p:nvPr/>
        </p:nvPicPr>
        <p:blipFill rotWithShape="1">
          <a:blip r:embed="rId4">
            <a:alphaModFix/>
          </a:blip>
          <a:srcRect b="0" l="0" r="0" t="0"/>
          <a:stretch/>
        </p:blipFill>
        <p:spPr>
          <a:xfrm>
            <a:off x="2488557" y="1113389"/>
            <a:ext cx="7442521" cy="5751039"/>
          </a:xfrm>
          <a:prstGeom prst="rect">
            <a:avLst/>
          </a:prstGeom>
          <a:noFill/>
          <a:ln>
            <a:noFill/>
          </a:ln>
        </p:spPr>
      </p:pic>
      <p:sp>
        <p:nvSpPr>
          <p:cNvPr id="163" name="Google Shape;163;p7"/>
          <p:cNvSpPr txBox="1"/>
          <p:nvPr/>
        </p:nvSpPr>
        <p:spPr>
          <a:xfrm>
            <a:off x="9931078" y="6611779"/>
            <a:ext cx="162736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Maps by Dr. Latha Baskaran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g1f74b2ec62e_0_16"/>
          <p:cNvSpPr txBox="1"/>
          <p:nvPr/>
        </p:nvSpPr>
        <p:spPr>
          <a:xfrm>
            <a:off x="0" y="0"/>
            <a:ext cx="12192000" cy="1200600"/>
          </a:xfrm>
          <a:prstGeom prst="rect">
            <a:avLst/>
          </a:prstGeom>
          <a:blipFill rotWithShape="1">
            <a:blip r:embed="rId3">
              <a:alphaModFix amt="77000"/>
            </a:blip>
            <a:tile algn="l" flip="none" tx="0" sx="99997" ty="0" sy="99997"/>
          </a:blipFill>
          <a:ln>
            <a:noFill/>
          </a:ln>
        </p:spPr>
        <p:txBody>
          <a:bodyPr anchorCtr="0" anchor="b" bIns="45700" lIns="91425" spcFirstLastPara="1" rIns="91425" wrap="square" tIns="45700">
            <a:spAutoFit/>
          </a:bodyPr>
          <a:lstStyle/>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p:txBody>
      </p:sp>
      <p:sp>
        <p:nvSpPr>
          <p:cNvPr id="169" name="Google Shape;169;g1f74b2ec62e_0_16"/>
          <p:cNvSpPr txBox="1"/>
          <p:nvPr/>
        </p:nvSpPr>
        <p:spPr>
          <a:xfrm>
            <a:off x="2708695" y="422158"/>
            <a:ext cx="6774600" cy="461700"/>
          </a:xfrm>
          <a:prstGeom prst="rect">
            <a:avLst/>
          </a:prstGeom>
          <a:solidFill>
            <a:schemeClr val="lt1">
              <a:alpha val="55690"/>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Ways of knowing and language</a:t>
            </a:r>
            <a:endParaRPr/>
          </a:p>
        </p:txBody>
      </p:sp>
      <p:sp>
        <p:nvSpPr>
          <p:cNvPr id="170" name="Google Shape;170;g1f74b2ec62e_0_16"/>
          <p:cNvSpPr txBox="1"/>
          <p:nvPr/>
        </p:nvSpPr>
        <p:spPr>
          <a:xfrm>
            <a:off x="578050" y="1681650"/>
            <a:ext cx="11115600" cy="42123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Calibri"/>
              <a:buChar char="●"/>
            </a:pPr>
            <a:r>
              <a:rPr lang="en-US" sz="2200">
                <a:latin typeface="Calibri"/>
                <a:ea typeface="Calibri"/>
                <a:cs typeface="Calibri"/>
                <a:sym typeface="Calibri"/>
              </a:rPr>
              <a:t>Respecting and valuing all forms of knowledge</a:t>
            </a:r>
            <a:endParaRPr sz="2200">
              <a:latin typeface="Calibri"/>
              <a:ea typeface="Calibri"/>
              <a:cs typeface="Calibri"/>
              <a:sym typeface="Calibri"/>
            </a:endParaRPr>
          </a:p>
          <a:p>
            <a:pPr indent="-368300" lvl="0" marL="457200" rtl="0" algn="l">
              <a:spcBef>
                <a:spcPts val="1000"/>
              </a:spcBef>
              <a:spcAft>
                <a:spcPts val="0"/>
              </a:spcAft>
              <a:buSzPts val="2200"/>
              <a:buFont typeface="Calibri"/>
              <a:buChar char="●"/>
            </a:pPr>
            <a:r>
              <a:rPr lang="en-US" sz="2200">
                <a:latin typeface="Calibri"/>
                <a:ea typeface="Calibri"/>
                <a:cs typeface="Calibri"/>
                <a:sym typeface="Calibri"/>
              </a:rPr>
              <a:t>Acknowledge historical context and past injustice</a:t>
            </a:r>
            <a:endParaRPr sz="2200">
              <a:latin typeface="Calibri"/>
              <a:ea typeface="Calibri"/>
              <a:cs typeface="Calibri"/>
              <a:sym typeface="Calibri"/>
            </a:endParaRPr>
          </a:p>
          <a:p>
            <a:pPr indent="-368300" lvl="1" marL="914400" rtl="0" algn="l">
              <a:spcBef>
                <a:spcPts val="1000"/>
              </a:spcBef>
              <a:spcAft>
                <a:spcPts val="0"/>
              </a:spcAft>
              <a:buSzPts val="2200"/>
              <a:buFont typeface="Calibri"/>
              <a:buChar char="○"/>
            </a:pPr>
            <a:r>
              <a:rPr lang="en-US" sz="2200">
                <a:latin typeface="Calibri"/>
                <a:ea typeface="Calibri"/>
                <a:cs typeface="Calibri"/>
                <a:sym typeface="Calibri"/>
              </a:rPr>
              <a:t>This principle is highlighted in the OSTP-CEQ “</a:t>
            </a:r>
            <a:r>
              <a:rPr lang="en-US" sz="2200" u="sng">
                <a:solidFill>
                  <a:schemeClr val="hlink"/>
                </a:solidFill>
                <a:latin typeface="Calibri"/>
                <a:ea typeface="Calibri"/>
                <a:cs typeface="Calibri"/>
                <a:sym typeface="Calibri"/>
                <a:hlinkClick r:id="rId4"/>
              </a:rPr>
              <a:t>Guidance for Federal Departments and Agencies on Indigenous Knowledge</a:t>
            </a:r>
            <a:r>
              <a:rPr lang="en-US" sz="2200">
                <a:latin typeface="Calibri"/>
                <a:ea typeface="Calibri"/>
                <a:cs typeface="Calibri"/>
                <a:sym typeface="Calibri"/>
              </a:rPr>
              <a:t>”</a:t>
            </a:r>
            <a:endParaRPr sz="2200">
              <a:latin typeface="Calibri"/>
              <a:ea typeface="Calibri"/>
              <a:cs typeface="Calibri"/>
              <a:sym typeface="Calibri"/>
            </a:endParaRPr>
          </a:p>
          <a:p>
            <a:pPr indent="-368300" lvl="0" marL="457200" rtl="0" algn="l">
              <a:spcBef>
                <a:spcPts val="1000"/>
              </a:spcBef>
              <a:spcAft>
                <a:spcPts val="0"/>
              </a:spcAft>
              <a:buSzPts val="2200"/>
              <a:buFont typeface="Calibri"/>
              <a:buChar char="●"/>
            </a:pPr>
            <a:r>
              <a:rPr lang="en-US" sz="2200">
                <a:latin typeface="Calibri"/>
                <a:ea typeface="Calibri"/>
                <a:cs typeface="Calibri"/>
                <a:sym typeface="Calibri"/>
              </a:rPr>
              <a:t>Educate yourself first, </a:t>
            </a:r>
            <a:r>
              <a:rPr b="1" lang="en-US" sz="2200">
                <a:latin typeface="Calibri"/>
                <a:ea typeface="Calibri"/>
                <a:cs typeface="Calibri"/>
                <a:sym typeface="Calibri"/>
              </a:rPr>
              <a:t>don’t just say “teach me”</a:t>
            </a:r>
            <a:endParaRPr b="1" sz="2200">
              <a:latin typeface="Calibri"/>
              <a:ea typeface="Calibri"/>
              <a:cs typeface="Calibri"/>
              <a:sym typeface="Calibri"/>
            </a:endParaRPr>
          </a:p>
          <a:p>
            <a:pPr indent="-368300" lvl="0" marL="457200" rtl="0" algn="l">
              <a:spcBef>
                <a:spcPts val="1000"/>
              </a:spcBef>
              <a:spcAft>
                <a:spcPts val="0"/>
              </a:spcAft>
              <a:buSzPts val="2200"/>
              <a:buFont typeface="Calibri"/>
              <a:buChar char="●"/>
            </a:pPr>
            <a:r>
              <a:rPr lang="en-US" sz="2200">
                <a:latin typeface="Calibri"/>
                <a:ea typeface="Calibri"/>
                <a:cs typeface="Calibri"/>
                <a:sym typeface="Calibri"/>
              </a:rPr>
              <a:t>Impact of word choice:</a:t>
            </a:r>
            <a:endParaRPr sz="2200">
              <a:latin typeface="Calibri"/>
              <a:ea typeface="Calibri"/>
              <a:cs typeface="Calibri"/>
              <a:sym typeface="Calibri"/>
            </a:endParaRPr>
          </a:p>
          <a:p>
            <a:pPr indent="-368300" lvl="1" marL="914400" rtl="0" algn="l">
              <a:spcBef>
                <a:spcPts val="1000"/>
              </a:spcBef>
              <a:spcAft>
                <a:spcPts val="0"/>
              </a:spcAft>
              <a:buSzPts val="2200"/>
              <a:buFont typeface="Calibri"/>
              <a:buChar char="○"/>
            </a:pPr>
            <a:r>
              <a:rPr lang="en-US" sz="2200">
                <a:latin typeface="Calibri"/>
                <a:ea typeface="Calibri"/>
                <a:cs typeface="Calibri"/>
                <a:sym typeface="Calibri"/>
              </a:rPr>
              <a:t>Militaristic: campaign, target</a:t>
            </a:r>
            <a:endParaRPr sz="2200">
              <a:latin typeface="Calibri"/>
              <a:ea typeface="Calibri"/>
              <a:cs typeface="Calibri"/>
              <a:sym typeface="Calibri"/>
            </a:endParaRPr>
          </a:p>
          <a:p>
            <a:pPr indent="-368300" lvl="1" marL="914400" rtl="0" algn="l">
              <a:spcBef>
                <a:spcPts val="0"/>
              </a:spcBef>
              <a:spcAft>
                <a:spcPts val="0"/>
              </a:spcAft>
              <a:buSzPts val="2200"/>
              <a:buFont typeface="Calibri"/>
              <a:buChar char="○"/>
            </a:pPr>
            <a:r>
              <a:rPr lang="en-US" sz="2200">
                <a:latin typeface="Calibri"/>
                <a:ea typeface="Calibri"/>
                <a:cs typeface="Calibri"/>
                <a:sym typeface="Calibri"/>
              </a:rPr>
              <a:t>Extractive: ecosystem services</a:t>
            </a:r>
            <a:endParaRPr sz="2200">
              <a:latin typeface="Calibri"/>
              <a:ea typeface="Calibri"/>
              <a:cs typeface="Calibri"/>
              <a:sym typeface="Calibri"/>
            </a:endParaRPr>
          </a:p>
          <a:p>
            <a:pPr indent="-368300" lvl="1" marL="914400" rtl="0" algn="l">
              <a:spcBef>
                <a:spcPts val="0"/>
              </a:spcBef>
              <a:spcAft>
                <a:spcPts val="0"/>
              </a:spcAft>
              <a:buSzPts val="2200"/>
              <a:buFont typeface="Calibri"/>
              <a:buChar char="○"/>
            </a:pPr>
            <a:r>
              <a:rPr lang="en-US" sz="2200">
                <a:latin typeface="Calibri"/>
                <a:ea typeface="Calibri"/>
                <a:cs typeface="Calibri"/>
                <a:sym typeface="Calibri"/>
              </a:rPr>
              <a:t>Erasing: stakeholders, Arctic regions as “edge of the Earth”, new, foreign, using ‘Indigenous’ as catch all for many nations, </a:t>
            </a:r>
            <a:r>
              <a:rPr i="1" lang="en-US" sz="2200">
                <a:latin typeface="Calibri"/>
                <a:ea typeface="Calibri"/>
                <a:cs typeface="Calibri"/>
                <a:sym typeface="Calibri"/>
              </a:rPr>
              <a:t>other than</a:t>
            </a:r>
            <a:r>
              <a:rPr lang="en-US" sz="2200">
                <a:latin typeface="Calibri"/>
                <a:ea typeface="Calibri"/>
                <a:cs typeface="Calibri"/>
                <a:sym typeface="Calibri"/>
              </a:rPr>
              <a:t> </a:t>
            </a:r>
            <a:endParaRPr sz="22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 name="Shape 175"/>
        <p:cNvGrpSpPr/>
        <p:nvPr/>
      </p:nvGrpSpPr>
      <p:grpSpPr>
        <a:xfrm>
          <a:off x="0" y="0"/>
          <a:ext cx="0" cy="0"/>
          <a:chOff x="0" y="0"/>
          <a:chExt cx="0" cy="0"/>
        </a:xfrm>
      </p:grpSpPr>
      <p:sp>
        <p:nvSpPr>
          <p:cNvPr id="176" name="Google Shape;176;p11"/>
          <p:cNvSpPr txBox="1"/>
          <p:nvPr/>
        </p:nvSpPr>
        <p:spPr>
          <a:xfrm>
            <a:off x="-152400" y="0"/>
            <a:ext cx="12344400" cy="1200329"/>
          </a:xfrm>
          <a:prstGeom prst="rect">
            <a:avLst/>
          </a:prstGeom>
          <a:blipFill rotWithShape="1">
            <a:blip r:embed="rId3">
              <a:alphaModFix amt="77000"/>
            </a:blip>
            <a:tile algn="bl" flip="none" tx="0" sx="100000" ty="0" sy="100000"/>
          </a:blipFill>
          <a:ln>
            <a:noFill/>
          </a:ln>
        </p:spPr>
        <p:txBody>
          <a:bodyPr anchorCtr="0" anchor="b" bIns="45700" lIns="91425" spcFirstLastPara="1" rIns="91425" wrap="square" tIns="45700">
            <a:spAutoFit/>
          </a:bodyPr>
          <a:lstStyle/>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p:txBody>
      </p:sp>
      <p:sp>
        <p:nvSpPr>
          <p:cNvPr id="177" name="Google Shape;177;p11"/>
          <p:cNvSpPr txBox="1"/>
          <p:nvPr/>
        </p:nvSpPr>
        <p:spPr>
          <a:xfrm>
            <a:off x="4369406" y="422158"/>
            <a:ext cx="3453189" cy="461665"/>
          </a:xfrm>
          <a:prstGeom prst="rect">
            <a:avLst/>
          </a:prstGeom>
          <a:solidFill>
            <a:schemeClr val="lt1">
              <a:alpha val="72941"/>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Helvetica Neue Light"/>
                <a:ea typeface="Helvetica Neue Light"/>
                <a:cs typeface="Helvetica Neue Light"/>
                <a:sym typeface="Helvetica Neue Light"/>
              </a:rPr>
              <a:t>Building good relations </a:t>
            </a:r>
            <a:endParaRPr/>
          </a:p>
        </p:txBody>
      </p:sp>
      <p:pic>
        <p:nvPicPr>
          <p:cNvPr id="178" name="Google Shape;178;p11"/>
          <p:cNvPicPr preferRelativeResize="0"/>
          <p:nvPr/>
        </p:nvPicPr>
        <p:blipFill rotWithShape="1">
          <a:blip r:embed="rId4">
            <a:alphaModFix/>
          </a:blip>
          <a:srcRect b="0" l="0" r="0" t="0"/>
          <a:stretch/>
        </p:blipFill>
        <p:spPr>
          <a:xfrm>
            <a:off x="2422750" y="2102974"/>
            <a:ext cx="7630151" cy="2298175"/>
          </a:xfrm>
          <a:prstGeom prst="rect">
            <a:avLst/>
          </a:prstGeom>
          <a:noFill/>
          <a:ln>
            <a:noFill/>
          </a:ln>
        </p:spPr>
      </p:pic>
      <p:sp>
        <p:nvSpPr>
          <p:cNvPr id="179" name="Google Shape;179;p11"/>
          <p:cNvSpPr txBox="1"/>
          <p:nvPr/>
        </p:nvSpPr>
        <p:spPr>
          <a:xfrm>
            <a:off x="7592993" y="5830430"/>
            <a:ext cx="169104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Helvetica Neue"/>
                <a:ea typeface="Helvetica Neue"/>
                <a:cs typeface="Helvetica Neue"/>
                <a:sym typeface="Helvetica Neue"/>
              </a:rPr>
              <a:t>Together…</a:t>
            </a:r>
            <a:endParaRPr/>
          </a:p>
        </p:txBody>
      </p:sp>
      <p:sp>
        <p:nvSpPr>
          <p:cNvPr id="180" name="Google Shape;180;p11"/>
          <p:cNvSpPr txBox="1"/>
          <p:nvPr/>
        </p:nvSpPr>
        <p:spPr>
          <a:xfrm>
            <a:off x="7523728" y="4401144"/>
            <a:ext cx="23793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National Inuit Strategy on Research</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4" name="Shape 184"/>
        <p:cNvGrpSpPr/>
        <p:nvPr/>
      </p:nvGrpSpPr>
      <p:grpSpPr>
        <a:xfrm>
          <a:off x="0" y="0"/>
          <a:ext cx="0" cy="0"/>
          <a:chOff x="0" y="0"/>
          <a:chExt cx="0" cy="0"/>
        </a:xfrm>
      </p:grpSpPr>
      <p:sp>
        <p:nvSpPr>
          <p:cNvPr id="185" name="Google Shape;185;g1f74b2ec62e_0_25"/>
          <p:cNvSpPr txBox="1"/>
          <p:nvPr/>
        </p:nvSpPr>
        <p:spPr>
          <a:xfrm>
            <a:off x="0" y="0"/>
            <a:ext cx="12192000" cy="1200600"/>
          </a:xfrm>
          <a:prstGeom prst="rect">
            <a:avLst/>
          </a:prstGeom>
          <a:blipFill rotWithShape="1">
            <a:blip r:embed="rId3">
              <a:alphaModFix amt="77000"/>
            </a:blip>
            <a:tile algn="l" flip="none" tx="0" sx="99997" ty="0" sy="99997"/>
          </a:blipFill>
          <a:ln>
            <a:noFill/>
          </a:ln>
        </p:spPr>
        <p:txBody>
          <a:bodyPr anchorCtr="0" anchor="b" bIns="45700" lIns="91425" spcFirstLastPara="1" rIns="91425" wrap="square" tIns="45700">
            <a:spAutoFit/>
          </a:bodyPr>
          <a:lstStyle/>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p:txBody>
      </p:sp>
      <p:sp>
        <p:nvSpPr>
          <p:cNvPr id="186" name="Google Shape;186;g1f74b2ec62e_0_25"/>
          <p:cNvSpPr txBox="1"/>
          <p:nvPr/>
        </p:nvSpPr>
        <p:spPr>
          <a:xfrm>
            <a:off x="2708695" y="422158"/>
            <a:ext cx="6774600" cy="461700"/>
          </a:xfrm>
          <a:prstGeom prst="rect">
            <a:avLst/>
          </a:prstGeom>
          <a:solidFill>
            <a:schemeClr val="lt1">
              <a:alpha val="55690"/>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Good relations in action</a:t>
            </a:r>
            <a:endParaRPr/>
          </a:p>
        </p:txBody>
      </p:sp>
      <p:pic>
        <p:nvPicPr>
          <p:cNvPr id="187" name="Google Shape;187;g1f74b2ec62e_0_25"/>
          <p:cNvPicPr preferRelativeResize="0"/>
          <p:nvPr/>
        </p:nvPicPr>
        <p:blipFill>
          <a:blip r:embed="rId4">
            <a:alphaModFix/>
          </a:blip>
          <a:stretch>
            <a:fillRect/>
          </a:stretch>
        </p:blipFill>
        <p:spPr>
          <a:xfrm>
            <a:off x="244350" y="1326750"/>
            <a:ext cx="5266354" cy="5352602"/>
          </a:xfrm>
          <a:prstGeom prst="rect">
            <a:avLst/>
          </a:prstGeom>
          <a:noFill/>
          <a:ln>
            <a:noFill/>
          </a:ln>
        </p:spPr>
      </p:pic>
      <p:sp>
        <p:nvSpPr>
          <p:cNvPr id="188" name="Google Shape;188;g1f74b2ec62e_0_25"/>
          <p:cNvSpPr txBox="1"/>
          <p:nvPr/>
        </p:nvSpPr>
        <p:spPr>
          <a:xfrm>
            <a:off x="5754400" y="5811150"/>
            <a:ext cx="6188100" cy="868200"/>
          </a:xfrm>
          <a:prstGeom prst="rect">
            <a:avLst/>
          </a:prstGeom>
          <a:noFill/>
          <a:ln>
            <a:noFill/>
          </a:ln>
        </p:spPr>
        <p:txBody>
          <a:bodyPr anchorCtr="0" anchor="t" bIns="91425" lIns="91425" spcFirstLastPara="1" rIns="91425" wrap="square" tIns="91425">
            <a:spAutoFit/>
          </a:bodyPr>
          <a:lstStyle/>
          <a:p>
            <a:pPr indent="-279400" lvl="0" marL="279400" rtl="0" algn="l">
              <a:lnSpc>
                <a:spcPct val="135000"/>
              </a:lnSpc>
              <a:spcBef>
                <a:spcPts val="0"/>
              </a:spcBef>
              <a:spcAft>
                <a:spcPts val="0"/>
              </a:spcAft>
              <a:buNone/>
            </a:pPr>
            <a:r>
              <a:rPr lang="en-US" sz="1200">
                <a:solidFill>
                  <a:schemeClr val="dk1"/>
                </a:solidFill>
              </a:rPr>
              <a:t>Figure from: Ramírez-Castañeda, V., et al. 2022. A set of principles and practical suggestions for equitable fieldwork in biology. Proceedings of the National Academy of Sciences 119, e2122667119.</a:t>
            </a:r>
            <a:r>
              <a:rPr lang="en-US" sz="1200">
                <a:solidFill>
                  <a:schemeClr val="dk1"/>
                </a:solidFill>
                <a:uFill>
                  <a:noFill/>
                </a:uFill>
                <a:hlinkClick r:id="rId5">
                  <a:extLst>
                    <a:ext uri="{A12FA001-AC4F-418D-AE19-62706E023703}">
                      <ahyp:hlinkClr val="tx"/>
                    </a:ext>
                  </a:extLst>
                </a:hlinkClick>
              </a:rPr>
              <a:t> </a:t>
            </a:r>
            <a:r>
              <a:rPr lang="en-US" sz="1200" u="sng">
                <a:solidFill>
                  <a:schemeClr val="hlink"/>
                </a:solidFill>
                <a:hlinkClick r:id="rId6"/>
              </a:rPr>
              <a:t>https://doi.org/10.1073/pnas.2122667119</a:t>
            </a:r>
            <a:endParaRPr sz="1200">
              <a:latin typeface="Calibri"/>
              <a:ea typeface="Calibri"/>
              <a:cs typeface="Calibri"/>
              <a:sym typeface="Calibri"/>
            </a:endParaRPr>
          </a:p>
        </p:txBody>
      </p:sp>
      <p:sp>
        <p:nvSpPr>
          <p:cNvPr id="189" name="Google Shape;189;g1f74b2ec62e_0_25"/>
          <p:cNvSpPr txBox="1"/>
          <p:nvPr/>
        </p:nvSpPr>
        <p:spPr>
          <a:xfrm>
            <a:off x="5656000" y="1497700"/>
            <a:ext cx="6384900" cy="424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Learn about histories and current concerns</a:t>
            </a:r>
            <a:endParaRPr sz="2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200">
              <a:solidFill>
                <a:schemeClr val="dk1"/>
              </a:solidFill>
              <a:latin typeface="Calibri"/>
              <a:ea typeface="Calibri"/>
              <a:cs typeface="Calibri"/>
              <a:sym typeface="Calibri"/>
            </a:endParaRPr>
          </a:p>
          <a:p>
            <a:pPr indent="0" lvl="0" marL="0" rtl="0" algn="l">
              <a:spcBef>
                <a:spcPts val="0"/>
              </a:spcBef>
              <a:spcAft>
                <a:spcPts val="0"/>
              </a:spcAft>
              <a:buNone/>
            </a:pPr>
            <a:r>
              <a:rPr lang="en-US" sz="2200">
                <a:solidFill>
                  <a:schemeClr val="dk1"/>
                </a:solidFill>
                <a:latin typeface="Calibri"/>
                <a:ea typeface="Calibri"/>
                <a:cs typeface="Calibri"/>
                <a:sym typeface="Calibri"/>
              </a:rPr>
              <a:t>Be humble in building relationships</a:t>
            </a:r>
            <a:endParaRPr sz="2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200">
              <a:solidFill>
                <a:schemeClr val="dk1"/>
              </a:solidFill>
              <a:latin typeface="Calibri"/>
              <a:ea typeface="Calibri"/>
              <a:cs typeface="Calibri"/>
              <a:sym typeface="Calibri"/>
            </a:endParaRPr>
          </a:p>
          <a:p>
            <a:pPr indent="0" lvl="0" marL="0" rtl="0" algn="l">
              <a:spcBef>
                <a:spcPts val="0"/>
              </a:spcBef>
              <a:spcAft>
                <a:spcPts val="0"/>
              </a:spcAft>
              <a:buNone/>
            </a:pPr>
            <a:r>
              <a:rPr lang="en-US" sz="2200">
                <a:solidFill>
                  <a:schemeClr val="dk1"/>
                </a:solidFill>
                <a:latin typeface="Calibri"/>
                <a:ea typeface="Calibri"/>
                <a:cs typeface="Calibri"/>
                <a:sym typeface="Calibri"/>
              </a:rPr>
              <a:t>Do not expect or rely on free labor</a:t>
            </a:r>
            <a:endParaRPr sz="2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200">
              <a:solidFill>
                <a:schemeClr val="dk1"/>
              </a:solidFill>
              <a:latin typeface="Calibri"/>
              <a:ea typeface="Calibri"/>
              <a:cs typeface="Calibri"/>
              <a:sym typeface="Calibri"/>
            </a:endParaRPr>
          </a:p>
          <a:p>
            <a:pPr indent="0" lvl="0" marL="0" rtl="0" algn="l">
              <a:spcBef>
                <a:spcPts val="0"/>
              </a:spcBef>
              <a:spcAft>
                <a:spcPts val="0"/>
              </a:spcAft>
              <a:buNone/>
            </a:pPr>
            <a:r>
              <a:rPr lang="en-US" sz="2200">
                <a:solidFill>
                  <a:schemeClr val="dk1"/>
                </a:solidFill>
                <a:latin typeface="Calibri"/>
                <a:ea typeface="Calibri"/>
                <a:cs typeface="Calibri"/>
                <a:sym typeface="Calibri"/>
              </a:rPr>
              <a:t>Dedicate time to engage with communities throughout the project</a:t>
            </a:r>
            <a:endParaRPr sz="2200">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Formulation of research question and approach</a:t>
            </a:r>
            <a:endParaRPr sz="2200">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Implementation </a:t>
            </a:r>
            <a:endParaRPr sz="2200">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Results, synthesis, impacts</a:t>
            </a:r>
            <a:endParaRPr sz="22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g1f74b2ec62e_0_50"/>
          <p:cNvSpPr txBox="1"/>
          <p:nvPr/>
        </p:nvSpPr>
        <p:spPr>
          <a:xfrm>
            <a:off x="0" y="0"/>
            <a:ext cx="12192000" cy="1200600"/>
          </a:xfrm>
          <a:prstGeom prst="rect">
            <a:avLst/>
          </a:prstGeom>
          <a:blipFill rotWithShape="1">
            <a:blip r:embed="rId3">
              <a:alphaModFix amt="77000"/>
            </a:blip>
            <a:tile algn="l" flip="none" tx="0" sx="99997" ty="0" sy="99997"/>
          </a:blipFill>
          <a:ln>
            <a:noFill/>
          </a:ln>
        </p:spPr>
        <p:txBody>
          <a:bodyPr anchorCtr="0" anchor="b" bIns="45700" lIns="91425" spcFirstLastPara="1" rIns="91425" wrap="square" tIns="45700">
            <a:spAutoFit/>
          </a:bodyPr>
          <a:lstStyle/>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p:txBody>
      </p:sp>
      <p:sp>
        <p:nvSpPr>
          <p:cNvPr id="195" name="Google Shape;195;g1f74b2ec62e_0_50"/>
          <p:cNvSpPr txBox="1"/>
          <p:nvPr/>
        </p:nvSpPr>
        <p:spPr>
          <a:xfrm>
            <a:off x="2708695" y="422158"/>
            <a:ext cx="6774600" cy="461700"/>
          </a:xfrm>
          <a:prstGeom prst="rect">
            <a:avLst/>
          </a:prstGeom>
          <a:solidFill>
            <a:schemeClr val="lt1">
              <a:alpha val="55690"/>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Good relations in action</a:t>
            </a:r>
            <a:endParaRPr/>
          </a:p>
        </p:txBody>
      </p:sp>
      <p:pic>
        <p:nvPicPr>
          <p:cNvPr id="196" name="Google Shape;196;g1f74b2ec62e_0_50"/>
          <p:cNvPicPr preferRelativeResize="0"/>
          <p:nvPr/>
        </p:nvPicPr>
        <p:blipFill rotWithShape="1">
          <a:blip r:embed="rId4">
            <a:alphaModFix/>
          </a:blip>
          <a:srcRect b="13224" l="22977" r="28832" t="0"/>
          <a:stretch/>
        </p:blipFill>
        <p:spPr>
          <a:xfrm>
            <a:off x="6082850" y="1525750"/>
            <a:ext cx="5846374" cy="4662225"/>
          </a:xfrm>
          <a:prstGeom prst="rect">
            <a:avLst/>
          </a:prstGeom>
          <a:noFill/>
          <a:ln>
            <a:noFill/>
          </a:ln>
        </p:spPr>
      </p:pic>
      <p:sp>
        <p:nvSpPr>
          <p:cNvPr id="197" name="Google Shape;197;g1f74b2ec62e_0_50"/>
          <p:cNvSpPr txBox="1"/>
          <p:nvPr/>
        </p:nvSpPr>
        <p:spPr>
          <a:xfrm>
            <a:off x="256300" y="1525750"/>
            <a:ext cx="5524500" cy="488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Know the land: territorial history, treaties, current legal status</a:t>
            </a:r>
            <a:endParaRPr sz="2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200">
              <a:solidFill>
                <a:schemeClr val="dk1"/>
              </a:solidFill>
              <a:latin typeface="Calibri"/>
              <a:ea typeface="Calibri"/>
              <a:cs typeface="Calibri"/>
              <a:sym typeface="Calibri"/>
            </a:endParaRPr>
          </a:p>
          <a:p>
            <a:pPr indent="0" lvl="0" marL="0" rtl="0" algn="l">
              <a:spcBef>
                <a:spcPts val="0"/>
              </a:spcBef>
              <a:spcAft>
                <a:spcPts val="0"/>
              </a:spcAft>
              <a:buNone/>
            </a:pPr>
            <a:r>
              <a:rPr b="1" lang="en-US" sz="2200">
                <a:solidFill>
                  <a:schemeClr val="dk1"/>
                </a:solidFill>
                <a:latin typeface="Calibri"/>
                <a:ea typeface="Calibri"/>
                <a:cs typeface="Calibri"/>
                <a:sym typeface="Calibri"/>
              </a:rPr>
              <a:t>START NOW</a:t>
            </a:r>
            <a:r>
              <a:rPr lang="en-US" sz="2200">
                <a:solidFill>
                  <a:schemeClr val="dk1"/>
                </a:solidFill>
                <a:latin typeface="Calibri"/>
                <a:ea typeface="Calibri"/>
                <a:cs typeface="Calibri"/>
                <a:sym typeface="Calibri"/>
              </a:rPr>
              <a:t> for any field work:</a:t>
            </a:r>
            <a:endParaRPr sz="2200">
              <a:solidFill>
                <a:schemeClr val="dk1"/>
              </a:solidFill>
              <a:latin typeface="Calibri"/>
              <a:ea typeface="Calibri"/>
              <a:cs typeface="Calibri"/>
              <a:sym typeface="Calibri"/>
            </a:endParaRPr>
          </a:p>
          <a:p>
            <a:pPr indent="-368300" lvl="0" marL="457200" rtl="0" algn="l">
              <a:spcBef>
                <a:spcPts val="100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Contact local tribes, hunters and trappers associations, councils, communities, governments </a:t>
            </a:r>
            <a:endParaRPr sz="2200">
              <a:solidFill>
                <a:schemeClr val="dk1"/>
              </a:solidFill>
              <a:latin typeface="Calibri"/>
              <a:ea typeface="Calibri"/>
              <a:cs typeface="Calibri"/>
              <a:sym typeface="Calibri"/>
            </a:endParaRPr>
          </a:p>
          <a:p>
            <a:pPr indent="-368300" lvl="0" marL="457200" rtl="0" algn="l">
              <a:spcBef>
                <a:spcPts val="100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Describe interest and request feedback</a:t>
            </a:r>
            <a:endParaRPr sz="2200">
              <a:solidFill>
                <a:schemeClr val="dk1"/>
              </a:solidFill>
              <a:latin typeface="Calibri"/>
              <a:ea typeface="Calibri"/>
              <a:cs typeface="Calibri"/>
              <a:sym typeface="Calibri"/>
            </a:endParaRPr>
          </a:p>
          <a:p>
            <a:pPr indent="-368300" lvl="0" marL="457200" rtl="0" algn="l">
              <a:spcBef>
                <a:spcPts val="100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Ask about any required permits</a:t>
            </a:r>
            <a:endParaRPr sz="2200">
              <a:solidFill>
                <a:schemeClr val="dk1"/>
              </a:solidFill>
              <a:latin typeface="Calibri"/>
              <a:ea typeface="Calibri"/>
              <a:cs typeface="Calibri"/>
              <a:sym typeface="Calibri"/>
            </a:endParaRPr>
          </a:p>
          <a:p>
            <a:pPr indent="-368300" lvl="1" marL="685800" rtl="0" algn="l">
              <a:spcBef>
                <a:spcPts val="100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Getting permits can take several months</a:t>
            </a:r>
            <a:endParaRPr sz="2200">
              <a:solidFill>
                <a:schemeClr val="dk1"/>
              </a:solidFill>
              <a:latin typeface="Calibri"/>
              <a:ea typeface="Calibri"/>
              <a:cs typeface="Calibri"/>
              <a:sym typeface="Calibri"/>
            </a:endParaRPr>
          </a:p>
          <a:p>
            <a:pPr indent="-368300" lvl="1" marL="6858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Language translation may be required</a:t>
            </a:r>
            <a:endParaRPr sz="2200">
              <a:solidFill>
                <a:schemeClr val="dk1"/>
              </a:solidFill>
              <a:latin typeface="Calibri"/>
              <a:ea typeface="Calibri"/>
              <a:cs typeface="Calibri"/>
              <a:sym typeface="Calibri"/>
            </a:endParaRPr>
          </a:p>
          <a:p>
            <a:pPr indent="-368300" lvl="0" marL="457200" rtl="0" algn="l">
              <a:spcBef>
                <a:spcPts val="100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Employ local people </a:t>
            </a:r>
            <a:endParaRPr sz="2200">
              <a:solidFill>
                <a:schemeClr val="dk1"/>
              </a:solidFill>
              <a:latin typeface="Calibri"/>
              <a:ea typeface="Calibri"/>
              <a:cs typeface="Calibri"/>
              <a:sym typeface="Calibri"/>
            </a:endParaRPr>
          </a:p>
        </p:txBody>
      </p:sp>
      <p:sp>
        <p:nvSpPr>
          <p:cNvPr id="198" name="Google Shape;198;g1f74b2ec62e_0_50"/>
          <p:cNvSpPr txBox="1"/>
          <p:nvPr/>
        </p:nvSpPr>
        <p:spPr>
          <a:xfrm>
            <a:off x="8145525" y="6345625"/>
            <a:ext cx="37179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a:latin typeface="Calibri"/>
                <a:ea typeface="Calibri"/>
                <a:cs typeface="Calibri"/>
                <a:sym typeface="Calibri"/>
              </a:rPr>
              <a:t>Treaties, as shown on https://native-land.ca/</a:t>
            </a:r>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pic>
        <p:nvPicPr>
          <p:cNvPr id="204" name="Google Shape;204;g1f74b2ec62e_0_0"/>
          <p:cNvPicPr preferRelativeResize="0"/>
          <p:nvPr/>
        </p:nvPicPr>
        <p:blipFill>
          <a:blip r:embed="rId3">
            <a:alphaModFix/>
          </a:blip>
          <a:stretch>
            <a:fillRect/>
          </a:stretch>
        </p:blipFill>
        <p:spPr>
          <a:xfrm>
            <a:off x="4493850" y="0"/>
            <a:ext cx="7787826" cy="6858000"/>
          </a:xfrm>
          <a:prstGeom prst="rect">
            <a:avLst/>
          </a:prstGeom>
          <a:noFill/>
          <a:ln>
            <a:noFill/>
          </a:ln>
        </p:spPr>
      </p:pic>
      <p:sp>
        <p:nvSpPr>
          <p:cNvPr id="205" name="Google Shape;205;g1f74b2ec62e_0_0"/>
          <p:cNvSpPr txBox="1"/>
          <p:nvPr/>
        </p:nvSpPr>
        <p:spPr>
          <a:xfrm>
            <a:off x="0" y="5740500"/>
            <a:ext cx="5536800" cy="1117500"/>
          </a:xfrm>
          <a:prstGeom prst="rect">
            <a:avLst/>
          </a:prstGeom>
          <a:noFill/>
          <a:ln>
            <a:noFill/>
          </a:ln>
        </p:spPr>
        <p:txBody>
          <a:bodyPr anchorCtr="0" anchor="t" bIns="91425" lIns="91425" spcFirstLastPara="1" rIns="91425" wrap="square" tIns="91425">
            <a:spAutoFit/>
          </a:bodyPr>
          <a:lstStyle/>
          <a:p>
            <a:pPr indent="-279400" lvl="0" marL="279400" rtl="0" algn="l">
              <a:lnSpc>
                <a:spcPct val="135000"/>
              </a:lnSpc>
              <a:spcBef>
                <a:spcPts val="0"/>
              </a:spcBef>
              <a:spcAft>
                <a:spcPts val="0"/>
              </a:spcAft>
              <a:buNone/>
            </a:pPr>
            <a:r>
              <a:rPr lang="en-US" sz="1200">
                <a:solidFill>
                  <a:schemeClr val="dk1"/>
                </a:solidFill>
                <a:latin typeface="Calibri"/>
                <a:ea typeface="Calibri"/>
                <a:cs typeface="Calibri"/>
                <a:sym typeface="Calibri"/>
              </a:rPr>
              <a:t>Illustrations by Keren Cooper. Figure from: </a:t>
            </a:r>
            <a:endParaRPr sz="1200">
              <a:solidFill>
                <a:schemeClr val="dk1"/>
              </a:solidFill>
              <a:latin typeface="Calibri"/>
              <a:ea typeface="Calibri"/>
              <a:cs typeface="Calibri"/>
              <a:sym typeface="Calibri"/>
            </a:endParaRPr>
          </a:p>
          <a:p>
            <a:pPr indent="-279400" lvl="0" marL="279400" rtl="0" algn="l">
              <a:lnSpc>
                <a:spcPct val="135000"/>
              </a:lnSpc>
              <a:spcBef>
                <a:spcPts val="0"/>
              </a:spcBef>
              <a:spcAft>
                <a:spcPts val="0"/>
              </a:spcAft>
              <a:buNone/>
            </a:pPr>
            <a:r>
              <a:rPr lang="en-US" sz="1200">
                <a:solidFill>
                  <a:schemeClr val="dk1"/>
                </a:solidFill>
                <a:latin typeface="Calibri"/>
                <a:ea typeface="Calibri"/>
                <a:cs typeface="Calibri"/>
                <a:sym typeface="Calibri"/>
              </a:rPr>
              <a:t>Trisos, C.H., Auerbach, J., Katti, M., 2021. Decoloniality and anti-oppressive practices for a more ethical ecology. Nat Ecol Evol 5, 1205–1212.</a:t>
            </a:r>
            <a:r>
              <a:rPr lang="en-US" sz="1200">
                <a:solidFill>
                  <a:schemeClr val="dk1"/>
                </a:solidFill>
                <a:uFill>
                  <a:noFill/>
                </a:uFill>
                <a:latin typeface="Calibri"/>
                <a:ea typeface="Calibri"/>
                <a:cs typeface="Calibri"/>
                <a:sym typeface="Calibri"/>
                <a:hlinkClick r:id="rId4">
                  <a:extLst>
                    <a:ext uri="{A12FA001-AC4F-418D-AE19-62706E023703}">
                      <ahyp:hlinkClr val="tx"/>
                    </a:ext>
                  </a:extLst>
                </a:hlinkClick>
              </a:rPr>
              <a:t> </a:t>
            </a:r>
            <a:r>
              <a:rPr lang="en-US" sz="1200" u="sng">
                <a:solidFill>
                  <a:schemeClr val="hlink"/>
                </a:solidFill>
                <a:latin typeface="Calibri"/>
                <a:ea typeface="Calibri"/>
                <a:cs typeface="Calibri"/>
                <a:sym typeface="Calibri"/>
                <a:hlinkClick r:id="rId5"/>
              </a:rPr>
              <a:t>https://doi.org/10.1038/s41559-021-01460-w</a:t>
            </a:r>
            <a:endParaRPr sz="1500">
              <a:latin typeface="Calibri"/>
              <a:ea typeface="Calibri"/>
              <a:cs typeface="Calibri"/>
              <a:sym typeface="Calibri"/>
            </a:endParaRPr>
          </a:p>
        </p:txBody>
      </p:sp>
      <p:sp>
        <p:nvSpPr>
          <p:cNvPr id="206" name="Google Shape;206;g1f74b2ec62e_0_0"/>
          <p:cNvSpPr txBox="1"/>
          <p:nvPr>
            <p:ph type="title"/>
          </p:nvPr>
        </p:nvSpPr>
        <p:spPr>
          <a:xfrm>
            <a:off x="160275" y="7775"/>
            <a:ext cx="5079900" cy="1416000"/>
          </a:xfrm>
          <a:prstGeom prst="rect">
            <a:avLst/>
          </a:prstGeom>
        </p:spPr>
        <p:txBody>
          <a:bodyPr anchorCtr="0" anchor="ctr" bIns="45700" lIns="91425" spcFirstLastPara="1" rIns="91425" wrap="square" tIns="45700">
            <a:spAutoFit/>
          </a:bodyPr>
          <a:lstStyle/>
          <a:p>
            <a:pPr indent="0" lvl="0" marL="0" rtl="0" algn="l">
              <a:lnSpc>
                <a:spcPct val="100000"/>
              </a:lnSpc>
              <a:spcBef>
                <a:spcPts val="0"/>
              </a:spcBef>
              <a:spcAft>
                <a:spcPts val="0"/>
              </a:spcAft>
              <a:buNone/>
            </a:pPr>
            <a:r>
              <a:rPr lang="en-US" sz="4300"/>
              <a:t>Consider your role </a:t>
            </a:r>
            <a:r>
              <a:rPr lang="en-US" sz="4300">
                <a:extLst>
                  <a:ext uri="http://customooxmlschemas.google.com/">
                    <go:slidesCustomData xmlns:go="http://customooxmlschemas.google.com/" textRoundtripDataId="0"/>
                  </a:ext>
                </a:extLst>
              </a:rPr>
              <a:t>in</a:t>
            </a:r>
            <a:r>
              <a:rPr lang="en-US" sz="4300"/>
              <a:t> decolonizing science</a:t>
            </a:r>
            <a:endParaRPr sz="43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sp>
        <p:nvSpPr>
          <p:cNvPr id="211" name="Google Shape;211;p9"/>
          <p:cNvSpPr txBox="1"/>
          <p:nvPr/>
        </p:nvSpPr>
        <p:spPr>
          <a:xfrm>
            <a:off x="-137160" y="0"/>
            <a:ext cx="12329160" cy="1200329"/>
          </a:xfrm>
          <a:prstGeom prst="rect">
            <a:avLst/>
          </a:prstGeom>
          <a:blipFill rotWithShape="1">
            <a:blip r:embed="rId3">
              <a:alphaModFix amt="77000"/>
            </a:blip>
            <a:tile algn="l" flip="none" tx="0" sx="100000" ty="0" sy="100000"/>
          </a:blipFill>
          <a:ln>
            <a:noFill/>
          </a:ln>
        </p:spPr>
        <p:txBody>
          <a:bodyPr anchorCtr="0" anchor="b" bIns="45700" lIns="91425" spcFirstLastPara="1" rIns="91425" wrap="square" tIns="45700">
            <a:spAutoFit/>
          </a:bodyPr>
          <a:lstStyle/>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p:txBody>
      </p:sp>
      <p:sp>
        <p:nvSpPr>
          <p:cNvPr id="212" name="Google Shape;212;p9"/>
          <p:cNvSpPr txBox="1"/>
          <p:nvPr/>
        </p:nvSpPr>
        <p:spPr>
          <a:xfrm>
            <a:off x="3995474" y="412388"/>
            <a:ext cx="4460700" cy="461700"/>
          </a:xfrm>
          <a:prstGeom prst="rect">
            <a:avLst/>
          </a:prstGeom>
          <a:solidFill>
            <a:schemeClr val="lt1">
              <a:alpha val="55686"/>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Guiding thoughts for ABoVE </a:t>
            </a:r>
            <a:endParaRPr/>
          </a:p>
        </p:txBody>
      </p:sp>
      <p:pic>
        <p:nvPicPr>
          <p:cNvPr descr="A real advantage for citizens': 5 things to know about Kwanlin Dün's new  Lands Act | CBC News" id="213" name="Google Shape;213;p9"/>
          <p:cNvPicPr preferRelativeResize="0"/>
          <p:nvPr/>
        </p:nvPicPr>
        <p:blipFill rotWithShape="1">
          <a:blip r:embed="rId4">
            <a:alphaModFix/>
          </a:blip>
          <a:srcRect b="0" l="0" r="0" t="0"/>
          <a:stretch/>
        </p:blipFill>
        <p:spPr>
          <a:xfrm>
            <a:off x="7498080" y="1305981"/>
            <a:ext cx="4583430" cy="5460579"/>
          </a:xfrm>
          <a:prstGeom prst="rect">
            <a:avLst/>
          </a:prstGeom>
          <a:noFill/>
          <a:ln cap="flat" cmpd="sng" w="9525">
            <a:solidFill>
              <a:schemeClr val="dk1"/>
            </a:solidFill>
            <a:prstDash val="solid"/>
            <a:round/>
            <a:headEnd len="sm" w="sm" type="none"/>
            <a:tailEnd len="sm" w="sm" type="none"/>
          </a:ln>
        </p:spPr>
      </p:pic>
      <p:sp>
        <p:nvSpPr>
          <p:cNvPr id="214" name="Google Shape;214;p9"/>
          <p:cNvSpPr txBox="1"/>
          <p:nvPr/>
        </p:nvSpPr>
        <p:spPr>
          <a:xfrm>
            <a:off x="293001" y="1710675"/>
            <a:ext cx="6945900" cy="4802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﻿Colonialism is not a historical event,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but an ongoing </a:t>
            </a:r>
            <a:r>
              <a:rPr lang="en-US" sz="1800" u="sng">
                <a:solidFill>
                  <a:schemeClr val="dk1"/>
                </a:solidFill>
                <a:latin typeface="Calibri"/>
                <a:ea typeface="Calibri"/>
                <a:cs typeface="Calibri"/>
                <a:sym typeface="Calibri"/>
              </a:rPr>
              <a:t>set of relations </a:t>
            </a:r>
            <a:r>
              <a:rPr lang="en-US" sz="1800">
                <a:solidFill>
                  <a:schemeClr val="dk1"/>
                </a:solidFill>
                <a:latin typeface="Calibri"/>
                <a:ea typeface="Calibri"/>
                <a:cs typeface="Calibri"/>
                <a:sym typeface="Calibri"/>
              </a:rPr>
              <a:t>that still characterize the common sense of professional science.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As more scientists come to realize that science has power relations that do not serve all people equally, we are left trying to understand how we might change the way science is done….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Treat Indigenous knowledge as expertise, rather than culture.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Cite us.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Pay us as experts when you need us in your classrooms and panels. Talk to us before you complete a grant application as full collaborators, rather than as unfunded additions at the end.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i="1" lang="en-US" sz="1800">
                <a:solidFill>
                  <a:schemeClr val="dk1"/>
                </a:solidFill>
                <a:latin typeface="Calibri"/>
                <a:ea typeface="Calibri"/>
                <a:cs typeface="Calibri"/>
                <a:sym typeface="Calibri"/>
              </a:rPr>
              <a:t>-Liboiron 2021</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pic>
        <p:nvPicPr>
          <p:cNvPr id="220" name="Google Shape;220;p10"/>
          <p:cNvPicPr preferRelativeResize="0"/>
          <p:nvPr/>
        </p:nvPicPr>
        <p:blipFill rotWithShape="1">
          <a:blip r:embed="rId3">
            <a:alphaModFix/>
          </a:blip>
          <a:srcRect b="0" l="9722" r="0" t="0"/>
          <a:stretch/>
        </p:blipFill>
        <p:spPr>
          <a:xfrm>
            <a:off x="7501625" y="32475"/>
            <a:ext cx="4690375" cy="6825526"/>
          </a:xfrm>
          <a:prstGeom prst="rect">
            <a:avLst/>
          </a:prstGeom>
          <a:noFill/>
          <a:ln>
            <a:noFill/>
          </a:ln>
        </p:spPr>
      </p:pic>
      <p:sp>
        <p:nvSpPr>
          <p:cNvPr id="221" name="Google Shape;221;p10"/>
          <p:cNvSpPr txBox="1"/>
          <p:nvPr/>
        </p:nvSpPr>
        <p:spPr>
          <a:xfrm>
            <a:off x="6996545" y="6041805"/>
            <a:ext cx="1200134"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00">
                <a:solidFill>
                  <a:schemeClr val="lt1"/>
                </a:solidFill>
                <a:latin typeface="Calibri"/>
                <a:ea typeface="Calibri"/>
                <a:cs typeface="Calibri"/>
                <a:sym typeface="Calibri"/>
              </a:rPr>
              <a:t>Figure: Heather Clifford</a:t>
            </a:r>
            <a:endParaRPr/>
          </a:p>
        </p:txBody>
      </p:sp>
      <p:sp>
        <p:nvSpPr>
          <p:cNvPr id="222" name="Google Shape;222;p10"/>
          <p:cNvSpPr txBox="1"/>
          <p:nvPr/>
        </p:nvSpPr>
        <p:spPr>
          <a:xfrm>
            <a:off x="137650" y="117975"/>
            <a:ext cx="7171500" cy="690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chemeClr val="dk1"/>
                </a:solidFill>
                <a:latin typeface="Calibri"/>
                <a:ea typeface="Calibri"/>
                <a:cs typeface="Calibri"/>
                <a:sym typeface="Calibri"/>
                <a:extLst>
                  <a:ext uri="http://customooxmlschemas.google.com/">
                    <go:slidesCustomData xmlns:go="http://customooxmlschemas.google.com/" textRoundtripDataId="1"/>
                  </a:ext>
                </a:extLst>
              </a:rPr>
              <a:t>Resources to start with:</a:t>
            </a:r>
            <a:endParaRPr b="1" sz="1800" u="sng">
              <a:solidFill>
                <a:schemeClr val="dk1"/>
              </a:solidFill>
              <a:latin typeface="Calibri"/>
              <a:ea typeface="Calibri"/>
              <a:cs typeface="Calibri"/>
              <a:sym typeface="Calibri"/>
            </a:endParaRPr>
          </a:p>
          <a:p>
            <a:pPr indent="0" lvl="0" marL="0" marR="0" rtl="0" algn="l">
              <a:spcBef>
                <a:spcPts val="1000"/>
              </a:spcBef>
              <a:spcAft>
                <a:spcPts val="0"/>
              </a:spcAft>
              <a:buNone/>
            </a:pPr>
            <a:r>
              <a:rPr b="1" lang="en-US" sz="1800">
                <a:solidFill>
                  <a:schemeClr val="dk1"/>
                </a:solidFill>
                <a:latin typeface="Calibri"/>
                <a:ea typeface="Calibri"/>
                <a:cs typeface="Calibri"/>
                <a:sym typeface="Calibri"/>
              </a:rPr>
              <a:t>Liboiron, M. </a:t>
            </a:r>
            <a:r>
              <a:rPr lang="en-US" sz="1800">
                <a:solidFill>
                  <a:schemeClr val="dk1"/>
                </a:solidFill>
                <a:latin typeface="Calibri"/>
                <a:ea typeface="Calibri"/>
                <a:cs typeface="Calibri"/>
                <a:sym typeface="Calibri"/>
              </a:rPr>
              <a:t>Decolonizing geoscience requires more than equity and inclusion. doi:10.1038/s41561-021-00861-7.</a:t>
            </a:r>
            <a:endParaRPr sz="1800"/>
          </a:p>
          <a:p>
            <a:pPr indent="0" lvl="0" marL="0" marR="0" rtl="0" algn="l">
              <a:spcBef>
                <a:spcPts val="1000"/>
              </a:spcBef>
              <a:spcAft>
                <a:spcPts val="0"/>
              </a:spcAft>
              <a:buNone/>
            </a:pPr>
            <a:r>
              <a:rPr b="1" lang="en-US" sz="1800">
                <a:solidFill>
                  <a:schemeClr val="dk1"/>
                </a:solidFill>
                <a:latin typeface="Calibri"/>
                <a:ea typeface="Calibri"/>
                <a:cs typeface="Calibri"/>
                <a:sym typeface="Calibri"/>
              </a:rPr>
              <a:t>Canavera, L. </a:t>
            </a:r>
            <a:r>
              <a:rPr lang="en-US" sz="1800">
                <a:solidFill>
                  <a:schemeClr val="dk1"/>
                </a:solidFill>
                <a:latin typeface="Calibri"/>
                <a:ea typeface="Calibri"/>
                <a:cs typeface="Calibri"/>
                <a:sym typeface="Calibri"/>
              </a:rPr>
              <a:t>Blue Economy Solutions to the Challenges in Our Food System. in Arctic Circle Assembly (2021).</a:t>
            </a:r>
            <a:endParaRPr sz="1800">
              <a:solidFill>
                <a:schemeClr val="dk1"/>
              </a:solidFill>
              <a:latin typeface="Calibri"/>
              <a:ea typeface="Calibri"/>
              <a:cs typeface="Calibri"/>
              <a:sym typeface="Calibri"/>
            </a:endParaRPr>
          </a:p>
          <a:p>
            <a:pPr indent="0" lvl="0" marL="0" marR="0" rtl="0" algn="l">
              <a:spcBef>
                <a:spcPts val="1000"/>
              </a:spcBef>
              <a:spcAft>
                <a:spcPts val="0"/>
              </a:spcAft>
              <a:buNone/>
            </a:pPr>
            <a:r>
              <a:rPr b="1" lang="en-US" sz="1800">
                <a:solidFill>
                  <a:schemeClr val="dk1"/>
                </a:solidFill>
                <a:latin typeface="Calibri"/>
                <a:ea typeface="Calibri"/>
                <a:cs typeface="Calibri"/>
                <a:sym typeface="Calibri"/>
              </a:rPr>
              <a:t>McGregor, D. </a:t>
            </a:r>
            <a:r>
              <a:rPr lang="en-US" sz="1800">
                <a:solidFill>
                  <a:schemeClr val="dk1"/>
                </a:solidFill>
                <a:latin typeface="Calibri"/>
                <a:ea typeface="Calibri"/>
                <a:cs typeface="Calibri"/>
                <a:sym typeface="Calibri"/>
              </a:rPr>
              <a:t>Indigenous Knowledge Systems in Environmental Governance in Canada. KULA Knowl. Creat. Dissemination, Preserv. Stud. 5, 1–10 (2021).</a:t>
            </a:r>
            <a:endParaRPr sz="1800">
              <a:solidFill>
                <a:schemeClr val="dk1"/>
              </a:solidFill>
              <a:latin typeface="Calibri"/>
              <a:ea typeface="Calibri"/>
              <a:cs typeface="Calibri"/>
              <a:sym typeface="Calibri"/>
            </a:endParaRPr>
          </a:p>
          <a:p>
            <a:pPr indent="0" lvl="0" marL="0" marR="0" rtl="0" algn="l">
              <a:spcBef>
                <a:spcPts val="1000"/>
              </a:spcBef>
              <a:spcAft>
                <a:spcPts val="0"/>
              </a:spcAft>
              <a:buNone/>
            </a:pPr>
            <a:r>
              <a:rPr b="1" lang="en-US" sz="1800">
                <a:solidFill>
                  <a:schemeClr val="dk1"/>
                </a:solidFill>
                <a:latin typeface="Calibri"/>
                <a:ea typeface="Calibri"/>
                <a:cs typeface="Calibri"/>
                <a:sym typeface="Calibri"/>
              </a:rPr>
              <a:t>Mazzocchi, F.</a:t>
            </a:r>
            <a:r>
              <a:rPr lang="en-US" sz="1800">
                <a:solidFill>
                  <a:schemeClr val="dk1"/>
                </a:solidFill>
                <a:latin typeface="Calibri"/>
                <a:ea typeface="Calibri"/>
                <a:cs typeface="Calibri"/>
                <a:sym typeface="Calibri"/>
              </a:rPr>
              <a:t> Western science and traditional knowledge Despite their variations, different forms of knowledge can learn from each other. EMBO Rep. 7, (2006).</a:t>
            </a:r>
            <a:endParaRPr sz="1800">
              <a:solidFill>
                <a:schemeClr val="dk1"/>
              </a:solidFill>
              <a:latin typeface="Calibri"/>
              <a:ea typeface="Calibri"/>
              <a:cs typeface="Calibri"/>
              <a:sym typeface="Calibri"/>
            </a:endParaRPr>
          </a:p>
          <a:p>
            <a:pPr indent="0" lvl="0" marL="0" marR="0" rtl="0" algn="l">
              <a:spcBef>
                <a:spcPts val="1000"/>
              </a:spcBef>
              <a:spcAft>
                <a:spcPts val="0"/>
              </a:spcAft>
              <a:buNone/>
            </a:pPr>
            <a:r>
              <a:rPr b="1" lang="en-US" sz="1800">
                <a:solidFill>
                  <a:schemeClr val="dk1"/>
                </a:solidFill>
                <a:latin typeface="Calibri"/>
                <a:ea typeface="Calibri"/>
                <a:cs typeface="Calibri"/>
                <a:sym typeface="Calibri"/>
              </a:rPr>
              <a:t>Ermine, W. </a:t>
            </a:r>
            <a:r>
              <a:rPr lang="en-US" sz="1800">
                <a:solidFill>
                  <a:schemeClr val="dk1"/>
                </a:solidFill>
                <a:latin typeface="Calibri"/>
                <a:ea typeface="Calibri"/>
                <a:cs typeface="Calibri"/>
                <a:sym typeface="Calibri"/>
              </a:rPr>
              <a:t>The Ethical Space of Engagement. Indig. Law J. 6, 193–203 (2007).</a:t>
            </a:r>
            <a:endParaRPr sz="1800"/>
          </a:p>
          <a:p>
            <a:pPr indent="0" lvl="0" marL="0" marR="0" rtl="0" algn="l">
              <a:spcBef>
                <a:spcPts val="1000"/>
              </a:spcBef>
              <a:spcAft>
                <a:spcPts val="0"/>
              </a:spcAft>
              <a:buNone/>
            </a:pPr>
            <a:r>
              <a:rPr b="1" lang="en-US" sz="1800">
                <a:solidFill>
                  <a:schemeClr val="dk1"/>
                </a:solidFill>
                <a:latin typeface="Calibri"/>
                <a:ea typeface="Calibri"/>
                <a:cs typeface="Calibri"/>
                <a:sym typeface="Calibri"/>
              </a:rPr>
              <a:t>NASEM. </a:t>
            </a:r>
            <a:r>
              <a:rPr lang="en-US" sz="1800">
                <a:solidFill>
                  <a:schemeClr val="dk1"/>
                </a:solidFill>
                <a:latin typeface="Calibri"/>
                <a:ea typeface="Calibri"/>
                <a:cs typeface="Calibri"/>
                <a:sym typeface="Calibri"/>
              </a:rPr>
              <a:t>A</a:t>
            </a:r>
            <a:r>
              <a:rPr lang="en-US" sz="1800">
                <a:solidFill>
                  <a:schemeClr val="dk1"/>
                </a:solidFill>
                <a:latin typeface="Calibri"/>
                <a:ea typeface="Calibri"/>
                <a:cs typeface="Calibri"/>
                <a:sym typeface="Calibri"/>
              </a:rPr>
              <a:t>dvancing Diversity, Equity, Inclusion, and Accessibility in the Leadership of Competed Missions</a:t>
            </a:r>
            <a:r>
              <a:rPr lang="en-US" sz="1800">
                <a:solidFill>
                  <a:schemeClr val="dk1"/>
                </a:solidFill>
                <a:latin typeface="Calibri"/>
                <a:ea typeface="Calibri"/>
                <a:cs typeface="Calibri"/>
                <a:sym typeface="Calibri"/>
              </a:rPr>
              <a:t>. Advancing Diversity, Equity, Inclusion, and Accessibility in the Leadership of Competed Missions (2022). doi:10.17226/26385.</a:t>
            </a:r>
            <a:endParaRPr sz="1800"/>
          </a:p>
          <a:p>
            <a:pPr indent="0" lvl="0" marL="0" marR="0" rtl="0" algn="l">
              <a:spcBef>
                <a:spcPts val="1000"/>
              </a:spcBef>
              <a:spcAft>
                <a:spcPts val="0"/>
              </a:spcAft>
              <a:buNone/>
            </a:pPr>
            <a:r>
              <a:rPr b="1" lang="en-US" sz="1800">
                <a:solidFill>
                  <a:schemeClr val="dk1"/>
                </a:solidFill>
                <a:latin typeface="Calibri"/>
                <a:ea typeface="Calibri"/>
                <a:cs typeface="Calibri"/>
                <a:sym typeface="Calibri"/>
              </a:rPr>
              <a:t>Yifeng Chen, C.</a:t>
            </a:r>
            <a:r>
              <a:rPr lang="en-US" sz="1800">
                <a:solidFill>
                  <a:schemeClr val="dk1"/>
                </a:solidFill>
                <a:latin typeface="Calibri"/>
                <a:ea typeface="Calibri"/>
                <a:cs typeface="Calibri"/>
                <a:sym typeface="Calibri"/>
              </a:rPr>
              <a:t>, Kahanamoku, S. S., Tripati, A., Andrade, K. &amp; Morris, V. Decades of systemic racial disparities in funding rates at the National Science Foundation.</a:t>
            </a:r>
            <a:endParaRPr sz="1800"/>
          </a:p>
          <a:p>
            <a:pPr indent="0" lvl="0" marL="0" marR="0" rtl="0" algn="l">
              <a:spcBef>
                <a:spcPts val="1000"/>
              </a:spcBef>
              <a:spcAft>
                <a:spcPts val="0"/>
              </a:spcAft>
              <a:buNone/>
            </a:pPr>
            <a:r>
              <a:t/>
            </a:r>
            <a:endParaRPr sz="16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7" name="Shape 227"/>
        <p:cNvGrpSpPr/>
        <p:nvPr/>
      </p:nvGrpSpPr>
      <p:grpSpPr>
        <a:xfrm>
          <a:off x="0" y="0"/>
          <a:ext cx="0" cy="0"/>
          <a:chOff x="0" y="0"/>
          <a:chExt cx="0" cy="0"/>
        </a:xfrm>
      </p:grpSpPr>
      <p:pic>
        <p:nvPicPr>
          <p:cNvPr id="228" name="Google Shape;228;g1fb966de341_0_0"/>
          <p:cNvPicPr preferRelativeResize="0"/>
          <p:nvPr/>
        </p:nvPicPr>
        <p:blipFill rotWithShape="1">
          <a:blip r:embed="rId3">
            <a:alphaModFix/>
          </a:blip>
          <a:srcRect b="0" l="7441" r="0" t="0"/>
          <a:stretch/>
        </p:blipFill>
        <p:spPr>
          <a:xfrm>
            <a:off x="7383250" y="32475"/>
            <a:ext cx="4808750" cy="6825526"/>
          </a:xfrm>
          <a:prstGeom prst="rect">
            <a:avLst/>
          </a:prstGeom>
          <a:noFill/>
          <a:ln>
            <a:noFill/>
          </a:ln>
        </p:spPr>
      </p:pic>
      <p:sp>
        <p:nvSpPr>
          <p:cNvPr id="229" name="Google Shape;229;g1fb966de341_0_0"/>
          <p:cNvSpPr txBox="1"/>
          <p:nvPr/>
        </p:nvSpPr>
        <p:spPr>
          <a:xfrm>
            <a:off x="6996545" y="6041805"/>
            <a:ext cx="1200000" cy="200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00">
                <a:solidFill>
                  <a:schemeClr val="lt1"/>
                </a:solidFill>
                <a:latin typeface="Calibri"/>
                <a:ea typeface="Calibri"/>
                <a:cs typeface="Calibri"/>
                <a:sym typeface="Calibri"/>
              </a:rPr>
              <a:t>Figure: Heather Clifford</a:t>
            </a:r>
            <a:endParaRPr/>
          </a:p>
        </p:txBody>
      </p:sp>
      <p:sp>
        <p:nvSpPr>
          <p:cNvPr id="230" name="Google Shape;230;g1fb966de341_0_0"/>
          <p:cNvSpPr txBox="1"/>
          <p:nvPr/>
        </p:nvSpPr>
        <p:spPr>
          <a:xfrm>
            <a:off x="137650" y="575175"/>
            <a:ext cx="7298400" cy="583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Tuck, E. &amp; Yang, K. W</a:t>
            </a:r>
            <a:r>
              <a:rPr lang="en-US" sz="1800">
                <a:solidFill>
                  <a:schemeClr val="dk1"/>
                </a:solidFill>
                <a:latin typeface="Calibri"/>
                <a:ea typeface="Calibri"/>
                <a:cs typeface="Calibri"/>
                <a:sym typeface="Calibri"/>
              </a:rPr>
              <a:t>. Decolonization is not a metaphor York at New Paltz. Decolonization Indig. Educ. Soc. 1, 1–40 (2012).</a:t>
            </a:r>
            <a:endParaRPr sz="1800">
              <a:solidFill>
                <a:schemeClr val="dk1"/>
              </a:solidFill>
              <a:latin typeface="Calibri"/>
              <a:ea typeface="Calibri"/>
              <a:cs typeface="Calibri"/>
              <a:sym typeface="Calibri"/>
            </a:endParaRPr>
          </a:p>
          <a:p>
            <a:pPr indent="0" lvl="0" marL="0" rtl="0" algn="l">
              <a:spcBef>
                <a:spcPts val="1000"/>
              </a:spcBef>
              <a:spcAft>
                <a:spcPts val="0"/>
              </a:spcAft>
              <a:buNone/>
            </a:pPr>
            <a:r>
              <a:rPr b="1" lang="en-US" sz="1800">
                <a:solidFill>
                  <a:schemeClr val="dk1"/>
                </a:solidFill>
                <a:latin typeface="Calibri"/>
                <a:ea typeface="Calibri"/>
                <a:cs typeface="Calibri"/>
                <a:sym typeface="Calibri"/>
              </a:rPr>
              <a:t>Simpson, L. R. </a:t>
            </a:r>
            <a:r>
              <a:rPr lang="en-US" sz="1800">
                <a:solidFill>
                  <a:schemeClr val="dk1"/>
                </a:solidFill>
                <a:latin typeface="Calibri"/>
                <a:ea typeface="Calibri"/>
                <a:cs typeface="Calibri"/>
                <a:sym typeface="Calibri"/>
              </a:rPr>
              <a:t>Anticolonial Strategies for the Recovery and Maintenance of Indigenous Knowledge. Am. Indian Q. 373-384 (12 pages) (2004).</a:t>
            </a:r>
            <a:endParaRPr sz="1800">
              <a:solidFill>
                <a:schemeClr val="dk1"/>
              </a:solidFill>
              <a:latin typeface="Calibri"/>
              <a:ea typeface="Calibri"/>
              <a:cs typeface="Calibri"/>
              <a:sym typeface="Calibri"/>
            </a:endParaRPr>
          </a:p>
          <a:p>
            <a:pPr indent="0" lvl="0" marL="0" rtl="0" algn="l">
              <a:lnSpc>
                <a:spcPct val="100000"/>
              </a:lnSpc>
              <a:spcBef>
                <a:spcPts val="1000"/>
              </a:spcBef>
              <a:spcAft>
                <a:spcPts val="0"/>
              </a:spcAft>
              <a:buNone/>
            </a:pPr>
            <a:r>
              <a:rPr b="1" lang="en-US" sz="1800">
                <a:solidFill>
                  <a:schemeClr val="dk1"/>
                </a:solidFill>
                <a:latin typeface="Calibri"/>
                <a:ea typeface="Calibri"/>
                <a:cs typeface="Calibri"/>
                <a:sym typeface="Calibri"/>
              </a:rPr>
              <a:t>National Inuit Strategy on Research </a:t>
            </a:r>
            <a:r>
              <a:rPr lang="en-US" sz="1800">
                <a:solidFill>
                  <a:schemeClr val="dk1"/>
                </a:solidFill>
                <a:latin typeface="Calibri"/>
                <a:ea typeface="Calibri"/>
                <a:cs typeface="Calibri"/>
                <a:sym typeface="Calibri"/>
              </a:rPr>
              <a:t>https://www.itk.ca/wp-content/uploads/2018/04/ITK_NISR Report_English_low_res.pdf</a:t>
            </a:r>
            <a:endParaRPr b="1" sz="1800">
              <a:solidFill>
                <a:schemeClr val="dk1"/>
              </a:solidFill>
              <a:latin typeface="Calibri"/>
              <a:ea typeface="Calibri"/>
              <a:cs typeface="Calibri"/>
              <a:sym typeface="Calibri"/>
            </a:endParaRPr>
          </a:p>
          <a:p>
            <a:pPr indent="0" lvl="0" marL="0" rtl="0" algn="l">
              <a:lnSpc>
                <a:spcPct val="135000"/>
              </a:lnSpc>
              <a:spcBef>
                <a:spcPts val="1000"/>
              </a:spcBef>
              <a:spcAft>
                <a:spcPts val="0"/>
              </a:spcAft>
              <a:buNone/>
            </a:pPr>
            <a:r>
              <a:rPr b="1" lang="en-US" sz="1800">
                <a:solidFill>
                  <a:schemeClr val="dk1"/>
                </a:solidFill>
                <a:latin typeface="Calibri"/>
                <a:ea typeface="Calibri"/>
                <a:cs typeface="Calibri"/>
                <a:sym typeface="Calibri"/>
              </a:rPr>
              <a:t>OSTP/CEQ</a:t>
            </a:r>
            <a:r>
              <a:rPr lang="en-US" sz="1800">
                <a:solidFill>
                  <a:schemeClr val="dk1"/>
                </a:solidFill>
                <a:latin typeface="Calibri"/>
                <a:ea typeface="Calibri"/>
                <a:cs typeface="Calibri"/>
                <a:sym typeface="Calibri"/>
              </a:rPr>
              <a:t>, 2022. Guidance for Federal Departments and Agencies on Indigenous Knowledge. </a:t>
            </a:r>
            <a:r>
              <a:rPr lang="en-US" sz="1800" u="sng">
                <a:solidFill>
                  <a:schemeClr val="hlink"/>
                </a:solidFill>
                <a:latin typeface="Calibri"/>
                <a:ea typeface="Calibri"/>
                <a:cs typeface="Calibri"/>
                <a:sym typeface="Calibri"/>
                <a:hlinkClick r:id="rId4"/>
              </a:rPr>
              <a:t>https://www.whitehouse.gov/wp-content/uploads/2022/12/OSTP-CEQ-IK-Guidance.pdf</a:t>
            </a:r>
            <a:endParaRPr sz="1800">
              <a:solidFill>
                <a:schemeClr val="dk1"/>
              </a:solidFill>
              <a:latin typeface="Calibri"/>
              <a:ea typeface="Calibri"/>
              <a:cs typeface="Calibri"/>
              <a:sym typeface="Calibri"/>
            </a:endParaRPr>
          </a:p>
          <a:p>
            <a:pPr indent="0" lvl="0" marL="0" rtl="0" algn="l">
              <a:lnSpc>
                <a:spcPct val="100000"/>
              </a:lnSpc>
              <a:spcBef>
                <a:spcPts val="1000"/>
              </a:spcBef>
              <a:spcAft>
                <a:spcPts val="0"/>
              </a:spcAft>
              <a:buNone/>
            </a:pPr>
            <a:r>
              <a:rPr b="1" lang="en-US" sz="1800">
                <a:solidFill>
                  <a:schemeClr val="dk1"/>
                </a:solidFill>
                <a:latin typeface="Calibri"/>
                <a:ea typeface="Calibri"/>
                <a:cs typeface="Calibri"/>
                <a:sym typeface="Calibri"/>
              </a:rPr>
              <a:t>Ramírez-Castañeda</a:t>
            </a:r>
            <a:r>
              <a:rPr lang="en-US" sz="1800">
                <a:solidFill>
                  <a:schemeClr val="dk1"/>
                </a:solidFill>
                <a:latin typeface="Calibri"/>
                <a:ea typeface="Calibri"/>
                <a:cs typeface="Calibri"/>
                <a:sym typeface="Calibri"/>
              </a:rPr>
              <a:t>, et al. 2022. A set of principles and practical suggestions for equitable fieldwork in biology. Proceedings of the National Academy of Sciences 119, e2122667119.</a:t>
            </a:r>
            <a:r>
              <a:rPr lang="en-US" sz="1800">
                <a:solidFill>
                  <a:schemeClr val="dk1"/>
                </a:solidFill>
                <a:uFill>
                  <a:noFill/>
                </a:uFill>
                <a:latin typeface="Calibri"/>
                <a:ea typeface="Calibri"/>
                <a:cs typeface="Calibri"/>
                <a:sym typeface="Calibri"/>
                <a:hlinkClick r:id="rId5">
                  <a:extLst>
                    <a:ext uri="{A12FA001-AC4F-418D-AE19-62706E023703}">
                      <ahyp:hlinkClr val="tx"/>
                    </a:ext>
                  </a:extLst>
                </a:hlinkClick>
              </a:rPr>
              <a:t> </a:t>
            </a:r>
            <a:r>
              <a:rPr lang="en-US" sz="1800" u="sng">
                <a:solidFill>
                  <a:schemeClr val="hlink"/>
                </a:solidFill>
                <a:latin typeface="Calibri"/>
                <a:ea typeface="Calibri"/>
                <a:cs typeface="Calibri"/>
                <a:sym typeface="Calibri"/>
                <a:hlinkClick r:id="rId6"/>
              </a:rPr>
              <a:t>https://doi.org/10.1073/pnas.2122667119</a:t>
            </a:r>
            <a:endParaRPr b="1" sz="1800">
              <a:solidFill>
                <a:schemeClr val="dk1"/>
              </a:solidFill>
              <a:latin typeface="Calibri"/>
              <a:ea typeface="Calibri"/>
              <a:cs typeface="Calibri"/>
              <a:sym typeface="Calibri"/>
            </a:endParaRPr>
          </a:p>
          <a:p>
            <a:pPr indent="0" lvl="0" marL="0" rtl="0" algn="l">
              <a:lnSpc>
                <a:spcPct val="100000"/>
              </a:lnSpc>
              <a:spcBef>
                <a:spcPts val="1000"/>
              </a:spcBef>
              <a:spcAft>
                <a:spcPts val="1000"/>
              </a:spcAft>
              <a:buNone/>
            </a:pPr>
            <a:r>
              <a:rPr b="1" lang="en-US" sz="1800">
                <a:solidFill>
                  <a:schemeClr val="dk1"/>
                </a:solidFill>
                <a:latin typeface="Calibri"/>
                <a:ea typeface="Calibri"/>
                <a:cs typeface="Calibri"/>
                <a:sym typeface="Calibri"/>
              </a:rPr>
              <a:t>Trisos</a:t>
            </a:r>
            <a:r>
              <a:rPr lang="en-US" sz="1800">
                <a:solidFill>
                  <a:schemeClr val="dk1"/>
                </a:solidFill>
                <a:latin typeface="Calibri"/>
                <a:ea typeface="Calibri"/>
                <a:cs typeface="Calibri"/>
                <a:sym typeface="Calibri"/>
              </a:rPr>
              <a:t>, C.H., Auerbach, J., Katti, M., 2021. Decoloniality and anti-oppressive practices for a more ethical ecology. Nat Ecol Evol 5, 1205–1212.</a:t>
            </a:r>
            <a:r>
              <a:rPr lang="en-US" sz="1800">
                <a:solidFill>
                  <a:schemeClr val="dk1"/>
                </a:solidFill>
                <a:uFill>
                  <a:noFill/>
                </a:uFill>
                <a:latin typeface="Calibri"/>
                <a:ea typeface="Calibri"/>
                <a:cs typeface="Calibri"/>
                <a:sym typeface="Calibri"/>
                <a:hlinkClick r:id="rId7">
                  <a:extLst>
                    <a:ext uri="{A12FA001-AC4F-418D-AE19-62706E023703}">
                      <ahyp:hlinkClr val="tx"/>
                    </a:ext>
                  </a:extLst>
                </a:hlinkClick>
              </a:rPr>
              <a:t> </a:t>
            </a:r>
            <a:r>
              <a:rPr lang="en-US" sz="1800" u="sng">
                <a:solidFill>
                  <a:schemeClr val="hlink"/>
                </a:solidFill>
                <a:latin typeface="Calibri"/>
                <a:ea typeface="Calibri"/>
                <a:cs typeface="Calibri"/>
                <a:sym typeface="Calibri"/>
                <a:hlinkClick r:id="rId8"/>
              </a:rPr>
              <a:t>https://doi.org/10.1038/s41559-021-01460-w</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g1fdb37e4e45_1_0"/>
          <p:cNvSpPr txBox="1"/>
          <p:nvPr/>
        </p:nvSpPr>
        <p:spPr>
          <a:xfrm>
            <a:off x="4540925" y="268800"/>
            <a:ext cx="2607900" cy="461700"/>
          </a:xfrm>
          <a:prstGeom prst="rect">
            <a:avLst/>
          </a:prstGeom>
          <a:solidFill>
            <a:schemeClr val="lt1">
              <a:alpha val="8000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Helvetica Neue Light"/>
                <a:ea typeface="Helvetica Neue Light"/>
                <a:cs typeface="Helvetica Neue Light"/>
                <a:sym typeface="Helvetica Neue Light"/>
              </a:rPr>
              <a:t>A Sense of Place</a:t>
            </a:r>
            <a:endParaRPr/>
          </a:p>
        </p:txBody>
      </p:sp>
      <p:sp>
        <p:nvSpPr>
          <p:cNvPr id="99" name="Google Shape;99;g1fdb37e4e45_1_0"/>
          <p:cNvSpPr txBox="1"/>
          <p:nvPr>
            <p:ph idx="1" type="body"/>
          </p:nvPr>
        </p:nvSpPr>
        <p:spPr>
          <a:xfrm>
            <a:off x="406350" y="1172328"/>
            <a:ext cx="11379300" cy="4393800"/>
          </a:xfrm>
          <a:prstGeom prst="rect">
            <a:avLst/>
          </a:prstGeom>
          <a:solidFill>
            <a:srgbClr val="FFFFFF">
              <a:alpha val="84710"/>
            </a:srgbClr>
          </a:solidFill>
          <a:ln>
            <a:noFill/>
          </a:ln>
        </p:spPr>
        <p:txBody>
          <a:bodyPr anchorCtr="0" anchor="t" bIns="45700" lIns="91425" spcFirstLastPara="1" rIns="91425" wrap="square" tIns="45700">
            <a:normAutofit/>
          </a:bodyPr>
          <a:lstStyle/>
          <a:p>
            <a:pPr indent="-381000" lvl="0" marL="457200" rtl="0" algn="l">
              <a:lnSpc>
                <a:spcPct val="100000"/>
              </a:lnSpc>
              <a:spcBef>
                <a:spcPts val="0"/>
              </a:spcBef>
              <a:spcAft>
                <a:spcPts val="0"/>
              </a:spcAft>
              <a:buSzPts val="2400"/>
              <a:buFont typeface="Calibri"/>
              <a:buChar char="●"/>
            </a:pPr>
            <a:r>
              <a:rPr lang="en-US" sz="2400"/>
              <a:t>This place is politically designated as San Diego, CA, and is on the unceded and ancestral lands of the Kumeyaay people, with 4 tribal groups in San Diego County: Kumeyaay/Diegueño, the Payoomkawichum (Quechnajuichom/Luiseño and Acjachemen/Juaneño), the Kuupiaxchem/Cupeño, and the Cahuilla.</a:t>
            </a:r>
            <a:endParaRPr sz="2400"/>
          </a:p>
          <a:p>
            <a:pPr indent="-381000" lvl="0" marL="457200" rtl="0" algn="l">
              <a:lnSpc>
                <a:spcPct val="100000"/>
              </a:lnSpc>
              <a:spcBef>
                <a:spcPts val="0"/>
              </a:spcBef>
              <a:spcAft>
                <a:spcPts val="0"/>
              </a:spcAft>
              <a:buSzPts val="2400"/>
              <a:buFont typeface="Calibri"/>
              <a:buChar char="●"/>
            </a:pPr>
            <a:r>
              <a:rPr lang="en-US" sz="2400"/>
              <a:t>San Diego County has the largest number of reservations in the US (18), though most of them are very small.</a:t>
            </a:r>
            <a:endParaRPr sz="2400"/>
          </a:p>
          <a:p>
            <a:pPr indent="-381000" lvl="0" marL="457200" rtl="0" algn="l">
              <a:lnSpc>
                <a:spcPct val="100000"/>
              </a:lnSpc>
              <a:spcBef>
                <a:spcPts val="0"/>
              </a:spcBef>
              <a:spcAft>
                <a:spcPts val="0"/>
              </a:spcAft>
              <a:buSzPts val="2400"/>
              <a:buFont typeface="Calibri"/>
              <a:buChar char="●"/>
            </a:pPr>
            <a:r>
              <a:rPr lang="en-US" sz="2400"/>
              <a:t>California has the largest number of federally recognized tribes (110), with another 81 groups seeking Federal recognition. </a:t>
            </a:r>
            <a:endParaRPr sz="2400"/>
          </a:p>
          <a:p>
            <a:pPr indent="-381000" lvl="0" marL="457200" rtl="0" algn="l">
              <a:lnSpc>
                <a:spcPct val="100000"/>
              </a:lnSpc>
              <a:spcBef>
                <a:spcPts val="0"/>
              </a:spcBef>
              <a:spcAft>
                <a:spcPts val="0"/>
              </a:spcAft>
              <a:buSzPts val="2400"/>
              <a:buFont typeface="Calibri"/>
              <a:buChar char="●"/>
            </a:pPr>
            <a:r>
              <a:rPr lang="en-US" sz="2400"/>
              <a:t>California has the largest Indigenous population  of all states in the United States (631,016, ~17% of Indigenous peoples in the US).</a:t>
            </a:r>
            <a:endParaRPr sz="2400"/>
          </a:p>
          <a:p>
            <a:pPr indent="0" lvl="0" marL="457200" rtl="0" algn="l">
              <a:lnSpc>
                <a:spcPct val="90000"/>
              </a:lnSpc>
              <a:spcBef>
                <a:spcPts val="1000"/>
              </a:spcBef>
              <a:spcAft>
                <a:spcPts val="0"/>
              </a:spcAft>
              <a:buNone/>
            </a:pPr>
            <a:r>
              <a:t/>
            </a:r>
            <a:endParaRPr sz="2200"/>
          </a:p>
        </p:txBody>
      </p:sp>
      <p:pic>
        <p:nvPicPr>
          <p:cNvPr id="100" name="Google Shape;100;g1fdb37e4e45_1_0"/>
          <p:cNvPicPr preferRelativeResize="0"/>
          <p:nvPr/>
        </p:nvPicPr>
        <p:blipFill rotWithShape="1">
          <a:blip r:embed="rId3">
            <a:alphaModFix/>
          </a:blip>
          <a:srcRect b="16951" l="22360" r="15233" t="4165"/>
          <a:stretch/>
        </p:blipFill>
        <p:spPr>
          <a:xfrm>
            <a:off x="8937825" y="4641025"/>
            <a:ext cx="2879224" cy="21856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
          <p:cNvSpPr txBox="1"/>
          <p:nvPr>
            <p:ph idx="1" type="body"/>
          </p:nvPr>
        </p:nvSpPr>
        <p:spPr>
          <a:xfrm>
            <a:off x="352575" y="1947450"/>
            <a:ext cx="11379300" cy="3607800"/>
          </a:xfrm>
          <a:prstGeom prst="rect">
            <a:avLst/>
          </a:prstGeom>
          <a:solidFill>
            <a:srgbClr val="FFFFFF">
              <a:alpha val="84705"/>
            </a:srgbClr>
          </a:solidFill>
          <a:ln>
            <a:noFill/>
          </a:ln>
        </p:spPr>
        <p:txBody>
          <a:bodyPr anchorCtr="0" anchor="t" bIns="45700" lIns="91425" spcFirstLastPara="1" rIns="91425" wrap="square" tIns="45700">
            <a:normAutofit/>
          </a:bodyPr>
          <a:lstStyle/>
          <a:p>
            <a:pPr indent="-387350" lvl="0" marL="457200" rtl="0" algn="l">
              <a:lnSpc>
                <a:spcPct val="90000"/>
              </a:lnSpc>
              <a:spcBef>
                <a:spcPts val="1000"/>
              </a:spcBef>
              <a:spcAft>
                <a:spcPts val="0"/>
              </a:spcAft>
              <a:buSzPts val="2500"/>
              <a:buFont typeface="Helvetica Neue"/>
              <a:buChar char="●"/>
            </a:pPr>
            <a:r>
              <a:rPr lang="en-US" sz="2300"/>
              <a:t>In 2020, San Diego had a population of 1,386,932, the eighth-most populous city </a:t>
            </a:r>
            <a:endParaRPr sz="2300"/>
          </a:p>
          <a:p>
            <a:pPr indent="-374650" lvl="0" marL="457200" rtl="0" algn="l">
              <a:lnSpc>
                <a:spcPct val="90000"/>
              </a:lnSpc>
              <a:spcBef>
                <a:spcPts val="0"/>
              </a:spcBef>
              <a:spcAft>
                <a:spcPts val="0"/>
              </a:spcAft>
              <a:buSzPts val="2300"/>
              <a:buChar char="●"/>
            </a:pPr>
            <a:r>
              <a:rPr lang="en-US" sz="2300"/>
              <a:t>The Kumeyaay may have migrated into the area around 1000 C.E.</a:t>
            </a:r>
            <a:endParaRPr sz="2300"/>
          </a:p>
          <a:p>
            <a:pPr indent="-374650" lvl="0" marL="457200" rtl="0" algn="l">
              <a:lnSpc>
                <a:spcPct val="90000"/>
              </a:lnSpc>
              <a:spcBef>
                <a:spcPts val="0"/>
              </a:spcBef>
              <a:spcAft>
                <a:spcPts val="0"/>
              </a:spcAft>
              <a:buSzPts val="2300"/>
              <a:buChar char="●"/>
            </a:pPr>
            <a:r>
              <a:rPr lang="en-US" sz="2300"/>
              <a:t>The Kumeyaay established villages included Kosa'aay that became today's Old Town. The village of Kosa'aay was made up of thirty to forty families living in pyramid-shaped housing structures and was supported by a freshwater spring from the hillsides.</a:t>
            </a:r>
            <a:endParaRPr sz="2300"/>
          </a:p>
          <a:p>
            <a:pPr indent="-374650" lvl="0" marL="457200" rtl="0" algn="l">
              <a:lnSpc>
                <a:spcPct val="90000"/>
              </a:lnSpc>
              <a:spcBef>
                <a:spcPts val="0"/>
              </a:spcBef>
              <a:spcAft>
                <a:spcPts val="0"/>
              </a:spcAft>
              <a:buSzPts val="2300"/>
              <a:buChar char="●"/>
            </a:pPr>
            <a:r>
              <a:rPr lang="en-US" sz="2300"/>
              <a:t>Juan Rodríguez Cabrillo from Cabrillo came in 1542 and colonization, forced assimilation and conversion began in earnest in 1602. </a:t>
            </a:r>
            <a:endParaRPr sz="2300"/>
          </a:p>
          <a:p>
            <a:pPr indent="-374650" lvl="0" marL="457200" rtl="0" algn="l">
              <a:lnSpc>
                <a:spcPct val="90000"/>
              </a:lnSpc>
              <a:spcBef>
                <a:spcPts val="0"/>
              </a:spcBef>
              <a:spcAft>
                <a:spcPts val="0"/>
              </a:spcAft>
              <a:buSzPts val="2300"/>
              <a:buChar char="●"/>
            </a:pPr>
            <a:r>
              <a:rPr lang="en-US" sz="2300"/>
              <a:t>1769-1797 more Spaniards and missionaries came, and in 1822-1840 battles with Mexican and Spanish governments bled into the city </a:t>
            </a:r>
            <a:endParaRPr sz="2300"/>
          </a:p>
          <a:p>
            <a:pPr indent="-374650" lvl="0" marL="457200" rtl="0" algn="l">
              <a:lnSpc>
                <a:spcPct val="90000"/>
              </a:lnSpc>
              <a:spcBef>
                <a:spcPts val="0"/>
              </a:spcBef>
              <a:spcAft>
                <a:spcPts val="0"/>
              </a:spcAft>
              <a:buSzPts val="2300"/>
              <a:buChar char="●"/>
            </a:pPr>
            <a:r>
              <a:rPr lang="en-US" sz="2300"/>
              <a:t>In 1850, California became a state in the United States territory and the ‘gold rush’ began as the railroad expanded </a:t>
            </a:r>
            <a:endParaRPr sz="2300"/>
          </a:p>
        </p:txBody>
      </p:sp>
      <p:sp>
        <p:nvSpPr>
          <p:cNvPr id="106" name="Google Shape;106;p2"/>
          <p:cNvSpPr txBox="1"/>
          <p:nvPr/>
        </p:nvSpPr>
        <p:spPr>
          <a:xfrm>
            <a:off x="4540925" y="268800"/>
            <a:ext cx="2607900" cy="461700"/>
          </a:xfrm>
          <a:prstGeom prst="rect">
            <a:avLst/>
          </a:prstGeom>
          <a:solidFill>
            <a:schemeClr val="lt1">
              <a:alpha val="8000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Helvetica Neue Light"/>
                <a:ea typeface="Helvetica Neue Light"/>
                <a:cs typeface="Helvetica Neue Light"/>
                <a:sym typeface="Helvetica Neue Light"/>
              </a:rPr>
              <a:t>A Sense of Place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1fdb37e4e45_0_0"/>
          <p:cNvSpPr txBox="1"/>
          <p:nvPr>
            <p:ph idx="1" type="body"/>
          </p:nvPr>
        </p:nvSpPr>
        <p:spPr>
          <a:xfrm>
            <a:off x="406400" y="1904377"/>
            <a:ext cx="11379300" cy="3909300"/>
          </a:xfrm>
          <a:prstGeom prst="rect">
            <a:avLst/>
          </a:prstGeom>
          <a:solidFill>
            <a:srgbClr val="FFFFFF">
              <a:alpha val="84710"/>
            </a:srgbClr>
          </a:solidFill>
          <a:ln>
            <a:noFill/>
          </a:ln>
        </p:spPr>
        <p:txBody>
          <a:bodyPr anchorCtr="0" anchor="t" bIns="45700" lIns="91425" spcFirstLastPara="1" rIns="91425" wrap="square" tIns="45700">
            <a:noAutofit/>
          </a:bodyPr>
          <a:lstStyle/>
          <a:p>
            <a:pPr indent="0" lvl="0" marL="0" rtl="0" algn="l">
              <a:lnSpc>
                <a:spcPct val="70000"/>
              </a:lnSpc>
              <a:spcBef>
                <a:spcPts val="1000"/>
              </a:spcBef>
              <a:spcAft>
                <a:spcPts val="0"/>
              </a:spcAft>
              <a:buSzPts val="1018"/>
              <a:buNone/>
            </a:pPr>
            <a:r>
              <a:t/>
            </a:r>
            <a:endParaRPr sz="2235"/>
          </a:p>
          <a:p>
            <a:pPr indent="-256222" lvl="0" marL="228600" rtl="0" algn="l">
              <a:lnSpc>
                <a:spcPct val="70000"/>
              </a:lnSpc>
              <a:spcBef>
                <a:spcPts val="1000"/>
              </a:spcBef>
              <a:spcAft>
                <a:spcPts val="0"/>
              </a:spcAft>
              <a:buSzPts val="2235"/>
              <a:buChar char="•"/>
            </a:pPr>
            <a:r>
              <a:rPr lang="en-US" sz="2235"/>
              <a:t>The State Water Project moves water from the western Sierra Nevada through the Sacramento-San Joaquin River Delta before delivering supplies—via the California Aqueduct to Southern California.</a:t>
            </a:r>
            <a:endParaRPr sz="2235"/>
          </a:p>
          <a:p>
            <a:pPr indent="-230822" lvl="0" marL="228600" rtl="0" algn="l">
              <a:lnSpc>
                <a:spcPct val="80000"/>
              </a:lnSpc>
              <a:spcBef>
                <a:spcPts val="1000"/>
              </a:spcBef>
              <a:spcAft>
                <a:spcPts val="0"/>
              </a:spcAft>
              <a:buClr>
                <a:schemeClr val="dk1"/>
              </a:buClr>
              <a:buSzPts val="2235"/>
              <a:buChar char="•"/>
            </a:pPr>
            <a:r>
              <a:rPr lang="en-US" sz="2235"/>
              <a:t>Strong defense and tourism industries, as well as international trade and education </a:t>
            </a:r>
            <a:endParaRPr sz="2235"/>
          </a:p>
          <a:p>
            <a:pPr indent="-230822" lvl="0" marL="228600" rtl="0" algn="l">
              <a:lnSpc>
                <a:spcPct val="80000"/>
              </a:lnSpc>
              <a:spcBef>
                <a:spcPts val="1000"/>
              </a:spcBef>
              <a:spcAft>
                <a:spcPts val="0"/>
              </a:spcAft>
              <a:buSzPts val="2235"/>
              <a:buChar char="•"/>
            </a:pPr>
            <a:r>
              <a:rPr lang="en-US" sz="2235"/>
              <a:t>T</a:t>
            </a:r>
            <a:r>
              <a:rPr lang="en-US" sz="2235"/>
              <a:t>he city has the seventh-highest population of gay residents in the U.S.</a:t>
            </a:r>
            <a:endParaRPr sz="2235"/>
          </a:p>
          <a:p>
            <a:pPr indent="-230822" lvl="0" marL="228600" rtl="0" algn="l">
              <a:lnSpc>
                <a:spcPct val="80000"/>
              </a:lnSpc>
              <a:spcBef>
                <a:spcPts val="1000"/>
              </a:spcBef>
              <a:spcAft>
                <a:spcPts val="0"/>
              </a:spcAft>
              <a:buSzPts val="2235"/>
              <a:buChar char="•"/>
            </a:pPr>
            <a:r>
              <a:rPr lang="en-US" sz="2235"/>
              <a:t>25% of the population are native or fluent Spanish speakers</a:t>
            </a:r>
            <a:endParaRPr sz="2235"/>
          </a:p>
          <a:p>
            <a:pPr indent="-230822" lvl="0" marL="228600" rtl="0" algn="l">
              <a:lnSpc>
                <a:spcPct val="80000"/>
              </a:lnSpc>
              <a:spcBef>
                <a:spcPts val="1000"/>
              </a:spcBef>
              <a:spcAft>
                <a:spcPts val="0"/>
              </a:spcAft>
              <a:buSzPts val="2235"/>
              <a:buChar char="•"/>
            </a:pPr>
            <a:r>
              <a:rPr lang="en-US" sz="2235"/>
              <a:t>Native plants include beach evening primrose, coast monkey flower, yellow mariposa lily, and matilija poppy</a:t>
            </a:r>
            <a:endParaRPr sz="2235"/>
          </a:p>
          <a:p>
            <a:pPr indent="-230822" lvl="0" marL="228600" rtl="0" algn="l">
              <a:lnSpc>
                <a:spcPct val="80000"/>
              </a:lnSpc>
              <a:spcBef>
                <a:spcPts val="1000"/>
              </a:spcBef>
              <a:spcAft>
                <a:spcPts val="0"/>
              </a:spcAft>
              <a:buSzPts val="2235"/>
              <a:buChar char="•"/>
            </a:pPr>
            <a:r>
              <a:rPr lang="en-US" sz="2235"/>
              <a:t>The tall ship across from the hotel is the Californian: built from the ground up in 1984 at Spanish Landing in San Diego Bay.</a:t>
            </a:r>
            <a:endParaRPr sz="2420">
              <a:latin typeface="Helvetica Neue"/>
              <a:ea typeface="Helvetica Neue"/>
              <a:cs typeface="Helvetica Neue"/>
              <a:sym typeface="Helvetica Neue"/>
            </a:endParaRPr>
          </a:p>
        </p:txBody>
      </p:sp>
      <p:sp>
        <p:nvSpPr>
          <p:cNvPr id="112" name="Google Shape;112;g1fdb37e4e45_0_0"/>
          <p:cNvSpPr txBox="1"/>
          <p:nvPr/>
        </p:nvSpPr>
        <p:spPr>
          <a:xfrm>
            <a:off x="4540925" y="268800"/>
            <a:ext cx="3318300" cy="461700"/>
          </a:xfrm>
          <a:prstGeom prst="rect">
            <a:avLst/>
          </a:prstGeom>
          <a:solidFill>
            <a:schemeClr val="lt1">
              <a:alpha val="8000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Helvetica Neue Light"/>
                <a:ea typeface="Helvetica Neue Light"/>
                <a:cs typeface="Helvetica Neue Light"/>
                <a:sym typeface="Helvetica Neue Light"/>
              </a:rPr>
              <a:t>Place based resources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1fdb37e4e45_0_5"/>
          <p:cNvSpPr txBox="1"/>
          <p:nvPr>
            <p:ph idx="1" type="body"/>
          </p:nvPr>
        </p:nvSpPr>
        <p:spPr>
          <a:xfrm>
            <a:off x="406400" y="1904365"/>
            <a:ext cx="11379300" cy="3387600"/>
          </a:xfrm>
          <a:prstGeom prst="rect">
            <a:avLst/>
          </a:prstGeom>
          <a:solidFill>
            <a:srgbClr val="FFFFFF">
              <a:alpha val="84710"/>
            </a:srgbClr>
          </a:solidFill>
          <a:ln>
            <a:noFill/>
          </a:ln>
        </p:spPr>
        <p:txBody>
          <a:bodyPr anchorCtr="0" anchor="t" bIns="45700" lIns="91425" spcFirstLastPara="1" rIns="91425" wrap="square" tIns="45700">
            <a:normAutofit lnSpcReduction="20000"/>
          </a:bodyPr>
          <a:lstStyle/>
          <a:p>
            <a:pPr indent="-88900" lvl="0" marL="228600" rtl="0" algn="l">
              <a:lnSpc>
                <a:spcPct val="100000"/>
              </a:lnSpc>
              <a:spcBef>
                <a:spcPts val="0"/>
              </a:spcBef>
              <a:spcAft>
                <a:spcPts val="0"/>
              </a:spcAft>
              <a:buClr>
                <a:schemeClr val="dk1"/>
              </a:buClr>
              <a:buSzPts val="2200"/>
              <a:buNone/>
            </a:pPr>
            <a:r>
              <a:t/>
            </a:r>
            <a:endParaRPr sz="2200"/>
          </a:p>
          <a:p>
            <a:pPr indent="-228600" lvl="0" marL="228600" rtl="0" algn="l">
              <a:lnSpc>
                <a:spcPct val="100000"/>
              </a:lnSpc>
              <a:spcBef>
                <a:spcPts val="1000"/>
              </a:spcBef>
              <a:spcAft>
                <a:spcPts val="0"/>
              </a:spcAft>
              <a:buClr>
                <a:schemeClr val="dk1"/>
              </a:buClr>
              <a:buSzPts val="2200"/>
              <a:buChar char="•"/>
            </a:pPr>
            <a:r>
              <a:rPr lang="en-US" sz="2200"/>
              <a:t>Across scales, collaboration is important for monitoring and understanding Arctic change</a:t>
            </a:r>
            <a:endParaRPr/>
          </a:p>
          <a:p>
            <a:pPr indent="0" lvl="0" marL="0" rtl="0" algn="l">
              <a:lnSpc>
                <a:spcPct val="100000"/>
              </a:lnSpc>
              <a:spcBef>
                <a:spcPts val="1000"/>
              </a:spcBef>
              <a:spcAft>
                <a:spcPts val="0"/>
              </a:spcAft>
              <a:buClr>
                <a:schemeClr val="dk1"/>
              </a:buClr>
              <a:buSzPts val="2200"/>
              <a:buNone/>
            </a:pPr>
            <a:r>
              <a:t/>
            </a:r>
            <a:endParaRPr sz="2200"/>
          </a:p>
          <a:p>
            <a:pPr indent="-228600" lvl="0" marL="228600" rtl="0" algn="l">
              <a:lnSpc>
                <a:spcPct val="100000"/>
              </a:lnSpc>
              <a:spcBef>
                <a:spcPts val="1000"/>
              </a:spcBef>
              <a:spcAft>
                <a:spcPts val="0"/>
              </a:spcAft>
              <a:buClr>
                <a:schemeClr val="dk1"/>
              </a:buClr>
              <a:buSzPts val="2200"/>
              <a:buChar char="•"/>
            </a:pPr>
            <a:r>
              <a:rPr lang="en-US" sz="2200"/>
              <a:t>Prioritize good relationship building equally with data breakthroughs </a:t>
            </a:r>
            <a:endParaRPr/>
          </a:p>
          <a:p>
            <a:pPr indent="-88900" lvl="0" marL="228600" rtl="0" algn="l">
              <a:lnSpc>
                <a:spcPct val="100000"/>
              </a:lnSpc>
              <a:spcBef>
                <a:spcPts val="1000"/>
              </a:spcBef>
              <a:spcAft>
                <a:spcPts val="0"/>
              </a:spcAft>
              <a:buClr>
                <a:schemeClr val="dk1"/>
              </a:buClr>
              <a:buSzPts val="2200"/>
              <a:buNone/>
            </a:pPr>
            <a:r>
              <a:t/>
            </a:r>
            <a:endParaRPr sz="2200"/>
          </a:p>
          <a:p>
            <a:pPr indent="-228600" lvl="0" marL="228600" rtl="0" algn="l">
              <a:lnSpc>
                <a:spcPct val="100000"/>
              </a:lnSpc>
              <a:spcBef>
                <a:spcPts val="1000"/>
              </a:spcBef>
              <a:spcAft>
                <a:spcPts val="0"/>
              </a:spcAft>
              <a:buClr>
                <a:schemeClr val="dk1"/>
              </a:buClr>
              <a:buSzPts val="2200"/>
              <a:buChar char="•"/>
            </a:pPr>
            <a:r>
              <a:rPr lang="en-US" sz="2200"/>
              <a:t>NASA ABoVE data are phenomenal resource for a changing Arctic… but partnerships and data user communities are critical to decision making</a:t>
            </a:r>
            <a:endParaRPr/>
          </a:p>
          <a:p>
            <a:pPr indent="-76200" lvl="0" marL="228600" rtl="0" algn="l">
              <a:lnSpc>
                <a:spcPct val="90000"/>
              </a:lnSpc>
              <a:spcBef>
                <a:spcPts val="1000"/>
              </a:spcBef>
              <a:spcAft>
                <a:spcPts val="0"/>
              </a:spcAft>
              <a:buClr>
                <a:schemeClr val="dk1"/>
              </a:buClr>
              <a:buSzPts val="2400"/>
              <a:buNone/>
            </a:pPr>
            <a:r>
              <a:t/>
            </a:r>
            <a:endParaRPr sz="2400">
              <a:latin typeface="Helvetica Neue"/>
              <a:ea typeface="Helvetica Neue"/>
              <a:cs typeface="Helvetica Neue"/>
              <a:sym typeface="Helvetica Neue"/>
            </a:endParaRPr>
          </a:p>
          <a:p>
            <a:pPr indent="-76200" lvl="0" marL="228600" rtl="0" algn="l">
              <a:lnSpc>
                <a:spcPct val="90000"/>
              </a:lnSpc>
              <a:spcBef>
                <a:spcPts val="1000"/>
              </a:spcBef>
              <a:spcAft>
                <a:spcPts val="0"/>
              </a:spcAft>
              <a:buClr>
                <a:schemeClr val="dk1"/>
              </a:buClr>
              <a:buSzPts val="2400"/>
              <a:buNone/>
            </a:pPr>
            <a:r>
              <a:t/>
            </a:r>
            <a:endParaRPr sz="2400">
              <a:latin typeface="Helvetica Neue"/>
              <a:ea typeface="Helvetica Neue"/>
              <a:cs typeface="Helvetica Neue"/>
              <a:sym typeface="Helvetica Neue"/>
            </a:endParaRPr>
          </a:p>
        </p:txBody>
      </p:sp>
      <p:sp>
        <p:nvSpPr>
          <p:cNvPr id="118" name="Google Shape;118;g1fdb37e4e45_0_5"/>
          <p:cNvSpPr txBox="1"/>
          <p:nvPr/>
        </p:nvSpPr>
        <p:spPr>
          <a:xfrm>
            <a:off x="4540927" y="268800"/>
            <a:ext cx="3110100" cy="461700"/>
          </a:xfrm>
          <a:prstGeom prst="rect">
            <a:avLst/>
          </a:prstGeom>
          <a:solidFill>
            <a:schemeClr val="lt1">
              <a:alpha val="8000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cap="none" strike="noStrike">
                <a:solidFill>
                  <a:schemeClr val="dk1"/>
                </a:solidFill>
                <a:latin typeface="Helvetica Neue Light"/>
                <a:ea typeface="Helvetica Neue Light"/>
                <a:cs typeface="Helvetica Neue Light"/>
                <a:sym typeface="Helvetica Neue Light"/>
              </a:rPr>
              <a:t>B</a:t>
            </a:r>
            <a:r>
              <a:rPr lang="en-US" sz="2400">
                <a:solidFill>
                  <a:schemeClr val="dk1"/>
                </a:solidFill>
                <a:latin typeface="Helvetica Neue Light"/>
                <a:ea typeface="Helvetica Neue Light"/>
                <a:cs typeface="Helvetica Neue Light"/>
                <a:sym typeface="Helvetica Neue Light"/>
              </a:rPr>
              <a:t>ack to the Arctic…</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pic>
        <p:nvPicPr>
          <p:cNvPr id="123" name="Google Shape;123;p3"/>
          <p:cNvPicPr preferRelativeResize="0"/>
          <p:nvPr>
            <p:ph idx="1" type="body"/>
          </p:nvPr>
        </p:nvPicPr>
        <p:blipFill rotWithShape="1">
          <a:blip r:embed="rId3">
            <a:alphaModFix/>
          </a:blip>
          <a:srcRect b="0" l="0" r="0" t="0"/>
          <a:stretch/>
        </p:blipFill>
        <p:spPr>
          <a:xfrm>
            <a:off x="202036" y="1321151"/>
            <a:ext cx="7169313" cy="5072226"/>
          </a:xfrm>
          <a:prstGeom prst="rect">
            <a:avLst/>
          </a:prstGeom>
          <a:noFill/>
          <a:ln>
            <a:noFill/>
          </a:ln>
        </p:spPr>
      </p:pic>
      <p:pic>
        <p:nvPicPr>
          <p:cNvPr descr="Rapid Greening Across Arctic Tundra Studied via NASA Satellites – “Really a  Bellwether of Global Climatic Change”" id="124" name="Google Shape;124;p3"/>
          <p:cNvPicPr preferRelativeResize="0"/>
          <p:nvPr/>
        </p:nvPicPr>
        <p:blipFill rotWithShape="1">
          <a:blip r:embed="rId4">
            <a:alphaModFix/>
          </a:blip>
          <a:srcRect b="0" l="0" r="0" t="0"/>
          <a:stretch/>
        </p:blipFill>
        <p:spPr>
          <a:xfrm>
            <a:off x="7503009" y="1587624"/>
            <a:ext cx="4578396" cy="4578396"/>
          </a:xfrm>
          <a:prstGeom prst="rect">
            <a:avLst/>
          </a:prstGeom>
          <a:noFill/>
          <a:ln cap="flat" cmpd="sng" w="9525">
            <a:solidFill>
              <a:schemeClr val="dk1"/>
            </a:solidFill>
            <a:prstDash val="solid"/>
            <a:round/>
            <a:headEnd len="sm" w="sm" type="none"/>
            <a:tailEnd len="sm" w="sm" type="none"/>
          </a:ln>
        </p:spPr>
      </p:pic>
      <p:sp>
        <p:nvSpPr>
          <p:cNvPr id="125" name="Google Shape;125;p3"/>
          <p:cNvSpPr txBox="1"/>
          <p:nvPr/>
        </p:nvSpPr>
        <p:spPr>
          <a:xfrm>
            <a:off x="-76200" y="0"/>
            <a:ext cx="12344400" cy="1200329"/>
          </a:xfrm>
          <a:prstGeom prst="rect">
            <a:avLst/>
          </a:prstGeom>
          <a:blipFill rotWithShape="1">
            <a:blip r:embed="rId5">
              <a:alphaModFix amt="77000"/>
            </a:blip>
            <a:tile algn="bl" flip="none" tx="0" sx="100000" ty="0" sy="100000"/>
          </a:blipFill>
          <a:ln>
            <a:noFill/>
          </a:ln>
        </p:spPr>
        <p:txBody>
          <a:bodyPr anchorCtr="0" anchor="b" bIns="45700" lIns="91425" spcFirstLastPara="1" rIns="91425" wrap="square" tIns="45700">
            <a:spAutoFit/>
          </a:bodyPr>
          <a:lstStyle/>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p:txBody>
      </p:sp>
      <p:sp>
        <p:nvSpPr>
          <p:cNvPr id="126" name="Google Shape;126;p3"/>
          <p:cNvSpPr txBox="1"/>
          <p:nvPr/>
        </p:nvSpPr>
        <p:spPr>
          <a:xfrm>
            <a:off x="1410276" y="422158"/>
            <a:ext cx="9371476" cy="461665"/>
          </a:xfrm>
          <a:prstGeom prst="rect">
            <a:avLst/>
          </a:prstGeom>
          <a:solidFill>
            <a:schemeClr val="lt1">
              <a:alpha val="7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Vegetation and hydrology changes threaten systems and security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 name="Shape 130"/>
        <p:cNvGrpSpPr/>
        <p:nvPr/>
      </p:nvGrpSpPr>
      <p:grpSpPr>
        <a:xfrm>
          <a:off x="0" y="0"/>
          <a:ext cx="0" cy="0"/>
          <a:chOff x="0" y="0"/>
          <a:chExt cx="0" cy="0"/>
        </a:xfrm>
      </p:grpSpPr>
      <p:sp>
        <p:nvSpPr>
          <p:cNvPr id="131" name="Google Shape;131;p4"/>
          <p:cNvSpPr txBox="1"/>
          <p:nvPr/>
        </p:nvSpPr>
        <p:spPr>
          <a:xfrm>
            <a:off x="0" y="0"/>
            <a:ext cx="12192000" cy="1200329"/>
          </a:xfrm>
          <a:prstGeom prst="rect">
            <a:avLst/>
          </a:prstGeom>
          <a:blipFill rotWithShape="1">
            <a:blip r:embed="rId3">
              <a:alphaModFix amt="77000"/>
            </a:blip>
            <a:tile algn="l" flip="none" tx="0" sx="100000" ty="0" sy="100000"/>
          </a:blipFill>
          <a:ln>
            <a:noFill/>
          </a:ln>
        </p:spPr>
        <p:txBody>
          <a:bodyPr anchorCtr="0" anchor="b" bIns="45700" lIns="91425" spcFirstLastPara="1" rIns="91425" wrap="square" tIns="45700">
            <a:spAutoFit/>
          </a:bodyPr>
          <a:lstStyle/>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p:txBody>
      </p:sp>
      <p:sp>
        <p:nvSpPr>
          <p:cNvPr id="132" name="Google Shape;132;p4"/>
          <p:cNvSpPr txBox="1"/>
          <p:nvPr/>
        </p:nvSpPr>
        <p:spPr>
          <a:xfrm>
            <a:off x="2708695" y="422158"/>
            <a:ext cx="6774611" cy="461665"/>
          </a:xfrm>
          <a:prstGeom prst="rect">
            <a:avLst/>
          </a:prstGeom>
          <a:solidFill>
            <a:schemeClr val="lt1">
              <a:alpha val="55686"/>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Research requires Land knowledge and values </a:t>
            </a:r>
            <a:endParaRPr/>
          </a:p>
        </p:txBody>
      </p:sp>
      <p:sp>
        <p:nvSpPr>
          <p:cNvPr id="133" name="Google Shape;133;p4"/>
          <p:cNvSpPr txBox="1"/>
          <p:nvPr/>
        </p:nvSpPr>
        <p:spPr>
          <a:xfrm>
            <a:off x="502921" y="1448947"/>
            <a:ext cx="7857000" cy="4587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Collaboration with local people, decision-makers, and rights-holders is critical</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First Nations  </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Residents </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Research Institutions </a:t>
            </a:r>
            <a:endParaRPr/>
          </a:p>
          <a:p>
            <a:pPr indent="0" lvl="0" marL="914400" marR="0" rtl="0" algn="l">
              <a:spcBef>
                <a:spcPts val="0"/>
              </a:spcBef>
              <a:spcAft>
                <a:spcPts val="0"/>
              </a:spcAft>
              <a:buNone/>
            </a:pPr>
            <a:r>
              <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The responsibility is with </a:t>
            </a:r>
            <a:r>
              <a:rPr b="1" lang="en-US" sz="2000">
                <a:solidFill>
                  <a:schemeClr val="dk1"/>
                </a:solidFill>
                <a:latin typeface="Calibri"/>
                <a:ea typeface="Calibri"/>
                <a:cs typeface="Calibri"/>
                <a:sym typeface="Calibri"/>
              </a:rPr>
              <a:t>ABoVE</a:t>
            </a:r>
            <a:r>
              <a:rPr lang="en-US" sz="2000">
                <a:solidFill>
                  <a:schemeClr val="dk1"/>
                </a:solidFill>
                <a:latin typeface="Calibri"/>
                <a:ea typeface="Calibri"/>
                <a:cs typeface="Calibri"/>
                <a:sym typeface="Calibri"/>
              </a:rPr>
              <a:t> </a:t>
            </a:r>
            <a:r>
              <a:rPr b="1" lang="en-US" sz="2000">
                <a:solidFill>
                  <a:schemeClr val="dk1"/>
                </a:solidFill>
                <a:latin typeface="Calibri"/>
                <a:ea typeface="Calibri"/>
                <a:cs typeface="Calibri"/>
                <a:sym typeface="Calibri"/>
              </a:rPr>
              <a:t>researchers </a:t>
            </a:r>
            <a:r>
              <a:rPr lang="en-US" sz="2000">
                <a:solidFill>
                  <a:schemeClr val="dk1"/>
                </a:solidFill>
                <a:latin typeface="Calibri"/>
                <a:ea typeface="Calibri"/>
                <a:cs typeface="Calibri"/>
                <a:sym typeface="Calibri"/>
              </a:rPr>
              <a:t>to practice good relations with all Arctic residents</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Co-producing science needs and results</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Co-monitoring research activities and instruments </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Equally valuing </a:t>
            </a:r>
            <a:r>
              <a:rPr lang="en-US" sz="2000">
                <a:solidFill>
                  <a:schemeClr val="dk1"/>
                </a:solidFill>
                <a:latin typeface="Calibri"/>
                <a:ea typeface="Calibri"/>
                <a:cs typeface="Calibri"/>
                <a:sym typeface="Calibri"/>
              </a:rPr>
              <a:t>all forms of knowledge</a:t>
            </a:r>
            <a:r>
              <a:rPr b="0" i="0" lang="en-US" sz="2000" u="none" cap="none" strike="noStrike">
                <a:solidFill>
                  <a:schemeClr val="dk1"/>
                </a:solidFill>
                <a:latin typeface="Calibri"/>
                <a:ea typeface="Calibri"/>
                <a:cs typeface="Calibri"/>
                <a:sym typeface="Calibri"/>
              </a:rPr>
              <a:t>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rctic understanding limited by patchy field work, scientist says | CBC News" id="134" name="Google Shape;134;p4"/>
          <p:cNvPicPr preferRelativeResize="0"/>
          <p:nvPr/>
        </p:nvPicPr>
        <p:blipFill rotWithShape="1">
          <a:blip r:embed="rId4">
            <a:alphaModFix/>
          </a:blip>
          <a:srcRect b="0" l="0" r="0" t="0"/>
          <a:stretch/>
        </p:blipFill>
        <p:spPr>
          <a:xfrm>
            <a:off x="8359987" y="4274628"/>
            <a:ext cx="3724381" cy="2481772"/>
          </a:xfrm>
          <a:prstGeom prst="rect">
            <a:avLst/>
          </a:prstGeom>
          <a:noFill/>
          <a:ln cap="flat" cmpd="sng" w="9525">
            <a:solidFill>
              <a:schemeClr val="dk1"/>
            </a:solidFill>
            <a:prstDash val="solid"/>
            <a:round/>
            <a:headEnd len="sm" w="sm" type="none"/>
            <a:tailEnd len="sm" w="sm" type="none"/>
          </a:ln>
        </p:spPr>
      </p:pic>
      <p:pic>
        <p:nvPicPr>
          <p:cNvPr descr="Field Work in the Arctic Ocean [IMAGE] | EurekAlert! Science News Releases" id="135" name="Google Shape;135;p4"/>
          <p:cNvPicPr preferRelativeResize="0"/>
          <p:nvPr/>
        </p:nvPicPr>
        <p:blipFill rotWithShape="1">
          <a:blip r:embed="rId5">
            <a:alphaModFix/>
          </a:blip>
          <a:srcRect b="0" l="0" r="0" t="0"/>
          <a:stretch/>
        </p:blipFill>
        <p:spPr>
          <a:xfrm>
            <a:off x="8359988" y="1448947"/>
            <a:ext cx="3724380" cy="276224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 name="Shape 139"/>
        <p:cNvGrpSpPr/>
        <p:nvPr/>
      </p:nvGrpSpPr>
      <p:grpSpPr>
        <a:xfrm>
          <a:off x="0" y="0"/>
          <a:ext cx="0" cy="0"/>
          <a:chOff x="0" y="0"/>
          <a:chExt cx="0" cy="0"/>
        </a:xfrm>
      </p:grpSpPr>
      <p:sp>
        <p:nvSpPr>
          <p:cNvPr id="140" name="Google Shape;140;p5"/>
          <p:cNvSpPr txBox="1"/>
          <p:nvPr/>
        </p:nvSpPr>
        <p:spPr>
          <a:xfrm>
            <a:off x="0" y="0"/>
            <a:ext cx="12192000" cy="1200329"/>
          </a:xfrm>
          <a:prstGeom prst="rect">
            <a:avLst/>
          </a:prstGeom>
          <a:blipFill rotWithShape="1">
            <a:blip r:embed="rId3">
              <a:alphaModFix amt="77000"/>
            </a:blip>
            <a:tile algn="l" flip="none" tx="0" sx="100000" ty="0" sy="100000"/>
          </a:blipFill>
          <a:ln>
            <a:noFill/>
          </a:ln>
        </p:spPr>
        <p:txBody>
          <a:bodyPr anchorCtr="0" anchor="b" bIns="45700" lIns="91425" spcFirstLastPara="1" rIns="91425" wrap="square" tIns="45700">
            <a:spAutoFit/>
          </a:bodyPr>
          <a:lstStyle/>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p:txBody>
      </p:sp>
      <p:sp>
        <p:nvSpPr>
          <p:cNvPr id="141" name="Google Shape;141;p5"/>
          <p:cNvSpPr txBox="1"/>
          <p:nvPr/>
        </p:nvSpPr>
        <p:spPr>
          <a:xfrm>
            <a:off x="4043996" y="422158"/>
            <a:ext cx="4104000" cy="461700"/>
          </a:xfrm>
          <a:prstGeom prst="rect">
            <a:avLst/>
          </a:prstGeom>
          <a:solidFill>
            <a:schemeClr val="lt1">
              <a:alpha val="55686"/>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Helvetica Neue Light"/>
                <a:ea typeface="Helvetica Neue Light"/>
                <a:cs typeface="Helvetica Neue Light"/>
                <a:sym typeface="Helvetica Neue Light"/>
              </a:rPr>
              <a:t>ABoVE Yukon collaborations</a:t>
            </a:r>
            <a:endParaRPr/>
          </a:p>
        </p:txBody>
      </p:sp>
      <p:sp>
        <p:nvSpPr>
          <p:cNvPr id="142" name="Google Shape;142;p5"/>
          <p:cNvSpPr txBox="1"/>
          <p:nvPr/>
        </p:nvSpPr>
        <p:spPr>
          <a:xfrm>
            <a:off x="660085" y="4930565"/>
            <a:ext cx="7487920" cy="18774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Recent ABoVE collaboration-building</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First Nations  </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Yukon University </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Yukon Government</a:t>
            </a:r>
            <a:endParaRPr/>
          </a:p>
          <a:p>
            <a:pPr indent="-171450" lvl="1" marL="742950" marR="0" rtl="0" algn="l">
              <a:spcBef>
                <a:spcPts val="0"/>
              </a:spcBef>
              <a:spcAft>
                <a:spcPts val="0"/>
              </a:spcAft>
              <a:buClr>
                <a:schemeClr val="dk1"/>
              </a:buClr>
              <a:buSzPts val="1800"/>
              <a:buFont typeface="Arial"/>
              <a:buNone/>
            </a:pPr>
            <a:r>
              <a:t/>
            </a:r>
            <a:endParaRPr b="0" i="0" sz="1800" u="none" cap="none" strike="noStrike">
              <a:solidFill>
                <a:schemeClr val="dk1"/>
              </a:solidFill>
              <a:latin typeface="Helvetica Neue"/>
              <a:ea typeface="Helvetica Neue"/>
              <a:cs typeface="Helvetica Neue"/>
              <a:sym typeface="Helvetica Neue"/>
            </a:endParaRPr>
          </a:p>
          <a:p>
            <a:pPr indent="-171450" lvl="1" marL="742950" marR="0" rtl="0" algn="l">
              <a:spcBef>
                <a:spcPts val="0"/>
              </a:spcBef>
              <a:spcAft>
                <a:spcPts val="0"/>
              </a:spcAft>
              <a:buClr>
                <a:schemeClr val="dk1"/>
              </a:buClr>
              <a:buSzPts val="1800"/>
              <a:buFont typeface="Arial"/>
              <a:buNone/>
            </a:pPr>
            <a:r>
              <a:t/>
            </a:r>
            <a:endParaRPr b="0" i="0" sz="1800" u="none" cap="none" strike="noStrike">
              <a:solidFill>
                <a:schemeClr val="dk1"/>
              </a:solidFill>
              <a:latin typeface="Helvetica Neue"/>
              <a:ea typeface="Helvetica Neue"/>
              <a:cs typeface="Helvetica Neue"/>
              <a:sym typeface="Helvetica Neue"/>
            </a:endParaRPr>
          </a:p>
        </p:txBody>
      </p:sp>
      <p:pic>
        <p:nvPicPr>
          <p:cNvPr descr="How Yukon First Nations became Indigenous Rights trailblazers | The Narwhal" id="143" name="Google Shape;143;p5"/>
          <p:cNvPicPr preferRelativeResize="0"/>
          <p:nvPr/>
        </p:nvPicPr>
        <p:blipFill rotWithShape="1">
          <a:blip r:embed="rId4">
            <a:alphaModFix/>
          </a:blip>
          <a:srcRect b="0" l="0" r="0" t="0"/>
          <a:stretch/>
        </p:blipFill>
        <p:spPr>
          <a:xfrm>
            <a:off x="7868826" y="1228156"/>
            <a:ext cx="4319522" cy="5552019"/>
          </a:xfrm>
          <a:prstGeom prst="rect">
            <a:avLst/>
          </a:prstGeom>
          <a:noFill/>
          <a:ln>
            <a:noFill/>
          </a:ln>
        </p:spPr>
      </p:pic>
      <p:sp>
        <p:nvSpPr>
          <p:cNvPr id="144" name="Google Shape;144;p5"/>
          <p:cNvSpPr txBox="1"/>
          <p:nvPr/>
        </p:nvSpPr>
        <p:spPr>
          <a:xfrm>
            <a:off x="579215" y="1450459"/>
            <a:ext cx="7487920"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Collaboration considerations</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Proprietary data</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Intellectual Property</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How does sharing knowledge and relationships benefit the community?</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Is everyone allocated equal time, space and weight?</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Forms of knowledge</a:t>
            </a:r>
            <a:endParaRPr/>
          </a:p>
          <a:p>
            <a:pPr indent="-285750" lvl="2" marL="12001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“Holistic, include observations, oral histories and years of knowledge” (Nature Climate Change, </a:t>
            </a:r>
            <a:r>
              <a:rPr b="0" i="1" lang="en-US" sz="2000" u="none" cap="none" strike="noStrike">
                <a:solidFill>
                  <a:schemeClr val="dk1"/>
                </a:solidFill>
                <a:latin typeface="Calibri"/>
                <a:ea typeface="Calibri"/>
                <a:cs typeface="Calibri"/>
                <a:sym typeface="Calibri"/>
              </a:rPr>
              <a:t>In Review</a:t>
            </a:r>
            <a:r>
              <a:rPr b="0" i="0" lang="en-US" sz="2000" u="none" cap="none" strike="noStrike">
                <a:solidFill>
                  <a:schemeClr val="dk1"/>
                </a:solidFill>
                <a:latin typeface="Calibri"/>
                <a:ea typeface="Calibri"/>
                <a:cs typeface="Calibri"/>
                <a:sym typeface="Calibri"/>
              </a:rPr>
              <a:t>)</a:t>
            </a:r>
            <a:endParaRPr/>
          </a:p>
          <a:p>
            <a:pPr indent="-209550" lvl="2" marL="12001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Helvetica Neue"/>
              <a:ea typeface="Helvetica Neue"/>
              <a:cs typeface="Helvetica Neue"/>
              <a:sym typeface="Helvetica Neue"/>
            </a:endParaRPr>
          </a:p>
          <a:p>
            <a:pPr indent="-209550" lvl="2" marL="12001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8" name="Shape 148"/>
        <p:cNvGrpSpPr/>
        <p:nvPr/>
      </p:nvGrpSpPr>
      <p:grpSpPr>
        <a:xfrm>
          <a:off x="0" y="0"/>
          <a:ext cx="0" cy="0"/>
          <a:chOff x="0" y="0"/>
          <a:chExt cx="0" cy="0"/>
        </a:xfrm>
      </p:grpSpPr>
      <p:sp>
        <p:nvSpPr>
          <p:cNvPr id="149" name="Google Shape;149;p6"/>
          <p:cNvSpPr txBox="1"/>
          <p:nvPr/>
        </p:nvSpPr>
        <p:spPr>
          <a:xfrm>
            <a:off x="0" y="0"/>
            <a:ext cx="12192000" cy="1200329"/>
          </a:xfrm>
          <a:prstGeom prst="rect">
            <a:avLst/>
          </a:prstGeom>
          <a:blipFill rotWithShape="1">
            <a:blip r:embed="rId3">
              <a:alphaModFix amt="77000"/>
            </a:blip>
            <a:tile algn="l" flip="none" tx="0" sx="100000" ty="0" sy="100000"/>
          </a:blipFill>
          <a:ln>
            <a:noFill/>
          </a:ln>
        </p:spPr>
        <p:txBody>
          <a:bodyPr anchorCtr="0" anchor="b" bIns="45700" lIns="91425" spcFirstLastPara="1" rIns="91425" wrap="square" tIns="45700">
            <a:spAutoFit/>
          </a:bodyPr>
          <a:lstStyle/>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a:p>
            <a:pPr indent="0" lvl="0" marL="0" marR="0" rtl="0" algn="ctr">
              <a:spcBef>
                <a:spcPts val="0"/>
              </a:spcBef>
              <a:spcAft>
                <a:spcPts val="0"/>
              </a:spcAft>
              <a:buNone/>
            </a:pPr>
            <a:r>
              <a:t/>
            </a:r>
            <a:endParaRPr sz="2400">
              <a:solidFill>
                <a:schemeClr val="dk1"/>
              </a:solidFill>
              <a:latin typeface="Helvetica Neue Light"/>
              <a:ea typeface="Helvetica Neue Light"/>
              <a:cs typeface="Helvetica Neue Light"/>
              <a:sym typeface="Helvetica Neue Light"/>
            </a:endParaRPr>
          </a:p>
        </p:txBody>
      </p:sp>
      <p:pic>
        <p:nvPicPr>
          <p:cNvPr descr="December 13, 2018: Miles Canyon, Whitehorse | TravelGumbo" id="150" name="Google Shape;150;p6"/>
          <p:cNvPicPr preferRelativeResize="0"/>
          <p:nvPr/>
        </p:nvPicPr>
        <p:blipFill rotWithShape="1">
          <a:blip r:embed="rId4">
            <a:alphaModFix/>
          </a:blip>
          <a:srcRect b="0" l="0" r="0" t="0"/>
          <a:stretch/>
        </p:blipFill>
        <p:spPr>
          <a:xfrm>
            <a:off x="8630671" y="1520757"/>
            <a:ext cx="3425952" cy="2569464"/>
          </a:xfrm>
          <a:prstGeom prst="rect">
            <a:avLst/>
          </a:prstGeom>
          <a:noFill/>
          <a:ln cap="flat" cmpd="sng" w="9525">
            <a:solidFill>
              <a:schemeClr val="dk1"/>
            </a:solidFill>
            <a:prstDash val="solid"/>
            <a:round/>
            <a:headEnd len="sm" w="sm" type="none"/>
            <a:tailEnd len="sm" w="sm" type="none"/>
          </a:ln>
        </p:spPr>
      </p:pic>
      <p:graphicFrame>
        <p:nvGraphicFramePr>
          <p:cNvPr id="151" name="Google Shape;151;p6"/>
          <p:cNvGraphicFramePr/>
          <p:nvPr/>
        </p:nvGraphicFramePr>
        <p:xfrm>
          <a:off x="135377" y="2209800"/>
          <a:ext cx="3000000" cy="3000000"/>
        </p:xfrm>
        <a:graphic>
          <a:graphicData uri="http://schemas.openxmlformats.org/drawingml/2006/table">
            <a:tbl>
              <a:tblPr>
                <a:noFill/>
                <a:tableStyleId>{0B45E6DF-FE89-479E-9B83-2C68032881C0}</a:tableStyleId>
              </a:tblPr>
              <a:tblGrid>
                <a:gridCol w="892175"/>
                <a:gridCol w="892175"/>
                <a:gridCol w="2081775"/>
              </a:tblGrid>
              <a:tr h="203200">
                <a:tc gridSpan="2">
                  <a:txBody>
                    <a:bodyPr/>
                    <a:lstStyle/>
                    <a:p>
                      <a:pPr indent="0" lvl="0" marL="0" marR="0" rtl="0" algn="l">
                        <a:spcBef>
                          <a:spcPts val="0"/>
                        </a:spcBef>
                        <a:spcAft>
                          <a:spcPts val="0"/>
                        </a:spcAft>
                        <a:buNone/>
                      </a:pPr>
                      <a:r>
                        <a:rPr lang="en-US" sz="1400" u="none" cap="none" strike="noStrike"/>
                        <a:t>Data products </a:t>
                      </a:r>
                      <a:endParaRPr b="1" i="0" sz="14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a:txBody>
                    <a:bodyPr/>
                    <a:lstStyle/>
                    <a:p>
                      <a:pPr indent="0" lvl="0" marL="0" marR="0" rtl="0" algn="l">
                        <a:spcBef>
                          <a:spcPts val="0"/>
                        </a:spcBef>
                        <a:spcAft>
                          <a:spcPts val="0"/>
                        </a:spcAft>
                        <a:buNone/>
                      </a:pPr>
                      <a:r>
                        <a:t/>
                      </a:r>
                      <a:endParaRPr b="1" i="0" sz="1200" u="none" cap="none" strike="noStrike">
                        <a:solidFill>
                          <a:srgbClr val="000000"/>
                        </a:solidFill>
                        <a:latin typeface="Calibri"/>
                        <a:ea typeface="Calibri"/>
                        <a:cs typeface="Calibri"/>
                        <a:sym typeface="Calibri"/>
                      </a:endParaRPr>
                    </a:p>
                  </a:txBody>
                  <a:tcPr marT="9525" marB="0" marR="9525" marL="9525" anchor="b">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03200">
                <a:tc>
                  <a:txBody>
                    <a:bodyPr/>
                    <a:lstStyle/>
                    <a:p>
                      <a:pPr indent="0" lvl="0" marL="0" marR="0" rtl="0" algn="l">
                        <a:spcBef>
                          <a:spcPts val="0"/>
                        </a:spcBef>
                        <a:spcAft>
                          <a:spcPts val="0"/>
                        </a:spcAft>
                        <a:buNone/>
                      </a:pPr>
                      <a:r>
                        <a:rPr lang="en-US" sz="1400" u="none" cap="none" strike="noStrike"/>
                        <a:t>Flight lines </a:t>
                      </a:r>
                      <a:endParaRPr b="0" i="0" sz="14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l">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9525" marB="0" marR="9525" marL="9525" anchor="b">
                    <a:lnT cap="flat" cmpd="sng" w="12700">
                      <a:solidFill>
                        <a:schemeClr val="dk1"/>
                      </a:solidFill>
                      <a:prstDash val="solid"/>
                      <a:round/>
                      <a:headEnd len="sm" w="sm" type="none"/>
                      <a:tailEnd len="sm" w="sm" type="none"/>
                    </a:lnT>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r>
              <a:tr h="203200">
                <a:tc gridSpan="3">
                  <a:txBody>
                    <a:bodyPr/>
                    <a:lstStyle/>
                    <a:p>
                      <a:pPr indent="0" lvl="0" marL="0" marR="0" rtl="0" algn="l">
                        <a:spcBef>
                          <a:spcPts val="0"/>
                        </a:spcBef>
                        <a:spcAft>
                          <a:spcPts val="0"/>
                        </a:spcAft>
                        <a:buNone/>
                      </a:pPr>
                      <a:r>
                        <a:rPr lang="en-US" sz="1400" u="none" cap="none" strike="noStrike"/>
                        <a:t>Cognizance from ABoVE of resource mapping limitations </a:t>
                      </a:r>
                      <a:endParaRPr b="0" i="0" sz="14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hMerge="1"/>
                <a:tc hMerge="1"/>
              </a:tr>
              <a:tr h="203200">
                <a:tc gridSpan="3">
                  <a:txBody>
                    <a:bodyPr/>
                    <a:lstStyle/>
                    <a:p>
                      <a:pPr indent="0" lvl="0" marL="0" marR="0" rtl="0" algn="l">
                        <a:spcBef>
                          <a:spcPts val="0"/>
                        </a:spcBef>
                        <a:spcAft>
                          <a:spcPts val="0"/>
                        </a:spcAft>
                        <a:buNone/>
                      </a:pPr>
                      <a:r>
                        <a:rPr lang="en-US" sz="1400" u="none" cap="none" strike="noStrike"/>
                        <a:t>Aishihik watershed/lake imagery</a:t>
                      </a:r>
                      <a:endParaRPr b="0" i="0" sz="14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hMerge="1"/>
                <a:tc hMerge="1"/>
              </a:tr>
              <a:tr h="203200">
                <a:tc gridSpan="3">
                  <a:txBody>
                    <a:bodyPr/>
                    <a:lstStyle/>
                    <a:p>
                      <a:pPr indent="0" lvl="0" marL="0" marR="0" rtl="0" algn="l">
                        <a:spcBef>
                          <a:spcPts val="0"/>
                        </a:spcBef>
                        <a:spcAft>
                          <a:spcPts val="0"/>
                        </a:spcAft>
                        <a:buNone/>
                      </a:pPr>
                      <a:r>
                        <a:rPr lang="en-US" sz="1400" u="none" cap="none" strike="noStrike"/>
                        <a:t>Permafrost distribution map</a:t>
                      </a:r>
                      <a:endParaRPr b="0" i="0" sz="14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hMerge="1"/>
                <a:tc hMerge="1"/>
              </a:tr>
              <a:tr h="203200">
                <a:tc gridSpan="2">
                  <a:txBody>
                    <a:bodyPr/>
                    <a:lstStyle/>
                    <a:p>
                      <a:pPr indent="0" lvl="0" marL="0" marR="0" rtl="0" algn="l">
                        <a:spcBef>
                          <a:spcPts val="0"/>
                        </a:spcBef>
                        <a:spcAft>
                          <a:spcPts val="0"/>
                        </a:spcAft>
                        <a:buNone/>
                      </a:pPr>
                      <a:r>
                        <a:rPr lang="en-US" sz="1400" u="none" cap="none" strike="noStrike"/>
                        <a:t>Vegetation map</a:t>
                      </a:r>
                      <a:endParaRPr b="0" i="0" sz="14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tcPr>
                </a:tc>
                <a:tc hMerge="1"/>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R cap="flat" cmpd="sng" w="12700">
                      <a:solidFill>
                        <a:schemeClr val="dk1"/>
                      </a:solidFill>
                      <a:prstDash val="solid"/>
                      <a:round/>
                      <a:headEnd len="sm" w="sm" type="none"/>
                      <a:tailEnd len="sm" w="sm" type="none"/>
                    </a:lnR>
                  </a:tcPr>
                </a:tc>
              </a:tr>
              <a:tr h="203200">
                <a:tc gridSpan="2">
                  <a:txBody>
                    <a:bodyPr/>
                    <a:lstStyle/>
                    <a:p>
                      <a:pPr indent="0" lvl="0" marL="0" marR="0" rtl="0" algn="l">
                        <a:spcBef>
                          <a:spcPts val="0"/>
                        </a:spcBef>
                        <a:spcAft>
                          <a:spcPts val="0"/>
                        </a:spcAft>
                        <a:buNone/>
                      </a:pPr>
                      <a:r>
                        <a:rPr lang="en-US" sz="1400" u="none" cap="none" strike="noStrike"/>
                        <a:t>Snow coverage map</a:t>
                      </a:r>
                      <a:endParaRPr b="0" i="0" sz="14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tcPr>
                </a:tc>
                <a:tc hMerge="1"/>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R cap="flat" cmpd="sng" w="12700">
                      <a:solidFill>
                        <a:schemeClr val="dk1"/>
                      </a:solidFill>
                      <a:prstDash val="solid"/>
                      <a:round/>
                      <a:headEnd len="sm" w="sm" type="none"/>
                      <a:tailEnd len="sm" w="sm" type="none"/>
                    </a:lnR>
                  </a:tcPr>
                </a:tc>
              </a:tr>
              <a:tr h="203200">
                <a:tc gridSpan="2">
                  <a:txBody>
                    <a:bodyPr/>
                    <a:lstStyle/>
                    <a:p>
                      <a:pPr indent="0" lvl="0" marL="0" marR="0" rtl="0" algn="l">
                        <a:spcBef>
                          <a:spcPts val="0"/>
                        </a:spcBef>
                        <a:spcAft>
                          <a:spcPts val="0"/>
                        </a:spcAft>
                        <a:buNone/>
                      </a:pPr>
                      <a:r>
                        <a:rPr lang="en-US" sz="1400" u="none" cap="none" strike="noStrike"/>
                        <a:t>Beaver dams </a:t>
                      </a:r>
                      <a:endParaRPr b="0" i="0" sz="14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tcPr>
                </a:tc>
                <a:tc hMerge="1"/>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R cap="flat" cmpd="sng" w="12700">
                      <a:solidFill>
                        <a:schemeClr val="dk1"/>
                      </a:solidFill>
                      <a:prstDash val="solid"/>
                      <a:round/>
                      <a:headEnd len="sm" w="sm" type="none"/>
                      <a:tailEnd len="sm" w="sm" type="none"/>
                    </a:lnR>
                  </a:tcPr>
                </a:tc>
              </a:tr>
              <a:tr h="203200">
                <a:tc gridSpan="3">
                  <a:txBody>
                    <a:bodyPr/>
                    <a:lstStyle/>
                    <a:p>
                      <a:pPr indent="0" lvl="0" marL="0" marR="0" rtl="0" algn="l">
                        <a:spcBef>
                          <a:spcPts val="0"/>
                        </a:spcBef>
                        <a:spcAft>
                          <a:spcPts val="0"/>
                        </a:spcAft>
                        <a:buNone/>
                      </a:pPr>
                      <a:r>
                        <a:rPr lang="en-US" sz="1400" u="none" cap="none" strike="noStrike"/>
                        <a:t>Hg, dioxin, selenium pollution</a:t>
                      </a:r>
                      <a:endParaRPr b="0" i="0" sz="14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hMerge="1"/>
                <a:tc hMerge="1"/>
              </a:tr>
              <a:tr h="203200">
                <a:tc gridSpan="2">
                  <a:txBody>
                    <a:bodyPr/>
                    <a:lstStyle/>
                    <a:p>
                      <a:pPr indent="0" lvl="0" marL="0" marR="0" rtl="0" algn="l">
                        <a:spcBef>
                          <a:spcPts val="0"/>
                        </a:spcBef>
                        <a:spcAft>
                          <a:spcPts val="0"/>
                        </a:spcAft>
                        <a:buNone/>
                      </a:pPr>
                      <a:r>
                        <a:rPr lang="en-US" sz="1400" u="none" cap="none" strike="noStrike"/>
                        <a:t>Beetle death maps </a:t>
                      </a:r>
                      <a:endParaRPr b="0" i="0" sz="14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tcPr>
                </a:tc>
                <a:tc hMerge="1"/>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R cap="flat" cmpd="sng" w="12700">
                      <a:solidFill>
                        <a:schemeClr val="dk1"/>
                      </a:solidFill>
                      <a:prstDash val="solid"/>
                      <a:round/>
                      <a:headEnd len="sm" w="sm" type="none"/>
                      <a:tailEnd len="sm" w="sm" type="none"/>
                    </a:lnR>
                  </a:tcPr>
                </a:tc>
              </a:tr>
              <a:tr h="203200">
                <a:tc gridSpan="2">
                  <a:txBody>
                    <a:bodyPr/>
                    <a:lstStyle/>
                    <a:p>
                      <a:pPr indent="0" lvl="0" marL="0" marR="0" rtl="0" algn="l">
                        <a:spcBef>
                          <a:spcPts val="0"/>
                        </a:spcBef>
                        <a:spcAft>
                          <a:spcPts val="0"/>
                        </a:spcAft>
                        <a:buNone/>
                      </a:pPr>
                      <a:r>
                        <a:rPr lang="en-US" sz="1400" u="none" cap="none" strike="noStrike"/>
                        <a:t>Sheep maps </a:t>
                      </a:r>
                      <a:endParaRPr b="0" i="0" sz="14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tcPr>
                </a:tc>
                <a:tc hMerge="1"/>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R cap="flat" cmpd="sng" w="12700">
                      <a:solidFill>
                        <a:schemeClr val="dk1"/>
                      </a:solidFill>
                      <a:prstDash val="solid"/>
                      <a:round/>
                      <a:headEnd len="sm" w="sm" type="none"/>
                      <a:tailEnd len="sm" w="sm" type="none"/>
                    </a:lnR>
                  </a:tcPr>
                </a:tc>
              </a:tr>
              <a:tr h="203200">
                <a:tc gridSpan="2">
                  <a:txBody>
                    <a:bodyPr/>
                    <a:lstStyle/>
                    <a:p>
                      <a:pPr indent="0" lvl="0" marL="0" marR="0" rtl="0" algn="l">
                        <a:spcBef>
                          <a:spcPts val="0"/>
                        </a:spcBef>
                        <a:spcAft>
                          <a:spcPts val="0"/>
                        </a:spcAft>
                        <a:buNone/>
                      </a:pPr>
                      <a:r>
                        <a:rPr lang="en-US" sz="1400" u="none" cap="none" strike="noStrike"/>
                        <a:t>Landslide risk map </a:t>
                      </a:r>
                      <a:endParaRPr b="0" i="0" sz="14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hMerge="1"/>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graphicFrame>
        <p:nvGraphicFramePr>
          <p:cNvPr id="152" name="Google Shape;152;p6"/>
          <p:cNvGraphicFramePr/>
          <p:nvPr/>
        </p:nvGraphicFramePr>
        <p:xfrm>
          <a:off x="4183381" y="1425379"/>
          <a:ext cx="3000000" cy="3000000"/>
        </p:xfrm>
        <a:graphic>
          <a:graphicData uri="http://schemas.openxmlformats.org/drawingml/2006/table">
            <a:tbl>
              <a:tblPr>
                <a:noFill/>
                <a:tableStyleId>{0B45E6DF-FE89-479E-9B83-2C68032881C0}</a:tableStyleId>
              </a:tblPr>
              <a:tblGrid>
                <a:gridCol w="1376175"/>
                <a:gridCol w="688075"/>
                <a:gridCol w="688075"/>
                <a:gridCol w="688075"/>
                <a:gridCol w="688075"/>
              </a:tblGrid>
              <a:tr h="203200">
                <a:tc>
                  <a:txBody>
                    <a:bodyPr/>
                    <a:lstStyle/>
                    <a:p>
                      <a:pPr indent="0" lvl="0" marL="0" marR="0" rtl="0" algn="l">
                        <a:spcBef>
                          <a:spcPts val="0"/>
                        </a:spcBef>
                        <a:spcAft>
                          <a:spcPts val="0"/>
                        </a:spcAft>
                        <a:buNone/>
                      </a:pPr>
                      <a:r>
                        <a:rPr lang="en-US" sz="1300" u="none" cap="none" strike="noStrike"/>
                        <a:t>Deliverables </a:t>
                      </a:r>
                      <a:endParaRPr b="1" i="0" sz="13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b="0" i="0" sz="1300" u="none" cap="none" strike="noStrike">
                        <a:solidFill>
                          <a:srgbClr val="000000"/>
                        </a:solidFill>
                        <a:latin typeface="Calibri"/>
                        <a:ea typeface="Calibri"/>
                        <a:cs typeface="Calibri"/>
                        <a:sym typeface="Calibri"/>
                      </a:endParaRPr>
                    </a:p>
                  </a:txBody>
                  <a:tcPr marT="9525" marB="0" marR="9525" marL="9525" anchor="b">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03200">
                <a:tc gridSpan="5">
                  <a:txBody>
                    <a:bodyPr/>
                    <a:lstStyle/>
                    <a:p>
                      <a:pPr indent="0" lvl="0" marL="0" marR="0" rtl="0" algn="l">
                        <a:spcBef>
                          <a:spcPts val="0"/>
                        </a:spcBef>
                        <a:spcAft>
                          <a:spcPts val="0"/>
                        </a:spcAft>
                        <a:buNone/>
                      </a:pPr>
                      <a:r>
                        <a:rPr lang="en-US" sz="1300" u="none" cap="none" strike="noStrike"/>
                        <a:t>Synthesis document of climate change and ecosystems</a:t>
                      </a:r>
                      <a:endParaRPr b="0" i="0" sz="13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solidFill>
                      <a:schemeClr val="lt1"/>
                    </a:solidFill>
                  </a:tcPr>
                </a:tc>
                <a:tc hMerge="1"/>
                <a:tc hMerge="1"/>
                <a:tc hMerge="1"/>
                <a:tc hMerge="1"/>
              </a:tr>
              <a:tr h="203200">
                <a:tc gridSpan="2">
                  <a:txBody>
                    <a:bodyPr/>
                    <a:lstStyle/>
                    <a:p>
                      <a:pPr indent="0" lvl="0" marL="0" marR="0" rtl="0" algn="l">
                        <a:spcBef>
                          <a:spcPts val="0"/>
                        </a:spcBef>
                        <a:spcAft>
                          <a:spcPts val="0"/>
                        </a:spcAft>
                        <a:buNone/>
                      </a:pPr>
                      <a:r>
                        <a:rPr lang="en-US" sz="1300" u="none" cap="none" strike="noStrike"/>
                        <a:t>Ongoing partnership and consultation</a:t>
                      </a:r>
                      <a:endParaRPr b="0" i="0" sz="13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solidFill>
                      <a:schemeClr val="lt1"/>
                    </a:solidFill>
                  </a:tcPr>
                </a:tc>
                <a:tc hMerge="1"/>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R cap="flat" cmpd="sng" w="12700">
                      <a:solidFill>
                        <a:schemeClr val="dk1"/>
                      </a:solidFill>
                      <a:prstDash val="solid"/>
                      <a:round/>
                      <a:headEnd len="sm" w="sm" type="none"/>
                      <a:tailEnd len="sm" w="sm" type="none"/>
                    </a:lnR>
                    <a:solidFill>
                      <a:schemeClr val="lt1"/>
                    </a:solidFill>
                  </a:tcPr>
                </a:tc>
              </a:tr>
              <a:tr h="203200">
                <a:tc>
                  <a:txBody>
                    <a:bodyPr/>
                    <a:lstStyle/>
                    <a:p>
                      <a:pPr indent="0" lvl="0" marL="0" marR="0" rtl="0" algn="l">
                        <a:spcBef>
                          <a:spcPts val="0"/>
                        </a:spcBef>
                        <a:spcAft>
                          <a:spcPts val="0"/>
                        </a:spcAft>
                        <a:buNone/>
                      </a:pPr>
                      <a:r>
                        <a:rPr lang="en-US" sz="1300" u="none" cap="none" strike="noStrike"/>
                        <a:t>Attendance at STM</a:t>
                      </a:r>
                      <a:endParaRPr b="0" i="0" sz="13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solidFill>
                      <a:schemeClr val="lt1"/>
                    </a:solidFill>
                  </a:tcPr>
                </a:tc>
                <a:tc>
                  <a:txBody>
                    <a:bodyPr/>
                    <a:lstStyle/>
                    <a:p>
                      <a:pPr indent="0" lvl="0" marL="0" marR="0" rtl="0" algn="l">
                        <a:spcBef>
                          <a:spcPts val="0"/>
                        </a:spcBef>
                        <a:spcAft>
                          <a:spcPts val="0"/>
                        </a:spcAft>
                        <a:buNone/>
                      </a:pPr>
                      <a:r>
                        <a:t/>
                      </a:r>
                      <a:endParaRPr b="0" i="0" sz="1300" u="none" cap="none" strike="noStrike">
                        <a:solidFill>
                          <a:srgbClr val="000000"/>
                        </a:solidFill>
                        <a:latin typeface="Calibri"/>
                        <a:ea typeface="Calibri"/>
                        <a:cs typeface="Calibri"/>
                        <a:sym typeface="Calibri"/>
                      </a:endParaRPr>
                    </a:p>
                  </a:txBody>
                  <a:tcPr marT="9525" marB="0" marR="9525" marL="9525" anchor="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R cap="flat" cmpd="sng" w="12700">
                      <a:solidFill>
                        <a:schemeClr val="dk1"/>
                      </a:solidFill>
                      <a:prstDash val="solid"/>
                      <a:round/>
                      <a:headEnd len="sm" w="sm" type="none"/>
                      <a:tailEnd len="sm" w="sm" type="none"/>
                    </a:lnR>
                    <a:solidFill>
                      <a:schemeClr val="lt1"/>
                    </a:solidFill>
                  </a:tcPr>
                </a:tc>
              </a:tr>
              <a:tr h="203200">
                <a:tc>
                  <a:txBody>
                    <a:bodyPr/>
                    <a:lstStyle/>
                    <a:p>
                      <a:pPr indent="0" lvl="0" marL="0" marR="0" rtl="0" algn="l">
                        <a:spcBef>
                          <a:spcPts val="0"/>
                        </a:spcBef>
                        <a:spcAft>
                          <a:spcPts val="0"/>
                        </a:spcAft>
                        <a:buNone/>
                      </a:pPr>
                      <a:r>
                        <a:rPr lang="en-US" sz="1300" u="none" cap="none" strike="noStrike"/>
                        <a:t>ROSES proposal</a:t>
                      </a:r>
                      <a:endParaRPr b="0" i="0" sz="13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solidFill>
                      <a:schemeClr val="lt1"/>
                    </a:solidFill>
                  </a:tcPr>
                </a:tc>
                <a:tc>
                  <a:txBody>
                    <a:bodyPr/>
                    <a:lstStyle/>
                    <a:p>
                      <a:pPr indent="0" lvl="0" marL="0" marR="0" rtl="0" algn="l">
                        <a:spcBef>
                          <a:spcPts val="0"/>
                        </a:spcBef>
                        <a:spcAft>
                          <a:spcPts val="0"/>
                        </a:spcAft>
                        <a:buNone/>
                      </a:pPr>
                      <a:r>
                        <a:t/>
                      </a:r>
                      <a:endParaRPr b="0" i="0" sz="1300" u="none" cap="none" strike="noStrike">
                        <a:solidFill>
                          <a:srgbClr val="000000"/>
                        </a:solidFill>
                        <a:latin typeface="Calibri"/>
                        <a:ea typeface="Calibri"/>
                        <a:cs typeface="Calibri"/>
                        <a:sym typeface="Calibri"/>
                      </a:endParaRPr>
                    </a:p>
                  </a:txBody>
                  <a:tcPr marT="9525" marB="0" marR="9525" marL="9525" anchor="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R cap="flat" cmpd="sng" w="12700">
                      <a:solidFill>
                        <a:schemeClr val="dk1"/>
                      </a:solidFill>
                      <a:prstDash val="solid"/>
                      <a:round/>
                      <a:headEnd len="sm" w="sm" type="none"/>
                      <a:tailEnd len="sm" w="sm" type="none"/>
                    </a:lnR>
                    <a:solidFill>
                      <a:schemeClr val="lt1"/>
                    </a:solidFill>
                  </a:tcPr>
                </a:tc>
              </a:tr>
              <a:tr h="203200">
                <a:tc>
                  <a:txBody>
                    <a:bodyPr/>
                    <a:lstStyle/>
                    <a:p>
                      <a:pPr indent="0" lvl="0" marL="0" marR="0" rtl="0" algn="l">
                        <a:spcBef>
                          <a:spcPts val="0"/>
                        </a:spcBef>
                        <a:spcAft>
                          <a:spcPts val="0"/>
                        </a:spcAft>
                        <a:buNone/>
                      </a:pPr>
                      <a:r>
                        <a:rPr lang="en-US" sz="1300" u="none" cap="none" strike="noStrike"/>
                        <a:t>Hg monitoring paper</a:t>
                      </a:r>
                      <a:endParaRPr b="0" i="0" sz="13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solidFill>
                      <a:schemeClr val="lt1"/>
                    </a:solidFill>
                  </a:tcPr>
                </a:tc>
                <a:tc>
                  <a:txBody>
                    <a:bodyPr/>
                    <a:lstStyle/>
                    <a:p>
                      <a:pPr indent="0" lvl="0" marL="0" marR="0" rtl="0" algn="l">
                        <a:spcBef>
                          <a:spcPts val="0"/>
                        </a:spcBef>
                        <a:spcAft>
                          <a:spcPts val="0"/>
                        </a:spcAft>
                        <a:buNone/>
                      </a:pPr>
                      <a:r>
                        <a:t/>
                      </a:r>
                      <a:endParaRPr b="0" i="0" sz="1300" u="none" cap="none" strike="noStrike">
                        <a:solidFill>
                          <a:srgbClr val="000000"/>
                        </a:solidFill>
                        <a:latin typeface="Calibri"/>
                        <a:ea typeface="Calibri"/>
                        <a:cs typeface="Calibri"/>
                        <a:sym typeface="Calibri"/>
                      </a:endParaRPr>
                    </a:p>
                  </a:txBody>
                  <a:tcPr marT="9525" marB="0" marR="9525" marL="9525" anchor="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R cap="flat" cmpd="sng" w="12700">
                      <a:solidFill>
                        <a:schemeClr val="dk1"/>
                      </a:solidFill>
                      <a:prstDash val="solid"/>
                      <a:round/>
                      <a:headEnd len="sm" w="sm" type="none"/>
                      <a:tailEnd len="sm" w="sm" type="none"/>
                    </a:lnR>
                    <a:solidFill>
                      <a:schemeClr val="lt1"/>
                    </a:solidFill>
                  </a:tcPr>
                </a:tc>
              </a:tr>
              <a:tr h="203200">
                <a:tc gridSpan="2">
                  <a:txBody>
                    <a:bodyPr/>
                    <a:lstStyle/>
                    <a:p>
                      <a:pPr indent="0" lvl="0" marL="0" marR="0" rtl="0" algn="l">
                        <a:spcBef>
                          <a:spcPts val="0"/>
                        </a:spcBef>
                        <a:spcAft>
                          <a:spcPts val="0"/>
                        </a:spcAft>
                        <a:buNone/>
                      </a:pPr>
                      <a:r>
                        <a:rPr lang="en-US" sz="1300" u="none" cap="none" strike="noStrike"/>
                        <a:t>Water health metrics </a:t>
                      </a:r>
                      <a:endParaRPr b="0" i="0" sz="1300" u="none" cap="none" strike="noStrike">
                        <a:solidFill>
                          <a:srgbClr val="000000"/>
                        </a:solidFill>
                        <a:latin typeface="Calibri"/>
                        <a:ea typeface="Calibri"/>
                        <a:cs typeface="Calibri"/>
                        <a:sym typeface="Calibri"/>
                      </a:endParaRPr>
                    </a:p>
                  </a:txBody>
                  <a:tcPr marT="9525" marB="0" marR="9525" marL="95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solidFill>
                      <a:schemeClr val="lt1"/>
                    </a:solidFill>
                  </a:tcPr>
                </a:tc>
                <a:tc hMerge="1"/>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9525" marB="0" marR="9525" marL="95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solidFill>
                      <a:schemeClr val="lt1"/>
                    </a:solidFill>
                  </a:tcPr>
                </a:tc>
              </a:tr>
            </a:tbl>
          </a:graphicData>
        </a:graphic>
      </p:graphicFrame>
      <p:pic>
        <p:nvPicPr>
          <p:cNvPr id="153" name="Google Shape;153;p6"/>
          <p:cNvPicPr preferRelativeResize="0"/>
          <p:nvPr/>
        </p:nvPicPr>
        <p:blipFill rotWithShape="1">
          <a:blip r:embed="rId5">
            <a:alphaModFix/>
          </a:blip>
          <a:srcRect b="0" l="0" r="0" t="0"/>
          <a:stretch/>
        </p:blipFill>
        <p:spPr>
          <a:xfrm>
            <a:off x="4183380" y="3435132"/>
            <a:ext cx="4128500" cy="3306134"/>
          </a:xfrm>
          <a:prstGeom prst="rect">
            <a:avLst/>
          </a:prstGeom>
          <a:noFill/>
          <a:ln cap="flat" cmpd="sng" w="9525">
            <a:solidFill>
              <a:schemeClr val="dk1"/>
            </a:solidFill>
            <a:prstDash val="solid"/>
            <a:round/>
            <a:headEnd len="sm" w="sm" type="none"/>
            <a:tailEnd len="sm" w="sm" type="none"/>
          </a:ln>
        </p:spPr>
      </p:pic>
      <p:sp>
        <p:nvSpPr>
          <p:cNvPr id="154" name="Google Shape;154;p6"/>
          <p:cNvSpPr txBox="1"/>
          <p:nvPr/>
        </p:nvSpPr>
        <p:spPr>
          <a:xfrm>
            <a:off x="4001517" y="422158"/>
            <a:ext cx="4188967" cy="461665"/>
          </a:xfrm>
          <a:prstGeom prst="rect">
            <a:avLst/>
          </a:prstGeom>
          <a:solidFill>
            <a:schemeClr val="lt1">
              <a:alpha val="55686"/>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Helvetica Neue Light"/>
                <a:ea typeface="Helvetica Neue Light"/>
                <a:cs typeface="Helvetica Neue Light"/>
                <a:sym typeface="Helvetica Neue Light"/>
              </a:rPr>
              <a:t>ABoVE Yukon collaborations</a:t>
            </a:r>
            <a:endParaRPr/>
          </a:p>
        </p:txBody>
      </p:sp>
      <p:pic>
        <p:nvPicPr>
          <p:cNvPr descr="Aurora Hunting - Northern Lights Viewing in Whitehorse, Yukon" id="155" name="Google Shape;155;p6"/>
          <p:cNvPicPr preferRelativeResize="0"/>
          <p:nvPr/>
        </p:nvPicPr>
        <p:blipFill rotWithShape="1">
          <a:blip r:embed="rId6">
            <a:alphaModFix/>
          </a:blip>
          <a:srcRect b="0" l="0" r="0" t="0"/>
          <a:stretch/>
        </p:blipFill>
        <p:spPr>
          <a:xfrm>
            <a:off x="8630671" y="4123759"/>
            <a:ext cx="3425952" cy="256946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2022-06-15T19:47:18Z</dcterms:created>
  <dc:creator>Microsoft Office User</dc:creator>
</cp:coreProperties>
</file>