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6" r:id="rId2"/>
    <p:sldId id="273" r:id="rId3"/>
    <p:sldId id="267" r:id="rId4"/>
    <p:sldId id="268" r:id="rId5"/>
    <p:sldId id="274" r:id="rId6"/>
    <p:sldId id="269" r:id="rId7"/>
    <p:sldId id="271" r:id="rId8"/>
    <p:sldId id="270" r:id="rId9"/>
    <p:sldId id="275" r:id="rId10"/>
    <p:sldId id="27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8AB45"/>
    <a:srgbClr val="D4DE2B"/>
    <a:srgbClr val="DBDADD"/>
    <a:srgbClr val="595959"/>
    <a:srgbClr val="D2D3D4"/>
    <a:srgbClr val="D4DE2C"/>
    <a:srgbClr val="BABBBE"/>
    <a:srgbClr val="EBEBED"/>
    <a:srgbClr val="1991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479" autoAdjust="0"/>
    <p:restoredTop sz="72907" autoAdjust="0"/>
  </p:normalViewPr>
  <p:slideViewPr>
    <p:cSldViewPr snapToGrid="0" snapToObjects="1">
      <p:cViewPr varScale="1">
        <p:scale>
          <a:sx n="84" d="100"/>
          <a:sy n="84" d="100"/>
        </p:scale>
        <p:origin x="2376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9763B-365B-4765-999D-7A519AFDE8A4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B9B834-7693-420A-98A2-418BB9BDC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460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2/eco.2273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Working Group &amp; Synthesis activity reports: Updates from</a:t>
            </a:r>
            <a:r>
              <a:rPr lang="en-US" altLang="en-US" baseline="0" dirty="0" smtClean="0"/>
              <a:t> </a:t>
            </a:r>
            <a:r>
              <a:rPr lang="en-US" altLang="en-US" dirty="0" smtClean="0"/>
              <a:t>WG Leads &amp; reports from ongoing Synthesis Activities</a:t>
            </a:r>
          </a:p>
          <a:p>
            <a:pPr eaLnBrk="1" hangingPunct="1"/>
            <a:endParaRPr lang="en-US" altLang="en-US" dirty="0" smtClean="0"/>
          </a:p>
          <a:p>
            <a:pPr eaLnBrk="1" hangingPunct="1"/>
            <a:r>
              <a:rPr lang="en-US" altLang="en-US" dirty="0" smtClean="0"/>
              <a:t>Tues,</a:t>
            </a:r>
            <a:r>
              <a:rPr lang="en-US" altLang="en-US" baseline="0" dirty="0" smtClean="0"/>
              <a:t> May 11, 1:45-2:30pm</a:t>
            </a:r>
          </a:p>
          <a:p>
            <a:pPr eaLnBrk="1" hangingPunct="1"/>
            <a:r>
              <a:rPr lang="en-US" altLang="en-US" baseline="0" dirty="0" smtClean="0"/>
              <a:t>Thurs, May 13, 1:05-2:30pm</a:t>
            </a:r>
            <a:endParaRPr lang="en-US" altLang="en-US" dirty="0" smtClean="0"/>
          </a:p>
          <a:p>
            <a:pPr eaLnBrk="1" hangingPunct="1"/>
            <a:endParaRPr lang="en-US" altLang="en-US" dirty="0" smtClean="0"/>
          </a:p>
          <a:p>
            <a:pPr eaLnBrk="1" hangingPunct="1"/>
            <a:r>
              <a:rPr lang="en-US" altLang="en-US" dirty="0" smtClean="0"/>
              <a:t>~15 min time</a:t>
            </a:r>
            <a:r>
              <a:rPr lang="en-US" altLang="en-US" baseline="0" dirty="0" smtClean="0"/>
              <a:t> slot (7 slides);</a:t>
            </a:r>
            <a:r>
              <a:rPr lang="en-US" altLang="en-US" dirty="0" smtClean="0"/>
              <a:t> Thurs afternoon (May 13) ~1:05PM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9B834-7693-420A-98A2-418BB9BDC5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804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 </a:t>
            </a:r>
            <a:r>
              <a:rPr lang="en-US" sz="1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kilometer resolution flow direction grid derived for</a:t>
            </a:r>
            <a:r>
              <a:rPr lang="en-US" sz="1200" b="0" strike="noStrike" spc="-1" baseline="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AK North Slope</a:t>
            </a:r>
            <a:r>
              <a:rPr lang="en-US" sz="1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terrestrial drainage. </a:t>
            </a:r>
            <a:r>
              <a:rPr lang="en-US" sz="1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Used</a:t>
            </a:r>
            <a:r>
              <a:rPr lang="en-US" sz="1200" b="0" strike="noStrike" spc="-1" baseline="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en-US" sz="1200" b="0" strike="noStrike" spc="-1" baseline="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for regional model (PWBM) simulations of </a:t>
            </a:r>
            <a:r>
              <a:rPr lang="en-US" sz="1200" b="0" strike="noStrike" spc="-1" baseline="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surface/subsurface flow trends and DOC </a:t>
            </a:r>
            <a:r>
              <a:rPr lang="en-US" sz="1200" b="0" strike="noStrike" spc="-1" baseline="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lateral transport in coastal </a:t>
            </a:r>
            <a:r>
              <a:rPr lang="en-US" sz="1200" b="0" strike="noStrike" spc="-1" baseline="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basins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strike="noStrike" spc="-1" baseline="0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strike="noStrike" spc="-1" baseline="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Book: 30 chapters: arctic climate </a:t>
            </a:r>
            <a:r>
              <a:rPr lang="en-US" sz="1200" b="0" strike="noStrike" spc="-1" baseline="0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climate</a:t>
            </a:r>
            <a:r>
              <a:rPr lang="en-US" sz="1200" b="0" strike="noStrike" spc="-1" baseline="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trends and future trajectories; changing hydrology and biogeochemistry; permafrost features, hydrology linkages and feedbacks; ecological impacts; hydro models and applications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strike="noStrike" spc="-1" baseline="0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strike="noStrike" spc="-1" baseline="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Publications over a range of scales, incl. integrated observations and coupled land-ocean-atmosphere model simulations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strike="noStrike" spc="-1" baseline="0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strike="noStrike" spc="-1" baseline="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	- Increasing riverine heat transport over land contributing to arctic sea ice decline (thinner ice cover and longer ice-free season) along coastal ocean shelf regions, which is reinforcing regional warming</a:t>
            </a:r>
            <a:endParaRPr lang="en-US" sz="11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9B834-7693-420A-98A2-418BB9BDC5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10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Seven PF thaw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stages: PF thaw,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Talik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expansion, Bog Capture,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Expidited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drainage, Hummock Growth, Forest Establishment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Above: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mechanistic trajectory of transitioning wetlands illustrates that as collapse scars become connected to the basin drainage network, partial drainage promotes the development of hummock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microtopography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 The aerobic surfaces of hummocks facilitate the re-establishment of black spruce, catalyzing the formation of treed wetlands, and ultimately the return of low-lying black spruce forests with no underlying permafrost likely due to warming air temperatures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conceptual model of the wetland transition over the different stages of permafrost thaw and vegetation response can explain both temporal and spatial successional patterns in the landscape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Haynes, K., J. Smart, O. Carpino, B.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Disher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W. Quinton, 2020. The role of hummocks in re-establishing black spruce forest following permafrost thaw.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Ecohydrology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https://doi.org/10.1002/eco.2273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9B834-7693-420A-98A2-418BB9BDC5C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180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ML upscaling activity primarily using airborne P-band SAR retrievals (obtained over 3-years; Aug and Oct)</a:t>
            </a:r>
          </a:p>
          <a:p>
            <a:endParaRPr lang="en-US" dirty="0" smtClean="0"/>
          </a:p>
          <a:p>
            <a:r>
              <a:rPr lang="en-US" dirty="0" smtClean="0"/>
              <a:t>Sensitivity</a:t>
            </a:r>
            <a:r>
              <a:rPr lang="en-US" baseline="0" dirty="0" smtClean="0"/>
              <a:t> analysis using C-/L-/P-band </a:t>
            </a:r>
            <a:r>
              <a:rPr lang="en-US" baseline="0" dirty="0" err="1" smtClean="0"/>
              <a:t>PolSAR</a:t>
            </a:r>
            <a:r>
              <a:rPr lang="en-US" baseline="0" dirty="0" smtClean="0"/>
              <a:t> data from airborne and satellite (Sentinel-1)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9B834-7693-420A-98A2-418BB9BDC5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670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Elevation </a:t>
            </a:r>
            <a:r>
              <a:rPr lang="en-US" baseline="0" dirty="0" smtClean="0"/>
              <a:t>influential for ALT at regional scale; whereas, proximity to water bodies and land cover are more important in explaining local scale ALT patterns 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SAR </a:t>
            </a:r>
            <a:r>
              <a:rPr lang="en-US" dirty="0" smtClean="0"/>
              <a:t>processing includes P-band cross-talk removal to improve SNR;</a:t>
            </a:r>
            <a:endParaRPr lang="en-US" baseline="0" dirty="0" smtClean="0"/>
          </a:p>
          <a:p>
            <a:r>
              <a:rPr lang="en-US" baseline="0" dirty="0" smtClean="0"/>
              <a:t>Potential revisit of models to incorporate forest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5m </a:t>
            </a:r>
            <a:r>
              <a:rPr lang="en-US" baseline="0" dirty="0" err="1" smtClean="0"/>
              <a:t>GeoSAR</a:t>
            </a:r>
            <a:r>
              <a:rPr lang="en-US" baseline="0" dirty="0" smtClean="0"/>
              <a:t> Alaska DTM</a:t>
            </a:r>
          </a:p>
          <a:p>
            <a:r>
              <a:rPr lang="en-US" baseline="0" dirty="0" smtClean="0"/>
              <a:t>MODIS LST 1km TDD</a:t>
            </a:r>
          </a:p>
          <a:p>
            <a:r>
              <a:rPr lang="en-US" baseline="0" dirty="0" smtClean="0"/>
              <a:t>MODIS 8-d 1km NDVI</a:t>
            </a:r>
          </a:p>
          <a:p>
            <a:r>
              <a:rPr lang="en-US" baseline="0" dirty="0" err="1" smtClean="0"/>
              <a:t>SoilGrids</a:t>
            </a:r>
            <a:r>
              <a:rPr lang="en-US" baseline="0" dirty="0" smtClean="0"/>
              <a:t> SOC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 spatially consistent temporal trends across years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9B834-7693-420A-98A2-418BB9BDC5C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200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Minimal increase in regional studies of hydro connectivity relative to overall lit</a:t>
            </a:r>
          </a:p>
          <a:p>
            <a:endParaRPr lang="en-US" dirty="0" smtClean="0"/>
          </a:p>
          <a:p>
            <a:r>
              <a:rPr lang="en-US" dirty="0" smtClean="0"/>
              <a:t>Studies largely focused in a few areas; mountainous regions</a:t>
            </a:r>
            <a:r>
              <a:rPr lang="en-US" baseline="0" dirty="0" smtClean="0"/>
              <a:t> underrepresented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9B834-7693-420A-98A2-418BB9BDC5C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08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Old Crow Flats watershed, Yukon (OCF)</a:t>
            </a:r>
          </a:p>
          <a:p>
            <a:endParaRPr lang="en-US" dirty="0" smtClean="0"/>
          </a:p>
          <a:p>
            <a:r>
              <a:rPr lang="en-US" dirty="0" smtClean="0"/>
              <a:t>Isotopic evidence of increasing water abundance and greater</a:t>
            </a:r>
            <a:r>
              <a:rPr lang="en-US" baseline="0" dirty="0" smtClean="0"/>
              <a:t> rainfall dominance </a:t>
            </a:r>
            <a:r>
              <a:rPr lang="en-US" dirty="0" smtClean="0"/>
              <a:t>in the watershed, which tends to promote PF thaw and associated lake hydrological changes.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Changing Hydrologic Connectivity</a:t>
            </a:r>
          </a:p>
          <a:p>
            <a:endParaRPr lang="en-US" dirty="0" smtClean="0"/>
          </a:p>
          <a:p>
            <a:r>
              <a:rPr lang="en-US" dirty="0" smtClean="0"/>
              <a:t>Old Crow Flats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9B834-7693-420A-98A2-418BB9BDC5C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771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9B834-7693-420A-98A2-418BB9BDC5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147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1E1EF-BA7E-6D49-ACB6-18F3C64B0D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B66132-0262-DB48-BCBC-2A5D8DF01B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C84C0-2022-7A43-8D1D-AC573C327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976-6993-DF47-A39B-24A558057766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6B17B-1A99-AD45-9DAB-B002F4CA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F4AED-2D0E-D748-BF57-E9191447F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84817C-4FA7-F343-9836-50D3F413F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27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7F7D8-20FE-284D-ADAD-D78333E15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FDF3EF-6AEE-C743-A82E-7DD40A40AC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5891A-F208-4745-A59E-BC7DFC5719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976-6993-DF47-A39B-24A558057766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3D011-7036-AD46-827B-631BC381A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6210BE-7BEB-0C44-AFEC-7E0CBD141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84817C-4FA7-F343-9836-50D3F413F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1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CD079F-8B59-EB4A-A9DA-B821845760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D2A507-ADF9-E348-9B65-9983D81858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5CDFA-C041-2848-88E5-42D5487306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976-6993-DF47-A39B-24A558057766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F70C43-2F7C-DD4C-864D-F93FC1D4F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0C7E7-456F-0C4B-93EB-AA142A2B9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84817C-4FA7-F343-9836-50D3F413F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45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ECB94-8060-8F4C-8875-D31BBD2A6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33987-F518-4D4A-B2F2-122F7A2FB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F2FD8-6C8E-384E-A231-AD5E895E0D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976-6993-DF47-A39B-24A558057766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2F650-33FB-064E-A227-558B33B38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3FD48B-B348-9545-A915-049028DCC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84817C-4FA7-F343-9836-50D3F413F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08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B5D18-153B-E54D-AA53-7DED4E985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19D2D4-EC2F-EA4E-A532-2CF71C1D6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BB990-6D37-FC49-BD20-4642C64521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976-6993-DF47-A39B-24A558057766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3EFF5-88ED-E147-8807-2FA29C7B0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F3E9D7-DFE5-5B40-80E1-87DF8418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84817C-4FA7-F343-9836-50D3F413F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9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5F440-7D5D-4940-96F8-9B9F1A9F2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927EA7-49CB-2C49-8D33-1CAF183AD9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47E17C-E441-0C4D-8FEC-18C0C6C3C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A5D74D-00BB-0746-8F34-5921240A85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976-6993-DF47-A39B-24A558057766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1549B0-01C7-084C-9E60-066DDC03C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D75AD-14FD-C749-8A66-9BA5435AB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84817C-4FA7-F343-9836-50D3F413F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58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D4C77-405C-8949-9CE8-656C9C62D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14F7EC-4B82-F349-B782-480208237F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DEBD96-FB91-AD42-8DE7-23B5E225F6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39957C-2A3D-5449-9B87-8D6F392342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430AE6-7E03-F043-B267-27C3ACC9EB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1E10D6-9378-CB42-A7A4-027B9FD288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976-6993-DF47-A39B-24A558057766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07D800-EC0C-1842-810B-8CCEABDCF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84CE49-6F11-E74B-B2E2-91ADA34B1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84817C-4FA7-F343-9836-50D3F413F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1E90B-E7CE-9A40-9FBF-2D855024C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EB62C5-6F52-3F48-92F7-30BEA4D429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976-6993-DF47-A39B-24A558057766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98AA15-8CDB-8947-BD5D-70FC14729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8DD47-544E-384F-958D-1DBCEA861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84817C-4FA7-F343-9836-50D3F413F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02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63CB55-F961-F34B-B8F4-5A84171A6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976-6993-DF47-A39B-24A558057766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F75391-AE30-C44B-AF2C-C2452FF0F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844584-7A85-8747-90C0-A3EA09FD0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84817C-4FA7-F343-9836-50D3F413F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7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2DC9-43D2-664F-9380-400574ED5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EC545-F358-AC41-8374-F5FF3A053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165778-2C9E-6944-8B63-FC892C90D0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46B53-8EE8-B042-BDBF-DC49E08A86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976-6993-DF47-A39B-24A558057766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ED496E-9DA1-9041-9CD1-1B5E313E7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9B6D1D-D46E-5B4E-BE4E-CA2EFC356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84817C-4FA7-F343-9836-50D3F413F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75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4BBE6-DF1D-184F-9712-3C77F557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7C6745-7D03-CA46-8D10-FB55F45144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2A245D-B8A0-3140-8605-C0CE58684A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6A781B-D51D-C94A-893F-35428AD7BF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976-6993-DF47-A39B-24A558057766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3201BB-3AE1-A34E-9FF5-69FD73240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E4E31-A006-B945-8A2F-66E208B0D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84817C-4FA7-F343-9836-50D3F413F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51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0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6073/pasta/9cb127ebaaa85a2a79e4e3e72d71efe0" TargetMode="External"/><Relationship Id="rId7" Type="http://schemas.openxmlformats.org/officeDocument/2006/relationships/hyperlink" Target="https://doi.org/10.1007/978-3-030-50930-9_6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i.org/10.1088/1748-9326/abf28b" TargetMode="External"/><Relationship Id="rId5" Type="http://schemas.openxmlformats.org/officeDocument/2006/relationships/hyperlink" Target="https://doi.org/10.3390/land10010022" TargetMode="External"/><Relationship Id="rId4" Type="http://schemas.openxmlformats.org/officeDocument/2006/relationships/hyperlink" Target="https://doi.org/10.1002/eco.227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link.springer.com/book/10.1007/978-3-030-50930-9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hyperlink" Target="https://doi.org/10.1007/978-3-030-50930-9_6" TargetMode="Externa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mLOqNCviVhSv9jnf2bm0wqyghjgrYm04ZNOpsrtym0A/edit#gid=1377577270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0292"/>
            <a:ext cx="12192000" cy="6004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049665" y="1348803"/>
            <a:ext cx="10168502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Hydrology &amp; Permafrost Working Group Projects &amp; Synthesis Updates</a:t>
            </a:r>
            <a:endParaRPr lang="en-US" alt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477109" y="3222625"/>
            <a:ext cx="9427242" cy="1752600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70+ members, John Kimball, David Butman (WG leads), Torre Jorgenson, Tamlin Pavelsky, John Mallard,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Mahta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Moghaddam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(synthesis sub-group leads) 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7567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3000">
        <p159:morph option="byObjec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135011" y="1194659"/>
            <a:ext cx="11715366" cy="4525963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en-US" sz="1800" b="1" dirty="0" smtClean="0">
                <a:solidFill>
                  <a:schemeClr val="tx2"/>
                </a:solidFill>
                <a:latin typeface="Calibri  "/>
                <a:cs typeface="Arial" panose="020B0604020202020204" pitchFamily="34" charset="0"/>
              </a:rPr>
              <a:t>Other recent WG publications:</a:t>
            </a:r>
          </a:p>
          <a:p>
            <a:pPr marL="0" indent="0" defTabSz="685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600" dirty="0"/>
              <a:t>Beaufort Lagoon Ecosystems LTER, </a:t>
            </a:r>
            <a:r>
              <a:rPr lang="en-US" sz="1600" dirty="0" err="1" smtClean="0"/>
              <a:t>Afshari</a:t>
            </a:r>
            <a:r>
              <a:rPr lang="en-US" sz="1600" dirty="0"/>
              <a:t>, </a:t>
            </a:r>
            <a:r>
              <a:rPr lang="en-US" sz="1600" dirty="0" smtClean="0"/>
              <a:t>and Rawlins</a:t>
            </a:r>
            <a:r>
              <a:rPr lang="en-US" sz="1600" dirty="0"/>
              <a:t>. 2020. Flow direction grid at 1 kilometer resolution for North Slope drainage basins, Alaska </a:t>
            </a:r>
            <a:r>
              <a:rPr lang="en-US" sz="1600" dirty="0" err="1"/>
              <a:t>ver</a:t>
            </a:r>
            <a:r>
              <a:rPr lang="en-US" sz="1600" dirty="0"/>
              <a:t> 1. Environmental Data Initiative. </a:t>
            </a:r>
            <a:r>
              <a:rPr lang="en-US" sz="1600" u="sng" dirty="0">
                <a:hlinkClick r:id="rId3"/>
              </a:rPr>
              <a:t>https://</a:t>
            </a:r>
            <a:r>
              <a:rPr lang="en-US" sz="1600" u="sng" dirty="0" smtClean="0">
                <a:hlinkClick r:id="rId3"/>
              </a:rPr>
              <a:t>doi.org/10.6073/pasta/9cb127ebaaa85a2a79e4e3e72d71efe0</a:t>
            </a:r>
            <a:r>
              <a:rPr lang="en-US" sz="1600" dirty="0" smtClean="0"/>
              <a:t>.</a:t>
            </a:r>
            <a:endParaRPr lang="en-US" sz="1600" dirty="0"/>
          </a:p>
          <a:p>
            <a:pPr marL="0" indent="0" defTabSz="685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600" dirty="0" smtClean="0"/>
              <a:t>Carpino, Haynes, Connon, Craig, </a:t>
            </a:r>
            <a:r>
              <a:rPr lang="en-US" sz="1600" dirty="0" err="1" smtClean="0"/>
              <a:t>Devoie</a:t>
            </a:r>
            <a:r>
              <a:rPr lang="en-US" sz="1600" dirty="0" smtClean="0"/>
              <a:t>, Quinton, 2021. Long-term climate-influenced land cover change in discontinuous permafrost peatland complexes. </a:t>
            </a:r>
            <a:r>
              <a:rPr lang="en-US" sz="1600" i="1" dirty="0" smtClean="0"/>
              <a:t>HESS</a:t>
            </a:r>
            <a:r>
              <a:rPr lang="en-US" sz="1600" dirty="0" smtClean="0"/>
              <a:t>.</a:t>
            </a:r>
            <a:endParaRPr lang="en-US" sz="1600" dirty="0"/>
          </a:p>
          <a:p>
            <a:pPr marL="0" indent="0" defTabSz="685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600" dirty="0" err="1" smtClean="0"/>
              <a:t>Devoie</a:t>
            </a:r>
            <a:r>
              <a:rPr lang="en-US" sz="1600" dirty="0" smtClean="0"/>
              <a:t>, </a:t>
            </a:r>
            <a:r>
              <a:rPr lang="en-US" sz="1600" dirty="0" err="1" smtClean="0"/>
              <a:t>Dominico</a:t>
            </a:r>
            <a:r>
              <a:rPr lang="en-US" sz="1600" dirty="0" smtClean="0"/>
              <a:t>, Carpino, Connon, Craig, Rudy, Quinton. 2021. Patterns of discontinuous permafrost thaw in Peatlands. </a:t>
            </a:r>
            <a:r>
              <a:rPr lang="en-US" sz="1600" i="1" dirty="0" smtClean="0"/>
              <a:t>JGR</a:t>
            </a:r>
            <a:r>
              <a:rPr lang="en-US" sz="1600" dirty="0" smtClean="0"/>
              <a:t>.  </a:t>
            </a:r>
          </a:p>
          <a:p>
            <a:pPr marL="0" indent="0" defTabSz="685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600" dirty="0" smtClean="0"/>
              <a:t>Haynes, Smart, Carpino, </a:t>
            </a:r>
            <a:r>
              <a:rPr lang="en-US" sz="1600" dirty="0" err="1" smtClean="0"/>
              <a:t>Disher</a:t>
            </a:r>
            <a:r>
              <a:rPr lang="en-US" sz="1600" dirty="0" smtClean="0"/>
              <a:t>, Quinton, 2020. The role of hummocks in re-establishing black spruce forest following permafrost thaw. </a:t>
            </a:r>
            <a:r>
              <a:rPr lang="en-US" sz="1600" i="1" dirty="0" err="1" smtClean="0"/>
              <a:t>Ecohydrology</a:t>
            </a:r>
            <a:r>
              <a:rPr lang="en-US" sz="1600" dirty="0" smtClean="0"/>
              <a:t>. </a:t>
            </a:r>
            <a:r>
              <a:rPr lang="en-US" sz="1600" dirty="0" smtClean="0">
                <a:hlinkClick r:id="rId4"/>
              </a:rPr>
              <a:t>https://doi.org/10.1002/eco.2273</a:t>
            </a:r>
            <a:r>
              <a:rPr lang="en-US" sz="1600" dirty="0" smtClean="0"/>
              <a:t> .</a:t>
            </a:r>
          </a:p>
          <a:p>
            <a:pPr marL="0" indent="0" defTabSz="685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600" dirty="0" smtClean="0"/>
              <a:t>Jorgenson, Douglas, </a:t>
            </a:r>
            <a:r>
              <a:rPr lang="en-US" sz="1600" dirty="0" err="1" smtClean="0"/>
              <a:t>Liljedahl</a:t>
            </a:r>
            <a:r>
              <a:rPr lang="en-US" sz="1600" dirty="0" smtClean="0"/>
              <a:t>, Roth, Cater, Davis, Frost, Miller, Racine, 2020. The roles of climate extremes, ecological succession, and hydrology in repeated permafrost aggradation and degradation in fens on the Tanana Flats, Alaska. </a:t>
            </a:r>
            <a:r>
              <a:rPr lang="en-US" sz="1600" i="1" dirty="0" smtClean="0"/>
              <a:t>JGR </a:t>
            </a:r>
            <a:r>
              <a:rPr lang="en-US" sz="1600" i="1" dirty="0" err="1" smtClean="0"/>
              <a:t>Biogeosci</a:t>
            </a:r>
            <a:r>
              <a:rPr lang="en-US" sz="1600" dirty="0" smtClean="0"/>
              <a:t>. 125.</a:t>
            </a:r>
          </a:p>
          <a:p>
            <a:pPr marL="0" indent="0" defTabSz="685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600" dirty="0" smtClean="0"/>
              <a:t>Jorgenson, M.T., and J.C. Jorgenson, 2021. Arctic Connections to Global Warming and Health. </a:t>
            </a:r>
            <a:r>
              <a:rPr lang="en-US" sz="1600" u="sng" dirty="0" smtClean="0"/>
              <a:t>Climate Change and Global Public Health</a:t>
            </a:r>
            <a:r>
              <a:rPr lang="en-US" sz="1600" dirty="0"/>
              <a:t>,</a:t>
            </a:r>
            <a:r>
              <a:rPr lang="en-US" sz="1600" dirty="0" smtClean="0"/>
              <a:t> Chapter 5, Pinker, K.E. and W.N. Rom (eds.), Springer Nature.</a:t>
            </a:r>
          </a:p>
          <a:p>
            <a:pPr marL="0" indent="0" defTabSz="685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600" dirty="0" smtClean="0"/>
              <a:t>Iwahana, </a:t>
            </a:r>
            <a:r>
              <a:rPr lang="en-US" sz="1600" dirty="0" err="1" smtClean="0"/>
              <a:t>Busey</a:t>
            </a:r>
            <a:r>
              <a:rPr lang="en-US" sz="1600" dirty="0"/>
              <a:t>, </a:t>
            </a:r>
            <a:r>
              <a:rPr lang="en-US" sz="1600" dirty="0" smtClean="0"/>
              <a:t>Saito</a:t>
            </a:r>
            <a:r>
              <a:rPr lang="en-US" sz="1600" dirty="0"/>
              <a:t>. “Seasonal and </a:t>
            </a:r>
            <a:r>
              <a:rPr lang="en-US" sz="1600" dirty="0" err="1"/>
              <a:t>Interannual</a:t>
            </a:r>
            <a:r>
              <a:rPr lang="en-US" sz="1600" dirty="0"/>
              <a:t> Ground-Surface Displacement in Intact and Disturbed Tundra along the Dalton Highway on the North Slope, Alaska.” Land 10, no. 1 (January 2021): 22. </a:t>
            </a:r>
            <a:r>
              <a:rPr lang="en-US" sz="1600" dirty="0">
                <a:hlinkClick r:id="rId5"/>
              </a:rPr>
              <a:t>https://doi.org/10.3390/land10010022</a:t>
            </a:r>
            <a:r>
              <a:rPr lang="en-US" sz="1600" dirty="0"/>
              <a:t>.</a:t>
            </a:r>
          </a:p>
          <a:p>
            <a:pPr marL="0" indent="0" defTabSz="685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600" dirty="0" err="1"/>
              <a:t>Mekonnen</a:t>
            </a:r>
            <a:r>
              <a:rPr lang="en-US" sz="1600" dirty="0"/>
              <a:t>, </a:t>
            </a:r>
            <a:r>
              <a:rPr lang="en-US" sz="1600" dirty="0" smtClean="0"/>
              <a:t>Riley</a:t>
            </a:r>
            <a:r>
              <a:rPr lang="en-US" sz="1600" dirty="0"/>
              <a:t>, </a:t>
            </a:r>
            <a:r>
              <a:rPr lang="en-US" sz="1600" dirty="0" err="1" smtClean="0"/>
              <a:t>Berner</a:t>
            </a:r>
            <a:r>
              <a:rPr lang="en-US" sz="1600" dirty="0"/>
              <a:t>, </a:t>
            </a:r>
            <a:r>
              <a:rPr lang="en-US" sz="1600" dirty="0" err="1" smtClean="0"/>
              <a:t>Bouskill</a:t>
            </a:r>
            <a:r>
              <a:rPr lang="en-US" sz="1600" dirty="0"/>
              <a:t>, </a:t>
            </a:r>
            <a:r>
              <a:rPr lang="en-US" sz="1600" dirty="0" smtClean="0"/>
              <a:t>Torn</a:t>
            </a:r>
            <a:r>
              <a:rPr lang="en-US" sz="1600" dirty="0"/>
              <a:t>, </a:t>
            </a:r>
            <a:r>
              <a:rPr lang="en-US" sz="1600" dirty="0" smtClean="0"/>
              <a:t>Iwahana</a:t>
            </a:r>
            <a:r>
              <a:rPr lang="en-US" sz="1600" dirty="0"/>
              <a:t>, </a:t>
            </a:r>
            <a:r>
              <a:rPr lang="en-US" sz="1600" dirty="0" smtClean="0"/>
              <a:t>Breen</a:t>
            </a:r>
            <a:r>
              <a:rPr lang="en-US" sz="1600" dirty="0"/>
              <a:t>, et al</a:t>
            </a:r>
            <a:r>
              <a:rPr lang="en-US" sz="1600" dirty="0" smtClean="0"/>
              <a:t>., 2021. Arctic </a:t>
            </a:r>
            <a:r>
              <a:rPr lang="en-US" sz="1600" dirty="0"/>
              <a:t>Tundra </a:t>
            </a:r>
            <a:r>
              <a:rPr lang="en-US" sz="1600" dirty="0" err="1"/>
              <a:t>Shrubification</a:t>
            </a:r>
            <a:r>
              <a:rPr lang="en-US" sz="1600" dirty="0"/>
              <a:t>: A Review of Mechanisms and Impacts on Ecosystem Carbon Balance</a:t>
            </a:r>
            <a:r>
              <a:rPr lang="en-US" sz="1600" dirty="0" smtClean="0"/>
              <a:t>. </a:t>
            </a:r>
            <a:r>
              <a:rPr lang="en-US" sz="1600" i="1" dirty="0" smtClean="0"/>
              <a:t>ERL</a:t>
            </a:r>
            <a:r>
              <a:rPr lang="en-US" sz="1600" dirty="0" smtClean="0"/>
              <a:t> </a:t>
            </a:r>
            <a:r>
              <a:rPr lang="en-US" sz="1600" dirty="0"/>
              <a:t>16, </a:t>
            </a:r>
            <a:r>
              <a:rPr lang="en-US" sz="1600" dirty="0" smtClean="0"/>
              <a:t>5, </a:t>
            </a:r>
            <a:r>
              <a:rPr lang="en-US" sz="1600" dirty="0"/>
              <a:t>053001. </a:t>
            </a:r>
            <a:r>
              <a:rPr lang="en-US" sz="1600" dirty="0">
                <a:hlinkClick r:id="rId6"/>
              </a:rPr>
              <a:t>https://</a:t>
            </a:r>
            <a:r>
              <a:rPr lang="en-US" sz="1600" dirty="0" smtClean="0">
                <a:hlinkClick r:id="rId6"/>
              </a:rPr>
              <a:t>doi.org/10.1088/1748-9326/abf28b</a:t>
            </a:r>
            <a:r>
              <a:rPr lang="en-US" sz="1600" dirty="0" smtClean="0"/>
              <a:t>.</a:t>
            </a:r>
          </a:p>
          <a:p>
            <a:pPr marL="0" indent="0" defTabSz="6858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600" dirty="0" smtClean="0"/>
              <a:t>Rawlins </a:t>
            </a:r>
            <a:r>
              <a:rPr lang="en-US" sz="1600" dirty="0"/>
              <a:t>M., Yang D., Ge S., 2021. Regional and Basin Streamflow Regimes and Changes: Climate Impact and Human Effect. In: Yang D., Kane D.L. (</a:t>
            </a:r>
            <a:r>
              <a:rPr lang="en-US" sz="1600" dirty="0" err="1"/>
              <a:t>eds</a:t>
            </a:r>
            <a:r>
              <a:rPr lang="en-US" sz="1600" dirty="0"/>
              <a:t>) </a:t>
            </a:r>
            <a:r>
              <a:rPr lang="en-US" sz="1600" u="sng" dirty="0"/>
              <a:t>Arctic Hydrology, Permafrost and Ecosystems</a:t>
            </a:r>
            <a:r>
              <a:rPr lang="en-US" sz="1600" dirty="0"/>
              <a:t>. Springer, Cham. </a:t>
            </a:r>
            <a:r>
              <a:rPr lang="en-US" sz="1600" u="sng" dirty="0">
                <a:hlinkClick r:id="rId7"/>
              </a:rPr>
              <a:t>https://</a:t>
            </a:r>
            <a:r>
              <a:rPr lang="en-US" sz="1600" u="sng" dirty="0" smtClean="0">
                <a:hlinkClick r:id="rId7"/>
              </a:rPr>
              <a:t>doi.org/10.1007/978-3-030-50930-9_6</a:t>
            </a:r>
            <a:r>
              <a:rPr lang="en-US" sz="1600" u="sng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59550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3000">
        <p159:morph option="byObjec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315886" y="1611967"/>
            <a:ext cx="7152737" cy="4525963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 defTabSz="68580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altLang="en-US" sz="1800" dirty="0" smtClean="0">
                <a:latin typeface="Calibri  "/>
                <a:cs typeface="Arial" panose="020B0604020202020204" pitchFamily="34" charset="0"/>
              </a:rPr>
              <a:t>~11 active projects (2021); larger number of affiliated projects</a:t>
            </a:r>
          </a:p>
          <a:p>
            <a:pPr marL="182880" indent="-182880" defTabSz="68580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altLang="en-US" sz="1800" dirty="0">
                <a:latin typeface="Calibri  "/>
                <a:cs typeface="Arial" panose="020B0604020202020204" pitchFamily="34" charset="0"/>
              </a:rPr>
              <a:t>&gt;</a:t>
            </a:r>
            <a:r>
              <a:rPr lang="en-US" altLang="en-US" sz="1800" dirty="0" smtClean="0">
                <a:latin typeface="Calibri  "/>
                <a:cs typeface="Arial" panose="020B0604020202020204" pitchFamily="34" charset="0"/>
              </a:rPr>
              <a:t>25 papers published (2020/21)</a:t>
            </a:r>
          </a:p>
          <a:p>
            <a:pPr marL="182880" indent="-182880" defTabSz="68580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altLang="en-US" sz="1800" dirty="0">
                <a:latin typeface="Calibri  "/>
                <a:cs typeface="Arial" panose="020B0604020202020204" pitchFamily="34" charset="0"/>
              </a:rPr>
              <a:t>&gt;</a:t>
            </a:r>
            <a:r>
              <a:rPr lang="en-US" altLang="en-US" sz="1800" dirty="0" smtClean="0">
                <a:latin typeface="Calibri  "/>
                <a:cs typeface="Arial" panose="020B0604020202020204" pitchFamily="34" charset="0"/>
              </a:rPr>
              <a:t>6 new geospatial datasets archived (2020/21)</a:t>
            </a:r>
            <a:endParaRPr lang="en-US" altLang="en-US" sz="1800" dirty="0">
              <a:solidFill>
                <a:srgbClr val="3333CC"/>
              </a:solidFill>
              <a:latin typeface="Calibri  "/>
              <a:ea typeface="ヒラギノ角ゴ Pro W3" charset="-128"/>
              <a:cs typeface="Arial" panose="020B060402020202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61558" y="904453"/>
            <a:ext cx="8421084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Recent WG accomplishments:</a:t>
            </a:r>
            <a:endParaRPr lang="en-US" altLang="en-US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315886" y="3535301"/>
            <a:ext cx="4130474" cy="2678872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359" y="3187751"/>
            <a:ext cx="2067336" cy="31145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5560" y="6214502"/>
            <a:ext cx="4293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Rawlins et al. 2020. </a:t>
            </a:r>
            <a:r>
              <a:rPr lang="en-US" sz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hlinkClick r:id="rId5"/>
              </a:rPr>
              <a:t>https</a:t>
            </a:r>
            <a:r>
              <a:rPr lang="en-US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hlinkClick r:id="rId5"/>
              </a:rPr>
              <a:t>://</a:t>
            </a:r>
            <a:r>
              <a:rPr lang="en-US" sz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hlinkClick r:id="rId5"/>
              </a:rPr>
              <a:t>doi.org/10.1007/978-3-030-50930-9_6</a:t>
            </a:r>
            <a:r>
              <a:rPr lang="en-US" sz="12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r>
              <a:rPr lang="en-US" sz="1200" dirty="0" smtClean="0"/>
              <a:t> </a:t>
            </a:r>
            <a:endParaRPr lang="en-US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8059" y="1583702"/>
            <a:ext cx="4405278" cy="440527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757032" y="957968"/>
            <a:ext cx="4287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Increasing Riverine </a:t>
            </a:r>
            <a:r>
              <a:rPr lang="en-US" sz="1600" dirty="0"/>
              <a:t>H</a:t>
            </a:r>
            <a:r>
              <a:rPr lang="en-US" sz="1600" dirty="0" smtClean="0"/>
              <a:t>eat Influx </a:t>
            </a:r>
            <a:r>
              <a:rPr lang="en-US" sz="1600" dirty="0"/>
              <a:t>T</a:t>
            </a:r>
            <a:r>
              <a:rPr lang="en-US" sz="1600" dirty="0" smtClean="0"/>
              <a:t>riggers Arctic Sea </a:t>
            </a:r>
            <a:r>
              <a:rPr lang="en-US" sz="1600" dirty="0"/>
              <a:t>I</a:t>
            </a:r>
            <a:r>
              <a:rPr lang="en-US" sz="1600" dirty="0" smtClean="0"/>
              <a:t>ce </a:t>
            </a:r>
            <a:r>
              <a:rPr lang="en-US" sz="1600" dirty="0"/>
              <a:t>D</a:t>
            </a:r>
            <a:r>
              <a:rPr lang="en-US" sz="1600" dirty="0" smtClean="0"/>
              <a:t>ecline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732966" y="3187751"/>
            <a:ext cx="3306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1-km North Slope Flow </a:t>
            </a:r>
            <a:r>
              <a:rPr lang="en-US" sz="1600" dirty="0"/>
              <a:t>D</a:t>
            </a:r>
            <a:r>
              <a:rPr lang="en-US" sz="1600" dirty="0" smtClean="0"/>
              <a:t>irection Grid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4614019" y="6313632"/>
            <a:ext cx="3868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-1" dirty="0">
                <a:uFill>
                  <a:solidFill>
                    <a:srgbClr val="FFFFFF"/>
                  </a:solidFill>
                </a:uFill>
                <a:latin typeface="Times New Roman"/>
                <a:hlinkClick r:id="rId7"/>
              </a:rPr>
              <a:t>https://</a:t>
            </a:r>
            <a:r>
              <a:rPr lang="en-US" sz="1200" spc="-1" dirty="0" smtClean="0">
                <a:uFill>
                  <a:solidFill>
                    <a:srgbClr val="FFFFFF"/>
                  </a:solidFill>
                </a:uFill>
                <a:latin typeface="Times New Roman"/>
                <a:hlinkClick r:id="rId7"/>
              </a:rPr>
              <a:t>link.springer.com/book/10.1007/978-3-030-50930-9</a:t>
            </a:r>
            <a:r>
              <a:rPr lang="en-US" sz="1200" spc="-1" dirty="0" smtClean="0"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  <a:endParaRPr lang="en-US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4348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868212" y="1611967"/>
            <a:ext cx="10461579" cy="4525963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en-US" sz="1800" b="1" dirty="0" smtClean="0">
                <a:solidFill>
                  <a:schemeClr val="tx2"/>
                </a:solidFill>
                <a:latin typeface="Calibri  "/>
                <a:cs typeface="Arial" panose="020B0604020202020204" pitchFamily="34" charset="0"/>
              </a:rPr>
              <a:t>Three sub-group activities underway:</a:t>
            </a:r>
          </a:p>
          <a:p>
            <a:pPr marL="342900" indent="-342900" defTabSz="6858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altLang="en-US" sz="1800" dirty="0" smtClean="0">
                <a:latin typeface="Calibri  "/>
                <a:cs typeface="Arial" panose="020B0604020202020204" pitchFamily="34" charset="0"/>
              </a:rPr>
              <a:t>Patterns, trends, &amp; drivers of </a:t>
            </a:r>
            <a:r>
              <a:rPr lang="en-US" altLang="en-US" sz="1800" dirty="0" err="1" smtClean="0">
                <a:latin typeface="Calibri  "/>
                <a:cs typeface="Arial" panose="020B0604020202020204" pitchFamily="34" charset="0"/>
              </a:rPr>
              <a:t>thermokarst</a:t>
            </a:r>
            <a:r>
              <a:rPr lang="en-US" altLang="en-US" sz="1800" dirty="0" smtClean="0">
                <a:latin typeface="Calibri  "/>
                <a:cs typeface="Arial" panose="020B0604020202020204" pitchFamily="34" charset="0"/>
              </a:rPr>
              <a:t> in Alaska &amp; Northwest Canada [T Jorgenson]</a:t>
            </a:r>
            <a:r>
              <a:rPr lang="en-US" sz="1800" dirty="0" smtClean="0">
                <a:solidFill>
                  <a:prstClr val="black"/>
                </a:solidFill>
                <a:latin typeface="Calibri  "/>
                <a:cs typeface="Arial" panose="020B0604020202020204" pitchFamily="34" charset="0"/>
              </a:rPr>
              <a:t>.</a:t>
            </a:r>
          </a:p>
          <a:p>
            <a:pPr marL="342900" indent="-342900" defTabSz="6858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altLang="en-US" sz="1800" dirty="0" smtClean="0">
                <a:latin typeface="Calibri  "/>
                <a:cs typeface="Calibri" panose="020F0502020204030204" pitchFamily="34" charset="0"/>
              </a:rPr>
              <a:t>Temporal &amp; spatial variations of active layer properties over foundational flight lines &amp; upscaling to the ABoVE domain [M. </a:t>
            </a:r>
            <a:r>
              <a:rPr lang="en-US" altLang="en-US" sz="1800" dirty="0" err="1" smtClean="0">
                <a:latin typeface="Calibri  "/>
                <a:cs typeface="Calibri" panose="020F0502020204030204" pitchFamily="34" charset="0"/>
              </a:rPr>
              <a:t>Moghaddam</a:t>
            </a:r>
            <a:r>
              <a:rPr lang="en-US" altLang="en-US" sz="1800" dirty="0" smtClean="0">
                <a:latin typeface="Calibri  "/>
                <a:cs typeface="Calibri" panose="020F0502020204030204" pitchFamily="34" charset="0"/>
              </a:rPr>
              <a:t>, J. Kimball]</a:t>
            </a:r>
            <a:r>
              <a:rPr lang="en-US" sz="1800" dirty="0" smtClean="0">
                <a:latin typeface="Calibri  "/>
                <a:ea typeface="ヒラギノ角ゴ Pro W3" charset="-128"/>
                <a:cs typeface="Arial" panose="020B0604020202020204" pitchFamily="34" charset="0"/>
              </a:rPr>
              <a:t>.</a:t>
            </a:r>
          </a:p>
          <a:p>
            <a:pPr marL="342900" indent="-342900" defTabSz="6858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altLang="en-US" sz="1800" dirty="0" smtClean="0">
                <a:latin typeface="Calibri  "/>
                <a:cs typeface="Arial" panose="020B0604020202020204" pitchFamily="34" charset="0"/>
              </a:rPr>
              <a:t>Changing hydrologic connectivity in boreal rivers, lakes, &amp; wetlands of Arctic-boreal North America [T. Pavelsky, J. Mallard]</a:t>
            </a:r>
            <a:r>
              <a:rPr lang="en-US" sz="1800" dirty="0" smtClean="0">
                <a:solidFill>
                  <a:prstClr val="black"/>
                </a:solidFill>
                <a:latin typeface="Calibri  "/>
                <a:ea typeface="ヒラギノ角ゴ Pro W3" charset="-128"/>
                <a:cs typeface="Arial" panose="020B0604020202020204" pitchFamily="34" charset="0"/>
              </a:rPr>
              <a:t>.</a:t>
            </a:r>
            <a:r>
              <a:rPr lang="en-US" sz="1800" b="1" dirty="0" smtClean="0">
                <a:solidFill>
                  <a:schemeClr val="tx2"/>
                </a:solidFill>
                <a:latin typeface="Calibri  "/>
                <a:cs typeface="Arial" panose="020B0604020202020204" pitchFamily="34" charset="0"/>
              </a:rPr>
              <a:t> </a:t>
            </a:r>
          </a:p>
          <a:p>
            <a:pPr marL="0" indent="0" defTabSz="6858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en-US" sz="1800" b="1" dirty="0" smtClean="0">
                <a:solidFill>
                  <a:schemeClr val="tx2"/>
                </a:solidFill>
                <a:latin typeface="Calibri  "/>
                <a:cs typeface="Arial" panose="020B0604020202020204" pitchFamily="34" charset="0"/>
              </a:rPr>
              <a:t>Activities address HPWG science </a:t>
            </a:r>
            <a:r>
              <a:rPr lang="en-US" sz="1800" b="1" baseline="30000" dirty="0" smtClean="0">
                <a:solidFill>
                  <a:schemeClr val="tx2"/>
                </a:solidFill>
                <a:latin typeface="Calibri  "/>
                <a:cs typeface="Arial" panose="020B0604020202020204" pitchFamily="34" charset="0"/>
              </a:rPr>
              <a:t>1</a:t>
            </a:r>
            <a:r>
              <a:rPr lang="en-US" sz="1800" b="1" dirty="0" smtClean="0">
                <a:solidFill>
                  <a:schemeClr val="tx2"/>
                </a:solidFill>
                <a:latin typeface="Calibri  "/>
                <a:cs typeface="Arial" panose="020B0604020202020204" pitchFamily="34" charset="0"/>
              </a:rPr>
              <a:t>priorities to clarify:</a:t>
            </a:r>
          </a:p>
          <a:p>
            <a:pPr marL="182880" indent="-182880" defTabSz="68580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1800" dirty="0" smtClean="0">
                <a:solidFill>
                  <a:prstClr val="black"/>
                </a:solidFill>
                <a:latin typeface="Calibri  "/>
                <a:cs typeface="Arial" panose="020B0604020202020204" pitchFamily="34" charset="0"/>
              </a:rPr>
              <a:t>Processes controlling changes in PF distribution &amp; properties, &amp; their impacts. </a:t>
            </a:r>
          </a:p>
          <a:p>
            <a:pPr marL="182880" indent="-182880" defTabSz="68580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1800" dirty="0" smtClean="0">
                <a:solidFill>
                  <a:prstClr val="black"/>
                </a:solidFill>
                <a:latin typeface="Calibri  "/>
                <a:cs typeface="Arial" panose="020B0604020202020204" pitchFamily="34" charset="0"/>
              </a:rPr>
              <a:t>Nature, causes &amp; consequences of hydrologic changes, Incl. water storage, mobility &amp; distribution.</a:t>
            </a:r>
          </a:p>
          <a:p>
            <a:pPr marL="182880" indent="-182880" defTabSz="685800"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1800" dirty="0" smtClean="0">
                <a:solidFill>
                  <a:prstClr val="black"/>
                </a:solidFill>
                <a:latin typeface="Calibri  "/>
                <a:cs typeface="Arial" panose="020B0604020202020204" pitchFamily="34" charset="0"/>
              </a:rPr>
              <a:t>Water/energy/carbon cycle &amp; ecosystem linkages.</a:t>
            </a:r>
            <a:r>
              <a:rPr lang="en-US" sz="1800" dirty="0" smtClean="0">
                <a:solidFill>
                  <a:schemeClr val="tx2"/>
                </a:solidFill>
                <a:latin typeface="Calibri  "/>
                <a:cs typeface="Arial" panose="020B0604020202020204" pitchFamily="34" charset="0"/>
              </a:rPr>
              <a:t> </a:t>
            </a:r>
          </a:p>
          <a:p>
            <a:pPr marL="0" indent="0" defTabSz="6858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en-US" sz="1800" b="1" dirty="0" smtClean="0">
                <a:solidFill>
                  <a:schemeClr val="tx2"/>
                </a:solidFill>
                <a:latin typeface="Calibri  "/>
                <a:cs typeface="Arial" panose="020B0604020202020204" pitchFamily="34" charset="0"/>
              </a:rPr>
              <a:t>Crosscutting with other WG activities, incl.: </a:t>
            </a:r>
          </a:p>
          <a:p>
            <a:pPr defTabSz="685800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1800" dirty="0" err="1" smtClean="0">
                <a:latin typeface="Calibri  "/>
                <a:cs typeface="Arial" panose="020B0604020202020204" pitchFamily="34" charset="0"/>
              </a:rPr>
              <a:t>Snowscapes</a:t>
            </a:r>
            <a:r>
              <a:rPr lang="en-US" sz="1800" dirty="0" smtClean="0">
                <a:latin typeface="Calibri  "/>
                <a:cs typeface="Arial" panose="020B0604020202020204" pitchFamily="34" charset="0"/>
              </a:rPr>
              <a:t>, Disturbance, Modeling, Wetlands, &amp; Carbon dynamics.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51401" y="6488114"/>
            <a:ext cx="2303463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aseline="30000" dirty="0">
                <a:solidFill>
                  <a:prstClr val="black"/>
                </a:solidFill>
                <a:latin typeface="Calibri"/>
              </a:rPr>
              <a:t>1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ABoVE Implementation Plan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7052" y="904453"/>
            <a:ext cx="7178675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HPWG </a:t>
            </a:r>
            <a:r>
              <a:rPr lang="en-US" altLang="en-US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Synthesis activities</a:t>
            </a:r>
            <a:endParaRPr lang="en-US" altLang="en-US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123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3000">
        <p159:morph option="byObjec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some grass&#10;&#10;Description automatically generated">
            <a:extLst>
              <a:ext uri="{FF2B5EF4-FFF2-40B4-BE49-F238E27FC236}">
                <a16:creationId xmlns:a16="http://schemas.microsoft.com/office/drawing/2014/main" id="{EF824F94-D664-4856-B60E-9EBFF3C0CC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6" y="881010"/>
            <a:ext cx="12082496" cy="592775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542D68C-9AA4-480C-B24D-08C938554D03}"/>
              </a:ext>
            </a:extLst>
          </p:cNvPr>
          <p:cNvSpPr txBox="1">
            <a:spLocks/>
          </p:cNvSpPr>
          <p:nvPr/>
        </p:nvSpPr>
        <p:spPr>
          <a:xfrm>
            <a:off x="13214" y="918517"/>
            <a:ext cx="7799387" cy="6508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b="1" dirty="0" err="1" smtClean="0"/>
              <a:t>Thermokarst</a:t>
            </a:r>
            <a:r>
              <a:rPr lang="en-US" altLang="en-US" sz="3200" b="1" dirty="0" smtClean="0"/>
              <a:t> Patterns and Processes</a:t>
            </a:r>
            <a:endParaRPr lang="en-US" altLang="en-US" sz="3200" b="1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0D72D8A-8188-4882-85F4-DF7E3D5E3D37}"/>
              </a:ext>
            </a:extLst>
          </p:cNvPr>
          <p:cNvSpPr txBox="1">
            <a:spLocks/>
          </p:cNvSpPr>
          <p:nvPr/>
        </p:nvSpPr>
        <p:spPr>
          <a:xfrm>
            <a:off x="230380" y="1531568"/>
            <a:ext cx="11188435" cy="50593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en-US" altLang="en-US" sz="1800" b="1" dirty="0" smtClean="0">
                <a:solidFill>
                  <a:schemeClr val="tx2"/>
                </a:solidFill>
                <a:latin typeface="Calbri "/>
                <a:cs typeface="Arial" panose="020B0604020202020204" pitchFamily="34" charset="0"/>
              </a:rPr>
              <a:t>Objectives</a:t>
            </a:r>
            <a:r>
              <a:rPr lang="en-US" altLang="en-US" sz="1800" dirty="0" smtClean="0">
                <a:latin typeface="Calbri "/>
                <a:cs typeface="Arial" panose="020B0604020202020204" pitchFamily="34" charset="0"/>
              </a:rPr>
              <a:t>: </a:t>
            </a:r>
          </a:p>
          <a:p>
            <a:pPr marL="182880" lvl="1" indent="-18288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1800" dirty="0" smtClean="0">
                <a:solidFill>
                  <a:prstClr val="black"/>
                </a:solidFill>
                <a:latin typeface="Calbri "/>
                <a:cs typeface="Arial" panose="020B0604020202020204" pitchFamily="34" charset="0"/>
              </a:rPr>
              <a:t>Characterize TK landforms from hydrology perspective; </a:t>
            </a:r>
          </a:p>
          <a:p>
            <a:pPr marL="182880" lvl="1" indent="-18288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1800" dirty="0" smtClean="0">
                <a:solidFill>
                  <a:prstClr val="black"/>
                </a:solidFill>
                <a:latin typeface="Calbri "/>
                <a:cs typeface="Arial" panose="020B0604020202020204" pitchFamily="34" charset="0"/>
              </a:rPr>
              <a:t>Quantify extent &amp; decadal trends of dominant TK features; </a:t>
            </a:r>
          </a:p>
          <a:p>
            <a:pPr marL="182880" lvl="1" indent="-18288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1800" dirty="0" smtClean="0">
                <a:solidFill>
                  <a:prstClr val="black"/>
                </a:solidFill>
                <a:latin typeface="Calbri "/>
                <a:cs typeface="Arial" panose="020B0604020202020204" pitchFamily="34" charset="0"/>
              </a:rPr>
              <a:t>Synthesize key TK drivers &amp; integrate into conceptual models;</a:t>
            </a:r>
          </a:p>
          <a:p>
            <a:pPr marL="182880" lvl="1" indent="-18288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1800" dirty="0" smtClean="0">
                <a:solidFill>
                  <a:prstClr val="black"/>
                </a:solidFill>
                <a:latin typeface="Calbri "/>
                <a:cs typeface="Arial" panose="020B0604020202020204" pitchFamily="34" charset="0"/>
              </a:rPr>
              <a:t>Review assessment &amp; monitoring methods; </a:t>
            </a:r>
          </a:p>
          <a:p>
            <a:pPr marL="182880" lvl="1" indent="-18288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1800" dirty="0" smtClean="0">
                <a:solidFill>
                  <a:prstClr val="black"/>
                </a:solidFill>
                <a:latin typeface="Calbri "/>
                <a:cs typeface="Arial" panose="020B0604020202020204" pitchFamily="34" charset="0"/>
              </a:rPr>
              <a:t>Identify priorities for multiscale monitoring; </a:t>
            </a:r>
          </a:p>
          <a:p>
            <a:pPr marL="182880" lvl="1" indent="-18288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1800" dirty="0" smtClean="0">
                <a:solidFill>
                  <a:prstClr val="black"/>
                </a:solidFill>
                <a:latin typeface="Calbri "/>
                <a:cs typeface="Arial" panose="020B0604020202020204" pitchFamily="34" charset="0"/>
              </a:rPr>
              <a:t>Showcase ABoVE projects &amp; data;  </a:t>
            </a:r>
            <a:endParaRPr lang="en-US" altLang="en-US" sz="1800" dirty="0" smtClean="0">
              <a:latin typeface="Calbri "/>
              <a:cs typeface="Arial" panose="020B0604020202020204" pitchFamily="34" charset="0"/>
            </a:endParaRPr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en-US" altLang="en-US" sz="1800" b="1" dirty="0" smtClean="0">
                <a:solidFill>
                  <a:schemeClr val="tx2"/>
                </a:solidFill>
                <a:latin typeface="Calbri "/>
                <a:cs typeface="Arial" panose="020B0604020202020204" pitchFamily="34" charset="0"/>
              </a:rPr>
              <a:t>Recent accomplishments</a:t>
            </a:r>
            <a:r>
              <a:rPr lang="en-US" altLang="en-US" sz="1800" dirty="0" smtClean="0">
                <a:latin typeface="Calbri "/>
                <a:cs typeface="Arial" panose="020B0604020202020204" pitchFamily="34" charset="0"/>
              </a:rPr>
              <a:t>:</a:t>
            </a:r>
          </a:p>
          <a:p>
            <a:pPr marL="182880" lvl="1" indent="-18288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1800" dirty="0" smtClean="0">
                <a:latin typeface="Calbri "/>
                <a:cs typeface="Arial" panose="020B0604020202020204" pitchFamily="34" charset="0"/>
                <a:hlinkClick r:id="rId3"/>
              </a:rPr>
              <a:t>Geodatabase</a:t>
            </a:r>
            <a:r>
              <a:rPr lang="en-US" altLang="en-US" sz="1800" dirty="0" smtClean="0">
                <a:latin typeface="Calbri "/>
                <a:cs typeface="Arial" panose="020B0604020202020204" pitchFamily="34" charset="0"/>
              </a:rPr>
              <a:t> of TK types, locations &amp; trends (areal, vertical, &amp; lateral rates)</a:t>
            </a:r>
          </a:p>
          <a:p>
            <a:pPr marL="182880" lvl="1" indent="-18288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1800" dirty="0" smtClean="0">
                <a:latin typeface="Calbri "/>
                <a:cs typeface="Arial" panose="020B0604020202020204" pitchFamily="34" charset="0"/>
              </a:rPr>
              <a:t>6 process overview publications, </a:t>
            </a:r>
            <a:r>
              <a:rPr lang="en-US" altLang="en-US" sz="1800" dirty="0" err="1" smtClean="0">
                <a:latin typeface="Calbri "/>
                <a:cs typeface="Arial" panose="020B0604020202020204" pitchFamily="34" charset="0"/>
              </a:rPr>
              <a:t>incl</a:t>
            </a:r>
            <a:r>
              <a:rPr lang="en-US" altLang="en-US" sz="1800" dirty="0" smtClean="0">
                <a:latin typeface="Calbri "/>
                <a:cs typeface="Arial" panose="020B0604020202020204" pitchFamily="34" charset="0"/>
              </a:rPr>
              <a:t>:</a:t>
            </a:r>
          </a:p>
          <a:p>
            <a:pPr marL="640080" lvl="2" indent="-18288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1400" dirty="0" smtClean="0">
                <a:latin typeface="Calbri "/>
                <a:cs typeface="Arial" panose="020B0604020202020204" pitchFamily="34" charset="0"/>
              </a:rPr>
              <a:t>Review of TK landforms (Jorgenson, 2021. </a:t>
            </a:r>
            <a:r>
              <a:rPr lang="en-US" altLang="en-US" sz="1400" i="1" dirty="0" smtClean="0">
                <a:latin typeface="Calbri "/>
                <a:cs typeface="Arial" panose="020B0604020202020204" pitchFamily="34" charset="0"/>
              </a:rPr>
              <a:t>Ref. Module in Earth Syst. and Environ. Sci.</a:t>
            </a:r>
            <a:r>
              <a:rPr lang="en-US" altLang="en-US" sz="1400" dirty="0" smtClean="0">
                <a:latin typeface="Calbri "/>
                <a:cs typeface="Arial" panose="020B0604020202020204" pitchFamily="34" charset="0"/>
              </a:rPr>
              <a:t>)</a:t>
            </a:r>
          </a:p>
          <a:p>
            <a:pPr marL="640080" lvl="2" indent="-18288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1400" dirty="0" smtClean="0">
                <a:latin typeface="Calbri "/>
                <a:cs typeface="Arial" panose="020B0604020202020204" pitchFamily="34" charset="0"/>
              </a:rPr>
              <a:t>Climate, succession, hydrology and PF interactions in Alaska Fens (Jorgenson, et al. 2020. </a:t>
            </a:r>
            <a:r>
              <a:rPr lang="en-US" altLang="en-US" sz="1400" i="1" dirty="0" smtClean="0">
                <a:latin typeface="Calbri "/>
                <a:cs typeface="Arial" panose="020B0604020202020204" pitchFamily="34" charset="0"/>
              </a:rPr>
              <a:t>JGR </a:t>
            </a:r>
            <a:r>
              <a:rPr lang="en-US" altLang="en-US" sz="1400" i="1" dirty="0" err="1" smtClean="0">
                <a:latin typeface="Calbri "/>
                <a:cs typeface="Arial" panose="020B0604020202020204" pitchFamily="34" charset="0"/>
              </a:rPr>
              <a:t>Biogeosci</a:t>
            </a:r>
            <a:r>
              <a:rPr lang="en-US" altLang="en-US" sz="1400" i="1" dirty="0" smtClean="0">
                <a:latin typeface="Calbri "/>
                <a:cs typeface="Arial" panose="020B0604020202020204" pitchFamily="34" charset="0"/>
              </a:rPr>
              <a:t>.)</a:t>
            </a:r>
          </a:p>
          <a:p>
            <a:pPr marL="640080" lvl="2" indent="-18288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1400" dirty="0" smtClean="0">
                <a:latin typeface="Calbri "/>
                <a:cs typeface="Arial" panose="020B0604020202020204" pitchFamily="34" charset="0"/>
              </a:rPr>
              <a:t>Climate influenced land cover change in PF peatland and wetland complexes (Carpino et al. 2021. </a:t>
            </a:r>
            <a:r>
              <a:rPr lang="en-US" altLang="en-US" sz="1400" i="1" dirty="0" smtClean="0">
                <a:latin typeface="Calbri "/>
                <a:cs typeface="Arial" panose="020B0604020202020204" pitchFamily="34" charset="0"/>
              </a:rPr>
              <a:t>HESS; </a:t>
            </a:r>
            <a:r>
              <a:rPr lang="en-US" altLang="en-US" sz="1400" dirty="0" smtClean="0">
                <a:latin typeface="Calbri "/>
                <a:cs typeface="Arial" panose="020B0604020202020204" pitchFamily="34" charset="0"/>
              </a:rPr>
              <a:t>Haynes et al. 2020. </a:t>
            </a:r>
            <a:r>
              <a:rPr lang="en-US" altLang="en-US" sz="1400" i="1" dirty="0" err="1" smtClean="0">
                <a:latin typeface="Calbri "/>
                <a:cs typeface="Arial" panose="020B0604020202020204" pitchFamily="34" charset="0"/>
              </a:rPr>
              <a:t>Ecohydrol</a:t>
            </a:r>
            <a:r>
              <a:rPr lang="en-US" altLang="en-US" sz="1400" i="1" dirty="0" smtClean="0">
                <a:latin typeface="Calbri "/>
                <a:cs typeface="Arial" panose="020B0604020202020204" pitchFamily="34" charset="0"/>
              </a:rPr>
              <a:t>.; </a:t>
            </a:r>
            <a:r>
              <a:rPr lang="en-US" altLang="en-US" sz="1400" dirty="0" err="1" smtClean="0">
                <a:latin typeface="Calbri "/>
                <a:cs typeface="Arial" panose="020B0604020202020204" pitchFamily="34" charset="0"/>
              </a:rPr>
              <a:t>Devoie</a:t>
            </a:r>
            <a:r>
              <a:rPr lang="en-US" altLang="en-US" sz="1400" dirty="0" smtClean="0">
                <a:latin typeface="Calbri "/>
                <a:cs typeface="Arial" panose="020B0604020202020204" pitchFamily="34" charset="0"/>
              </a:rPr>
              <a:t> et al. 2021. </a:t>
            </a:r>
            <a:r>
              <a:rPr lang="en-US" altLang="en-US" sz="1400" i="1" dirty="0" smtClean="0">
                <a:latin typeface="Calbri "/>
                <a:cs typeface="Arial" panose="020B0604020202020204" pitchFamily="34" charset="0"/>
              </a:rPr>
              <a:t>JGR</a:t>
            </a:r>
            <a:r>
              <a:rPr lang="en-US" altLang="en-US" sz="1400" dirty="0" smtClean="0">
                <a:latin typeface="Calbri "/>
                <a:cs typeface="Arial" panose="020B0604020202020204" pitchFamily="34" charset="0"/>
              </a:rPr>
              <a:t>)  </a:t>
            </a:r>
            <a:endParaRPr lang="en-US" altLang="en-US" sz="1400" dirty="0">
              <a:latin typeface="Calbri 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9660" y="1243954"/>
            <a:ext cx="3138499" cy="45385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28649" y="909765"/>
            <a:ext cx="34033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Example TK </a:t>
            </a:r>
            <a:r>
              <a:rPr lang="en-US" sz="1600" dirty="0"/>
              <a:t>t</a:t>
            </a:r>
            <a:r>
              <a:rPr lang="en-US" sz="1600" dirty="0" smtClean="0"/>
              <a:t>rends from geodatabase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67886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3000">
        <p159:morph option="byObjec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224" y="1881255"/>
            <a:ext cx="6846635" cy="48581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9180" y="1333762"/>
            <a:ext cx="6899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Trajectory of wetland transition during permafrost thaw</a:t>
            </a:r>
          </a:p>
          <a:p>
            <a:pPr algn="ctr"/>
            <a:r>
              <a:rPr lang="en-US" sz="1600" dirty="0" smtClean="0"/>
              <a:t>Scotty Creek and Taiga Plains, NT 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5163672" y="6436479"/>
            <a:ext cx="27217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Haynes et al. 2020. </a:t>
            </a:r>
            <a:r>
              <a:rPr lang="en-US" sz="1400" i="1" dirty="0" err="1" smtClean="0"/>
              <a:t>Ecohydrology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843D78D-B20F-3844-A391-361EF8668271}"/>
              </a:ext>
            </a:extLst>
          </p:cNvPr>
          <p:cNvSpPr txBox="1">
            <a:spLocks/>
          </p:cNvSpPr>
          <p:nvPr/>
        </p:nvSpPr>
        <p:spPr>
          <a:xfrm>
            <a:off x="180524" y="1546569"/>
            <a:ext cx="3994662" cy="448443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US" altLang="en-US" sz="1800" b="1" dirty="0" smtClean="0">
                <a:solidFill>
                  <a:schemeClr val="tx2"/>
                </a:solidFill>
                <a:latin typeface="Calbri "/>
                <a:cs typeface="Calibri" panose="020F0502020204030204" pitchFamily="34" charset="0"/>
              </a:rPr>
              <a:t>Selected Findings:</a:t>
            </a:r>
          </a:p>
          <a:p>
            <a:pPr marL="182880" lvl="1" indent="-18288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1800" u="sng" dirty="0" smtClean="0">
                <a:latin typeface="Calbri "/>
                <a:cs typeface="Calibri" panose="020F0502020204030204" pitchFamily="34" charset="0"/>
              </a:rPr>
              <a:t>Seven</a:t>
            </a:r>
            <a:r>
              <a:rPr lang="en-US" altLang="en-US" sz="1800" dirty="0" smtClean="0">
                <a:latin typeface="Calbri "/>
                <a:cs typeface="Calibri" panose="020F0502020204030204" pitchFamily="34" charset="0"/>
              </a:rPr>
              <a:t> distinct land cover stages identified during PF degradation in taiga peatland complexes, along with associated energy, hydrologic and ecological linkages;</a:t>
            </a:r>
          </a:p>
          <a:p>
            <a:pPr marL="182880" lvl="1" indent="-18288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1800" dirty="0" smtClean="0">
                <a:latin typeface="Calbri "/>
                <a:cs typeface="Calibri" panose="020F0502020204030204" pitchFamily="34" charset="0"/>
              </a:rPr>
              <a:t>Clarification of </a:t>
            </a:r>
            <a:r>
              <a:rPr lang="en-US" altLang="en-US" sz="1800" dirty="0" err="1" smtClean="0">
                <a:latin typeface="Calbri "/>
                <a:cs typeface="Calibri" panose="020F0502020204030204" pitchFamily="34" charset="0"/>
              </a:rPr>
              <a:t>talik</a:t>
            </a:r>
            <a:r>
              <a:rPr lang="en-US" altLang="en-US" sz="1800" dirty="0" smtClean="0">
                <a:latin typeface="Calbri "/>
                <a:cs typeface="Calibri" panose="020F0502020204030204" pitchFamily="34" charset="0"/>
              </a:rPr>
              <a:t> development, groundwater flow and mechanistic trajectory of transitioning wetlands;</a:t>
            </a:r>
          </a:p>
          <a:p>
            <a:pPr marL="182880" lvl="1" indent="-18288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1800" dirty="0" smtClean="0">
                <a:latin typeface="Calbri "/>
                <a:cs typeface="Calibri" panose="020F0502020204030204" pitchFamily="34" charset="0"/>
              </a:rPr>
              <a:t>Improved numerical model of PF thaw and </a:t>
            </a:r>
            <a:r>
              <a:rPr lang="en-US" altLang="en-US" sz="1800" dirty="0" err="1" smtClean="0">
                <a:latin typeface="Calbri "/>
                <a:cs typeface="Calibri" panose="020F0502020204030204" pitchFamily="34" charset="0"/>
              </a:rPr>
              <a:t>talik</a:t>
            </a:r>
            <a:r>
              <a:rPr lang="en-US" altLang="en-US" sz="1800" dirty="0" smtClean="0">
                <a:latin typeface="Calbri "/>
                <a:cs typeface="Calibri" panose="020F0502020204030204" pitchFamily="34" charset="0"/>
              </a:rPr>
              <a:t> development.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0524" y="6083069"/>
            <a:ext cx="4149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Courtesy: W. Quinton (CRRC), O. Carpino, E. Gala </a:t>
            </a:r>
            <a:r>
              <a:rPr lang="en-US" sz="1400" dirty="0" err="1" smtClean="0"/>
              <a:t>Devoie</a:t>
            </a:r>
            <a:r>
              <a:rPr lang="en-US" sz="1400" dirty="0" smtClean="0"/>
              <a:t>, K. Haynes, R. Connon, and J. Craig</a:t>
            </a:r>
            <a:endParaRPr lang="en-US" sz="14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542D68C-9AA4-480C-B24D-08C938554D03}"/>
              </a:ext>
            </a:extLst>
          </p:cNvPr>
          <p:cNvSpPr txBox="1">
            <a:spLocks/>
          </p:cNvSpPr>
          <p:nvPr/>
        </p:nvSpPr>
        <p:spPr>
          <a:xfrm>
            <a:off x="13214" y="918517"/>
            <a:ext cx="7799387" cy="6508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b="1" dirty="0" err="1" smtClean="0"/>
              <a:t>Thermokarst</a:t>
            </a:r>
            <a:r>
              <a:rPr lang="en-US" altLang="en-US" sz="3200" b="1" dirty="0" smtClean="0"/>
              <a:t> Patterns and Processes</a:t>
            </a:r>
            <a:endParaRPr lang="en-US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82857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22064" y="886051"/>
            <a:ext cx="7799387" cy="6508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dirty="0" smtClean="0">
                <a:latin typeface="+mn-lt"/>
              </a:rPr>
              <a:t>Active Layer Properties &amp; Upscaling</a:t>
            </a:r>
            <a:endParaRPr lang="en-US" altLang="en-US" sz="3200" dirty="0">
              <a:latin typeface="+mn-lt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843D78D-B20F-3844-A391-361EF8668271}"/>
              </a:ext>
            </a:extLst>
          </p:cNvPr>
          <p:cNvSpPr txBox="1">
            <a:spLocks/>
          </p:cNvSpPr>
          <p:nvPr/>
        </p:nvSpPr>
        <p:spPr>
          <a:xfrm>
            <a:off x="71256" y="1542381"/>
            <a:ext cx="7635008" cy="50593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/>
            </a:pPr>
            <a:r>
              <a:rPr lang="en-US" altLang="en-US" sz="1800" b="1" dirty="0" smtClean="0">
                <a:solidFill>
                  <a:schemeClr val="tx2"/>
                </a:solidFill>
                <a:latin typeface="Calbri "/>
                <a:cs typeface="Calibri" panose="020F0502020204030204" pitchFamily="34" charset="0"/>
              </a:rPr>
              <a:t>Objectives</a:t>
            </a:r>
            <a:r>
              <a:rPr lang="en-US" altLang="en-US" sz="1800" dirty="0" smtClean="0">
                <a:latin typeface="Calbri "/>
                <a:cs typeface="Calibri" panose="020F0502020204030204" pitchFamily="34" charset="0"/>
              </a:rPr>
              <a:t>:</a:t>
            </a:r>
          </a:p>
          <a:p>
            <a:pPr marL="182880" lvl="1" indent="-182880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altLang="en-US" sz="1800" dirty="0" smtClean="0">
                <a:latin typeface="Calbri "/>
                <a:cs typeface="Calibri" panose="020F0502020204030204" pitchFamily="34" charset="0"/>
              </a:rPr>
              <a:t>Link field measurements, airborne SAR snapshots, continuous satellite observations, &amp;</a:t>
            </a:r>
            <a:r>
              <a:rPr lang="en-US" altLang="en-US" sz="1800" dirty="0" smtClean="0">
                <a:solidFill>
                  <a:srgbClr val="FF0000"/>
                </a:solidFill>
                <a:latin typeface="Calbri "/>
                <a:cs typeface="Calibri" panose="020F0502020204030204" pitchFamily="34" charset="0"/>
              </a:rPr>
              <a:t> </a:t>
            </a:r>
            <a:r>
              <a:rPr lang="en-US" altLang="en-US" sz="1800" dirty="0" smtClean="0">
                <a:latin typeface="Calbri "/>
                <a:cs typeface="Calibri" panose="020F0502020204030204" pitchFamily="34" charset="0"/>
              </a:rPr>
              <a:t>other landscape geospatial data for upscaling active layer properties;</a:t>
            </a:r>
          </a:p>
          <a:p>
            <a:pPr marL="182880" lvl="1" indent="-182880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altLang="en-US" sz="1800" dirty="0" smtClean="0">
                <a:latin typeface="Calbri "/>
                <a:cs typeface="Calibri" panose="020F0502020204030204" pitchFamily="34" charset="0"/>
              </a:rPr>
              <a:t>ID key drivers &amp; controls affecting active layer trends;</a:t>
            </a:r>
          </a:p>
          <a:p>
            <a:pPr marL="182880" lvl="1" indent="-182880">
              <a:spcBef>
                <a:spcPts val="300"/>
              </a:spcBef>
              <a:spcAft>
                <a:spcPts val="600"/>
              </a:spcAft>
              <a:defRPr/>
            </a:pPr>
            <a:r>
              <a:rPr lang="en-US" altLang="en-US" sz="1800" dirty="0" smtClean="0">
                <a:latin typeface="Calbri "/>
                <a:cs typeface="Calibri" panose="020F0502020204030204" pitchFamily="34" charset="0"/>
              </a:rPr>
              <a:t>Develop organizational protocols for optimal upscaling;    </a:t>
            </a:r>
          </a:p>
          <a:p>
            <a:pPr marL="0" lvl="1" indent="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/>
            </a:pPr>
            <a:r>
              <a:rPr lang="en-US" altLang="en-US" sz="1800" b="1" dirty="0" smtClean="0">
                <a:solidFill>
                  <a:schemeClr val="tx2"/>
                </a:solidFill>
                <a:latin typeface="Calbri "/>
                <a:cs typeface="Calibri" panose="020F0502020204030204" pitchFamily="34" charset="0"/>
              </a:rPr>
              <a:t>Recent accomplishments</a:t>
            </a:r>
            <a:r>
              <a:rPr lang="en-US" altLang="en-US" sz="1800" dirty="0" smtClean="0">
                <a:latin typeface="Calbri "/>
                <a:cs typeface="Calibri" panose="020F0502020204030204" pitchFamily="34" charset="0"/>
              </a:rPr>
              <a:t>:</a:t>
            </a:r>
          </a:p>
          <a:p>
            <a:pPr marL="182880" lvl="1" indent="-182880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altLang="en-US" sz="1800" dirty="0" smtClean="0">
                <a:latin typeface="Calbri "/>
                <a:cs typeface="Calibri" panose="020F0502020204030204" pitchFamily="34" charset="0"/>
              </a:rPr>
              <a:t>SAR informed Machine learning (RF) models developed for ALT upscaling; </a:t>
            </a:r>
          </a:p>
          <a:p>
            <a:pPr marL="182880" lvl="1" indent="-182880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altLang="en-US" sz="1800" dirty="0" smtClean="0">
                <a:latin typeface="Calbri "/>
                <a:cs typeface="Calibri" panose="020F0502020204030204" pitchFamily="34" charset="0"/>
              </a:rPr>
              <a:t>30m ALT maps derived over Northern Alaska for 2014, 2015, 2017;</a:t>
            </a:r>
          </a:p>
          <a:p>
            <a:pPr marL="182880" lvl="1" indent="-182880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altLang="en-US" sz="1800" dirty="0" smtClean="0">
                <a:latin typeface="Calbri "/>
                <a:cs typeface="Calibri" panose="020F0502020204030204" pitchFamily="34" charset="0"/>
              </a:rPr>
              <a:t>Sensitivity analysis of Multi-scale/freq. </a:t>
            </a:r>
            <a:r>
              <a:rPr lang="en-US" altLang="en-US" sz="1800" dirty="0" err="1" smtClean="0">
                <a:latin typeface="Calbri "/>
                <a:cs typeface="Calibri" panose="020F0502020204030204" pitchFamily="34" charset="0"/>
              </a:rPr>
              <a:t>PolSAR</a:t>
            </a:r>
            <a:r>
              <a:rPr lang="en-US" altLang="en-US" sz="1800" dirty="0" smtClean="0">
                <a:latin typeface="Calbri "/>
                <a:cs typeface="Calibri" panose="020F0502020204030204" pitchFamily="34" charset="0"/>
              </a:rPr>
              <a:t> (C/L/P-band) to surface, vegetation &amp; active layer properties in Alaska tundra; </a:t>
            </a:r>
          </a:p>
          <a:p>
            <a:pPr marL="182880" lvl="1" indent="-182880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altLang="en-US" sz="1800" dirty="0" smtClean="0">
                <a:latin typeface="Calbri "/>
                <a:cs typeface="Calibri" panose="020F0502020204030204" pitchFamily="34" charset="0"/>
              </a:rPr>
              <a:t>Publications:</a:t>
            </a:r>
          </a:p>
          <a:p>
            <a:pPr marL="640080" lvl="2" indent="-182880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altLang="en-US" sz="1600" dirty="0" smtClean="0">
                <a:latin typeface="Calbri "/>
                <a:cs typeface="Calibri" panose="020F0502020204030204" pitchFamily="34" charset="0"/>
              </a:rPr>
              <a:t>Multi-freq. </a:t>
            </a:r>
            <a:r>
              <a:rPr lang="en-US" altLang="en-US" sz="1600" dirty="0" err="1" smtClean="0">
                <a:latin typeface="Calbri "/>
                <a:cs typeface="Calibri" panose="020F0502020204030204" pitchFamily="34" charset="0"/>
              </a:rPr>
              <a:t>PolSAR</a:t>
            </a:r>
            <a:r>
              <a:rPr lang="en-US" altLang="en-US" sz="1600" dirty="0" smtClean="0">
                <a:latin typeface="Calbri "/>
                <a:cs typeface="Calibri" panose="020F0502020204030204" pitchFamily="34" charset="0"/>
              </a:rPr>
              <a:t> assessment of </a:t>
            </a:r>
            <a:r>
              <a:rPr lang="en-US" altLang="en-US" sz="1600" dirty="0" err="1" smtClean="0">
                <a:latin typeface="Calbri "/>
                <a:cs typeface="Calibri" panose="020F0502020204030204" pitchFamily="34" charset="0"/>
              </a:rPr>
              <a:t>Anaktuvuk</a:t>
            </a:r>
            <a:r>
              <a:rPr lang="en-US" altLang="en-US" sz="1600" dirty="0" smtClean="0">
                <a:latin typeface="Calbri "/>
                <a:cs typeface="Calibri" panose="020F0502020204030204" pitchFamily="34" charset="0"/>
              </a:rPr>
              <a:t> tundra fire recovery (Yi et al. </a:t>
            </a:r>
            <a:r>
              <a:rPr lang="en-US" altLang="en-US" sz="1600" i="1" dirty="0" smtClean="0">
                <a:latin typeface="Calbri "/>
                <a:cs typeface="Calibri" panose="020F0502020204030204" pitchFamily="34" charset="0"/>
              </a:rPr>
              <a:t>TGRS</a:t>
            </a:r>
            <a:r>
              <a:rPr lang="en-US" altLang="en-US" sz="1600" dirty="0" smtClean="0">
                <a:latin typeface="Calbri "/>
                <a:cs typeface="Calibri" panose="020F0502020204030204" pitchFamily="34" charset="0"/>
              </a:rPr>
              <a:t>, In-review)</a:t>
            </a:r>
          </a:p>
          <a:p>
            <a:pPr marL="640080" lvl="2" indent="-182880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altLang="en-US" sz="1600" dirty="0" smtClean="0">
                <a:latin typeface="Calbri "/>
                <a:cs typeface="Calibri" panose="020F0502020204030204" pitchFamily="34" charset="0"/>
              </a:rPr>
              <a:t>SAR and ML based ALT upscaling and validation (Whitcomb et al. In-prep.)  </a:t>
            </a:r>
            <a:endParaRPr lang="en-US" altLang="en-US" sz="1600" dirty="0">
              <a:latin typeface="Calbri "/>
              <a:cs typeface="Calibri" panose="020F0502020204030204" pitchFamily="34" charset="0"/>
            </a:endParaRPr>
          </a:p>
        </p:txBody>
      </p:sp>
      <p:pic>
        <p:nvPicPr>
          <p:cNvPr id="21" name="Picture 2" descr="study area map">
            <a:extLst>
              <a:ext uri="{FF2B5EF4-FFF2-40B4-BE49-F238E27FC236}">
                <a16:creationId xmlns:a16="http://schemas.microsoft.com/office/drawing/2014/main" id="{04C3A0A1-5038-1744-80AA-2626B2CC9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175" y="1019256"/>
            <a:ext cx="3632780" cy="286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7D8F118-9B1F-B444-A8BC-5BCABC9224C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377" y="4014034"/>
            <a:ext cx="3057735" cy="27118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9938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3000">
        <p159:morph option="byObjec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9769"/>
          <a:stretch/>
        </p:blipFill>
        <p:spPr>
          <a:xfrm>
            <a:off x="8499894" y="981218"/>
            <a:ext cx="3534860" cy="3769062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8944" y="4750280"/>
            <a:ext cx="7440003" cy="192765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1541" y="938853"/>
            <a:ext cx="2445413" cy="18350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440" y="2838357"/>
            <a:ext cx="2463252" cy="184743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843D78D-B20F-3844-A391-361EF8668271}"/>
              </a:ext>
            </a:extLst>
          </p:cNvPr>
          <p:cNvSpPr txBox="1">
            <a:spLocks/>
          </p:cNvSpPr>
          <p:nvPr/>
        </p:nvSpPr>
        <p:spPr>
          <a:xfrm>
            <a:off x="117263" y="1458287"/>
            <a:ext cx="4567688" cy="50593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en-US" altLang="en-US" sz="1800" b="1" dirty="0" smtClean="0">
                <a:solidFill>
                  <a:schemeClr val="tx2"/>
                </a:solidFill>
                <a:latin typeface="Calbri "/>
                <a:cs typeface="Calibri" panose="020F0502020204030204" pitchFamily="34" charset="0"/>
              </a:rPr>
              <a:t>Selected Findings:</a:t>
            </a:r>
          </a:p>
          <a:p>
            <a:pPr marL="182880" lvl="1" indent="-182880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altLang="en-US" sz="1800" dirty="0" smtClean="0">
                <a:latin typeface="Calbri "/>
                <a:cs typeface="Calibri" panose="020F0502020204030204" pitchFamily="34" charset="0"/>
              </a:rPr>
              <a:t>Stable multi-year performance: RMSE range from 12-16cm (CALM) to 6-8cm (SAR validation); </a:t>
            </a:r>
          </a:p>
          <a:p>
            <a:pPr marL="182880" lvl="1" indent="-182880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altLang="en-US" sz="1800" dirty="0" smtClean="0">
                <a:latin typeface="Calbri "/>
                <a:cs typeface="Calibri" panose="020F0502020204030204" pitchFamily="34" charset="0"/>
              </a:rPr>
              <a:t>Key RF predictors (35</a:t>
            </a:r>
            <a:r>
              <a:rPr lang="en-US" altLang="en-US" sz="1800" dirty="0">
                <a:latin typeface="Calbri "/>
                <a:cs typeface="Calibri" panose="020F0502020204030204" pitchFamily="34" charset="0"/>
              </a:rPr>
              <a:t>): </a:t>
            </a:r>
            <a:r>
              <a:rPr lang="en-US" altLang="en-US" sz="1800" dirty="0" smtClean="0">
                <a:latin typeface="Calbri "/>
                <a:cs typeface="Calibri" panose="020F0502020204030204" pitchFamily="34" charset="0"/>
              </a:rPr>
              <a:t>Topography (elevation, slope), SOC (5-15cm), Land cover, TDD, NDVI (Jun-Jul), proximity to open water;</a:t>
            </a:r>
          </a:p>
          <a:p>
            <a:pPr marL="182880" lvl="1" indent="-182880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altLang="en-US" sz="1800" dirty="0" smtClean="0">
                <a:latin typeface="Calbri "/>
                <a:cs typeface="Calibri" panose="020F0502020204030204" pitchFamily="34" charset="0"/>
              </a:rPr>
              <a:t>ALT sensitivity to ~70cm depth determined by airborne P-band SAR data used for model training. </a:t>
            </a:r>
          </a:p>
          <a:p>
            <a:pPr marL="182880" lvl="1" indent="-182880">
              <a:spcBef>
                <a:spcPts val="300"/>
              </a:spcBef>
              <a:spcAft>
                <a:spcPts val="300"/>
              </a:spcAft>
              <a:defRPr/>
            </a:pPr>
            <a:endParaRPr lang="en-US" altLang="en-US" sz="1800" dirty="0">
              <a:latin typeface="Calbri "/>
              <a:cs typeface="Calibri" panose="020F0502020204030204" pitchFamily="34" charset="0"/>
            </a:endParaRPr>
          </a:p>
          <a:p>
            <a:pPr marL="0" lvl="1" indent="0">
              <a:spcBef>
                <a:spcPts val="300"/>
              </a:spcBef>
              <a:spcAft>
                <a:spcPts val="300"/>
              </a:spcAft>
              <a:buNone/>
              <a:defRPr/>
            </a:pPr>
            <a:r>
              <a:rPr lang="en-US" altLang="en-US" sz="1800" b="1" dirty="0" smtClean="0">
                <a:solidFill>
                  <a:schemeClr val="tx2"/>
                </a:solidFill>
                <a:latin typeface="Calbri "/>
                <a:cs typeface="Calibri" panose="020F0502020204030204" pitchFamily="34" charset="0"/>
              </a:rPr>
              <a:t>Next steps:</a:t>
            </a:r>
          </a:p>
          <a:p>
            <a:pPr marL="182880" lvl="1" indent="-182880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altLang="en-US" sz="1800" dirty="0" smtClean="0">
                <a:latin typeface="Calbri "/>
                <a:cs typeface="Calibri" panose="020F0502020204030204" pitchFamily="34" charset="0"/>
              </a:rPr>
              <a:t>Revisit SAR processing</a:t>
            </a:r>
          </a:p>
          <a:p>
            <a:pPr marL="182880" lvl="1" indent="-182880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altLang="en-US" sz="1800" dirty="0" err="1" smtClean="0">
                <a:latin typeface="Calbri "/>
                <a:cs typeface="Calibri" panose="020F0502020204030204" pitchFamily="34" charset="0"/>
              </a:rPr>
              <a:t>PolSAR+InSAR</a:t>
            </a:r>
            <a:r>
              <a:rPr lang="en-US" altLang="en-US" sz="1800" dirty="0" smtClean="0">
                <a:latin typeface="Calbri "/>
                <a:cs typeface="Calibri" panose="020F0502020204030204" pitchFamily="34" charset="0"/>
              </a:rPr>
              <a:t> joint retrievals</a:t>
            </a:r>
          </a:p>
          <a:p>
            <a:pPr marL="182880" lvl="1" indent="-182880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altLang="en-US" sz="1800" dirty="0" smtClean="0">
                <a:latin typeface="Calbri "/>
                <a:cs typeface="Calibri" panose="020F0502020204030204" pitchFamily="34" charset="0"/>
              </a:rPr>
              <a:t>Expand model training &amp; data libraries</a:t>
            </a:r>
          </a:p>
          <a:p>
            <a:pPr marL="182880" lvl="1" indent="-182880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altLang="en-US" sz="1800" dirty="0" smtClean="0">
                <a:latin typeface="Calbri "/>
                <a:cs typeface="Calibri" panose="020F0502020204030204" pitchFamily="34" charset="0"/>
              </a:rPr>
              <a:t>Test other physical &amp; ML model approaches  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6570" y="886051"/>
            <a:ext cx="7799387" cy="6508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dirty="0" smtClean="0">
                <a:latin typeface="+mn-lt"/>
              </a:rPr>
              <a:t>Active Layer Properties &amp; Upscaling</a:t>
            </a:r>
            <a:endParaRPr lang="en-US" alt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6899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3000">
        <p159:morph option="byObjec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355" y="869390"/>
            <a:ext cx="8792983" cy="6508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600" dirty="0" smtClean="0">
                <a:latin typeface="+mn-lt"/>
              </a:rPr>
              <a:t>Review: Changing Hydrologic Connectivity in ABoVE domain</a:t>
            </a:r>
            <a:endParaRPr lang="en-US" altLang="en-US" sz="2600" dirty="0">
              <a:latin typeface="+mn-lt"/>
            </a:endParaRPr>
          </a:p>
        </p:txBody>
      </p:sp>
      <p:pic>
        <p:nvPicPr>
          <p:cNvPr id="10" name="Picture 9" descr="Chart, bar chart, histogram&#10;&#10;Description automatically generated">
            <a:extLst>
              <a:ext uri="{FF2B5EF4-FFF2-40B4-BE49-F238E27FC236}">
                <a16:creationId xmlns:a16="http://schemas.microsoft.com/office/drawing/2014/main" id="{9777EA83-A11D-4D46-82BD-C3FE7A56FD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83" r="5404" b="9351"/>
          <a:stretch/>
        </p:blipFill>
        <p:spPr>
          <a:xfrm>
            <a:off x="8798339" y="921573"/>
            <a:ext cx="3339419" cy="275408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/>
        </p:nvSpPr>
        <p:spPr>
          <a:xfrm>
            <a:off x="299722" y="1591230"/>
            <a:ext cx="7310496" cy="509266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Calibri  "/>
                <a:cs typeface="Arial" panose="020B0604020202020204" pitchFamily="34" charset="0"/>
              </a:rPr>
              <a:t>Team</a:t>
            </a:r>
            <a:r>
              <a:rPr lang="en-US" altLang="en-US" sz="1800" dirty="0">
                <a:latin typeface="Calibri  "/>
                <a:cs typeface="Arial" panose="020B0604020202020204" pitchFamily="34" charset="0"/>
              </a:rPr>
              <a:t>: </a:t>
            </a:r>
            <a:r>
              <a:rPr lang="en-US" altLang="en-US" sz="1800" dirty="0" err="1">
                <a:latin typeface="Calibri  "/>
                <a:cs typeface="Arial" panose="020B0604020202020204" pitchFamily="34" charset="0"/>
              </a:rPr>
              <a:t>Tamlin</a:t>
            </a:r>
            <a:r>
              <a:rPr lang="en-US" altLang="en-US" sz="1800" dirty="0">
                <a:latin typeface="Calibri  "/>
                <a:cs typeface="Arial" panose="020B0604020202020204" pitchFamily="34" charset="0"/>
              </a:rPr>
              <a:t> </a:t>
            </a:r>
            <a:r>
              <a:rPr lang="en-US" altLang="en-US" sz="1800" dirty="0" err="1">
                <a:latin typeface="Calibri  "/>
                <a:cs typeface="Arial" panose="020B0604020202020204" pitchFamily="34" charset="0"/>
              </a:rPr>
              <a:t>Pavelsky</a:t>
            </a:r>
            <a:r>
              <a:rPr lang="en-US" altLang="en-US" sz="1800" dirty="0">
                <a:latin typeface="Calibri  "/>
                <a:cs typeface="Arial" panose="020B0604020202020204" pitchFamily="34" charset="0"/>
              </a:rPr>
              <a:t>, John Mallard [leads], Laura </a:t>
            </a:r>
            <a:r>
              <a:rPr lang="en-US" altLang="en-US" sz="1800" dirty="0" err="1">
                <a:latin typeface="Calibri  "/>
                <a:cs typeface="Arial" panose="020B0604020202020204" pitchFamily="34" charset="0"/>
              </a:rPr>
              <a:t>Bourgeau</a:t>
            </a:r>
            <a:r>
              <a:rPr lang="en-US" altLang="en-US" sz="1800" dirty="0">
                <a:latin typeface="Calibri  "/>
                <a:cs typeface="Arial" panose="020B0604020202020204" pitchFamily="34" charset="0"/>
              </a:rPr>
              <a:t>-Chavez, David </a:t>
            </a:r>
            <a:r>
              <a:rPr lang="en-US" altLang="en-US" sz="1800" dirty="0" err="1">
                <a:latin typeface="Calibri  "/>
                <a:cs typeface="Arial" panose="020B0604020202020204" pitchFamily="34" charset="0"/>
              </a:rPr>
              <a:t>Butman</a:t>
            </a:r>
            <a:r>
              <a:rPr lang="en-US" altLang="en-US" sz="1800" dirty="0">
                <a:latin typeface="Calibri  "/>
                <a:cs typeface="Arial" panose="020B0604020202020204" pitchFamily="34" charset="0"/>
              </a:rPr>
              <a:t>, </a:t>
            </a:r>
            <a:r>
              <a:rPr lang="en-US" altLang="en-US" sz="1800" dirty="0" err="1">
                <a:latin typeface="Calibri  "/>
                <a:cs typeface="Arial" panose="020B0604020202020204" pitchFamily="34" charset="0"/>
              </a:rPr>
              <a:t>Wayana</a:t>
            </a:r>
            <a:r>
              <a:rPr lang="en-US" altLang="en-US" sz="1800" dirty="0">
                <a:latin typeface="Calibri  "/>
                <a:cs typeface="Arial" panose="020B0604020202020204" pitchFamily="34" charset="0"/>
              </a:rPr>
              <a:t> Dolan, Neal </a:t>
            </a:r>
            <a:r>
              <a:rPr lang="en-US" altLang="en-US" sz="1800" dirty="0" err="1">
                <a:latin typeface="Calibri  "/>
                <a:cs typeface="Arial" panose="020B0604020202020204" pitchFamily="34" charset="0"/>
              </a:rPr>
              <a:t>Pastick</a:t>
            </a:r>
            <a:r>
              <a:rPr lang="en-US" altLang="en-US" sz="1800" dirty="0">
                <a:latin typeface="Calibri  "/>
                <a:cs typeface="Arial" panose="020B0604020202020204" pitchFamily="34" charset="0"/>
              </a:rPr>
              <a:t>, Larry Smith, Michelle Walvoord, Kim </a:t>
            </a:r>
            <a:r>
              <a:rPr lang="en-US" altLang="en-US" sz="1800" dirty="0" err="1">
                <a:latin typeface="Calibri  "/>
                <a:cs typeface="Arial" panose="020B0604020202020204" pitchFamily="34" charset="0"/>
              </a:rPr>
              <a:t>Wickland</a:t>
            </a:r>
            <a:r>
              <a:rPr lang="en-US" altLang="en-US" sz="1800" dirty="0">
                <a:latin typeface="Calibri  "/>
                <a:cs typeface="Arial" panose="020B0604020202020204" pitchFamily="34" charset="0"/>
              </a:rPr>
              <a:t> </a:t>
            </a:r>
          </a:p>
          <a:p>
            <a:pPr marL="0" lvl="1" indent="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Calibri  "/>
                <a:cs typeface="Arial" panose="020B0604020202020204" pitchFamily="34" charset="0"/>
              </a:rPr>
              <a:t>Objectives</a:t>
            </a:r>
            <a:r>
              <a:rPr lang="en-US" altLang="en-US" sz="1800" dirty="0">
                <a:latin typeface="Calibri  "/>
                <a:cs typeface="Arial" panose="020B0604020202020204" pitchFamily="34" charset="0"/>
              </a:rPr>
              <a:t>:</a:t>
            </a:r>
          </a:p>
          <a:p>
            <a:pPr marL="274320">
              <a:lnSpc>
                <a:spcPct val="100000"/>
              </a:lnSpc>
              <a:spcBef>
                <a:spcPts val="300"/>
              </a:spcBef>
              <a:buFont typeface="System Font Regular"/>
              <a:buChar char="-"/>
            </a:pPr>
            <a:r>
              <a:rPr lang="en-US" altLang="en-US" sz="1800" dirty="0">
                <a:latin typeface="Calibri  "/>
                <a:cs typeface="Arial" panose="020B0604020202020204" pitchFamily="34" charset="0"/>
              </a:rPr>
              <a:t>Synthesize literature findings to qualitatively describe hydrologic connectivity in the ABoVE domain and, where possible, how it is </a:t>
            </a:r>
            <a:r>
              <a:rPr lang="en-US" altLang="en-US" sz="1800" dirty="0" smtClean="0">
                <a:latin typeface="Calibri  "/>
                <a:cs typeface="Arial" panose="020B0604020202020204" pitchFamily="34" charset="0"/>
              </a:rPr>
              <a:t>changing; </a:t>
            </a:r>
            <a:endParaRPr lang="en-US" altLang="en-US" sz="1800" dirty="0">
              <a:latin typeface="Calibri  "/>
              <a:cs typeface="Arial" panose="020B0604020202020204" pitchFamily="34" charset="0"/>
            </a:endParaRPr>
          </a:p>
          <a:p>
            <a:pPr marL="274320">
              <a:lnSpc>
                <a:spcPct val="100000"/>
              </a:lnSpc>
              <a:spcBef>
                <a:spcPts val="600"/>
              </a:spcBef>
              <a:buFont typeface="System Font Regular"/>
              <a:buChar char="-"/>
            </a:pPr>
            <a:r>
              <a:rPr lang="en-US" altLang="en-US" sz="1800" dirty="0">
                <a:latin typeface="Calibri  "/>
                <a:cs typeface="Arial" panose="020B0604020202020204" pitchFamily="34" charset="0"/>
              </a:rPr>
              <a:t>Identify opportunities for future study based on distributions of study location, scale, and </a:t>
            </a:r>
            <a:r>
              <a:rPr lang="en-US" altLang="en-US" sz="1800" dirty="0" smtClean="0">
                <a:latin typeface="Calibri  "/>
                <a:cs typeface="Arial" panose="020B0604020202020204" pitchFamily="34" charset="0"/>
              </a:rPr>
              <a:t>sub-discipline;</a:t>
            </a:r>
            <a:endParaRPr lang="en-US" altLang="en-US" sz="1800" dirty="0">
              <a:latin typeface="Calibri  "/>
              <a:cs typeface="Arial" panose="020B0604020202020204" pitchFamily="34" charset="0"/>
            </a:endParaRPr>
          </a:p>
          <a:p>
            <a:pPr marL="0" lvl="1" indent="0" eaLnBrk="1" hangingPunct="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Calibri  "/>
                <a:cs typeface="Arial" panose="020B0604020202020204" pitchFamily="34" charset="0"/>
              </a:rPr>
              <a:t>Initial Findings</a:t>
            </a:r>
            <a:r>
              <a:rPr lang="en-US" altLang="en-US" sz="1800" dirty="0">
                <a:latin typeface="Calibri  "/>
                <a:cs typeface="Arial" panose="020B0604020202020204" pitchFamily="34" charset="0"/>
              </a:rPr>
              <a:t>: </a:t>
            </a:r>
          </a:p>
          <a:p>
            <a:pPr marL="274320">
              <a:lnSpc>
                <a:spcPct val="100000"/>
              </a:lnSpc>
              <a:spcBef>
                <a:spcPts val="300"/>
              </a:spcBef>
              <a:buFont typeface="System Font Regular"/>
              <a:buChar char="-"/>
            </a:pPr>
            <a:r>
              <a:rPr lang="en-US" altLang="en-US" sz="1800" b="1" dirty="0">
                <a:latin typeface="Calibri  "/>
                <a:cs typeface="Arial" panose="020B0604020202020204" pitchFamily="34" charset="0"/>
              </a:rPr>
              <a:t>A:</a:t>
            </a:r>
            <a:r>
              <a:rPr lang="en-US" altLang="en-US" sz="1800" dirty="0">
                <a:latin typeface="Calibri  "/>
                <a:cs typeface="Arial" panose="020B0604020202020204" pitchFamily="34" charset="0"/>
              </a:rPr>
              <a:t> Minimal increase in studies of hydrologic connectivity in the study area (orange) relative to overall literature (blue</a:t>
            </a:r>
            <a:r>
              <a:rPr lang="en-US" altLang="en-US" sz="1800" dirty="0" smtClean="0">
                <a:latin typeface="Calibri  "/>
                <a:cs typeface="Arial" panose="020B0604020202020204" pitchFamily="34" charset="0"/>
              </a:rPr>
              <a:t>);</a:t>
            </a:r>
            <a:endParaRPr lang="en-US" altLang="en-US" sz="1800" dirty="0">
              <a:latin typeface="Calibri  "/>
              <a:cs typeface="Arial" panose="020B0604020202020204" pitchFamily="34" charset="0"/>
            </a:endParaRPr>
          </a:p>
          <a:p>
            <a:pPr marL="274320">
              <a:lnSpc>
                <a:spcPct val="100000"/>
              </a:lnSpc>
              <a:spcBef>
                <a:spcPts val="600"/>
              </a:spcBef>
              <a:buFont typeface="System Font Regular"/>
              <a:buChar char="-"/>
            </a:pPr>
            <a:r>
              <a:rPr lang="en-US" altLang="en-US" sz="1800" b="1" dirty="0">
                <a:latin typeface="Calibri  "/>
                <a:cs typeface="Arial" panose="020B0604020202020204" pitchFamily="34" charset="0"/>
              </a:rPr>
              <a:t>B:</a:t>
            </a:r>
            <a:r>
              <a:rPr lang="en-US" altLang="en-US" sz="1800" dirty="0">
                <a:latin typeface="Calibri  "/>
                <a:cs typeface="Arial" panose="020B0604020202020204" pitchFamily="34" charset="0"/>
              </a:rPr>
              <a:t> Studies focused in 1) non-mountainous regions and 2) at a few, heavily-studied areas (e.g., Yukon Flats, Peace-Athabasca Delta, </a:t>
            </a:r>
            <a:r>
              <a:rPr lang="en-US" altLang="en-US" sz="1800" dirty="0" err="1">
                <a:latin typeface="Calibri  "/>
                <a:cs typeface="Arial" panose="020B0604020202020204" pitchFamily="34" charset="0"/>
              </a:rPr>
              <a:t>etc</a:t>
            </a:r>
            <a:r>
              <a:rPr lang="en-US" altLang="en-US" sz="1800" dirty="0" smtClean="0">
                <a:latin typeface="Calibri  "/>
                <a:cs typeface="Arial" panose="020B0604020202020204" pitchFamily="34" charset="0"/>
              </a:rPr>
              <a:t>);</a:t>
            </a:r>
            <a:endParaRPr lang="en-US" altLang="en-US" sz="1800" dirty="0">
              <a:latin typeface="Calibri  "/>
              <a:cs typeface="Arial" panose="020B0604020202020204" pitchFamily="34" charset="0"/>
            </a:endParaRPr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Calibri  "/>
                <a:cs typeface="Arial" panose="020B0604020202020204" pitchFamily="34" charset="0"/>
              </a:rPr>
              <a:t>Deliverable</a:t>
            </a:r>
            <a:r>
              <a:rPr lang="en-US" altLang="en-US" sz="1800" dirty="0">
                <a:latin typeface="Calibri  "/>
                <a:cs typeface="Arial" panose="020B0604020202020204" pitchFamily="34" charset="0"/>
              </a:rPr>
              <a:t>: Publication synthesizing these findings in prep for submission to </a:t>
            </a:r>
            <a:r>
              <a:rPr lang="en-US" altLang="en-US" sz="1800" dirty="0" err="1">
                <a:latin typeface="Calibri  "/>
                <a:cs typeface="Arial" panose="020B0604020202020204" pitchFamily="34" charset="0"/>
              </a:rPr>
              <a:t>ABoVE</a:t>
            </a:r>
            <a:r>
              <a:rPr lang="en-US" altLang="en-US" sz="1800" dirty="0">
                <a:latin typeface="Calibri  "/>
                <a:cs typeface="Arial" panose="020B0604020202020204" pitchFamily="34" charset="0"/>
              </a:rPr>
              <a:t> ERL special issue early to mid Summer. </a:t>
            </a:r>
          </a:p>
        </p:txBody>
      </p:sp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0679ACFB-C39F-4244-BAE9-0D385500C7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78" t="6283" r="8696" b="9617"/>
          <a:stretch/>
        </p:blipFill>
        <p:spPr>
          <a:xfrm>
            <a:off x="8377132" y="3878269"/>
            <a:ext cx="3698848" cy="2966421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C8384233-3F49-AD4B-AD20-344F36FE039B}"/>
              </a:ext>
            </a:extLst>
          </p:cNvPr>
          <p:cNvSpPr txBox="1"/>
          <p:nvPr/>
        </p:nvSpPr>
        <p:spPr>
          <a:xfrm>
            <a:off x="8379635" y="1397292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100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0D73B31F-6ABD-B34D-8BCC-F68EC6F84DBB}"/>
              </a:ext>
            </a:extLst>
          </p:cNvPr>
          <p:cNvSpPr txBox="1"/>
          <p:nvPr/>
        </p:nvSpPr>
        <p:spPr>
          <a:xfrm>
            <a:off x="8496655" y="238295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50</a:t>
            </a: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92D4DCF2-BC91-7E42-938D-CE3A1D9599CC}"/>
              </a:ext>
            </a:extLst>
          </p:cNvPr>
          <p:cNvSpPr txBox="1"/>
          <p:nvPr/>
        </p:nvSpPr>
        <p:spPr>
          <a:xfrm>
            <a:off x="8613673" y="338052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0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D4A67892-C03B-D34D-A7C2-E1D60334B3E3}"/>
              </a:ext>
            </a:extLst>
          </p:cNvPr>
          <p:cNvSpPr txBox="1"/>
          <p:nvPr/>
        </p:nvSpPr>
        <p:spPr>
          <a:xfrm>
            <a:off x="8692323" y="35564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1990</a:t>
            </a: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87D6578D-E73B-784E-AFB5-361B106AFCB5}"/>
              </a:ext>
            </a:extLst>
          </p:cNvPr>
          <p:cNvSpPr txBox="1"/>
          <p:nvPr/>
        </p:nvSpPr>
        <p:spPr>
          <a:xfrm>
            <a:off x="9599244" y="35564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2000</a:t>
            </a:r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id="{834D6F63-400F-E045-9771-C7E9BA1F6E61}"/>
              </a:ext>
            </a:extLst>
          </p:cNvPr>
          <p:cNvSpPr txBox="1"/>
          <p:nvPr/>
        </p:nvSpPr>
        <p:spPr>
          <a:xfrm>
            <a:off x="10553408" y="35564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2010</a:t>
            </a:r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0C22EA21-1C2F-9D45-A7C7-BDD5200706DE}"/>
              </a:ext>
            </a:extLst>
          </p:cNvPr>
          <p:cNvSpPr txBox="1"/>
          <p:nvPr/>
        </p:nvSpPr>
        <p:spPr>
          <a:xfrm>
            <a:off x="11485015" y="35564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2020</a:t>
            </a: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C5F7B663-1AC9-C248-9B65-5C2BB48EB045}"/>
              </a:ext>
            </a:extLst>
          </p:cNvPr>
          <p:cNvSpPr txBox="1"/>
          <p:nvPr/>
        </p:nvSpPr>
        <p:spPr>
          <a:xfrm rot="16200000">
            <a:off x="7174525" y="2372257"/>
            <a:ext cx="2237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# of studies published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1CA0373-D4FE-5543-BD39-F84E70B64868}"/>
              </a:ext>
            </a:extLst>
          </p:cNvPr>
          <p:cNvSpPr/>
          <p:nvPr/>
        </p:nvSpPr>
        <p:spPr>
          <a:xfrm>
            <a:off x="8887866" y="1204270"/>
            <a:ext cx="652743" cy="332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6B8439F-41AC-9C4C-BD57-BF2D7F29ABED}"/>
              </a:ext>
            </a:extLst>
          </p:cNvPr>
          <p:cNvGrpSpPr/>
          <p:nvPr/>
        </p:nvGrpSpPr>
        <p:grpSpPr>
          <a:xfrm>
            <a:off x="8915359" y="1229146"/>
            <a:ext cx="1715115" cy="634511"/>
            <a:chOff x="1669181" y="2289452"/>
            <a:chExt cx="1715115" cy="634511"/>
          </a:xfrm>
        </p:grpSpPr>
        <p:pic>
          <p:nvPicPr>
            <p:cNvPr id="24" name="Picture 23" descr="Chart, bar chart, histogram&#10;&#10;Description automatically generated">
              <a:extLst>
                <a:ext uri="{FF2B5EF4-FFF2-40B4-BE49-F238E27FC236}">
                  <a16:creationId xmlns:a16="http://schemas.microsoft.com/office/drawing/2014/main" id="{B8EF11E9-08A6-2049-9D7E-D754526331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732" t="14160" r="79095" b="81555"/>
            <a:stretch/>
          </p:blipFill>
          <p:spPr>
            <a:xfrm>
              <a:off x="1773557" y="2624065"/>
              <a:ext cx="344796" cy="179465"/>
            </a:xfrm>
            <a:prstGeom prst="rect">
              <a:avLst/>
            </a:prstGeom>
          </p:spPr>
        </p:pic>
        <p:pic>
          <p:nvPicPr>
            <p:cNvPr id="25" name="Picture 24" descr="Chart, bar chart, histogram&#10;&#10;Description automatically generated">
              <a:extLst>
                <a:ext uri="{FF2B5EF4-FFF2-40B4-BE49-F238E27FC236}">
                  <a16:creationId xmlns:a16="http://schemas.microsoft.com/office/drawing/2014/main" id="{4129816A-C7C3-5D47-BAFD-0C4D4F645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872" t="10098" r="79117" b="86078"/>
            <a:stretch/>
          </p:blipFill>
          <p:spPr>
            <a:xfrm>
              <a:off x="1781550" y="2415362"/>
              <a:ext cx="342859" cy="163516"/>
            </a:xfrm>
            <a:prstGeom prst="rect">
              <a:avLst/>
            </a:prstGeom>
          </p:spPr>
        </p:pic>
        <p:sp>
          <p:nvSpPr>
            <p:cNvPr id="26" name="TextBox 23">
              <a:extLst>
                <a:ext uri="{FF2B5EF4-FFF2-40B4-BE49-F238E27FC236}">
                  <a16:creationId xmlns:a16="http://schemas.microsoft.com/office/drawing/2014/main" id="{3EE84D83-B25C-6A46-92CA-15BA292CCAB0}"/>
                </a:ext>
              </a:extLst>
            </p:cNvPr>
            <p:cNvSpPr txBox="1"/>
            <p:nvPr/>
          </p:nvSpPr>
          <p:spPr>
            <a:xfrm>
              <a:off x="2094876" y="2356876"/>
              <a:ext cx="12827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err="1"/>
                <a:t>ABoVE</a:t>
              </a:r>
              <a:r>
                <a:rPr lang="en-US" sz="1400" dirty="0"/>
                <a:t> Domain</a:t>
              </a:r>
            </a:p>
            <a:p>
              <a:r>
                <a:rPr lang="en-US" sz="1400" dirty="0"/>
                <a:t>Overall Lit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83B1391-1236-9740-8FB6-3B91BF47AF66}"/>
                </a:ext>
              </a:extLst>
            </p:cNvPr>
            <p:cNvSpPr/>
            <p:nvPr/>
          </p:nvSpPr>
          <p:spPr>
            <a:xfrm>
              <a:off x="1669181" y="2289452"/>
              <a:ext cx="1715115" cy="634511"/>
            </a:xfrm>
            <a:prstGeom prst="rect">
              <a:avLst/>
            </a:prstGeom>
            <a:noFill/>
            <a:ln w="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98181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3000">
        <p159:morph option="byObject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125" y="888655"/>
            <a:ext cx="7876435" cy="59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1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13573</TotalTime>
  <Words>1765</Words>
  <Application>Microsoft Office PowerPoint</Application>
  <PresentationFormat>Widescreen</PresentationFormat>
  <Paragraphs>156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Calbri </vt:lpstr>
      <vt:lpstr>Calibri</vt:lpstr>
      <vt:lpstr>Calibri  </vt:lpstr>
      <vt:lpstr>Calibri Light</vt:lpstr>
      <vt:lpstr>System Font Regular</vt:lpstr>
      <vt:lpstr>Times New Roman</vt:lpstr>
      <vt:lpstr>ヒラギノ角ゴ Pro W3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Stroud, David B. (GSFC-618.0)[SCIENCE SYSTEMS AND APPLICATIONS INC]</dc:creator>
  <cp:lastModifiedBy>Kimball, John</cp:lastModifiedBy>
  <cp:revision>116</cp:revision>
  <dcterms:created xsi:type="dcterms:W3CDTF">2020-11-03T15:27:10Z</dcterms:created>
  <dcterms:modified xsi:type="dcterms:W3CDTF">2021-05-12T17:22:29Z</dcterms:modified>
</cp:coreProperties>
</file>