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AB45"/>
    <a:srgbClr val="D4DE2B"/>
    <a:srgbClr val="DBDADD"/>
    <a:srgbClr val="595959"/>
    <a:srgbClr val="D2D3D4"/>
    <a:srgbClr val="D4DE2C"/>
    <a:srgbClr val="BABBBE"/>
    <a:srgbClr val="EBEBED"/>
    <a:srgbClr val="1991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15"/>
    <p:restoredTop sz="96405"/>
  </p:normalViewPr>
  <p:slideViewPr>
    <p:cSldViewPr snapToGrid="0" snapToObjects="1">
      <p:cViewPr>
        <p:scale>
          <a:sx n="123" d="100"/>
          <a:sy n="123" d="100"/>
        </p:scale>
        <p:origin x="474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AA15F2-90B9-0E41-B017-DFB4C1A69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5324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B92E42-8CFB-7C41-B3DF-D19C95B17D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786809"/>
            <a:ext cx="10515600" cy="124301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Authors</a:t>
            </a:r>
          </a:p>
        </p:txBody>
      </p:sp>
    </p:spTree>
    <p:extLst>
      <p:ext uri="{BB962C8B-B14F-4D97-AF65-F5344CB8AC3E}">
        <p14:creationId xmlns:p14="http://schemas.microsoft.com/office/powerpoint/2010/main" val="139861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F49DAA-E2AA-0F4F-B767-EDF02A722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569" y="1471929"/>
            <a:ext cx="10962861" cy="787814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424E33-B8F7-5846-9882-C78BCE61461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14569" y="2538245"/>
            <a:ext cx="10962861" cy="39203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07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F0317F-6C77-0367-05E8-7BC05FF677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10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oi.org/10.3334/ORNLDAAC/188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www.nature.com/collections/ababhihdc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ermafrost.woodwellclimate.org/" TargetMode="External"/><Relationship Id="rId2" Type="http://schemas.openxmlformats.org/officeDocument/2006/relationships/hyperlink" Target="https://iopscience.iop.org/journal/1748-9326/page/focus-on-permafrost-vulnerability-to-climate-chang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q-arctic.ne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440" y="1084881"/>
            <a:ext cx="8536589" cy="57092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20313" y="1084881"/>
            <a:ext cx="8527715" cy="5709264"/>
          </a:xfrm>
          <a:prstGeom prst="rect">
            <a:avLst/>
          </a:prstGeom>
          <a:solidFill>
            <a:srgbClr val="E7E6E6">
              <a:alpha val="14902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711440" y="3222625"/>
            <a:ext cx="8536590" cy="1752600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70+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members </a:t>
            </a:r>
          </a:p>
          <a:p>
            <a:pPr marL="0" indent="0" algn="ctr">
              <a:buNone/>
              <a:defRPr/>
            </a:pP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John Kimball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David Butman (WG leads)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0223" y="6517146"/>
            <a:ext cx="42298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Photo credit: Scott </a:t>
            </a:r>
            <a:r>
              <a:rPr lang="en-US" sz="1200" dirty="0" err="1" smtClean="0">
                <a:solidFill>
                  <a:schemeClr val="bg1"/>
                </a:solidFill>
              </a:rPr>
              <a:t>Zolkos</a:t>
            </a:r>
            <a:r>
              <a:rPr lang="en-US" sz="1200" dirty="0" smtClean="0">
                <a:solidFill>
                  <a:schemeClr val="bg1"/>
                </a:solidFill>
              </a:rPr>
              <a:t>; In: </a:t>
            </a:r>
            <a:r>
              <a:rPr lang="en-US" sz="1200" dirty="0" err="1" smtClean="0">
                <a:solidFill>
                  <a:schemeClr val="bg1"/>
                </a:solidFill>
              </a:rPr>
              <a:t>Natalli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et al. 2021. </a:t>
            </a:r>
            <a:r>
              <a:rPr lang="en-US" sz="1200" i="1" dirty="0">
                <a:solidFill>
                  <a:schemeClr val="bg1"/>
                </a:solidFill>
              </a:rPr>
              <a:t>PNAS</a:t>
            </a:r>
            <a:r>
              <a:rPr lang="en-US" sz="1200" dirty="0">
                <a:solidFill>
                  <a:schemeClr val="bg1"/>
                </a:solidFill>
              </a:rPr>
              <a:t> 118 (21</a:t>
            </a:r>
            <a:r>
              <a:rPr lang="en-US" sz="1200" dirty="0" smtClean="0">
                <a:solidFill>
                  <a:schemeClr val="bg1"/>
                </a:solidFill>
              </a:rPr>
              <a:t>)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719188" y="1472787"/>
            <a:ext cx="8536591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alt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Hydrology &amp; Permafrost Working Group Projects &amp; Synthesis Updates</a:t>
            </a:r>
            <a:endParaRPr lang="en-US" alt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951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12746" y="6141315"/>
            <a:ext cx="230346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aseline="30000" dirty="0">
                <a:solidFill>
                  <a:prstClr val="black"/>
                </a:solidFill>
                <a:latin typeface="Calibri"/>
              </a:rPr>
              <a:t>1</a:t>
            </a:r>
            <a:r>
              <a:rPr lang="en-US" sz="1400" dirty="0">
                <a:solidFill>
                  <a:prstClr val="black"/>
                </a:solidFill>
                <a:latin typeface="Calibri"/>
              </a:rPr>
              <a:t>ABoVE Implementation Plan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89958" y="1771506"/>
            <a:ext cx="6910127" cy="492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en-US" sz="28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Activities address ABoVE Hydrology &amp; Permafrost </a:t>
            </a:r>
            <a:r>
              <a:rPr lang="en-US" altLang="en-US" sz="2800" baseline="300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1</a:t>
            </a:r>
            <a:r>
              <a:rPr lang="en-US" altLang="en-US" sz="2800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objectives: </a:t>
            </a:r>
          </a:p>
          <a:p>
            <a:pPr marL="457200" lvl="1" indent="-182880" defTabSz="6858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dirty="0" smtClean="0">
                <a:solidFill>
                  <a:prstClr val="black"/>
                </a:solidFill>
                <a:latin typeface="Calibri  "/>
                <a:cs typeface="Arial" panose="020B0604020202020204" pitchFamily="34" charset="0"/>
              </a:rPr>
              <a:t> Processes controlling changes in PF distribution &amp; properties, &amp; their impacts. </a:t>
            </a:r>
          </a:p>
          <a:p>
            <a:pPr marL="457200" lvl="1" indent="-182880" defTabSz="6858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dirty="0" smtClean="0">
                <a:solidFill>
                  <a:prstClr val="black"/>
                </a:solidFill>
                <a:latin typeface="Calibri  "/>
                <a:cs typeface="Arial" panose="020B0604020202020204" pitchFamily="34" charset="0"/>
              </a:rPr>
              <a:t> Nature</a:t>
            </a:r>
            <a:r>
              <a:rPr lang="en-US" sz="2400" dirty="0">
                <a:solidFill>
                  <a:prstClr val="black"/>
                </a:solidFill>
                <a:latin typeface="Calibri  "/>
                <a:cs typeface="Arial" panose="020B0604020202020204" pitchFamily="34" charset="0"/>
              </a:rPr>
              <a:t>, causes &amp; consequences of hydrologic changes, Incl. water storage, mobility &amp; </a:t>
            </a:r>
            <a:r>
              <a:rPr lang="en-US" sz="2400" dirty="0" smtClean="0">
                <a:solidFill>
                  <a:prstClr val="black"/>
                </a:solidFill>
                <a:latin typeface="Calibri  "/>
                <a:cs typeface="Arial" panose="020B0604020202020204" pitchFamily="34" charset="0"/>
              </a:rPr>
              <a:t>distribution.</a:t>
            </a:r>
          </a:p>
          <a:p>
            <a:pPr marL="457200" lvl="1" indent="-182880" defTabSz="6858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dirty="0" smtClean="0">
                <a:solidFill>
                  <a:prstClr val="black"/>
                </a:solidFill>
                <a:latin typeface="Calibri  "/>
                <a:cs typeface="Arial" panose="020B0604020202020204" pitchFamily="34" charset="0"/>
              </a:rPr>
              <a:t> Water/energy/carbon </a:t>
            </a:r>
            <a:r>
              <a:rPr lang="en-US" sz="2400" dirty="0">
                <a:solidFill>
                  <a:prstClr val="black"/>
                </a:solidFill>
                <a:latin typeface="Calibri  "/>
                <a:cs typeface="Arial" panose="020B0604020202020204" pitchFamily="34" charset="0"/>
              </a:rPr>
              <a:t>cycle &amp; ecosystem linkages.</a:t>
            </a:r>
            <a:r>
              <a:rPr lang="en-US" sz="2400" dirty="0">
                <a:solidFill>
                  <a:schemeClr val="tx2"/>
                </a:solidFill>
                <a:latin typeface="Calibri  "/>
                <a:cs typeface="Arial" panose="020B0604020202020204" pitchFamily="34" charset="0"/>
              </a:rPr>
              <a:t> </a:t>
            </a:r>
          </a:p>
          <a:p>
            <a:pPr defTabSz="685800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sz="2800" dirty="0">
                <a:latin typeface="+mn-lt"/>
                <a:cs typeface="Arial" panose="020B0604020202020204" pitchFamily="34" charset="0"/>
              </a:rPr>
              <a:t>Crosscutting with other </a:t>
            </a:r>
            <a:r>
              <a:rPr lang="en-US" sz="2800" dirty="0" smtClean="0">
                <a:latin typeface="+mn-lt"/>
                <a:cs typeface="Arial" panose="020B0604020202020204" pitchFamily="34" charset="0"/>
              </a:rPr>
              <a:t>WGs</a:t>
            </a:r>
            <a:r>
              <a:rPr lang="en-US" sz="2800" dirty="0">
                <a:latin typeface="+mn-lt"/>
                <a:cs typeface="Arial" panose="020B0604020202020204" pitchFamily="34" charset="0"/>
              </a:rPr>
              <a:t>, incl.: </a:t>
            </a:r>
          </a:p>
          <a:p>
            <a:pPr marL="457200" lvl="1" indent="-182880" defTabSz="68580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dirty="0" smtClean="0">
                <a:latin typeface="Calibri  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Calibri  "/>
                <a:cs typeface="Arial" panose="020B0604020202020204" pitchFamily="34" charset="0"/>
              </a:rPr>
              <a:t>Snowscapes</a:t>
            </a:r>
            <a:r>
              <a:rPr lang="en-US" sz="2400" dirty="0">
                <a:latin typeface="Calibri  "/>
                <a:cs typeface="Arial" panose="020B0604020202020204" pitchFamily="34" charset="0"/>
              </a:rPr>
              <a:t>, Disturbance, Modeling, Wetlands, &amp; Carbon dynamics.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endParaRPr lang="en-US" altLang="en-US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516" y="2063786"/>
            <a:ext cx="5489713" cy="3723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78009" y="1725232"/>
            <a:ext cx="56487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</a:t>
            </a:r>
            <a:r>
              <a:rPr lang="en-US" sz="1600" dirty="0" smtClean="0"/>
              <a:t>ermafrost thaw driven geomorphological and ecological changes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4750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44623" y="1995060"/>
            <a:ext cx="7152737" cy="4525963"/>
          </a:xfrm>
          <a:prstGeom prst="rect">
            <a:avLst/>
          </a:prstGeom>
        </p:spPr>
        <p:txBody>
          <a:bodyPr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 defTabSz="6858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altLang="en-US" sz="2400" dirty="0" smtClean="0">
                <a:latin typeface="Calibri  "/>
                <a:cs typeface="Arial" panose="020B0604020202020204" pitchFamily="34" charset="0"/>
              </a:rPr>
              <a:t>~15 active projects, incl. both NASA and affiliated</a:t>
            </a:r>
          </a:p>
          <a:p>
            <a:pPr marL="182880" indent="-182880" defTabSz="6858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altLang="en-US" sz="2400" dirty="0">
                <a:latin typeface="Calibri  "/>
                <a:cs typeface="Arial" panose="020B0604020202020204" pitchFamily="34" charset="0"/>
              </a:rPr>
              <a:t>~7 new geospatial datasets </a:t>
            </a:r>
            <a:r>
              <a:rPr lang="en-US" altLang="en-US" sz="2400" dirty="0" smtClean="0">
                <a:latin typeface="Calibri  "/>
                <a:cs typeface="Arial" panose="020B0604020202020204" pitchFamily="34" charset="0"/>
              </a:rPr>
              <a:t>archived</a:t>
            </a:r>
            <a:endParaRPr lang="en-US" altLang="en-US" sz="2400" dirty="0">
              <a:solidFill>
                <a:srgbClr val="3333CC"/>
              </a:solidFill>
              <a:latin typeface="Calibri  "/>
              <a:ea typeface="ヒラギノ角ゴ Pro W3" charset="-128"/>
              <a:cs typeface="Arial" panose="020B0604020202020204" pitchFamily="34" charset="0"/>
            </a:endParaRPr>
          </a:p>
          <a:p>
            <a:pPr marL="182880" indent="-182880" defTabSz="685800"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US" altLang="en-US" sz="2400" dirty="0" smtClean="0">
                <a:latin typeface="Calibri  "/>
                <a:cs typeface="Arial" panose="020B0604020202020204" pitchFamily="34" charset="0"/>
              </a:rPr>
              <a:t>&gt;26 papers published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62295" y="1259268"/>
            <a:ext cx="8421084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Recent WG accomplishments (2021-22):</a:t>
            </a:r>
            <a:endParaRPr lang="en-US" altLang="en-US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48407" y="5200615"/>
            <a:ext cx="4282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-1" dirty="0" err="1" smtClean="0">
                <a:uFill>
                  <a:solidFill>
                    <a:srgbClr val="FFFFFF"/>
                  </a:solidFill>
                </a:uFill>
              </a:rPr>
              <a:t>Kyzivat</a:t>
            </a:r>
            <a:r>
              <a:rPr lang="en-US" sz="1600" spc="-1" dirty="0" smtClean="0">
                <a:uFill>
                  <a:solidFill>
                    <a:srgbClr val="FFFFFF"/>
                  </a:solidFill>
                </a:uFill>
              </a:rPr>
              <a:t> et al. 2021. L-band SAR Lake and </a:t>
            </a:r>
            <a:r>
              <a:rPr lang="en-US" sz="1600" spc="-1" dirty="0">
                <a:uFill>
                  <a:solidFill>
                    <a:srgbClr val="FFFFFF"/>
                  </a:solidFill>
                </a:uFill>
              </a:rPr>
              <a:t>wetland classification, </a:t>
            </a:r>
            <a:r>
              <a:rPr lang="en-US" sz="1600" spc="-1" dirty="0" smtClean="0">
                <a:uFill>
                  <a:solidFill>
                    <a:srgbClr val="FFFFFF"/>
                  </a:solidFill>
                </a:uFill>
              </a:rPr>
              <a:t>2017-1019.</a:t>
            </a:r>
          </a:p>
          <a:p>
            <a:pPr algn="ctr"/>
            <a:r>
              <a:rPr lang="en-US" sz="1600" spc="-1" dirty="0" smtClean="0">
                <a:uFill>
                  <a:solidFill>
                    <a:srgbClr val="FFFFFF"/>
                  </a:solidFill>
                </a:uFill>
              </a:rPr>
              <a:t>(</a:t>
            </a:r>
            <a:r>
              <a:rPr lang="en-US" sz="1600" spc="-1" dirty="0" smtClean="0">
                <a:uFill>
                  <a:solidFill>
                    <a:srgbClr val="FFFFFF"/>
                  </a:solidFill>
                </a:uFill>
                <a:hlinkClick r:id="rId2"/>
              </a:rPr>
              <a:t>https</a:t>
            </a:r>
            <a:r>
              <a:rPr lang="en-US" sz="1600" spc="-1" dirty="0">
                <a:uFill>
                  <a:solidFill>
                    <a:srgbClr val="FFFFFF"/>
                  </a:solidFill>
                </a:uFill>
                <a:hlinkClick r:id="rId2"/>
              </a:rPr>
              <a:t>://</a:t>
            </a:r>
            <a:r>
              <a:rPr lang="en-US" sz="1600" spc="-1" dirty="0" smtClean="0">
                <a:uFill>
                  <a:solidFill>
                    <a:srgbClr val="FFFFFF"/>
                  </a:solidFill>
                </a:uFill>
                <a:hlinkClick r:id="rId2"/>
              </a:rPr>
              <a:t>doi.org/10.3334/ORNLDAAC/1883</a:t>
            </a:r>
            <a:r>
              <a:rPr lang="en-US" sz="1600" spc="-1" dirty="0" smtClean="0">
                <a:uFill>
                  <a:solidFill>
                    <a:srgbClr val="FFFFFF"/>
                  </a:solidFill>
                </a:uFill>
              </a:rPr>
              <a:t>)  </a:t>
            </a:r>
            <a:endParaRPr lang="en-US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2295" y="5956551"/>
            <a:ext cx="7222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Collected thematic review articles on permafrost physical changes (6), biogeochemistry (13), ecosystems (9), and broader impacts (6). </a:t>
            </a:r>
            <a:endParaRPr lang="en-US" sz="1600" dirty="0"/>
          </a:p>
        </p:txBody>
      </p:sp>
      <p:grpSp>
        <p:nvGrpSpPr>
          <p:cNvPr id="8" name="Group 7"/>
          <p:cNvGrpSpPr/>
          <p:nvPr/>
        </p:nvGrpSpPr>
        <p:grpSpPr>
          <a:xfrm>
            <a:off x="237576" y="3794409"/>
            <a:ext cx="7147391" cy="2178912"/>
            <a:chOff x="5025559" y="1596258"/>
            <a:chExt cx="7147391" cy="217891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5559" y="1596258"/>
              <a:ext cx="7147391" cy="216214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040039" y="3467393"/>
              <a:ext cx="36456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pc="-1" dirty="0">
                  <a:uFill>
                    <a:solidFill>
                      <a:srgbClr val="FFFFFF"/>
                    </a:solidFill>
                  </a:uFill>
                  <a:latin typeface="Times New Roman"/>
                  <a:hlinkClick r:id="rId4"/>
                </a:rPr>
                <a:t>https://</a:t>
              </a:r>
              <a:r>
                <a:rPr lang="en-US" sz="1400" spc="-1" dirty="0" smtClean="0">
                  <a:uFill>
                    <a:solidFill>
                      <a:srgbClr val="FFFFFF"/>
                    </a:solidFill>
                  </a:uFill>
                  <a:latin typeface="Times New Roman"/>
                  <a:hlinkClick r:id="rId4"/>
                </a:rPr>
                <a:t>www.nature.com/collections/ababhihdce</a:t>
              </a:r>
              <a:r>
                <a:rPr lang="en-US" sz="1400" spc="-1" dirty="0" smtClean="0">
                  <a:uFill>
                    <a:solidFill>
                      <a:srgbClr val="FFFFFF"/>
                    </a:solidFill>
                  </a:uFill>
                  <a:latin typeface="Times New Roman"/>
                </a:rPr>
                <a:t> </a:t>
              </a:r>
              <a:endPara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407" y="1311826"/>
            <a:ext cx="4282036" cy="381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5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062" y="1207321"/>
            <a:ext cx="4423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Advances in multi-dimensional remote sensing of permafrost related properties &amp; processes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988" y="1597694"/>
            <a:ext cx="7524644" cy="38391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47093" y="4295766"/>
            <a:ext cx="1594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UAS micro-topography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9997099" y="1813474"/>
            <a:ext cx="558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(30m)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10067765" y="3094826"/>
            <a:ext cx="558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(10m)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10051593" y="4304658"/>
            <a:ext cx="479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(2m)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520916" y="5462340"/>
            <a:ext cx="4621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Brian Jones et al. 2021. </a:t>
            </a:r>
            <a:r>
              <a:rPr lang="en-US" sz="1600" i="1" dirty="0" smtClean="0"/>
              <a:t>Remote Sensing</a:t>
            </a:r>
            <a:r>
              <a:rPr lang="en-US" sz="1600" dirty="0" smtClean="0"/>
              <a:t> 13 (23), 4863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61808" y="2710961"/>
            <a:ext cx="42493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ALT mapping using airborne </a:t>
            </a:r>
            <a:r>
              <a:rPr lang="en-US" sz="2000" b="1" dirty="0" smtClean="0"/>
              <a:t>Hyperspectral</a:t>
            </a:r>
            <a:r>
              <a:rPr lang="en-US" sz="2000" dirty="0" smtClean="0"/>
              <a:t> imaging (Zhang et al., 2021</a:t>
            </a:r>
            <a:r>
              <a:rPr lang="en-US" sz="2000" i="1" dirty="0" smtClean="0"/>
              <a:t>. Int. J. Appl. Earth Obs. </a:t>
            </a:r>
            <a:r>
              <a:rPr lang="en-US" sz="2000" i="1" dirty="0" err="1" smtClean="0"/>
              <a:t>Geoinfo</a:t>
            </a:r>
            <a:r>
              <a:rPr lang="en-US" sz="2000" i="1" dirty="0" smtClean="0"/>
              <a:t>.</a:t>
            </a:r>
            <a:r>
              <a:rPr lang="en-US" sz="2000" dirty="0" smtClean="0"/>
              <a:t> 102).</a:t>
            </a:r>
          </a:p>
          <a:p>
            <a:pPr marL="18288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Detecting PF ground subsidence from satellite and airborne </a:t>
            </a:r>
            <a:r>
              <a:rPr lang="en-US" sz="2000" b="1" dirty="0" smtClean="0"/>
              <a:t>L-band </a:t>
            </a:r>
            <a:r>
              <a:rPr lang="en-US" sz="2000" b="1" dirty="0" err="1" smtClean="0"/>
              <a:t>InSAR</a:t>
            </a:r>
            <a:r>
              <a:rPr lang="en-US" sz="2000" dirty="0" smtClean="0"/>
              <a:t> (Xu et al. 2021. </a:t>
            </a:r>
            <a:r>
              <a:rPr lang="en-US" sz="2000" i="1" dirty="0" smtClean="0"/>
              <a:t>Earth and Space Science </a:t>
            </a:r>
            <a:r>
              <a:rPr lang="en-US" sz="2000" dirty="0" smtClean="0"/>
              <a:t>8, 6).</a:t>
            </a:r>
          </a:p>
          <a:p>
            <a:pPr marL="18288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Monitoring </a:t>
            </a:r>
            <a:r>
              <a:rPr lang="en-US" sz="2000" dirty="0" err="1" smtClean="0"/>
              <a:t>Postfire</a:t>
            </a:r>
            <a:r>
              <a:rPr lang="en-US" sz="2000" dirty="0" smtClean="0"/>
              <a:t> PF changes using Multi-freq. </a:t>
            </a:r>
            <a:r>
              <a:rPr lang="en-US" sz="2000" b="1" dirty="0" err="1" smtClean="0"/>
              <a:t>polarimetric</a:t>
            </a:r>
            <a:r>
              <a:rPr lang="en-US" sz="2000" b="1" dirty="0" smtClean="0"/>
              <a:t> SAR</a:t>
            </a:r>
            <a:r>
              <a:rPr lang="en-US" sz="2000" dirty="0" smtClean="0"/>
              <a:t> (Yi et al. 2021. </a:t>
            </a:r>
            <a:r>
              <a:rPr lang="en-US" sz="2000" i="1" dirty="0" smtClean="0"/>
              <a:t>IEEE TGRS </a:t>
            </a:r>
            <a:r>
              <a:rPr lang="en-US" sz="2000" dirty="0" smtClean="0"/>
              <a:t>60).  </a:t>
            </a:r>
          </a:p>
        </p:txBody>
      </p:sp>
    </p:spTree>
    <p:extLst>
      <p:ext uri="{BB962C8B-B14F-4D97-AF65-F5344CB8AC3E}">
        <p14:creationId xmlns:p14="http://schemas.microsoft.com/office/powerpoint/2010/main" val="403126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6520" y="1160985"/>
            <a:ext cx="46530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New understanding of permafrost hydrology impacts on ecosystems and C-fluxes through integrated multiscale observations and modeling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4500" y="3453385"/>
            <a:ext cx="427355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Varying impact of snowmelt timing on tundra C-sequestration (Zona et al., 2022. </a:t>
            </a:r>
            <a:r>
              <a:rPr lang="en-US" sz="2000" i="1" dirty="0" smtClean="0"/>
              <a:t>Sci. Reports.</a:t>
            </a:r>
            <a:r>
              <a:rPr lang="en-US" sz="2000" dirty="0" smtClean="0"/>
              <a:t> 12, 1).</a:t>
            </a:r>
          </a:p>
          <a:p>
            <a:pPr marL="18288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Linking methane emissions to actively thawing PF features (Elder et al., 2021. </a:t>
            </a:r>
            <a:r>
              <a:rPr lang="en-US" sz="2000" i="1" dirty="0" smtClean="0"/>
              <a:t>GBC</a:t>
            </a:r>
            <a:r>
              <a:rPr lang="en-US" sz="2000" dirty="0" smtClean="0"/>
              <a:t> 35, 12). </a:t>
            </a:r>
          </a:p>
          <a:p>
            <a:pPr marL="18288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Mechanisms of PF thaw-induced LC change in peatlands (Carpino et al. 2021. </a:t>
            </a:r>
            <a:r>
              <a:rPr lang="en-US" sz="2000" i="1" dirty="0" err="1" smtClean="0"/>
              <a:t>Hydrol</a:t>
            </a:r>
            <a:r>
              <a:rPr lang="en-US" sz="2000" i="1" dirty="0" smtClean="0"/>
              <a:t>. Earth Syst. Sci</a:t>
            </a:r>
            <a:r>
              <a:rPr lang="en-US" sz="2000" dirty="0" smtClean="0"/>
              <a:t>. 25.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95248" y="5920662"/>
            <a:ext cx="2930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Latha</a:t>
            </a:r>
            <a:r>
              <a:rPr lang="en-US" sz="1400" dirty="0" smtClean="0"/>
              <a:t> </a:t>
            </a:r>
            <a:r>
              <a:rPr lang="en-US" sz="1400" dirty="0" err="1" smtClean="0"/>
              <a:t>Baskaran</a:t>
            </a:r>
            <a:r>
              <a:rPr lang="en-US" sz="1400" dirty="0" smtClean="0"/>
              <a:t> et al., 2022. </a:t>
            </a:r>
            <a:r>
              <a:rPr lang="en-US" sz="1400" i="1" dirty="0" smtClean="0"/>
              <a:t>ERL</a:t>
            </a:r>
            <a:r>
              <a:rPr lang="en-US" sz="1400" dirty="0" smtClean="0"/>
              <a:t>, 17, 1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320" y="1945605"/>
            <a:ext cx="7040013" cy="39750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45895" y="1385428"/>
            <a:ext cx="658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Geomorphological patterns of methane hotspots in the Mackenzie Delta informed by AVIRIS-NG airborne imaging spectroscopy.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246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344" y="1146838"/>
            <a:ext cx="65340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Better models and predictions of hydrologic and ecological processes in PF landscapes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24832" y="1885619"/>
            <a:ext cx="5032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Revised model of DOC loading to headwater streams in interior Alaska gained from cross-basin surveys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709290" y="6195030"/>
            <a:ext cx="2766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Joshua Koch et al., 2022. </a:t>
            </a:r>
            <a:r>
              <a:rPr lang="en-US" sz="1400" i="1" dirty="0" smtClean="0"/>
              <a:t>GBC</a:t>
            </a:r>
            <a:r>
              <a:rPr lang="en-US" sz="1400" dirty="0" smtClean="0"/>
              <a:t>, 36, 4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841281" y="2197253"/>
            <a:ext cx="507381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Resolving complex patterns and drivers of aged organic carbon export in discontinuous permafrost headwaters (Koch et al., 2022. </a:t>
            </a:r>
            <a:r>
              <a:rPr lang="en-US" sz="2000" i="1" dirty="0" smtClean="0"/>
              <a:t>GBC</a:t>
            </a:r>
            <a:r>
              <a:rPr lang="en-US" sz="2000" dirty="0" smtClean="0"/>
              <a:t> 36, 4).</a:t>
            </a:r>
          </a:p>
          <a:p>
            <a:pPr marL="18288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Modeling Arctic basin flows and riverine nutrient loading to coastal estuaries (Rawlins, 2021. </a:t>
            </a:r>
            <a:r>
              <a:rPr lang="en-US" sz="2000" i="1" dirty="0" smtClean="0"/>
              <a:t>ERL</a:t>
            </a:r>
            <a:r>
              <a:rPr lang="en-US" sz="2000" dirty="0" smtClean="0"/>
              <a:t>, 16, 10).</a:t>
            </a:r>
          </a:p>
          <a:p>
            <a:pPr marL="18288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Improved characterizations of tundra soil moisture and organic matter profiles (Bakian-Dogaheh et al., 2022. </a:t>
            </a:r>
            <a:r>
              <a:rPr lang="en-US" sz="2000" i="1" dirty="0" smtClean="0"/>
              <a:t>ERL</a:t>
            </a:r>
            <a:r>
              <a:rPr lang="en-US" sz="2000" dirty="0" smtClean="0"/>
              <a:t>, 17, 2). </a:t>
            </a:r>
          </a:p>
          <a:p>
            <a:pPr marL="18288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Mechanisms of discontinuous permafrost thaw in peatlands (Devoie et al. 2021., </a:t>
            </a:r>
            <a:r>
              <a:rPr lang="en-US" sz="2000" i="1" dirty="0" smtClean="0"/>
              <a:t>JGR Earth Surface</a:t>
            </a:r>
            <a:r>
              <a:rPr lang="en-US" sz="2000" dirty="0" smtClean="0"/>
              <a:t> </a:t>
            </a:r>
            <a:r>
              <a:rPr lang="en-US" sz="2000" i="1" dirty="0" smtClean="0"/>
              <a:t>126, 11</a:t>
            </a:r>
            <a:r>
              <a:rPr lang="en-US" sz="2000" dirty="0" smtClean="0"/>
              <a:t>).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374" y="2500860"/>
            <a:ext cx="4954307" cy="367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44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7141" y="1062733"/>
            <a:ext cx="6360853" cy="57455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2800" dirty="0" smtClean="0">
                <a:latin typeface="+mn-lt"/>
              </a:rPr>
              <a:t>Progress on Subgroup Synthesis Activities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en-US" sz="2200" dirty="0" smtClean="0">
                <a:latin typeface="+mn-lt"/>
              </a:rPr>
              <a:t>Active Layer Properties &amp; </a:t>
            </a:r>
            <a:r>
              <a:rPr lang="en-US" altLang="en-US" sz="2200" dirty="0">
                <a:latin typeface="+mn-lt"/>
              </a:rPr>
              <a:t>Upscaling </a:t>
            </a:r>
            <a:r>
              <a:rPr lang="en-US" altLang="en-US" sz="2200" dirty="0" smtClean="0">
                <a:latin typeface="+mn-lt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altLang="en-US" sz="1600" dirty="0" smtClean="0">
                <a:latin typeface="+mn-lt"/>
              </a:rPr>
              <a:t>(co-leads: Moghaddam, Kimball)</a:t>
            </a:r>
          </a:p>
          <a:p>
            <a:pPr marL="342900" indent="-18288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 smtClean="0">
                <a:latin typeface="+mn-lt"/>
              </a:rPr>
              <a:t>Objective</a:t>
            </a:r>
            <a:r>
              <a:rPr lang="en-US" altLang="en-US" sz="1800" dirty="0" smtClean="0">
                <a:latin typeface="+mn-lt"/>
              </a:rPr>
              <a:t>: Clarify local &amp; regional ALT patterns &amp; key predictors; develop efficient methods for extrapolating sparse observations.</a:t>
            </a:r>
          </a:p>
          <a:p>
            <a:pPr marL="342900" indent="-18288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 smtClean="0">
                <a:latin typeface="+mn-lt"/>
              </a:rPr>
              <a:t>Dual Approach</a:t>
            </a:r>
            <a:r>
              <a:rPr lang="en-US" altLang="en-US" sz="1800" dirty="0" smtClean="0">
                <a:latin typeface="+mn-lt"/>
              </a:rPr>
              <a:t>: 1) </a:t>
            </a:r>
            <a:r>
              <a:rPr lang="en-US" altLang="en-US" sz="1800" u="sng" dirty="0" smtClean="0">
                <a:latin typeface="+mn-lt"/>
              </a:rPr>
              <a:t>Northern Alaska</a:t>
            </a:r>
            <a:r>
              <a:rPr lang="en-US" altLang="en-US" sz="1800" dirty="0" smtClean="0">
                <a:latin typeface="+mn-lt"/>
              </a:rPr>
              <a:t> (</a:t>
            </a:r>
            <a:r>
              <a:rPr lang="en-US" altLang="en-US" sz="1800" b="1" dirty="0" smtClean="0">
                <a:latin typeface="+mn-lt"/>
              </a:rPr>
              <a:t>30m</a:t>
            </a:r>
            <a:r>
              <a:rPr lang="en-US" altLang="en-US" sz="1800" dirty="0" smtClean="0">
                <a:latin typeface="+mn-lt"/>
              </a:rPr>
              <a:t>) RF extrapolations trained from P-band airborne SAR ALT retrievals (2014/15/17);</a:t>
            </a:r>
            <a:r>
              <a:rPr lang="en-US" altLang="en-US" sz="1800" dirty="0">
                <a:latin typeface="+mn-lt"/>
              </a:rPr>
              <a:t> </a:t>
            </a:r>
            <a:r>
              <a:rPr lang="en-US" altLang="en-US" sz="1800" dirty="0" smtClean="0">
                <a:latin typeface="+mn-lt"/>
              </a:rPr>
              <a:t>2) </a:t>
            </a:r>
            <a:r>
              <a:rPr lang="en-US" altLang="en-US" sz="1800" u="sng" dirty="0" smtClean="0">
                <a:latin typeface="+mn-lt"/>
              </a:rPr>
              <a:t>Pan-Arctic</a:t>
            </a:r>
            <a:r>
              <a:rPr lang="en-US" altLang="en-US" sz="1800" dirty="0" smtClean="0">
                <a:latin typeface="+mn-lt"/>
              </a:rPr>
              <a:t> (</a:t>
            </a:r>
            <a:r>
              <a:rPr lang="en-US" altLang="en-US" sz="1800" b="1" dirty="0" smtClean="0">
                <a:latin typeface="+mn-lt"/>
              </a:rPr>
              <a:t>1km</a:t>
            </a:r>
            <a:r>
              <a:rPr lang="en-US" altLang="en-US" sz="1800" dirty="0" smtClean="0">
                <a:latin typeface="+mn-lt"/>
              </a:rPr>
              <a:t>) RF mapping trained from in situ ALT measurements (2003-2020).</a:t>
            </a:r>
          </a:p>
          <a:p>
            <a:pPr marL="342900" indent="-18288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 smtClean="0">
                <a:latin typeface="+mn-lt"/>
              </a:rPr>
              <a:t>Selected Findings</a:t>
            </a:r>
            <a:r>
              <a:rPr lang="en-US" altLang="en-US" sz="1800" dirty="0" smtClean="0">
                <a:latin typeface="+mn-lt"/>
              </a:rPr>
              <a:t>: Relative influence of ALT predictors varies with spatial scale, but shows regional &amp; annual consistency; Greater confidence in ALT spatial patterns than temporal trends.</a:t>
            </a:r>
          </a:p>
          <a:p>
            <a:pPr marL="342900" indent="-18288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 smtClean="0">
                <a:latin typeface="+mn-lt"/>
              </a:rPr>
              <a:t>Deliverables</a:t>
            </a:r>
            <a:r>
              <a:rPr lang="en-US" altLang="en-US" sz="1800" dirty="0" smtClean="0">
                <a:latin typeface="+mn-lt"/>
              </a:rPr>
              <a:t>: New geospatial ALT datasets &amp; accompanying journal publications (Whitcomb et al. &amp; Liu et al., In prep.).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397" y="1146861"/>
            <a:ext cx="4534411" cy="283745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786395" y="4017995"/>
            <a:ext cx="5274123" cy="2737331"/>
            <a:chOff x="6794144" y="3994748"/>
            <a:chExt cx="5274123" cy="2737331"/>
          </a:xfrm>
        </p:grpSpPr>
        <p:grpSp>
          <p:nvGrpSpPr>
            <p:cNvPr id="7" name="Group 6"/>
            <p:cNvGrpSpPr/>
            <p:nvPr/>
          </p:nvGrpSpPr>
          <p:grpSpPr>
            <a:xfrm>
              <a:off x="6794144" y="3994748"/>
              <a:ext cx="5274123" cy="2737331"/>
              <a:chOff x="6794144" y="3994748"/>
              <a:chExt cx="5274123" cy="2737331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87486" y="4008820"/>
                <a:ext cx="1292647" cy="1276398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94144" y="5340059"/>
                <a:ext cx="1409741" cy="139202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472" t="26038" r="3553" b="27115"/>
              <a:stretch/>
            </p:blipFill>
            <p:spPr>
              <a:xfrm>
                <a:off x="8203352" y="3994748"/>
                <a:ext cx="3864915" cy="2519006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8229600" y="6237332"/>
                <a:ext cx="1861343" cy="276999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ALT mean (cm; 2003-2020)</a:t>
                </a:r>
                <a:endParaRPr lang="en-US" sz="1200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7569568" y="4832699"/>
              <a:ext cx="572593" cy="32316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500" dirty="0" smtClean="0"/>
                <a:t>R</a:t>
              </a:r>
              <a:r>
                <a:rPr lang="en-US" sz="500" baseline="30000" dirty="0" smtClean="0"/>
                <a:t>2</a:t>
              </a:r>
              <a:r>
                <a:rPr lang="en-US" sz="500" dirty="0" smtClean="0"/>
                <a:t>=0.97</a:t>
              </a:r>
            </a:p>
            <a:p>
              <a:r>
                <a:rPr lang="en-US" sz="500" dirty="0" smtClean="0"/>
                <a:t>RMSE=21.5 cm</a:t>
              </a:r>
            </a:p>
            <a:p>
              <a:r>
                <a:rPr lang="en-US" sz="500" dirty="0" smtClean="0"/>
                <a:t>Bias = 0.07 cm</a:t>
              </a:r>
              <a:endParaRPr lang="en-US" sz="500" dirty="0"/>
            </a:p>
          </p:txBody>
        </p:sp>
      </p:grpSp>
    </p:spTree>
    <p:extLst>
      <p:ext uri="{BB962C8B-B14F-4D97-AF65-F5344CB8AC3E}">
        <p14:creationId xmlns:p14="http://schemas.microsoft.com/office/powerpoint/2010/main" val="9702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8838" y="1169599"/>
            <a:ext cx="11597189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Looking ahead…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Phase II wrap-up (projects, data deliveries, synthesis activities) &amp; transition to Phase III (~Fall-22)</a:t>
            </a:r>
          </a:p>
          <a:p>
            <a:pPr marL="28575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New 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ERL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focus issue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on Permafrost Vulnerability to Climate Change (Jan-23 submission deadline)</a:t>
            </a:r>
          </a:p>
          <a:p>
            <a:pPr marL="845820" lvl="1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Incl.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eview on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Fire-Permafrost Interactions in Northwest Boreal Ecosystems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(T. Jorgenson, lead) </a:t>
            </a:r>
          </a:p>
          <a:p>
            <a:pPr marL="28575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New satellites coming online with strong ABR focus: </a:t>
            </a:r>
          </a:p>
          <a:p>
            <a:pPr marL="902970" lvl="1" indent="-3429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SWOT (~Nov-22): Surface water storage and discharge dynamics</a:t>
            </a:r>
          </a:p>
          <a:p>
            <a:pPr marL="902970" lvl="1" indent="-3429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NISAR (~Jan-23): permafrost, wetlands, biomass structure</a:t>
            </a:r>
          </a:p>
          <a:p>
            <a:pPr marL="28575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Upcoming campaigns: ABoVE airborne (summer-22); SnowEx (Fall-22, Spring-23); SMAPVEX (Summer-22)</a:t>
            </a:r>
          </a:p>
          <a:p>
            <a:pPr marL="285750" indent="-18288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New cross-cutting collaborative initiatives:</a:t>
            </a:r>
          </a:p>
          <a:p>
            <a:pPr marL="902970" lvl="1" indent="-347472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Permafrost Pathways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Adaptation &amp; mitigation strategies addressing PF thaw </a:t>
            </a:r>
          </a:p>
          <a:p>
            <a:pPr marL="845820" lvl="1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Q-ARCTIC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Clarify PF feedbacks with climate change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49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TM 8 Template (Master)" id="{7367450C-DE97-614D-8713-28060E8A91F4}" vid="{778ECC82-21DD-BA4C-B923-CC1E545647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ASTM_8_Template_Master</Template>
  <TotalTime>19</TotalTime>
  <Words>810</Words>
  <Application>Microsoft Office PowerPoint</Application>
  <PresentationFormat>Widescreen</PresentationFormat>
  <Paragraphs>65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Calibri  </vt:lpstr>
      <vt:lpstr>Calibri Light</vt:lpstr>
      <vt:lpstr>Courier New</vt:lpstr>
      <vt:lpstr>Times New Roman</vt:lpstr>
      <vt:lpstr>ヒラギノ角ゴ Pro W3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Kimball, John</dc:creator>
  <cp:lastModifiedBy>Kimball, John</cp:lastModifiedBy>
  <cp:revision>3</cp:revision>
  <dcterms:created xsi:type="dcterms:W3CDTF">2022-05-04T15:04:07Z</dcterms:created>
  <dcterms:modified xsi:type="dcterms:W3CDTF">2022-05-04T15:23:23Z</dcterms:modified>
</cp:coreProperties>
</file>