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65" r:id="rId5"/>
  </p:sldMasterIdLst>
  <p:notesMasterIdLst>
    <p:notesMasterId r:id="rId26"/>
  </p:notesMasterIdLst>
  <p:handoutMasterIdLst>
    <p:handoutMasterId r:id="rId27"/>
  </p:handoutMasterIdLst>
  <p:sldIdLst>
    <p:sldId id="1344" r:id="rId6"/>
    <p:sldId id="1345" r:id="rId7"/>
    <p:sldId id="1346" r:id="rId8"/>
    <p:sldId id="1347" r:id="rId9"/>
    <p:sldId id="1348" r:id="rId10"/>
    <p:sldId id="1349" r:id="rId11"/>
    <p:sldId id="1350" r:id="rId12"/>
    <p:sldId id="1351" r:id="rId13"/>
    <p:sldId id="1352" r:id="rId14"/>
    <p:sldId id="1373" r:id="rId15"/>
    <p:sldId id="1354" r:id="rId16"/>
    <p:sldId id="1359" r:id="rId17"/>
    <p:sldId id="1355" r:id="rId18"/>
    <p:sldId id="1361" r:id="rId19"/>
    <p:sldId id="1362" r:id="rId20"/>
    <p:sldId id="1363" r:id="rId21"/>
    <p:sldId id="1371" r:id="rId22"/>
    <p:sldId id="1356" r:id="rId23"/>
    <p:sldId id="1357" r:id="rId24"/>
    <p:sldId id="1358" r:id="rId2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na Bennett" initials="" lastIdx="2" clrIdx="0"/>
  <p:cmAuthor id="2" name="Alistair Rogers" initials="AR" lastIdx="1" clrIdx="1"/>
  <p:cmAuthor id="3" name="Bob Bolton" initials="B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C69"/>
    <a:srgbClr val="FFFFFF"/>
    <a:srgbClr val="FF0000"/>
    <a:srgbClr val="46C2A7"/>
    <a:srgbClr val="07495E"/>
    <a:srgbClr val="67CDA6"/>
    <a:srgbClr val="43C1E3"/>
    <a:srgbClr val="7CD20C"/>
    <a:srgbClr val="D55E8A"/>
    <a:srgbClr val="9E6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autoAdjust="0"/>
    <p:restoredTop sz="88386" autoAdjust="0"/>
  </p:normalViewPr>
  <p:slideViewPr>
    <p:cSldViewPr snapToGrid="0" showGuides="1">
      <p:cViewPr varScale="1">
        <p:scale>
          <a:sx n="68" d="100"/>
          <a:sy n="68" d="100"/>
        </p:scale>
        <p:origin x="412" y="68"/>
      </p:cViewPr>
      <p:guideLst/>
    </p:cSldViewPr>
  </p:slideViewPr>
  <p:notesTextViewPr>
    <p:cViewPr>
      <p:scale>
        <a:sx n="3" d="2"/>
        <a:sy n="3" d="2"/>
      </p:scale>
      <p:origin x="0" y="0"/>
    </p:cViewPr>
  </p:notesTextViewPr>
  <p:sorterViewPr>
    <p:cViewPr>
      <p:scale>
        <a:sx n="80" d="100"/>
        <a:sy n="80" d="100"/>
      </p:scale>
      <p:origin x="0" y="-23844"/>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5/21/2024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5/21/2024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a:t>
            </a:fld>
            <a:endParaRPr lang="en-US" dirty="0"/>
          </a:p>
        </p:txBody>
      </p:sp>
    </p:spTree>
    <p:extLst>
      <p:ext uri="{BB962C8B-B14F-4D97-AF65-F5344CB8AC3E}">
        <p14:creationId xmlns:p14="http://schemas.microsoft.com/office/powerpoint/2010/main" val="116483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3370" marR="106045" indent="-182880">
              <a:lnSpc>
                <a:spcPct val="100000"/>
              </a:lnSpc>
              <a:spcBef>
                <a:spcPts val="0"/>
              </a:spcBef>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329157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8:notes"/>
          <p:cNvSpPr txBox="1">
            <a:spLocks noGrp="1"/>
          </p:cNvSpPr>
          <p:nvPr>
            <p:ph type="body" idx="1"/>
          </p:nvPr>
        </p:nvSpPr>
        <p:spPr>
          <a:xfrm>
            <a:off x="701675" y="4473577"/>
            <a:ext cx="5607050" cy="366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p>
        </p:txBody>
      </p:sp>
      <p:sp>
        <p:nvSpPr>
          <p:cNvPr id="89" name="Google Shape;89;p8:notes"/>
          <p:cNvSpPr txBox="1">
            <a:spLocks noGrp="1"/>
          </p:cNvSpPr>
          <p:nvPr>
            <p:ph type="sldNum" idx="12"/>
          </p:nvPr>
        </p:nvSpPr>
        <p:spPr>
          <a:xfrm>
            <a:off x="1" y="8801100"/>
            <a:ext cx="3038475" cy="46672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298189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84197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259027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262283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9166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58337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2846218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086851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1972848"/>
          </a:xfrm>
        </p:spPr>
        <p:txBody>
          <a:bodyPr/>
          <a:lstStyle>
            <a:lvl1pPr>
              <a:defRPr sz="2798"/>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1972848"/>
          </a:xfrm>
        </p:spPr>
        <p:txBody>
          <a:bodyPr/>
          <a:lstStyle>
            <a:lvl1pPr>
              <a:defRPr sz="2798"/>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70B17F87-570E-AD40-92B3-AFE71F9880BB}"/>
              </a:ext>
            </a:extLst>
          </p:cNvPr>
          <p:cNvSpPr>
            <a:spLocks noGrp="1"/>
          </p:cNvSpPr>
          <p:nvPr>
            <p:ph type="title" hasCustomPrompt="1"/>
          </p:nvPr>
        </p:nvSpPr>
        <p:spPr>
          <a:xfrm>
            <a:off x="360022" y="177800"/>
            <a:ext cx="11423831" cy="756874"/>
          </a:xfrm>
          <a:solidFill>
            <a:schemeClr val="accent2">
              <a:lumMod val="20000"/>
              <a:lumOff val="80000"/>
            </a:schemeClr>
          </a:solidFill>
          <a:ln>
            <a:noFill/>
          </a:ln>
        </p:spPr>
        <p:txBody>
          <a:bodyPr/>
          <a:lstStyle>
            <a:lvl1pPr>
              <a:defRPr sz="2399"/>
            </a:lvl1pPr>
          </a:lstStyle>
          <a:p>
            <a:r>
              <a:rPr lang="en-US" dirty="0"/>
              <a:t>Orientation Text</a:t>
            </a:r>
            <a:br>
              <a:rPr lang="en-US" dirty="0"/>
            </a:br>
            <a:r>
              <a:rPr lang="en-US" dirty="0"/>
              <a:t>Click to edit Master title style</a:t>
            </a:r>
          </a:p>
        </p:txBody>
      </p:sp>
    </p:spTree>
    <p:extLst>
      <p:ext uri="{BB962C8B-B14F-4D97-AF65-F5344CB8AC3E}">
        <p14:creationId xmlns:p14="http://schemas.microsoft.com/office/powerpoint/2010/main" val="1873793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93E7A6-3365-A446-BAA3-847D334470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2473" cy="6858000"/>
          </a:xfrm>
          <a:prstGeom prst="rect">
            <a:avLst/>
          </a:prstGeom>
        </p:spPr>
      </p:pic>
      <p:sp>
        <p:nvSpPr>
          <p:cNvPr id="2" name="Title 1"/>
          <p:cNvSpPr>
            <a:spLocks noGrp="1"/>
          </p:cNvSpPr>
          <p:nvPr>
            <p:ph type="ctrTitle"/>
          </p:nvPr>
        </p:nvSpPr>
        <p:spPr>
          <a:xfrm>
            <a:off x="269704" y="1674592"/>
            <a:ext cx="8833534" cy="487954"/>
          </a:xfrm>
        </p:spPr>
        <p:txBody>
          <a:bodyPr anchor="b" anchorCtr="0"/>
          <a:lstStyle>
            <a:lvl1pPr algn="l">
              <a:defRPr b="1" i="0">
                <a:solidFill>
                  <a:srgbClr val="002060"/>
                </a:solidFill>
                <a:latin typeface="Century Gothic" panose="020B0502020202020204" pitchFamily="34" charset="0"/>
                <a:cs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269704" y="2308388"/>
            <a:ext cx="4340396" cy="369332"/>
          </a:xfrm>
        </p:spPr>
        <p:txBody>
          <a:bodyPr/>
          <a:lstStyle>
            <a:lvl1pPr marL="0" indent="0" algn="l">
              <a:buNone/>
              <a:defRPr sz="2000" b="0" i="0">
                <a:solidFill>
                  <a:srgbClr val="0070C0"/>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a:extLst>
              <a:ext uri="{FF2B5EF4-FFF2-40B4-BE49-F238E27FC236}">
                <a16:creationId xmlns:a16="http://schemas.microsoft.com/office/drawing/2014/main" id="{4C5EB24B-9E65-4CEB-AE8A-8B1E3272E4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87899" y="5365751"/>
            <a:ext cx="2172266" cy="717141"/>
          </a:xfrm>
          <a:prstGeom prst="rect">
            <a:avLst/>
          </a:prstGeom>
        </p:spPr>
      </p:pic>
      <p:pic>
        <p:nvPicPr>
          <p:cNvPr id="6" name="Picture 5" descr="Text&#10;&#10;Description automatically generated">
            <a:extLst>
              <a:ext uri="{FF2B5EF4-FFF2-40B4-BE49-F238E27FC236}">
                <a16:creationId xmlns:a16="http://schemas.microsoft.com/office/drawing/2014/main" id="{EB1F24E8-3A0E-42B4-BD03-8322F37B25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914932" y="5498418"/>
            <a:ext cx="1861035" cy="451805"/>
          </a:xfrm>
          <a:prstGeom prst="rect">
            <a:avLst/>
          </a:prstGeom>
        </p:spPr>
      </p:pic>
      <p:pic>
        <p:nvPicPr>
          <p:cNvPr id="12" name="Picture 11">
            <a:extLst>
              <a:ext uri="{FF2B5EF4-FFF2-40B4-BE49-F238E27FC236}">
                <a16:creationId xmlns:a16="http://schemas.microsoft.com/office/drawing/2014/main" id="{8FB78769-D8FC-43D5-9847-3439518A9F4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9752098" y="3873501"/>
            <a:ext cx="2315753" cy="821955"/>
          </a:xfrm>
          <a:prstGeom prst="rect">
            <a:avLst/>
          </a:prstGeom>
        </p:spPr>
      </p:pic>
      <p:pic>
        <p:nvPicPr>
          <p:cNvPr id="1028" name="Picture 4" descr="News Releases">
            <a:extLst>
              <a:ext uri="{FF2B5EF4-FFF2-40B4-BE49-F238E27FC236}">
                <a16:creationId xmlns:a16="http://schemas.microsoft.com/office/drawing/2014/main" id="{42511303-FD8F-4626-B551-FAFF915FA870}"/>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631720" y="4004550"/>
            <a:ext cx="2328445"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56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45340" cy="914400"/>
          </a:xfrm>
          <a:noFill/>
        </p:spPr>
        <p:txBody>
          <a:bodyPr anchor="ctr">
            <a:noAutofit/>
          </a:bodyPr>
          <a:lstStyle>
            <a:lvl1pPr marL="228600" algn="l">
              <a:defRPr sz="3600" spc="100" baseline="0">
                <a:ln cap="rnd">
                  <a:solidFill>
                    <a:schemeClr val="tx1"/>
                  </a:solidFill>
                </a:ln>
                <a:solidFill>
                  <a:srgbClr val="07495E"/>
                </a:solidFill>
              </a:defRPr>
            </a:lvl1pPr>
          </a:lstStyle>
          <a:p>
            <a:r>
              <a:rPr lang="en-US" dirty="0"/>
              <a:t>Click to edit Master title style</a:t>
            </a:r>
          </a:p>
        </p:txBody>
      </p:sp>
      <p:sp>
        <p:nvSpPr>
          <p:cNvPr id="3" name="Content Placeholder 2"/>
          <p:cNvSpPr>
            <a:spLocks noGrp="1"/>
          </p:cNvSpPr>
          <p:nvPr>
            <p:ph idx="1"/>
          </p:nvPr>
        </p:nvSpPr>
        <p:spPr>
          <a:xfrm>
            <a:off x="351554" y="1291787"/>
            <a:ext cx="11423831" cy="195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9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80490" cy="914400"/>
          </a:xfrm>
          <a:noFill/>
        </p:spPr>
        <p:txBody>
          <a:bodyPr anchor="ctr">
            <a:noAutofit/>
          </a:bodyPr>
          <a:lstStyle>
            <a:lvl1pPr marL="228600" algn="l">
              <a:defRPr sz="3600" spc="100" baseline="0">
                <a:ln w="9525" cap="rnd">
                  <a:solidFill>
                    <a:sysClr val="windowText" lastClr="000000"/>
                  </a:solidFill>
                  <a:bevel/>
                </a:ln>
                <a:solidFill>
                  <a:srgbClr val="214C69"/>
                </a:solidFill>
                <a:effectLst/>
              </a:defRPr>
            </a:lvl1pPr>
          </a:lstStyle>
          <a:p>
            <a:r>
              <a:rPr lang="en-US" dirty="0"/>
              <a:t>Click to edit Master title style</a:t>
            </a:r>
          </a:p>
        </p:txBody>
      </p:sp>
    </p:spTree>
    <p:extLst>
      <p:ext uri="{BB962C8B-B14F-4D97-AF65-F5344CB8AC3E}">
        <p14:creationId xmlns:p14="http://schemas.microsoft.com/office/powerpoint/2010/main" val="2930082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3222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143000" y="1714500"/>
            <a:ext cx="10668000" cy="1142492"/>
          </a:xfrm>
          <a:prstGeom prst="rect">
            <a:avLst/>
          </a:prstGeom>
        </p:spPr>
        <p:txBody>
          <a:bodyPr lIns="0" tIns="0" rIns="0" bIns="0" anchor="t" anchorCtr="0"/>
          <a:lstStyle>
            <a:lvl1pPr marL="266609" marR="0" indent="-266609" algn="l" defTabSz="914089" rtl="0" eaLnBrk="1" fontAlgn="auto" latinLnBrk="0" hangingPunct="1">
              <a:lnSpc>
                <a:spcPct val="90000"/>
              </a:lnSpc>
              <a:spcBef>
                <a:spcPts val="1000"/>
              </a:spcBef>
              <a:spcAft>
                <a:spcPts val="0"/>
              </a:spcAft>
              <a:buClrTx/>
              <a:buSzTx/>
              <a:buFont typeface="Arial" panose="020B0604020202020204" pitchFamily="34" charset="0"/>
              <a:buChar char="•"/>
              <a:tabLst>
                <a:tab pos="3431802" algn="l"/>
              </a:tabLst>
              <a:defRPr sz="2199">
                <a:solidFill>
                  <a:schemeClr val="accent2"/>
                </a:solidFill>
                <a:latin typeface="Arial" panose="020B0604020202020204" pitchFamily="34" charset="0"/>
                <a:cs typeface="Arial" panose="020B0604020202020204" pitchFamily="34" charset="0"/>
              </a:defRPr>
            </a:lvl1pPr>
            <a:lvl2pPr marL="837915" indent="-380871">
              <a:buFont typeface="Wingdings" panose="05000000000000000000" pitchFamily="2" charset="2"/>
              <a:buChar char="§"/>
              <a:defRPr sz="1999">
                <a:solidFill>
                  <a:schemeClr val="accent2"/>
                </a:solidFill>
                <a:latin typeface="Arial" panose="020B0604020202020204" pitchFamily="34" charset="0"/>
                <a:cs typeface="Arial" panose="020B0604020202020204" pitchFamily="34" charset="0"/>
              </a:defRPr>
            </a:lvl2pPr>
            <a:lvl3pPr marL="1294959" indent="-380871">
              <a:buFont typeface="Wingdings" panose="05000000000000000000" pitchFamily="2" charset="2"/>
              <a:buChar char="ü"/>
              <a:defRPr sz="1666">
                <a:solidFill>
                  <a:schemeClr val="accent2"/>
                </a:solidFill>
                <a:latin typeface="Arial" panose="020B0604020202020204" pitchFamily="34" charset="0"/>
                <a:cs typeface="Arial" panose="020B0604020202020204" pitchFamily="34" charset="0"/>
              </a:defRPr>
            </a:lvl3pPr>
            <a:lvl4pPr marL="1371134" indent="0">
              <a:buNone/>
              <a:defRPr sz="2332">
                <a:solidFill>
                  <a:srgbClr val="7F7F7F"/>
                </a:solidFill>
                <a:latin typeface="Arial" panose="020B0604020202020204" pitchFamily="34" charset="0"/>
                <a:cs typeface="Arial" panose="020B0604020202020204" pitchFamily="34" charset="0"/>
              </a:defRPr>
            </a:lvl4pPr>
            <a:lvl5pPr marL="1828178" indent="0">
              <a:buNone/>
              <a:defRPr sz="2332">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marL="837915" marR="0" lvl="1" indent="-266609" algn="l" defTabSz="914089" rtl="0" eaLnBrk="1" fontAlgn="auto" latinLnBrk="0" hangingPunct="1">
              <a:lnSpc>
                <a:spcPct val="90000"/>
              </a:lnSpc>
              <a:spcBef>
                <a:spcPts val="1000"/>
              </a:spcBef>
              <a:spcAft>
                <a:spcPts val="0"/>
              </a:spcAft>
              <a:buClrTx/>
              <a:buSzTx/>
              <a:buFont typeface="Arial" panose="020B0604020202020204" pitchFamily="34" charset="0"/>
              <a:buChar char="•"/>
              <a:tabLst>
                <a:tab pos="3431802" algn="l"/>
              </a:tabLst>
              <a:defRPr/>
            </a:pPr>
            <a:r>
              <a:rPr lang="en-US" dirty="0"/>
              <a:t>Second level</a:t>
            </a:r>
          </a:p>
          <a:p>
            <a:pPr lvl="0"/>
            <a:endParaRPr lang="en-US" dirty="0"/>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2667000" y="902890"/>
            <a:ext cx="9144000" cy="415370"/>
          </a:xfrm>
          <a:prstGeom prst="rect">
            <a:avLst/>
          </a:prstGeom>
        </p:spPr>
        <p:txBody>
          <a:bodyPr lIns="0" tIns="0" rIns="0" bIns="0" anchor="b" anchorCtr="0"/>
          <a:lstStyle>
            <a:lvl1pPr marL="0" indent="0">
              <a:buFont typeface="Arial" panose="020B0604020202020204" pitchFamily="34" charset="0"/>
              <a:buNone/>
              <a:defRPr sz="2999" b="1">
                <a:solidFill>
                  <a:srgbClr val="C8722E"/>
                </a:solidFill>
                <a:latin typeface="Arial" panose="020B0604020202020204" pitchFamily="34" charset="0"/>
                <a:cs typeface="Arial" panose="020B0604020202020204" pitchFamily="34" charset="0"/>
              </a:defRPr>
            </a:lvl1pPr>
            <a:lvl2pPr marL="457045" indent="0">
              <a:buFont typeface="Arial" panose="020B0604020202020204" pitchFamily="34" charset="0"/>
              <a:buNone/>
              <a:defRPr b="1">
                <a:latin typeface="Arial" panose="020B0604020202020204" pitchFamily="34" charset="0"/>
                <a:cs typeface="Arial" panose="020B0604020202020204" pitchFamily="34" charset="0"/>
              </a:defRPr>
            </a:lvl2pPr>
            <a:lvl3pPr marL="914089" indent="0">
              <a:buFont typeface="Arial" panose="020B0604020202020204" pitchFamily="34" charset="0"/>
              <a:buNone/>
              <a:defRPr b="1">
                <a:latin typeface="Arial" panose="020B0604020202020204" pitchFamily="34" charset="0"/>
                <a:cs typeface="Arial" panose="020B0604020202020204" pitchFamily="34" charset="0"/>
              </a:defRPr>
            </a:lvl3pPr>
            <a:lvl4pPr marL="1371134" indent="0">
              <a:buFont typeface="Arial" panose="020B0604020202020204" pitchFamily="34" charset="0"/>
              <a:buNone/>
              <a:defRPr b="1">
                <a:latin typeface="Arial" panose="020B0604020202020204" pitchFamily="34" charset="0"/>
                <a:cs typeface="Arial" panose="020B0604020202020204" pitchFamily="34" charset="0"/>
              </a:defRPr>
            </a:lvl4pPr>
            <a:lvl5pPr marL="1828178"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72603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NGEE Arctic</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 id="2147483763"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530F9-AF91-DE4A-A225-CF173830471A}"/>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0541" y="0"/>
            <a:ext cx="12304297" cy="6926580"/>
          </a:xfrm>
          <a:prstGeom prst="rect">
            <a:avLst/>
          </a:prstGeom>
        </p:spPr>
      </p:pic>
      <p:sp>
        <p:nvSpPr>
          <p:cNvPr id="1026" name="Title Placeholder 1"/>
          <p:cNvSpPr>
            <a:spLocks noGrp="1"/>
          </p:cNvSpPr>
          <p:nvPr>
            <p:ph type="title"/>
          </p:nvPr>
        </p:nvSpPr>
        <p:spPr bwMode="auto">
          <a:xfrm>
            <a:off x="270547" y="177800"/>
            <a:ext cx="10972801"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2081" y="1291787"/>
            <a:ext cx="10972801" cy="1917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40959" y="6578056"/>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800" smtClean="0">
                <a:solidFill>
                  <a:schemeClr val="bg1">
                    <a:lumMod val="50000"/>
                  </a:schemeClr>
                </a:solidFill>
                <a:latin typeface="Arial" pitchFamily="34" charset="0"/>
                <a:cs typeface="Arial" pitchFamily="34" charset="0"/>
              </a:rPr>
              <a:pPr algn="r" defTabSz="173038">
                <a:lnSpc>
                  <a:spcPct val="90000"/>
                </a:lnSpc>
                <a:tabLst>
                  <a:tab pos="230188" algn="l"/>
                </a:tabLst>
                <a:defRPr/>
              </a:pPr>
              <a:t>‹#›</a:t>
            </a:fld>
            <a:endParaRPr lang="en-US" sz="8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31916112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1" r:id="rId5"/>
  </p:sldLayoutIdLst>
  <p:hf hdr="0" ftr="0" dt="0"/>
  <p:txStyles>
    <p:titleStyle>
      <a:lvl1pPr algn="l" rtl="0" eaLnBrk="1" fontAlgn="base" hangingPunct="1">
        <a:lnSpc>
          <a:spcPct val="85000"/>
        </a:lnSpc>
        <a:spcBef>
          <a:spcPct val="0"/>
        </a:spcBef>
        <a:spcAft>
          <a:spcPct val="0"/>
        </a:spcAft>
        <a:defRPr sz="3000" b="1" kern="1200">
          <a:solidFill>
            <a:srgbClr val="0070C0"/>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600" b="0" i="0" kern="1200">
          <a:solidFill>
            <a:schemeClr val="tx1"/>
          </a:solidFill>
          <a:latin typeface="Century Gothic" panose="020B0502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200" b="0" i="0" kern="1200">
          <a:solidFill>
            <a:schemeClr val="tx1"/>
          </a:solidFill>
          <a:latin typeface="Century Gothic" panose="020B0502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b="0" i="0" kern="1200">
          <a:solidFill>
            <a:schemeClr val="tx1"/>
          </a:solidFill>
          <a:latin typeface="Century Gothic" panose="020B0502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b="0" i="0" kern="1200">
          <a:solidFill>
            <a:schemeClr val="tx1"/>
          </a:solidFill>
          <a:latin typeface="Century Gothic" panose="020B0502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charset="0"/>
        <a:buChar char="»"/>
        <a:defRPr b="0" i="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1.pn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0.png"/><Relationship Id="rId2" Type="http://schemas.openxmlformats.org/officeDocument/2006/relationships/image" Target="../media/image58.png"/><Relationship Id="rId16" Type="http://schemas.openxmlformats.org/officeDocument/2006/relationships/image" Target="../media/image72.jpeg"/><Relationship Id="rId20" Type="http://schemas.openxmlformats.org/officeDocument/2006/relationships/image" Target="../media/image76.jpeg"/><Relationship Id="rId29" Type="http://schemas.openxmlformats.org/officeDocument/2006/relationships/image" Target="../media/image17.png"/><Relationship Id="rId1" Type="http://schemas.openxmlformats.org/officeDocument/2006/relationships/slideLayout" Target="../slideLayouts/slideLayout20.xml"/><Relationship Id="rId6" Type="http://schemas.openxmlformats.org/officeDocument/2006/relationships/image" Target="../media/image62.jpeg"/><Relationship Id="rId11" Type="http://schemas.openxmlformats.org/officeDocument/2006/relationships/image" Target="../media/image67.png"/><Relationship Id="rId24" Type="http://schemas.openxmlformats.org/officeDocument/2006/relationships/image" Target="../media/image79.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8.jpeg"/><Relationship Id="rId28" Type="http://schemas.openxmlformats.org/officeDocument/2006/relationships/image" Target="../media/image83.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70.png"/><Relationship Id="rId22" Type="http://schemas.openxmlformats.org/officeDocument/2006/relationships/image" Target="../media/image40.png"/><Relationship Id="rId27" Type="http://schemas.openxmlformats.org/officeDocument/2006/relationships/image" Target="../media/image82.jpeg"/><Relationship Id="rId30"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hyperlink" Target="https://ngee-arctic.ornl.gov/" TargetMode="External"/><Relationship Id="rId7" Type="http://schemas.openxmlformats.org/officeDocument/2006/relationships/image" Target="../media/image95.png"/><Relationship Id="rId2" Type="http://schemas.openxmlformats.org/officeDocument/2006/relationships/image" Target="../media/image93.jpeg"/><Relationship Id="rId1" Type="http://schemas.openxmlformats.org/officeDocument/2006/relationships/slideLayout" Target="../slideLayouts/slideLayout20.xml"/><Relationship Id="rId6" Type="http://schemas.openxmlformats.org/officeDocument/2006/relationships/image" Target="../media/image94.jpeg"/><Relationship Id="rId5" Type="http://schemas.openxmlformats.org/officeDocument/2006/relationships/hyperlink" Target="https://youtu.be/Ftnv_yKdeLA?si=0AkKgocbpRpGZ2lu" TargetMode="External"/><Relationship Id="rId4" Type="http://schemas.openxmlformats.org/officeDocument/2006/relationships/hyperlink" Target="https://ess.science.energy.gov/ngee-arcti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8.png"/><Relationship Id="rId7" Type="http://schemas.microsoft.com/office/2007/relationships/hdphoto" Target="../media/hdphoto1.wdp"/><Relationship Id="rId12"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24.jpeg"/><Relationship Id="rId5" Type="http://schemas.openxmlformats.org/officeDocument/2006/relationships/image" Target="../media/image20.jpeg"/><Relationship Id="rId10" Type="http://schemas.openxmlformats.org/officeDocument/2006/relationships/image" Target="../media/image23.jpeg"/><Relationship Id="rId4" Type="http://schemas.openxmlformats.org/officeDocument/2006/relationships/image" Target="../media/image19.jpe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FEC0-39F8-8E2C-C7A8-71E9F4A224D1}"/>
              </a:ext>
            </a:extLst>
          </p:cNvPr>
          <p:cNvSpPr>
            <a:spLocks noGrp="1"/>
          </p:cNvSpPr>
          <p:nvPr>
            <p:ph type="ctrTitle"/>
          </p:nvPr>
        </p:nvSpPr>
        <p:spPr>
          <a:xfrm>
            <a:off x="286636" y="1003462"/>
            <a:ext cx="9212963" cy="2554545"/>
          </a:xfrm>
        </p:spPr>
        <p:txBody>
          <a:bodyPr/>
          <a:lstStyle/>
          <a:p>
            <a:pPr>
              <a:lnSpc>
                <a:spcPct val="100000"/>
              </a:lnSpc>
              <a:spcBef>
                <a:spcPts val="600"/>
              </a:spcBef>
            </a:pPr>
            <a:r>
              <a:rPr lang="en-US" sz="4000" b="1" spc="100" dirty="0">
                <a:ln>
                  <a:solidFill>
                    <a:sysClr val="windowText" lastClr="000000"/>
                  </a:solidFill>
                </a:ln>
                <a:solidFill>
                  <a:srgbClr val="07495E"/>
                </a:solidFill>
              </a:rPr>
              <a:t>Integrating Boots-on-the-Ground Observations with the Virtual World of Models to Answer Big Science Questions Across the Arctic</a:t>
            </a:r>
            <a:endParaRPr lang="en-US" sz="4000" spc="100" dirty="0">
              <a:ln>
                <a:solidFill>
                  <a:sysClr val="windowText" lastClr="000000"/>
                </a:solidFill>
              </a:ln>
              <a:solidFill>
                <a:srgbClr val="214C69"/>
              </a:solidFill>
            </a:endParaRPr>
          </a:p>
        </p:txBody>
      </p:sp>
      <p:sp>
        <p:nvSpPr>
          <p:cNvPr id="3" name="Subtitle 2">
            <a:extLst>
              <a:ext uri="{FF2B5EF4-FFF2-40B4-BE49-F238E27FC236}">
                <a16:creationId xmlns:a16="http://schemas.microsoft.com/office/drawing/2014/main" id="{0D2E191D-A0CA-3228-3945-8220923834D9}"/>
              </a:ext>
            </a:extLst>
          </p:cNvPr>
          <p:cNvSpPr>
            <a:spLocks noGrp="1"/>
          </p:cNvSpPr>
          <p:nvPr>
            <p:ph type="subTitle" idx="1"/>
          </p:nvPr>
        </p:nvSpPr>
        <p:spPr>
          <a:xfrm>
            <a:off x="2648933" y="4187988"/>
            <a:ext cx="6698268" cy="1795363"/>
          </a:xfrm>
        </p:spPr>
        <p:txBody>
          <a:bodyPr/>
          <a:lstStyle/>
          <a:p>
            <a:pPr algn="r"/>
            <a:r>
              <a:rPr lang="en-US" sz="2200" dirty="0">
                <a:solidFill>
                  <a:schemeClr val="bg1"/>
                </a:solidFill>
              </a:rPr>
              <a:t>Colleen Iversen</a:t>
            </a:r>
            <a:br>
              <a:rPr lang="en-US" sz="2200" dirty="0">
                <a:solidFill>
                  <a:schemeClr val="bg1"/>
                </a:solidFill>
              </a:rPr>
            </a:br>
            <a:r>
              <a:rPr lang="en-US" sz="2200" dirty="0">
                <a:solidFill>
                  <a:schemeClr val="bg1"/>
                </a:solidFill>
              </a:rPr>
              <a:t>On Behalf of the NGEE Arctic Team</a:t>
            </a:r>
          </a:p>
          <a:p>
            <a:pPr algn="r"/>
            <a:r>
              <a:rPr lang="en-US" sz="2200" dirty="0">
                <a:solidFill>
                  <a:schemeClr val="bg1"/>
                </a:solidFill>
              </a:rPr>
              <a:t>NASA ABoVE </a:t>
            </a:r>
            <a:br>
              <a:rPr lang="en-US" sz="2200" dirty="0">
                <a:solidFill>
                  <a:schemeClr val="bg1"/>
                </a:solidFill>
              </a:rPr>
            </a:br>
            <a:r>
              <a:rPr lang="en-US" sz="2200" dirty="0">
                <a:solidFill>
                  <a:schemeClr val="bg1"/>
                </a:solidFill>
              </a:rPr>
              <a:t>Annual Science Team Meeting </a:t>
            </a:r>
            <a:br>
              <a:rPr lang="en-US" sz="2200" dirty="0">
                <a:solidFill>
                  <a:schemeClr val="bg1"/>
                </a:solidFill>
              </a:rPr>
            </a:br>
            <a:r>
              <a:rPr lang="en-US" sz="2200" dirty="0">
                <a:solidFill>
                  <a:schemeClr val="bg1"/>
                </a:solidFill>
              </a:rPr>
              <a:t>22 May 2024</a:t>
            </a:r>
          </a:p>
        </p:txBody>
      </p:sp>
    </p:spTree>
    <p:extLst>
      <p:ext uri="{BB962C8B-B14F-4D97-AF65-F5344CB8AC3E}">
        <p14:creationId xmlns:p14="http://schemas.microsoft.com/office/powerpoint/2010/main" val="232846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D99B-5F3D-0D90-0B7B-9EF6B6DED44B}"/>
              </a:ext>
            </a:extLst>
          </p:cNvPr>
          <p:cNvSpPr>
            <a:spLocks noGrp="1"/>
          </p:cNvSpPr>
          <p:nvPr>
            <p:ph type="title"/>
          </p:nvPr>
        </p:nvSpPr>
        <p:spPr/>
        <p:txBody>
          <a:bodyPr/>
          <a:lstStyle/>
          <a:p>
            <a:r>
              <a:rPr lang="en-US" dirty="0"/>
              <a:t>NGEE Arctic Phases 1</a:t>
            </a:r>
            <a:r>
              <a:rPr lang="en-US" sz="3600" b="1" spc="100" dirty="0">
                <a:ln>
                  <a:solidFill>
                    <a:schemeClr val="tx1"/>
                  </a:solidFill>
                </a:ln>
                <a:sym typeface="Symbol" panose="05050102010706020507" pitchFamily="18" charset="2"/>
              </a:rPr>
              <a:t></a:t>
            </a:r>
            <a:r>
              <a:rPr lang="en-US" dirty="0"/>
              <a:t>4</a:t>
            </a:r>
          </a:p>
        </p:txBody>
      </p:sp>
      <p:sp>
        <p:nvSpPr>
          <p:cNvPr id="3" name="Content Placeholder 3">
            <a:extLst>
              <a:ext uri="{FF2B5EF4-FFF2-40B4-BE49-F238E27FC236}">
                <a16:creationId xmlns:a16="http://schemas.microsoft.com/office/drawing/2014/main" id="{CF6F0DF4-C7F3-A25C-B536-C2E4F32E3C5D}"/>
              </a:ext>
            </a:extLst>
          </p:cNvPr>
          <p:cNvSpPr txBox="1">
            <a:spLocks/>
          </p:cNvSpPr>
          <p:nvPr/>
        </p:nvSpPr>
        <p:spPr>
          <a:xfrm>
            <a:off x="914400" y="945766"/>
            <a:ext cx="10919637" cy="5279662"/>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600" b="0" i="0" kern="1200">
                <a:solidFill>
                  <a:schemeClr val="tx1"/>
                </a:solidFill>
                <a:latin typeface="Century Gothic" panose="020B0502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200" b="0" i="0" kern="1200">
                <a:solidFill>
                  <a:schemeClr val="tx1"/>
                </a:solidFill>
                <a:latin typeface="Century Gothic" panose="020B0502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b="0" i="0" kern="1200">
                <a:solidFill>
                  <a:schemeClr val="tx1"/>
                </a:solidFill>
                <a:latin typeface="Century Gothic" panose="020B0502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b="0" i="0" kern="1200">
                <a:solidFill>
                  <a:schemeClr val="tx1"/>
                </a:solidFill>
                <a:latin typeface="Century Gothic" panose="020B0502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charset="0"/>
              <a:buChar char="»"/>
              <a:defRPr b="0" i="0" kern="1200">
                <a:solidFill>
                  <a:schemeClr val="tx1"/>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Bef>
                <a:spcPts val="0"/>
              </a:spcBef>
              <a:spcAft>
                <a:spcPts val="1200"/>
              </a:spcAft>
              <a:buFont typeface="Arial" charset="0"/>
              <a:buNone/>
            </a:pPr>
            <a:r>
              <a:rPr lang="en-US" sz="2800" b="1" dirty="0"/>
              <a:t>Phase 1 (2012</a:t>
            </a:r>
            <a:r>
              <a:rPr lang="en-US" sz="2800" b="1" dirty="0">
                <a:sym typeface="Symbol" panose="05050102010706020507" pitchFamily="18" charset="2"/>
              </a:rPr>
              <a:t></a:t>
            </a:r>
            <a:r>
              <a:rPr lang="en-US" sz="2800" b="1" dirty="0"/>
              <a:t>2014): </a:t>
            </a:r>
            <a:r>
              <a:rPr lang="en-US" sz="2800" dirty="0"/>
              <a:t>Modeling approach driven by the failure of current models to capture tundra processes.</a:t>
            </a:r>
          </a:p>
          <a:p>
            <a:pPr marL="0" indent="0">
              <a:lnSpc>
                <a:spcPct val="114000"/>
              </a:lnSpc>
              <a:spcBef>
                <a:spcPts val="0"/>
              </a:spcBef>
              <a:spcAft>
                <a:spcPts val="1200"/>
              </a:spcAft>
              <a:buNone/>
            </a:pPr>
            <a:r>
              <a:rPr lang="en-US" sz="2800" b="1" dirty="0"/>
              <a:t>Phase 2 (2015</a:t>
            </a:r>
            <a:r>
              <a:rPr lang="en-US" sz="2800" b="1" dirty="0">
                <a:sym typeface="Symbol" panose="05050102010706020507" pitchFamily="18" charset="2"/>
              </a:rPr>
              <a:t></a:t>
            </a:r>
            <a:r>
              <a:rPr lang="en-US" sz="2800" b="1" dirty="0"/>
              <a:t>2018): </a:t>
            </a:r>
            <a:r>
              <a:rPr lang="en-US" sz="2800" dirty="0"/>
              <a:t>Multiscale modeling approach informed hypotheses about model priorities. </a:t>
            </a:r>
          </a:p>
          <a:p>
            <a:pPr marL="0" indent="0">
              <a:lnSpc>
                <a:spcPct val="114000"/>
              </a:lnSpc>
              <a:spcBef>
                <a:spcPts val="0"/>
              </a:spcBef>
              <a:spcAft>
                <a:spcPts val="1200"/>
              </a:spcAft>
              <a:buNone/>
            </a:pPr>
            <a:r>
              <a:rPr lang="en-US" sz="2800" b="1" dirty="0"/>
              <a:t>Phase 3 (2019</a:t>
            </a:r>
            <a:r>
              <a:rPr lang="en-US" sz="2800" b="1" dirty="0">
                <a:sym typeface="Symbol" panose="05050102010706020507" pitchFamily="18" charset="2"/>
              </a:rPr>
              <a:t></a:t>
            </a:r>
            <a:r>
              <a:rPr lang="en-US" sz="2800" b="1" dirty="0"/>
              <a:t>2024): </a:t>
            </a:r>
            <a:r>
              <a:rPr lang="en-US" sz="2800" dirty="0"/>
              <a:t>Observations and model scaling inform integrated model modules in </a:t>
            </a:r>
            <a:r>
              <a:rPr lang="nn-NO" sz="2800" dirty="0"/>
              <a:t>DOE’s E3SM land model</a:t>
            </a:r>
            <a:r>
              <a:rPr lang="en-US" sz="2800" dirty="0"/>
              <a:t>.</a:t>
            </a:r>
          </a:p>
          <a:p>
            <a:pPr marL="0" indent="0">
              <a:lnSpc>
                <a:spcPct val="114000"/>
              </a:lnSpc>
              <a:spcBef>
                <a:spcPts val="0"/>
              </a:spcBef>
              <a:spcAft>
                <a:spcPts val="1200"/>
              </a:spcAft>
              <a:buNone/>
            </a:pPr>
            <a:r>
              <a:rPr lang="en-US" sz="2800" b="1" dirty="0"/>
              <a:t>Phase 4 (2025</a:t>
            </a:r>
            <a:r>
              <a:rPr lang="en-US" sz="2800" b="1" dirty="0">
                <a:sym typeface="Symbol" panose="05050102010706020507" pitchFamily="18" charset="2"/>
              </a:rPr>
              <a:t></a:t>
            </a:r>
            <a:r>
              <a:rPr lang="en-US" sz="2800" b="1" dirty="0"/>
              <a:t>2027): </a:t>
            </a:r>
            <a:r>
              <a:rPr lang="en-US" sz="2800" dirty="0"/>
              <a:t>Models trained on observations from arctic Alaska will be evaluated against current observations and projected climate changes from across the Arctic.</a:t>
            </a:r>
          </a:p>
          <a:p>
            <a:pPr marL="0" indent="0">
              <a:lnSpc>
                <a:spcPct val="114000"/>
              </a:lnSpc>
              <a:spcBef>
                <a:spcPts val="0"/>
              </a:spcBef>
              <a:spcAft>
                <a:spcPts val="1200"/>
              </a:spcAft>
              <a:buNone/>
            </a:pPr>
            <a:endParaRPr lang="en-US" sz="2800" dirty="0"/>
          </a:p>
        </p:txBody>
      </p:sp>
    </p:spTree>
    <p:extLst>
      <p:ext uri="{BB962C8B-B14F-4D97-AF65-F5344CB8AC3E}">
        <p14:creationId xmlns:p14="http://schemas.microsoft.com/office/powerpoint/2010/main" val="2770571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9217D-9A97-F14D-3C06-FB69DA567D02}"/>
              </a:ext>
            </a:extLst>
          </p:cNvPr>
          <p:cNvSpPr>
            <a:spLocks noGrp="1"/>
          </p:cNvSpPr>
          <p:nvPr>
            <p:ph type="title"/>
          </p:nvPr>
        </p:nvSpPr>
        <p:spPr/>
        <p:txBody>
          <a:bodyPr/>
          <a:lstStyle/>
          <a:p>
            <a:r>
              <a:rPr lang="en-US" dirty="0"/>
              <a:t>Discovery Science Improves Model Predictions</a:t>
            </a:r>
          </a:p>
        </p:txBody>
      </p:sp>
      <p:grpSp>
        <p:nvGrpSpPr>
          <p:cNvPr id="4" name="Group 3">
            <a:extLst>
              <a:ext uri="{FF2B5EF4-FFF2-40B4-BE49-F238E27FC236}">
                <a16:creationId xmlns:a16="http://schemas.microsoft.com/office/drawing/2014/main" id="{982E1831-21EE-67AF-2C3E-149FB0D2922E}"/>
              </a:ext>
            </a:extLst>
          </p:cNvPr>
          <p:cNvGrpSpPr/>
          <p:nvPr/>
        </p:nvGrpSpPr>
        <p:grpSpPr>
          <a:xfrm>
            <a:off x="534545" y="994652"/>
            <a:ext cx="10953962" cy="4363016"/>
            <a:chOff x="475278" y="562852"/>
            <a:chExt cx="10953962" cy="4363016"/>
          </a:xfrm>
        </p:grpSpPr>
        <p:grpSp>
          <p:nvGrpSpPr>
            <p:cNvPr id="3" name="Group 2">
              <a:extLst>
                <a:ext uri="{FF2B5EF4-FFF2-40B4-BE49-F238E27FC236}">
                  <a16:creationId xmlns:a16="http://schemas.microsoft.com/office/drawing/2014/main" id="{EE0ECA7C-AEE3-62D4-701B-8115EF014575}"/>
                </a:ext>
              </a:extLst>
            </p:cNvPr>
            <p:cNvGrpSpPr/>
            <p:nvPr/>
          </p:nvGrpSpPr>
          <p:grpSpPr>
            <a:xfrm>
              <a:off x="545975" y="562852"/>
              <a:ext cx="10705213" cy="3166200"/>
              <a:chOff x="545975" y="1053919"/>
              <a:chExt cx="10705213" cy="3166200"/>
            </a:xfrm>
          </p:grpSpPr>
          <p:grpSp>
            <p:nvGrpSpPr>
              <p:cNvPr id="12" name="Group 11">
                <a:extLst>
                  <a:ext uri="{FF2B5EF4-FFF2-40B4-BE49-F238E27FC236}">
                    <a16:creationId xmlns:a16="http://schemas.microsoft.com/office/drawing/2014/main" id="{1ED98FC6-2956-B13F-8C98-E1C1C02033D0}"/>
                  </a:ext>
                </a:extLst>
              </p:cNvPr>
              <p:cNvGrpSpPr>
                <a:grpSpLocks noChangeAspect="1"/>
              </p:cNvGrpSpPr>
              <p:nvPr/>
            </p:nvGrpSpPr>
            <p:grpSpPr>
              <a:xfrm>
                <a:off x="4139705" y="1053919"/>
                <a:ext cx="3495033" cy="3166200"/>
                <a:chOff x="7637217" y="2955977"/>
                <a:chExt cx="3359828" cy="3043715"/>
              </a:xfrm>
            </p:grpSpPr>
            <p:sp>
              <p:nvSpPr>
                <p:cNvPr id="14" name="Rectangle 13">
                  <a:extLst>
                    <a:ext uri="{FF2B5EF4-FFF2-40B4-BE49-F238E27FC236}">
                      <a16:creationId xmlns:a16="http://schemas.microsoft.com/office/drawing/2014/main" id="{FE0ED1D8-CCD8-1A6F-3B60-390E6C2A6F09}"/>
                    </a:ext>
                  </a:extLst>
                </p:cNvPr>
                <p:cNvSpPr/>
                <p:nvPr/>
              </p:nvSpPr>
              <p:spPr>
                <a:xfrm>
                  <a:off x="7637217" y="3268530"/>
                  <a:ext cx="3359828" cy="2368778"/>
                </a:xfrm>
                <a:prstGeom prst="rect">
                  <a:avLst/>
                </a:prstGeom>
                <a:solidFill>
                  <a:srgbClr val="214C6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3C1345F8-8E82-7C23-D904-B8C0641B321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228" t="10096" r="9870" b="10473"/>
                <a:stretch/>
              </p:blipFill>
              <p:spPr>
                <a:xfrm>
                  <a:off x="7708000" y="2955977"/>
                  <a:ext cx="3061781" cy="3043715"/>
                </a:xfrm>
                <a:prstGeom prst="ellipse">
                  <a:avLst/>
                </a:prstGeom>
              </p:spPr>
            </p:pic>
          </p:grpSp>
          <p:grpSp>
            <p:nvGrpSpPr>
              <p:cNvPr id="17" name="Group 16">
                <a:extLst>
                  <a:ext uri="{FF2B5EF4-FFF2-40B4-BE49-F238E27FC236}">
                    <a16:creationId xmlns:a16="http://schemas.microsoft.com/office/drawing/2014/main" id="{4A41E68A-D5CA-153C-D926-9B4089CC45E7}"/>
                  </a:ext>
                </a:extLst>
              </p:cNvPr>
              <p:cNvGrpSpPr>
                <a:grpSpLocks noChangeAspect="1"/>
              </p:cNvGrpSpPr>
              <p:nvPr/>
            </p:nvGrpSpPr>
            <p:grpSpPr>
              <a:xfrm>
                <a:off x="7756155" y="1261934"/>
                <a:ext cx="3495033" cy="2822212"/>
                <a:chOff x="559101" y="2578763"/>
                <a:chExt cx="3779806" cy="3052163"/>
              </a:xfrm>
            </p:grpSpPr>
            <p:sp>
              <p:nvSpPr>
                <p:cNvPr id="19" name="Rectangle 18">
                  <a:extLst>
                    <a:ext uri="{FF2B5EF4-FFF2-40B4-BE49-F238E27FC236}">
                      <a16:creationId xmlns:a16="http://schemas.microsoft.com/office/drawing/2014/main" id="{E78CFA7E-8B72-E078-C6AD-9CD38C990C26}"/>
                    </a:ext>
                  </a:extLst>
                </p:cNvPr>
                <p:cNvSpPr/>
                <p:nvPr/>
              </p:nvSpPr>
              <p:spPr>
                <a:xfrm>
                  <a:off x="559101" y="2705423"/>
                  <a:ext cx="3779806" cy="2664874"/>
                </a:xfrm>
                <a:prstGeom prst="rect">
                  <a:avLst/>
                </a:prstGeom>
                <a:solidFill>
                  <a:srgbClr val="214C69"/>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AA83282B-7CE1-02A6-8D77-B38C4343C12D}"/>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0939" t="21817" r="10339" b="9475"/>
                <a:stretch/>
              </p:blipFill>
              <p:spPr>
                <a:xfrm>
                  <a:off x="965144" y="2578763"/>
                  <a:ext cx="3016620" cy="3052163"/>
                </a:xfrm>
                <a:prstGeom prst="ellipse">
                  <a:avLst/>
                </a:prstGeom>
              </p:spPr>
            </p:pic>
          </p:grpSp>
          <p:grpSp>
            <p:nvGrpSpPr>
              <p:cNvPr id="22" name="Group 21">
                <a:extLst>
                  <a:ext uri="{FF2B5EF4-FFF2-40B4-BE49-F238E27FC236}">
                    <a16:creationId xmlns:a16="http://schemas.microsoft.com/office/drawing/2014/main" id="{B0968D7F-D2B6-6EE0-7071-C19FF567AF8F}"/>
                  </a:ext>
                </a:extLst>
              </p:cNvPr>
              <p:cNvGrpSpPr>
                <a:grpSpLocks noChangeAspect="1"/>
              </p:cNvGrpSpPr>
              <p:nvPr/>
            </p:nvGrpSpPr>
            <p:grpSpPr>
              <a:xfrm>
                <a:off x="545975" y="1379050"/>
                <a:ext cx="3495034" cy="2814398"/>
                <a:chOff x="4353068" y="1595198"/>
                <a:chExt cx="3779809" cy="3043715"/>
              </a:xfrm>
            </p:grpSpPr>
            <p:sp>
              <p:nvSpPr>
                <p:cNvPr id="24" name="Rectangle 23">
                  <a:extLst>
                    <a:ext uri="{FF2B5EF4-FFF2-40B4-BE49-F238E27FC236}">
                      <a16:creationId xmlns:a16="http://schemas.microsoft.com/office/drawing/2014/main" id="{D362D236-6DA8-93F5-CD00-BCFC27A03EBD}"/>
                    </a:ext>
                  </a:extLst>
                </p:cNvPr>
                <p:cNvSpPr/>
                <p:nvPr/>
              </p:nvSpPr>
              <p:spPr>
                <a:xfrm>
                  <a:off x="4353068" y="1595198"/>
                  <a:ext cx="3779809" cy="2664877"/>
                </a:xfrm>
                <a:prstGeom prst="rect">
                  <a:avLst/>
                </a:prstGeom>
                <a:solidFill>
                  <a:srgbClr val="214C69"/>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3EC34330-EF82-AC71-900E-314B16D5709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0179" t="11271" r="18386" b="11305"/>
                <a:stretch/>
              </p:blipFill>
              <p:spPr>
                <a:xfrm>
                  <a:off x="4575342" y="1595198"/>
                  <a:ext cx="3061780" cy="3043715"/>
                </a:xfrm>
                <a:prstGeom prst="ellipse">
                  <a:avLst/>
                </a:prstGeom>
              </p:spPr>
            </p:pic>
          </p:grpSp>
        </p:grpSp>
        <p:grpSp>
          <p:nvGrpSpPr>
            <p:cNvPr id="32" name="Group 31">
              <a:extLst>
                <a:ext uri="{FF2B5EF4-FFF2-40B4-BE49-F238E27FC236}">
                  <a16:creationId xmlns:a16="http://schemas.microsoft.com/office/drawing/2014/main" id="{AF3C0102-3F60-99E4-1AD1-E68DF32D0F14}"/>
                </a:ext>
              </a:extLst>
            </p:cNvPr>
            <p:cNvGrpSpPr/>
            <p:nvPr/>
          </p:nvGrpSpPr>
          <p:grpSpPr>
            <a:xfrm>
              <a:off x="475278" y="3615983"/>
              <a:ext cx="3565731" cy="1219829"/>
              <a:chOff x="856320" y="5203052"/>
              <a:chExt cx="3565731" cy="1219829"/>
            </a:xfrm>
          </p:grpSpPr>
          <p:pic>
            <p:nvPicPr>
              <p:cNvPr id="10" name="Picture 9">
                <a:extLst>
                  <a:ext uri="{FF2B5EF4-FFF2-40B4-BE49-F238E27FC236}">
                    <a16:creationId xmlns:a16="http://schemas.microsoft.com/office/drawing/2014/main" id="{43F1297A-640A-CD97-8787-710E6CA0361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56320" y="5508481"/>
                <a:ext cx="3565731" cy="914400"/>
              </a:xfrm>
              <a:prstGeom prst="rect">
                <a:avLst/>
              </a:prstGeom>
            </p:spPr>
          </p:pic>
          <p:pic>
            <p:nvPicPr>
              <p:cNvPr id="31" name="Picture 30">
                <a:extLst>
                  <a:ext uri="{FF2B5EF4-FFF2-40B4-BE49-F238E27FC236}">
                    <a16:creationId xmlns:a16="http://schemas.microsoft.com/office/drawing/2014/main" id="{7107329A-A41C-EE40-28BA-76B94DF1797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8656" y="5203052"/>
                <a:ext cx="1209588" cy="312551"/>
              </a:xfrm>
              <a:prstGeom prst="rect">
                <a:avLst/>
              </a:prstGeom>
            </p:spPr>
          </p:pic>
        </p:grpSp>
        <p:pic>
          <p:nvPicPr>
            <p:cNvPr id="8" name="Picture 7">
              <a:extLst>
                <a:ext uri="{FF2B5EF4-FFF2-40B4-BE49-F238E27FC236}">
                  <a16:creationId xmlns:a16="http://schemas.microsoft.com/office/drawing/2014/main" id="{8429076F-DA9E-65B4-B6C5-735D7B81EE3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54290" y="3554268"/>
              <a:ext cx="3747080" cy="1371600"/>
            </a:xfrm>
            <a:prstGeom prst="rect">
              <a:avLst/>
            </a:prstGeom>
          </p:spPr>
        </p:pic>
        <p:grpSp>
          <p:nvGrpSpPr>
            <p:cNvPr id="30" name="Group 29">
              <a:extLst>
                <a:ext uri="{FF2B5EF4-FFF2-40B4-BE49-F238E27FC236}">
                  <a16:creationId xmlns:a16="http://schemas.microsoft.com/office/drawing/2014/main" id="{9C8E7B2C-AA19-EBCC-939D-83F40D245ACD}"/>
                </a:ext>
              </a:extLst>
            </p:cNvPr>
            <p:cNvGrpSpPr>
              <a:grpSpLocks noChangeAspect="1"/>
            </p:cNvGrpSpPr>
            <p:nvPr/>
          </p:nvGrpSpPr>
          <p:grpSpPr>
            <a:xfrm>
              <a:off x="7557374" y="3615983"/>
              <a:ext cx="3871866" cy="1097280"/>
              <a:chOff x="5497457" y="4133013"/>
              <a:chExt cx="7635240" cy="2163815"/>
            </a:xfrm>
          </p:grpSpPr>
          <p:pic>
            <p:nvPicPr>
              <p:cNvPr id="28" name="Picture 27">
                <a:extLst>
                  <a:ext uri="{FF2B5EF4-FFF2-40B4-BE49-F238E27FC236}">
                    <a16:creationId xmlns:a16="http://schemas.microsoft.com/office/drawing/2014/main" id="{08B8B797-D6A3-2F8D-4A22-FEFE231F815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97457" y="4643179"/>
                <a:ext cx="7634738" cy="1653649"/>
              </a:xfrm>
              <a:prstGeom prst="rect">
                <a:avLst/>
              </a:prstGeom>
            </p:spPr>
          </p:pic>
          <p:pic>
            <p:nvPicPr>
              <p:cNvPr id="29" name="Picture 28">
                <a:extLst>
                  <a:ext uri="{FF2B5EF4-FFF2-40B4-BE49-F238E27FC236}">
                    <a16:creationId xmlns:a16="http://schemas.microsoft.com/office/drawing/2014/main" id="{267686C1-9407-4FD9-A36F-A73E33CBF36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97457" y="4133013"/>
                <a:ext cx="7635240" cy="572643"/>
              </a:xfrm>
              <a:prstGeom prst="rect">
                <a:avLst/>
              </a:prstGeom>
            </p:spPr>
          </p:pic>
        </p:grpSp>
      </p:grpSp>
    </p:spTree>
    <p:extLst>
      <p:ext uri="{BB962C8B-B14F-4D97-AF65-F5344CB8AC3E}">
        <p14:creationId xmlns:p14="http://schemas.microsoft.com/office/powerpoint/2010/main" val="199801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29B6-F309-6FBF-464E-A8356071CA87}"/>
              </a:ext>
            </a:extLst>
          </p:cNvPr>
          <p:cNvSpPr>
            <a:spLocks noGrp="1"/>
          </p:cNvSpPr>
          <p:nvPr>
            <p:ph type="title"/>
          </p:nvPr>
        </p:nvSpPr>
        <p:spPr/>
        <p:txBody>
          <a:bodyPr/>
          <a:lstStyle/>
          <a:p>
            <a:r>
              <a:rPr lang="en-US" dirty="0"/>
              <a:t>Phase 3: We Will Deliver an Arctic-Informed ELM</a:t>
            </a:r>
          </a:p>
        </p:txBody>
      </p:sp>
      <p:pic>
        <p:nvPicPr>
          <p:cNvPr id="5" name="Picture 4" descr="Diagram, timeline&#10;&#10;Description automatically generated">
            <a:extLst>
              <a:ext uri="{FF2B5EF4-FFF2-40B4-BE49-F238E27FC236}">
                <a16:creationId xmlns:a16="http://schemas.microsoft.com/office/drawing/2014/main" id="{A4B098C0-2A75-0A37-863F-6350E07E4E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32690" y="1066800"/>
            <a:ext cx="10015109" cy="5114925"/>
          </a:xfrm>
          <a:prstGeom prst="rect">
            <a:avLst/>
          </a:prstGeom>
        </p:spPr>
      </p:pic>
    </p:spTree>
    <p:extLst>
      <p:ext uri="{BB962C8B-B14F-4D97-AF65-F5344CB8AC3E}">
        <p14:creationId xmlns:p14="http://schemas.microsoft.com/office/powerpoint/2010/main" val="3316744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pSp>
        <p:nvGrpSpPr>
          <p:cNvPr id="20" name="Group 19">
            <a:extLst>
              <a:ext uri="{FF2B5EF4-FFF2-40B4-BE49-F238E27FC236}">
                <a16:creationId xmlns:a16="http://schemas.microsoft.com/office/drawing/2014/main" id="{017A1FD0-DC3A-9AEC-9081-7BFABA3F2A4E}"/>
              </a:ext>
            </a:extLst>
          </p:cNvPr>
          <p:cNvGrpSpPr/>
          <p:nvPr/>
        </p:nvGrpSpPr>
        <p:grpSpPr>
          <a:xfrm>
            <a:off x="2682570" y="496389"/>
            <a:ext cx="7326283" cy="6309359"/>
            <a:chOff x="4709333" y="13870"/>
            <a:chExt cx="7326283" cy="6309359"/>
          </a:xfrm>
        </p:grpSpPr>
        <p:pic>
          <p:nvPicPr>
            <p:cNvPr id="10" name="Picture 9" descr="Map&#10;&#10;Description automatically generated">
              <a:extLst>
                <a:ext uri="{FF2B5EF4-FFF2-40B4-BE49-F238E27FC236}">
                  <a16:creationId xmlns:a16="http://schemas.microsoft.com/office/drawing/2014/main" id="{056F1D1C-BBA1-EFBF-17FA-554BEF92B7CB}"/>
                </a:ext>
              </a:extLst>
            </p:cNvPr>
            <p:cNvPicPr>
              <a:picLocks noChangeAspect="1"/>
            </p:cNvPicPr>
            <p:nvPr/>
          </p:nvPicPr>
          <p:blipFill rotWithShape="1">
            <a:blip r:embed="rId3" cstate="screen">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233"/>
            <a:stretch/>
          </p:blipFill>
          <p:spPr>
            <a:xfrm>
              <a:off x="4709333" y="13870"/>
              <a:ext cx="7326283" cy="6309359"/>
            </a:xfrm>
            <a:prstGeom prst="rect">
              <a:avLst/>
            </a:prstGeom>
          </p:spPr>
        </p:pic>
        <p:sp>
          <p:nvSpPr>
            <p:cNvPr id="11" name="Oval 10">
              <a:extLst>
                <a:ext uri="{FF2B5EF4-FFF2-40B4-BE49-F238E27FC236}">
                  <a16:creationId xmlns:a16="http://schemas.microsoft.com/office/drawing/2014/main" id="{66DBC7C2-28A4-D6B0-B9AF-BC2014F15A27}"/>
                </a:ext>
              </a:extLst>
            </p:cNvPr>
            <p:cNvSpPr/>
            <p:nvPr/>
          </p:nvSpPr>
          <p:spPr>
            <a:xfrm>
              <a:off x="7484523" y="1920731"/>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48A42F7-BCF0-9D2F-53DA-E787FE1E069B}"/>
                </a:ext>
              </a:extLst>
            </p:cNvPr>
            <p:cNvSpPr/>
            <p:nvPr/>
          </p:nvSpPr>
          <p:spPr>
            <a:xfrm>
              <a:off x="7567073" y="1282461"/>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6615F67-F313-8AF3-C25E-0BE1176B75B9}"/>
                </a:ext>
              </a:extLst>
            </p:cNvPr>
            <p:cNvSpPr/>
            <p:nvPr/>
          </p:nvSpPr>
          <p:spPr>
            <a:xfrm>
              <a:off x="8337549" y="4393979"/>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6B8D4F-65F4-55F6-4EDB-F2BC41366B9C}"/>
                </a:ext>
              </a:extLst>
            </p:cNvPr>
            <p:cNvSpPr/>
            <p:nvPr/>
          </p:nvSpPr>
          <p:spPr>
            <a:xfrm>
              <a:off x="6338702" y="2974688"/>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D9180B-7FB8-4E69-F4F3-7F831985720E}"/>
                </a:ext>
              </a:extLst>
            </p:cNvPr>
            <p:cNvSpPr/>
            <p:nvPr/>
          </p:nvSpPr>
          <p:spPr>
            <a:xfrm>
              <a:off x="7169563" y="1790715"/>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D4CDAF-D9DE-4482-CF17-B44B96947C89}"/>
                </a:ext>
              </a:extLst>
            </p:cNvPr>
            <p:cNvSpPr/>
            <p:nvPr/>
          </p:nvSpPr>
          <p:spPr>
            <a:xfrm>
              <a:off x="6955588" y="2062986"/>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19E5449-4A8A-F25E-243A-9721DA8F1E72}"/>
                </a:ext>
              </a:extLst>
            </p:cNvPr>
            <p:cNvSpPr/>
            <p:nvPr/>
          </p:nvSpPr>
          <p:spPr>
            <a:xfrm>
              <a:off x="8752571" y="5262602"/>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E6EB41D-DE06-98E2-0005-EC50546DB507}"/>
                </a:ext>
              </a:extLst>
            </p:cNvPr>
            <p:cNvSpPr/>
            <p:nvPr/>
          </p:nvSpPr>
          <p:spPr>
            <a:xfrm>
              <a:off x="9421347" y="2535358"/>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AAB113-88F6-8672-E9D3-EEB38A35B56C}"/>
                </a:ext>
              </a:extLst>
            </p:cNvPr>
            <p:cNvSpPr/>
            <p:nvPr/>
          </p:nvSpPr>
          <p:spPr>
            <a:xfrm>
              <a:off x="6777788" y="2145332"/>
              <a:ext cx="274320" cy="274320"/>
            </a:xfrm>
            <a:prstGeom prst="ellipse">
              <a:avLst/>
            </a:prstGeom>
            <a:solidFill>
              <a:srgbClr val="214C6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295F24D6-E95F-2473-808F-99EA5820DE53}"/>
              </a:ext>
            </a:extLst>
          </p:cNvPr>
          <p:cNvSpPr>
            <a:spLocks noGrp="1"/>
          </p:cNvSpPr>
          <p:nvPr>
            <p:ph type="title"/>
          </p:nvPr>
        </p:nvSpPr>
        <p:spPr>
          <a:xfrm>
            <a:off x="0" y="91441"/>
            <a:ext cx="12280490" cy="914400"/>
          </a:xfrm>
        </p:spPr>
        <p:txBody>
          <a:bodyPr/>
          <a:lstStyle/>
          <a:p>
            <a:r>
              <a:rPr lang="en-US" dirty="0"/>
              <a:t>Does Our Arctic-Informed Model Accurately Predict Climate Feedbacks Across the Arctic?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C8CF-2427-7B67-5B32-5767256AA3C7}"/>
              </a:ext>
            </a:extLst>
          </p:cNvPr>
          <p:cNvSpPr>
            <a:spLocks noGrp="1"/>
          </p:cNvSpPr>
          <p:nvPr>
            <p:ph type="title"/>
          </p:nvPr>
        </p:nvSpPr>
        <p:spPr/>
        <p:txBody>
          <a:bodyPr/>
          <a:lstStyle/>
          <a:p>
            <a:r>
              <a:rPr lang="en-US" dirty="0"/>
              <a:t>Phase 4: Overarching Science Question: </a:t>
            </a:r>
          </a:p>
        </p:txBody>
      </p:sp>
      <p:sp>
        <p:nvSpPr>
          <p:cNvPr id="5" name="TextBox 4">
            <a:extLst>
              <a:ext uri="{FF2B5EF4-FFF2-40B4-BE49-F238E27FC236}">
                <a16:creationId xmlns:a16="http://schemas.microsoft.com/office/drawing/2014/main" id="{4A01886B-844A-7873-9E87-67557B219050}"/>
              </a:ext>
            </a:extLst>
          </p:cNvPr>
          <p:cNvSpPr txBox="1"/>
          <p:nvPr/>
        </p:nvSpPr>
        <p:spPr>
          <a:xfrm>
            <a:off x="914400" y="2194560"/>
            <a:ext cx="10149840" cy="1938992"/>
          </a:xfrm>
          <a:prstGeom prst="rect">
            <a:avLst/>
          </a:prstGeom>
          <a:noFill/>
        </p:spPr>
        <p:txBody>
          <a:bodyPr wrap="square" anchor="ctr">
            <a:spAutoFit/>
          </a:bodyPr>
          <a:lstStyle/>
          <a:p>
            <a:r>
              <a:rPr lang="en-US" sz="4000" dirty="0">
                <a:latin typeface="Century Gothic" panose="020B0502020202020204" pitchFamily="34" charset="0"/>
              </a:rPr>
              <a:t>What are the climate–ecosystem feedbacks from interacting processes across a rapidly warming Arctic?</a:t>
            </a:r>
          </a:p>
        </p:txBody>
      </p:sp>
    </p:spTree>
    <p:extLst>
      <p:ext uri="{BB962C8B-B14F-4D97-AF65-F5344CB8AC3E}">
        <p14:creationId xmlns:p14="http://schemas.microsoft.com/office/powerpoint/2010/main" val="319214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DA65-19E7-E559-A6BC-656FB417658B}"/>
              </a:ext>
            </a:extLst>
          </p:cNvPr>
          <p:cNvSpPr>
            <a:spLocks noGrp="1"/>
          </p:cNvSpPr>
          <p:nvPr>
            <p:ph type="title"/>
          </p:nvPr>
        </p:nvSpPr>
        <p:spPr>
          <a:xfrm>
            <a:off x="0" y="-1"/>
            <a:ext cx="12280490" cy="908759"/>
          </a:xfrm>
        </p:spPr>
        <p:txBody>
          <a:bodyPr/>
          <a:lstStyle/>
          <a:p>
            <a:r>
              <a:rPr lang="en-US" dirty="0"/>
              <a:t>MEQs Evaluate and Inform Model Understanding</a:t>
            </a:r>
          </a:p>
        </p:txBody>
      </p:sp>
      <p:pic>
        <p:nvPicPr>
          <p:cNvPr id="4" name="Picture 3" descr="Diagram&#10;&#10;Description automatically generated">
            <a:extLst>
              <a:ext uri="{FF2B5EF4-FFF2-40B4-BE49-F238E27FC236}">
                <a16:creationId xmlns:a16="http://schemas.microsoft.com/office/drawing/2014/main" id="{5A693160-5F32-65CD-A0F2-290BFD225D3F}"/>
              </a:ext>
            </a:extLst>
          </p:cNvPr>
          <p:cNvPicPr>
            <a:picLocks noChangeAspect="1"/>
          </p:cNvPicPr>
          <p:nvPr/>
        </p:nvPicPr>
        <p:blipFill>
          <a:blip r:embed="rId2"/>
          <a:stretch>
            <a:fillRect/>
          </a:stretch>
        </p:blipFill>
        <p:spPr>
          <a:xfrm>
            <a:off x="2745074" y="908758"/>
            <a:ext cx="6701852" cy="5303520"/>
          </a:xfrm>
          <a:prstGeom prst="rect">
            <a:avLst/>
          </a:prstGeom>
        </p:spPr>
      </p:pic>
    </p:spTree>
    <p:extLst>
      <p:ext uri="{BB962C8B-B14F-4D97-AF65-F5344CB8AC3E}">
        <p14:creationId xmlns:p14="http://schemas.microsoft.com/office/powerpoint/2010/main" val="1444076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EF8F-CE85-5B00-8E1C-941D66272883}"/>
              </a:ext>
            </a:extLst>
          </p:cNvPr>
          <p:cNvSpPr>
            <a:spLocks noGrp="1"/>
          </p:cNvSpPr>
          <p:nvPr>
            <p:ph type="title"/>
          </p:nvPr>
        </p:nvSpPr>
        <p:spPr/>
        <p:txBody>
          <a:bodyPr/>
          <a:lstStyle/>
          <a:p>
            <a:r>
              <a:rPr lang="en-US" dirty="0"/>
              <a:t>Crosscutting Science Activities Extend &amp; Evaluate</a:t>
            </a:r>
          </a:p>
        </p:txBody>
      </p:sp>
      <p:pic>
        <p:nvPicPr>
          <p:cNvPr id="4" name="Picture 3">
            <a:extLst>
              <a:ext uri="{FF2B5EF4-FFF2-40B4-BE49-F238E27FC236}">
                <a16:creationId xmlns:a16="http://schemas.microsoft.com/office/drawing/2014/main" id="{FC1A852B-7749-B346-6A0A-DF8F294C09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528" y="1152144"/>
            <a:ext cx="10595191" cy="5486400"/>
          </a:xfrm>
          <a:prstGeom prst="rect">
            <a:avLst/>
          </a:prstGeom>
        </p:spPr>
      </p:pic>
    </p:spTree>
    <p:extLst>
      <p:ext uri="{BB962C8B-B14F-4D97-AF65-F5344CB8AC3E}">
        <p14:creationId xmlns:p14="http://schemas.microsoft.com/office/powerpoint/2010/main" val="271283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DD90C3F3-9C34-0DFC-8B9E-9C558BD540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8773" y="843479"/>
            <a:ext cx="9422943" cy="5212080"/>
          </a:xfrm>
          <a:prstGeom prst="rect">
            <a:avLst/>
          </a:prstGeom>
          <a:ln>
            <a:noFill/>
          </a:ln>
          <a:effectLst>
            <a:softEdge rad="112500"/>
          </a:effectLst>
        </p:spPr>
      </p:pic>
      <p:sp>
        <p:nvSpPr>
          <p:cNvPr id="3" name="Title 2">
            <a:extLst>
              <a:ext uri="{FF2B5EF4-FFF2-40B4-BE49-F238E27FC236}">
                <a16:creationId xmlns:a16="http://schemas.microsoft.com/office/drawing/2014/main" id="{1CC2912D-B0C7-69BD-FA55-E28CFE7A2511}"/>
              </a:ext>
            </a:extLst>
          </p:cNvPr>
          <p:cNvSpPr>
            <a:spLocks noGrp="1"/>
          </p:cNvSpPr>
          <p:nvPr>
            <p:ph type="title"/>
          </p:nvPr>
        </p:nvSpPr>
        <p:spPr>
          <a:xfrm>
            <a:off x="0" y="0"/>
            <a:ext cx="12280490" cy="914400"/>
          </a:xfrm>
        </p:spPr>
        <p:txBody>
          <a:bodyPr/>
          <a:lstStyle/>
          <a:p>
            <a:r>
              <a:rPr lang="en-US" dirty="0"/>
              <a:t>Understand Global Implications of Dynamic Arctic</a:t>
            </a:r>
          </a:p>
        </p:txBody>
      </p:sp>
    </p:spTree>
    <p:extLst>
      <p:ext uri="{BB962C8B-B14F-4D97-AF65-F5344CB8AC3E}">
        <p14:creationId xmlns:p14="http://schemas.microsoft.com/office/powerpoint/2010/main" val="98783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FA91-7DC4-1BA1-BF52-0FAAD30F4A8D}"/>
              </a:ext>
            </a:extLst>
          </p:cNvPr>
          <p:cNvSpPr>
            <a:spLocks noGrp="1"/>
          </p:cNvSpPr>
          <p:nvPr>
            <p:ph type="title"/>
          </p:nvPr>
        </p:nvSpPr>
        <p:spPr>
          <a:xfrm>
            <a:off x="0" y="0"/>
            <a:ext cx="12280490" cy="1360536"/>
          </a:xfrm>
        </p:spPr>
        <p:txBody>
          <a:bodyPr/>
          <a:lstStyle/>
          <a:p>
            <a:r>
              <a:rPr lang="en-US" dirty="0"/>
              <a:t>Collaborative Partnerships Across Institutions, Across the Arctic, Across Sibling Programs at DOE</a:t>
            </a:r>
          </a:p>
        </p:txBody>
      </p:sp>
      <p:pic>
        <p:nvPicPr>
          <p:cNvPr id="5" name="Picture 4">
            <a:extLst>
              <a:ext uri="{FF2B5EF4-FFF2-40B4-BE49-F238E27FC236}">
                <a16:creationId xmlns:a16="http://schemas.microsoft.com/office/drawing/2014/main" id="{5272C973-7357-10AE-ED55-7853C21D4241}"/>
              </a:ext>
            </a:extLst>
          </p:cNvPr>
          <p:cNvPicPr>
            <a:picLocks noChangeAspect="1"/>
          </p:cNvPicPr>
          <p:nvPr/>
        </p:nvPicPr>
        <p:blipFill>
          <a:blip r:embed="rId2"/>
          <a:stretch>
            <a:fillRect/>
          </a:stretch>
        </p:blipFill>
        <p:spPr>
          <a:xfrm>
            <a:off x="2166870" y="4622151"/>
            <a:ext cx="2139640" cy="1143000"/>
          </a:xfrm>
          <a:prstGeom prst="rect">
            <a:avLst/>
          </a:prstGeom>
        </p:spPr>
      </p:pic>
      <p:pic>
        <p:nvPicPr>
          <p:cNvPr id="7" name="Picture 6">
            <a:extLst>
              <a:ext uri="{FF2B5EF4-FFF2-40B4-BE49-F238E27FC236}">
                <a16:creationId xmlns:a16="http://schemas.microsoft.com/office/drawing/2014/main" id="{D0D4E1BD-561C-4A95-F52E-F6B6F06EE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0397" y="4451114"/>
            <a:ext cx="989611" cy="1143000"/>
          </a:xfrm>
          <a:prstGeom prst="rect">
            <a:avLst/>
          </a:prstGeom>
        </p:spPr>
      </p:pic>
      <p:pic>
        <p:nvPicPr>
          <p:cNvPr id="9" name="Picture 8">
            <a:extLst>
              <a:ext uri="{FF2B5EF4-FFF2-40B4-BE49-F238E27FC236}">
                <a16:creationId xmlns:a16="http://schemas.microsoft.com/office/drawing/2014/main" id="{BD70E255-F499-4E64-8204-67615AB538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1799" y="2508014"/>
            <a:ext cx="1108315" cy="914400"/>
          </a:xfrm>
          <a:prstGeom prst="rect">
            <a:avLst/>
          </a:prstGeom>
        </p:spPr>
      </p:pic>
      <p:pic>
        <p:nvPicPr>
          <p:cNvPr id="11" name="Picture 10">
            <a:extLst>
              <a:ext uri="{FF2B5EF4-FFF2-40B4-BE49-F238E27FC236}">
                <a16:creationId xmlns:a16="http://schemas.microsoft.com/office/drawing/2014/main" id="{9F501088-F05D-20C7-0A59-AE42CC2B8D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2201" y="2508014"/>
            <a:ext cx="1371600" cy="1371600"/>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0EF5C6D9-7E1A-87C5-CA93-0BD757DF44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843" y="4372457"/>
            <a:ext cx="1143000" cy="1143000"/>
          </a:xfrm>
          <a:prstGeom prst="rect">
            <a:avLst/>
          </a:prstGeom>
        </p:spPr>
      </p:pic>
      <p:pic>
        <p:nvPicPr>
          <p:cNvPr id="21" name="Picture 20" descr="Text&#10;&#10;Description automatically generated">
            <a:extLst>
              <a:ext uri="{FF2B5EF4-FFF2-40B4-BE49-F238E27FC236}">
                <a16:creationId xmlns:a16="http://schemas.microsoft.com/office/drawing/2014/main" id="{0B3CCB92-CBFA-EE05-89A9-2190F315E9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78595" y="2208218"/>
            <a:ext cx="2809037" cy="1371600"/>
          </a:xfrm>
          <a:prstGeom prst="rect">
            <a:avLst/>
          </a:prstGeom>
        </p:spPr>
      </p:pic>
      <p:pic>
        <p:nvPicPr>
          <p:cNvPr id="6" name="Picture 5">
            <a:extLst>
              <a:ext uri="{FF2B5EF4-FFF2-40B4-BE49-F238E27FC236}">
                <a16:creationId xmlns:a16="http://schemas.microsoft.com/office/drawing/2014/main" id="{82F918D1-A805-284E-9590-C042E4C5CE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5938" y="1432513"/>
            <a:ext cx="2849786" cy="685800"/>
          </a:xfrm>
          <a:prstGeom prst="rect">
            <a:avLst/>
          </a:prstGeom>
        </p:spPr>
      </p:pic>
      <p:pic>
        <p:nvPicPr>
          <p:cNvPr id="10" name="Picture 9">
            <a:extLst>
              <a:ext uri="{FF2B5EF4-FFF2-40B4-BE49-F238E27FC236}">
                <a16:creationId xmlns:a16="http://schemas.microsoft.com/office/drawing/2014/main" id="{7A700106-19C7-3B3A-7B29-FA832E8584E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90696" y="1326630"/>
            <a:ext cx="914400" cy="822960"/>
          </a:xfrm>
          <a:prstGeom prst="rect">
            <a:avLst/>
          </a:prstGeom>
        </p:spPr>
      </p:pic>
      <p:pic>
        <p:nvPicPr>
          <p:cNvPr id="13" name="Picture 12">
            <a:extLst>
              <a:ext uri="{FF2B5EF4-FFF2-40B4-BE49-F238E27FC236}">
                <a16:creationId xmlns:a16="http://schemas.microsoft.com/office/drawing/2014/main" id="{00AB243A-2D67-FB90-CB77-BB4783D306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851" y="1432513"/>
            <a:ext cx="2736296" cy="685800"/>
          </a:xfrm>
          <a:prstGeom prst="rect">
            <a:avLst/>
          </a:prstGeom>
        </p:spPr>
      </p:pic>
      <p:pic>
        <p:nvPicPr>
          <p:cNvPr id="16" name="Picture 15">
            <a:extLst>
              <a:ext uri="{FF2B5EF4-FFF2-40B4-BE49-F238E27FC236}">
                <a16:creationId xmlns:a16="http://schemas.microsoft.com/office/drawing/2014/main" id="{E92BCB88-ED5C-2EF7-643A-713ED355AD1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40576" y="1432513"/>
            <a:ext cx="1714501" cy="685800"/>
          </a:xfrm>
          <a:prstGeom prst="rect">
            <a:avLst/>
          </a:prstGeom>
        </p:spPr>
      </p:pic>
      <p:pic>
        <p:nvPicPr>
          <p:cNvPr id="20" name="Picture 19">
            <a:extLst>
              <a:ext uri="{FF2B5EF4-FFF2-40B4-BE49-F238E27FC236}">
                <a16:creationId xmlns:a16="http://schemas.microsoft.com/office/drawing/2014/main" id="{80AAC32C-1328-278A-5D61-F6B1E01EF45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208945" y="1432513"/>
            <a:ext cx="3054257" cy="685800"/>
          </a:xfrm>
          <a:prstGeom prst="rect">
            <a:avLst/>
          </a:prstGeom>
        </p:spPr>
      </p:pic>
      <p:grpSp>
        <p:nvGrpSpPr>
          <p:cNvPr id="26" name="Group 25">
            <a:extLst>
              <a:ext uri="{FF2B5EF4-FFF2-40B4-BE49-F238E27FC236}">
                <a16:creationId xmlns:a16="http://schemas.microsoft.com/office/drawing/2014/main" id="{7CB16F54-5DA7-53DF-CA86-E97940401814}"/>
              </a:ext>
            </a:extLst>
          </p:cNvPr>
          <p:cNvGrpSpPr>
            <a:grpSpLocks noChangeAspect="1"/>
          </p:cNvGrpSpPr>
          <p:nvPr/>
        </p:nvGrpSpPr>
        <p:grpSpPr>
          <a:xfrm>
            <a:off x="3973450" y="2659614"/>
            <a:ext cx="1814524" cy="1371600"/>
            <a:chOff x="6988162" y="1769826"/>
            <a:chExt cx="2985113" cy="2256449"/>
          </a:xfrm>
        </p:grpSpPr>
        <p:pic>
          <p:nvPicPr>
            <p:cNvPr id="23" name="Picture 22">
              <a:extLst>
                <a:ext uri="{FF2B5EF4-FFF2-40B4-BE49-F238E27FC236}">
                  <a16:creationId xmlns:a16="http://schemas.microsoft.com/office/drawing/2014/main" id="{D2B40F48-7D3C-807B-0D45-37AE3D0F255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83463" y="1769826"/>
              <a:ext cx="1794510" cy="1828800"/>
            </a:xfrm>
            <a:prstGeom prst="rect">
              <a:avLst/>
            </a:prstGeom>
          </p:spPr>
        </p:pic>
        <p:sp>
          <p:nvSpPr>
            <p:cNvPr id="22" name="TextBox 21">
              <a:extLst>
                <a:ext uri="{FF2B5EF4-FFF2-40B4-BE49-F238E27FC236}">
                  <a16:creationId xmlns:a16="http://schemas.microsoft.com/office/drawing/2014/main" id="{8F198BC6-5740-D43C-B73D-00975A130DFC}"/>
                </a:ext>
              </a:extLst>
            </p:cNvPr>
            <p:cNvSpPr txBox="1"/>
            <p:nvPr/>
          </p:nvSpPr>
          <p:spPr>
            <a:xfrm>
              <a:off x="6988162" y="3503055"/>
              <a:ext cx="2985113" cy="523220"/>
            </a:xfrm>
            <a:prstGeom prst="rect">
              <a:avLst/>
            </a:prstGeom>
            <a:noFill/>
          </p:spPr>
          <p:txBody>
            <a:bodyPr wrap="none" rtlCol="0">
              <a:spAutoFit/>
            </a:bodyPr>
            <a:lstStyle/>
            <a:p>
              <a:pPr algn="ctr"/>
              <a:r>
                <a:rPr lang="en-US" sz="1400" cap="small" dirty="0">
                  <a:latin typeface="Century Gothic" panose="020B0502020202020204" pitchFamily="34" charset="0"/>
                </a:rPr>
                <a:t>Mary’s Igloo Native Corporation</a:t>
              </a:r>
              <a:br>
                <a:rPr lang="en-US" sz="1400" cap="small" dirty="0">
                  <a:latin typeface="Century Gothic" panose="020B0502020202020204" pitchFamily="34" charset="0"/>
                </a:rPr>
              </a:br>
              <a:r>
                <a:rPr lang="en-US" sz="1400" cap="small" dirty="0">
                  <a:latin typeface="Century Gothic" panose="020B0502020202020204" pitchFamily="34" charset="0"/>
                </a:rPr>
                <a:t>Council Native Corporation</a:t>
              </a:r>
            </a:p>
          </p:txBody>
        </p:sp>
      </p:grpSp>
      <p:pic>
        <p:nvPicPr>
          <p:cNvPr id="30" name="Picture 29" descr="A picture containing text&#10;&#10;Description automatically generated">
            <a:extLst>
              <a:ext uri="{FF2B5EF4-FFF2-40B4-BE49-F238E27FC236}">
                <a16:creationId xmlns:a16="http://schemas.microsoft.com/office/drawing/2014/main" id="{D87184D0-5CC1-E795-6272-15314B567B3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46213" y="2508014"/>
            <a:ext cx="1115121" cy="1371600"/>
          </a:xfrm>
          <a:prstGeom prst="rect">
            <a:avLst/>
          </a:prstGeom>
        </p:spPr>
      </p:pic>
      <p:pic>
        <p:nvPicPr>
          <p:cNvPr id="34" name="Picture 33" descr="A screenshot of a video game&#10;&#10;Description automatically generated with medium confidence">
            <a:extLst>
              <a:ext uri="{FF2B5EF4-FFF2-40B4-BE49-F238E27FC236}">
                <a16:creationId xmlns:a16="http://schemas.microsoft.com/office/drawing/2014/main" id="{ED594A7D-3DD1-FD08-67EB-7B78E980D27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626853" y="5503392"/>
            <a:ext cx="3118989" cy="1143000"/>
          </a:xfrm>
          <a:prstGeom prst="rect">
            <a:avLst/>
          </a:prstGeom>
        </p:spPr>
      </p:pic>
      <p:pic>
        <p:nvPicPr>
          <p:cNvPr id="36" name="Picture 35" descr="Text&#10;&#10;Description automatically generated with medium confidence">
            <a:extLst>
              <a:ext uri="{FF2B5EF4-FFF2-40B4-BE49-F238E27FC236}">
                <a16:creationId xmlns:a16="http://schemas.microsoft.com/office/drawing/2014/main" id="{6FCD2C3D-BEAC-BD85-7AA8-DF51B3197AB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945651" y="4451114"/>
            <a:ext cx="1819808" cy="1143000"/>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4CD1ECC3-C21A-DE2C-D5C9-D7F3199139CA}"/>
              </a:ext>
            </a:extLst>
          </p:cNvPr>
          <p:cNvPicPr>
            <a:picLocks noChangeAspect="1"/>
          </p:cNvPicPr>
          <p:nvPr/>
        </p:nvPicPr>
        <p:blipFill>
          <a:blip r:embed="rId17"/>
          <a:stretch>
            <a:fillRect/>
          </a:stretch>
        </p:blipFill>
        <p:spPr>
          <a:xfrm>
            <a:off x="4151944" y="5557754"/>
            <a:ext cx="4571429" cy="1247619"/>
          </a:xfrm>
          <a:prstGeom prst="rect">
            <a:avLst/>
          </a:prstGeom>
        </p:spPr>
      </p:pic>
      <p:pic>
        <p:nvPicPr>
          <p:cNvPr id="40" name="Picture 39">
            <a:extLst>
              <a:ext uri="{FF2B5EF4-FFF2-40B4-BE49-F238E27FC236}">
                <a16:creationId xmlns:a16="http://schemas.microsoft.com/office/drawing/2014/main" id="{663EECCC-8864-65C3-13C6-E489369E993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845246" y="5688883"/>
            <a:ext cx="1950724" cy="615697"/>
          </a:xfrm>
          <a:prstGeom prst="rect">
            <a:avLst/>
          </a:prstGeom>
        </p:spPr>
      </p:pic>
      <p:pic>
        <p:nvPicPr>
          <p:cNvPr id="42" name="Picture 41" descr="Logo&#10;&#10;Description automatically generated">
            <a:extLst>
              <a:ext uri="{FF2B5EF4-FFF2-40B4-BE49-F238E27FC236}">
                <a16:creationId xmlns:a16="http://schemas.microsoft.com/office/drawing/2014/main" id="{0EB9C29B-3EF4-B212-A222-A9E2B9BDFB0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483000" y="4954752"/>
            <a:ext cx="1097280" cy="1097280"/>
          </a:xfrm>
          <a:prstGeom prst="rect">
            <a:avLst/>
          </a:prstGeom>
        </p:spPr>
      </p:pic>
      <p:pic>
        <p:nvPicPr>
          <p:cNvPr id="44" name="Picture 43">
            <a:extLst>
              <a:ext uri="{FF2B5EF4-FFF2-40B4-BE49-F238E27FC236}">
                <a16:creationId xmlns:a16="http://schemas.microsoft.com/office/drawing/2014/main" id="{BA6C5500-1F2E-D184-4E81-E730E2763B0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598349" y="4702145"/>
            <a:ext cx="1506747" cy="914400"/>
          </a:xfrm>
          <a:prstGeom prst="rect">
            <a:avLst/>
          </a:prstGeom>
        </p:spPr>
      </p:pic>
      <p:pic>
        <p:nvPicPr>
          <p:cNvPr id="46" name="Picture 45">
            <a:extLst>
              <a:ext uri="{FF2B5EF4-FFF2-40B4-BE49-F238E27FC236}">
                <a16:creationId xmlns:a16="http://schemas.microsoft.com/office/drawing/2014/main" id="{C85F8ADD-2172-ACF6-CDF2-9FB168EE4A9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769912" y="4527295"/>
            <a:ext cx="913183" cy="914400"/>
          </a:xfrm>
          <a:prstGeom prst="rect">
            <a:avLst/>
          </a:prstGeom>
        </p:spPr>
      </p:pic>
      <p:pic>
        <p:nvPicPr>
          <p:cNvPr id="48" name="Picture 47">
            <a:extLst>
              <a:ext uri="{FF2B5EF4-FFF2-40B4-BE49-F238E27FC236}">
                <a16:creationId xmlns:a16="http://schemas.microsoft.com/office/drawing/2014/main" id="{65B60A6A-15BD-4BC6-A68B-A6053587350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8374" y="5515457"/>
            <a:ext cx="1910443" cy="685800"/>
          </a:xfrm>
          <a:prstGeom prst="rect">
            <a:avLst/>
          </a:prstGeom>
        </p:spPr>
      </p:pic>
      <p:pic>
        <p:nvPicPr>
          <p:cNvPr id="50" name="Picture 49">
            <a:extLst>
              <a:ext uri="{FF2B5EF4-FFF2-40B4-BE49-F238E27FC236}">
                <a16:creationId xmlns:a16="http://schemas.microsoft.com/office/drawing/2014/main" id="{6F8BAB78-C9AD-3E72-F327-D7A88403DE8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587933" y="3361834"/>
            <a:ext cx="1143000" cy="1143000"/>
          </a:xfrm>
          <a:prstGeom prst="rect">
            <a:avLst/>
          </a:prstGeom>
        </p:spPr>
      </p:pic>
      <p:pic>
        <p:nvPicPr>
          <p:cNvPr id="52" name="Picture 51">
            <a:extLst>
              <a:ext uri="{FF2B5EF4-FFF2-40B4-BE49-F238E27FC236}">
                <a16:creationId xmlns:a16="http://schemas.microsoft.com/office/drawing/2014/main" id="{125DB839-68DB-27A4-B946-F1075B3EE758}"/>
              </a:ext>
            </a:extLst>
          </p:cNvPr>
          <p:cNvPicPr>
            <a:picLocks noChangeAspect="1"/>
          </p:cNvPicPr>
          <p:nvPr/>
        </p:nvPicPr>
        <p:blipFill>
          <a:blip r:embed="rId24"/>
          <a:stretch>
            <a:fillRect/>
          </a:stretch>
        </p:blipFill>
        <p:spPr>
          <a:xfrm>
            <a:off x="11031387" y="2387366"/>
            <a:ext cx="914400" cy="914400"/>
          </a:xfrm>
          <a:prstGeom prst="rect">
            <a:avLst/>
          </a:prstGeom>
        </p:spPr>
      </p:pic>
      <p:pic>
        <p:nvPicPr>
          <p:cNvPr id="54" name="Picture 53">
            <a:extLst>
              <a:ext uri="{FF2B5EF4-FFF2-40B4-BE49-F238E27FC236}">
                <a16:creationId xmlns:a16="http://schemas.microsoft.com/office/drawing/2014/main" id="{A3D22CD4-42DB-D5D1-21BB-77790C9A2BBF}"/>
              </a:ext>
            </a:extLst>
          </p:cNvPr>
          <p:cNvPicPr>
            <a:picLocks noChangeAspect="1"/>
          </p:cNvPicPr>
          <p:nvPr/>
        </p:nvPicPr>
        <p:blipFill>
          <a:blip r:embed="rId25" cstate="screen">
            <a:clrChange>
              <a:clrFrom>
                <a:srgbClr val="F6F4F5"/>
              </a:clrFrom>
              <a:clrTo>
                <a:srgbClr val="F6F4F5">
                  <a:alpha val="0"/>
                </a:srgbClr>
              </a:clrTo>
            </a:clrChange>
            <a:extLst>
              <a:ext uri="{28A0092B-C50C-407E-A947-70E740481C1C}">
                <a14:useLocalDpi xmlns:a14="http://schemas.microsoft.com/office/drawing/2010/main"/>
              </a:ext>
            </a:extLst>
          </a:blip>
          <a:stretch>
            <a:fillRect/>
          </a:stretch>
        </p:blipFill>
        <p:spPr>
          <a:xfrm>
            <a:off x="8614956" y="2264554"/>
            <a:ext cx="1097280" cy="1097280"/>
          </a:xfrm>
          <a:prstGeom prst="rect">
            <a:avLst/>
          </a:prstGeom>
        </p:spPr>
      </p:pic>
      <p:pic>
        <p:nvPicPr>
          <p:cNvPr id="56" name="Picture 55">
            <a:extLst>
              <a:ext uri="{FF2B5EF4-FFF2-40B4-BE49-F238E27FC236}">
                <a16:creationId xmlns:a16="http://schemas.microsoft.com/office/drawing/2014/main" id="{3917BAB3-125C-D40E-88F2-F9D0B518538A}"/>
              </a:ext>
            </a:extLst>
          </p:cNvPr>
          <p:cNvPicPr>
            <a:picLocks noChangeAspect="1"/>
          </p:cNvPicPr>
          <p:nvPr/>
        </p:nvPicPr>
        <p:blipFill>
          <a:blip r:embed="rId26"/>
          <a:stretch>
            <a:fillRect/>
          </a:stretch>
        </p:blipFill>
        <p:spPr>
          <a:xfrm>
            <a:off x="7113086" y="3385912"/>
            <a:ext cx="2188254" cy="914400"/>
          </a:xfrm>
          <a:prstGeom prst="rect">
            <a:avLst/>
          </a:prstGeom>
        </p:spPr>
      </p:pic>
      <p:pic>
        <p:nvPicPr>
          <p:cNvPr id="58" name="Picture 57">
            <a:extLst>
              <a:ext uri="{FF2B5EF4-FFF2-40B4-BE49-F238E27FC236}">
                <a16:creationId xmlns:a16="http://schemas.microsoft.com/office/drawing/2014/main" id="{8F2AFD05-5171-0D3F-5DAA-10334F66B9FB}"/>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522489" y="3390697"/>
            <a:ext cx="914400" cy="914400"/>
          </a:xfrm>
          <a:prstGeom prst="rect">
            <a:avLst/>
          </a:prstGeom>
        </p:spPr>
      </p:pic>
      <p:pic>
        <p:nvPicPr>
          <p:cNvPr id="60" name="Picture 59">
            <a:extLst>
              <a:ext uri="{FF2B5EF4-FFF2-40B4-BE49-F238E27FC236}">
                <a16:creationId xmlns:a16="http://schemas.microsoft.com/office/drawing/2014/main" id="{903A4331-B39C-25FD-FC74-287314F42E0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816113" y="2233266"/>
            <a:ext cx="1143000" cy="1143000"/>
          </a:xfrm>
          <a:prstGeom prst="rect">
            <a:avLst/>
          </a:prstGeom>
        </p:spPr>
      </p:pic>
      <p:pic>
        <p:nvPicPr>
          <p:cNvPr id="8" name="Picture 7">
            <a:extLst>
              <a:ext uri="{FF2B5EF4-FFF2-40B4-BE49-F238E27FC236}">
                <a16:creationId xmlns:a16="http://schemas.microsoft.com/office/drawing/2014/main" id="{40F18F31-9F66-036C-E027-A331C6464223}"/>
              </a:ext>
            </a:extLst>
          </p:cNvPr>
          <p:cNvPicPr>
            <a:picLocks noChangeAspect="1"/>
          </p:cNvPicPr>
          <p:nvPr/>
        </p:nvPicPr>
        <p:blipFill>
          <a:blip r:embed="rId29"/>
          <a:stretch>
            <a:fillRect/>
          </a:stretch>
        </p:blipFill>
        <p:spPr>
          <a:xfrm>
            <a:off x="1571348" y="4036089"/>
            <a:ext cx="2766834" cy="830050"/>
          </a:xfrm>
          <a:prstGeom prst="rect">
            <a:avLst/>
          </a:prstGeom>
        </p:spPr>
      </p:pic>
      <p:pic>
        <p:nvPicPr>
          <p:cNvPr id="3" name="Google Shape;117;g2b4a9f3f8c8_0_28">
            <a:extLst>
              <a:ext uri="{FF2B5EF4-FFF2-40B4-BE49-F238E27FC236}">
                <a16:creationId xmlns:a16="http://schemas.microsoft.com/office/drawing/2014/main" id="{04F4B172-0CEB-CE24-B225-AD7058440811}"/>
              </a:ext>
            </a:extLst>
          </p:cNvPr>
          <p:cNvPicPr preferRelativeResize="0">
            <a:picLocks noChangeAspect="1"/>
          </p:cNvPicPr>
          <p:nvPr/>
        </p:nvPicPr>
        <p:blipFill>
          <a:blip r:embed="rId30" cstate="screen">
            <a:alphaModFix/>
            <a:extLst>
              <a:ext uri="{28A0092B-C50C-407E-A947-70E740481C1C}">
                <a14:useLocalDpi xmlns:a14="http://schemas.microsoft.com/office/drawing/2010/main"/>
              </a:ext>
            </a:extLst>
          </a:blip>
          <a:stretch>
            <a:fillRect/>
          </a:stretch>
        </p:blipFill>
        <p:spPr>
          <a:xfrm>
            <a:off x="4406416" y="4321368"/>
            <a:ext cx="2181027" cy="914400"/>
          </a:xfrm>
          <a:prstGeom prst="rect">
            <a:avLst/>
          </a:prstGeom>
          <a:noFill/>
          <a:ln>
            <a:noFill/>
          </a:ln>
        </p:spPr>
      </p:pic>
    </p:spTree>
    <p:extLst>
      <p:ext uri="{BB962C8B-B14F-4D97-AF65-F5344CB8AC3E}">
        <p14:creationId xmlns:p14="http://schemas.microsoft.com/office/powerpoint/2010/main" val="923388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76;g266919af5c3_0_ 1">
            <a:extLst>
              <a:ext uri="{FF2B5EF4-FFF2-40B4-BE49-F238E27FC236}">
                <a16:creationId xmlns:a16="http://schemas.microsoft.com/office/drawing/2014/main" id="{850F224F-7C82-E474-DFD7-A9F7A18DE5C8}"/>
              </a:ext>
            </a:extLst>
          </p:cNvPr>
          <p:cNvSpPr/>
          <p:nvPr/>
        </p:nvSpPr>
        <p:spPr>
          <a:xfrm>
            <a:off x="5155662" y="212879"/>
            <a:ext cx="7036338" cy="22390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3600" strike="noStrike" spc="-1" dirty="0">
                <a:latin typeface="Century Gothic" panose="020B0502020202020204" pitchFamily="34" charset="0"/>
                <a:ea typeface="Century Gothic"/>
              </a:rPr>
              <a:t>We are </a:t>
            </a:r>
            <a:r>
              <a:rPr lang="en-US" sz="3600" b="1" strike="noStrike" spc="-1" dirty="0">
                <a:ln>
                  <a:solidFill>
                    <a:schemeClr val="tx1"/>
                  </a:solidFill>
                </a:ln>
                <a:solidFill>
                  <a:srgbClr val="214C69"/>
                </a:solidFill>
                <a:latin typeface="Century Gothic" panose="020B0502020202020204" pitchFamily="34" charset="0"/>
                <a:ea typeface="Century Gothic"/>
              </a:rPr>
              <a:t>grateful</a:t>
            </a:r>
            <a:r>
              <a:rPr lang="en-US" sz="3600" strike="noStrike" cap="small" spc="-1" dirty="0">
                <a:latin typeface="Century Gothic" panose="020B0502020202020204" pitchFamily="34" charset="0"/>
                <a:ea typeface="Century Gothic"/>
              </a:rPr>
              <a:t> </a:t>
            </a:r>
            <a:r>
              <a:rPr lang="en-US" sz="3600" strike="noStrike" spc="-1" dirty="0">
                <a:latin typeface="Century Gothic" panose="020B0502020202020204" pitchFamily="34" charset="0"/>
                <a:ea typeface="Century Gothic"/>
              </a:rPr>
              <a:t>for the time that we’ve had on the tundra and in </a:t>
            </a:r>
            <a:r>
              <a:rPr lang="en-US" sz="3600" spc="-1" dirty="0">
                <a:latin typeface="Century Gothic" panose="020B0502020202020204" pitchFamily="34" charset="0"/>
                <a:ea typeface="Century Gothic"/>
              </a:rPr>
              <a:t>a</a:t>
            </a:r>
            <a:r>
              <a:rPr lang="en-US" sz="3600" strike="noStrike" spc="-1" dirty="0">
                <a:latin typeface="Century Gothic" panose="020B0502020202020204" pitchFamily="34" charset="0"/>
                <a:ea typeface="Century Gothic"/>
              </a:rPr>
              <a:t>rctic communities. </a:t>
            </a:r>
            <a:endParaRPr lang="en-US" sz="3600" strike="noStrike" spc="-1" dirty="0">
              <a:latin typeface="Century Gothic" panose="020B0502020202020204" pitchFamily="34" charset="0"/>
            </a:endParaRPr>
          </a:p>
        </p:txBody>
      </p:sp>
      <p:pic>
        <p:nvPicPr>
          <p:cNvPr id="16" name="Picture 15">
            <a:extLst>
              <a:ext uri="{FF2B5EF4-FFF2-40B4-BE49-F238E27FC236}">
                <a16:creationId xmlns:a16="http://schemas.microsoft.com/office/drawing/2014/main" id="{93D814E8-BCA7-26D6-91C5-DF134657CD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5996" y="2196553"/>
            <a:ext cx="3501301" cy="4846320"/>
          </a:xfrm>
          <a:prstGeom prst="ellipse">
            <a:avLst/>
          </a:prstGeom>
          <a:effectLst>
            <a:softEdge rad="317500"/>
          </a:effectLst>
        </p:spPr>
      </p:pic>
      <p:pic>
        <p:nvPicPr>
          <p:cNvPr id="18" name="Picture 17" descr="A picture containing text, accessory&#10;&#10;Description automatically generated">
            <a:extLst>
              <a:ext uri="{FF2B5EF4-FFF2-40B4-BE49-F238E27FC236}">
                <a16:creationId xmlns:a16="http://schemas.microsoft.com/office/drawing/2014/main" id="{81B859AF-E1B4-D4D8-4BC4-EDF0C2D95B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3922" y="-195551"/>
            <a:ext cx="4732164" cy="4663440"/>
          </a:xfrm>
          <a:prstGeom prst="ellipse">
            <a:avLst/>
          </a:prstGeom>
          <a:effectLst>
            <a:softEdge rad="317500"/>
          </a:effectLst>
        </p:spPr>
      </p:pic>
      <p:pic>
        <p:nvPicPr>
          <p:cNvPr id="4" name="Picture 3" descr="A picture containing text, book&#10;&#10;Description automatically generated">
            <a:extLst>
              <a:ext uri="{FF2B5EF4-FFF2-40B4-BE49-F238E27FC236}">
                <a16:creationId xmlns:a16="http://schemas.microsoft.com/office/drawing/2014/main" id="{51852C4C-2027-656B-8310-17FBB8E0EC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6890" y="1969221"/>
            <a:ext cx="4409452" cy="4114800"/>
          </a:xfrm>
          <a:prstGeom prst="ellipse">
            <a:avLst/>
          </a:prstGeom>
          <a:effectLst>
            <a:softEdge rad="317500"/>
          </a:effectLst>
        </p:spPr>
      </p:pic>
      <p:pic>
        <p:nvPicPr>
          <p:cNvPr id="12" name="Picture 11" descr="A painting of a bird&#10;&#10;Description automatically generated with medium confidence">
            <a:extLst>
              <a:ext uri="{FF2B5EF4-FFF2-40B4-BE49-F238E27FC236}">
                <a16:creationId xmlns:a16="http://schemas.microsoft.com/office/drawing/2014/main" id="{5A9C453D-8D82-8D17-A6A7-6F42DDFF04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7081" y="3429000"/>
            <a:ext cx="3181734" cy="3291840"/>
          </a:xfrm>
          <a:prstGeom prst="ellipse">
            <a:avLst/>
          </a:prstGeom>
          <a:effectLst>
            <a:softEdge rad="317500"/>
          </a:effectLst>
        </p:spPr>
      </p:pic>
      <p:pic>
        <p:nvPicPr>
          <p:cNvPr id="8" name="Picture 7" descr="A painting of a wolf&#10;&#10;Description automatically generated with low confidence">
            <a:extLst>
              <a:ext uri="{FF2B5EF4-FFF2-40B4-BE49-F238E27FC236}">
                <a16:creationId xmlns:a16="http://schemas.microsoft.com/office/drawing/2014/main" id="{41764D15-0CCC-CCFA-B47C-BDC00CB9D2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54917" y="3311918"/>
            <a:ext cx="3453262" cy="3474720"/>
          </a:xfrm>
          <a:prstGeom prst="ellipse">
            <a:avLst/>
          </a:prstGeom>
          <a:effectLst>
            <a:softEdge rad="317500"/>
          </a:effectLst>
        </p:spPr>
      </p:pic>
      <p:pic>
        <p:nvPicPr>
          <p:cNvPr id="10" name="Picture 9" descr="Diagram&#10;&#10;Description automatically generated">
            <a:extLst>
              <a:ext uri="{FF2B5EF4-FFF2-40B4-BE49-F238E27FC236}">
                <a16:creationId xmlns:a16="http://schemas.microsoft.com/office/drawing/2014/main" id="{52ADFF64-A692-A628-AF24-0A63E44CA55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19122" y="4290909"/>
            <a:ext cx="4282587" cy="2834640"/>
          </a:xfrm>
          <a:prstGeom prst="ellipse">
            <a:avLst/>
          </a:prstGeom>
          <a:effectLst>
            <a:softEdge rad="317500"/>
          </a:effectLst>
        </p:spPr>
      </p:pic>
      <p:pic>
        <p:nvPicPr>
          <p:cNvPr id="14" name="Picture 13" descr="A painting of an owl&#10;&#10;Description automatically generated with low confidence">
            <a:extLst>
              <a:ext uri="{FF2B5EF4-FFF2-40B4-BE49-F238E27FC236}">
                <a16:creationId xmlns:a16="http://schemas.microsoft.com/office/drawing/2014/main" id="{96D91C59-9987-8351-4B04-7872053C15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6422" y="-423814"/>
            <a:ext cx="3258413" cy="3200400"/>
          </a:xfrm>
          <a:prstGeom prst="ellipse">
            <a:avLst/>
          </a:prstGeom>
          <a:effectLst>
            <a:softEdge rad="317500"/>
          </a:effectLst>
        </p:spPr>
      </p:pic>
      <p:pic>
        <p:nvPicPr>
          <p:cNvPr id="6" name="Picture 5" descr="A picture containing text, brown&#10;&#10;Description automatically generated">
            <a:extLst>
              <a:ext uri="{FF2B5EF4-FFF2-40B4-BE49-F238E27FC236}">
                <a16:creationId xmlns:a16="http://schemas.microsoft.com/office/drawing/2014/main" id="{7651D116-6C85-3EA1-54ED-67269AF92EF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3357" y="2319049"/>
            <a:ext cx="3169314" cy="4297680"/>
          </a:xfrm>
          <a:prstGeom prst="octagon">
            <a:avLst>
              <a:gd name="adj" fmla="val 32229"/>
            </a:avLst>
          </a:prstGeom>
          <a:effectLst>
            <a:softEdge rad="317500"/>
          </a:effectLst>
        </p:spPr>
      </p:pic>
    </p:spTree>
    <p:extLst>
      <p:ext uri="{BB962C8B-B14F-4D97-AF65-F5344CB8AC3E}">
        <p14:creationId xmlns:p14="http://schemas.microsoft.com/office/powerpoint/2010/main" val="428418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AEBEFBC-B0C1-4007-9FD0-9C8AFC9D9078}"/>
              </a:ext>
            </a:extLst>
          </p:cNvPr>
          <p:cNvSpPr txBox="1"/>
          <p:nvPr/>
        </p:nvSpPr>
        <p:spPr>
          <a:xfrm>
            <a:off x="365760" y="1058336"/>
            <a:ext cx="11445239" cy="4401205"/>
          </a:xfrm>
          <a:prstGeom prst="rect">
            <a:avLst/>
          </a:prstGeom>
          <a:noFill/>
        </p:spPr>
        <p:txBody>
          <a:bodyPr wrap="square" rtlCol="0">
            <a:spAutoFit/>
          </a:bodyPr>
          <a:lstStyle/>
          <a:p>
            <a:pPr>
              <a:spcAft>
                <a:spcPts val="1200"/>
              </a:spcAft>
            </a:pPr>
            <a:r>
              <a:rPr lang="en-US" sz="2500" dirty="0">
                <a:latin typeface="Century Gothic" panose="020B0502020202020204" pitchFamily="34" charset="0"/>
              </a:rPr>
              <a:t>NGEE Arctic is supported by the Biological and Environmental Research Program in the Department of Energy’s Office of Science.</a:t>
            </a:r>
          </a:p>
          <a:p>
            <a:pPr>
              <a:spcAft>
                <a:spcPts val="1200"/>
              </a:spcAft>
            </a:pPr>
            <a:r>
              <a:rPr lang="en-US" sz="2500" dirty="0">
                <a:latin typeface="Century Gothic" panose="020B0502020202020204" pitchFamily="34" charset="0"/>
              </a:rPr>
              <a:t>We thank our partners from the Native Communities in Alaska for allowing us to conduct our research on the traditional homelands of the Iñupiat, including the UIC Science, Mary’s Igloo, Council, Sitnasuak, and Bering Straits Native Corporations.</a:t>
            </a:r>
          </a:p>
          <a:p>
            <a:pPr>
              <a:spcAft>
                <a:spcPts val="1200"/>
              </a:spcAft>
            </a:pPr>
            <a:r>
              <a:rPr lang="en-US" sz="2500" dirty="0">
                <a:latin typeface="Century Gothic" panose="020B0502020202020204" pitchFamily="34" charset="0"/>
              </a:rPr>
              <a:t>We also thank our Science Advisory Board as well as colleagues in Utqiaġvik and Nome, Alaska, for their insights and support. </a:t>
            </a:r>
          </a:p>
          <a:p>
            <a:pPr>
              <a:spcAft>
                <a:spcPts val="1200"/>
              </a:spcAft>
            </a:pPr>
            <a:r>
              <a:rPr lang="en-US" sz="2500" dirty="0">
                <a:latin typeface="Century Gothic" panose="020B0502020202020204" pitchFamily="34" charset="0"/>
              </a:rPr>
              <a:t>NGEE Arctic is underscored by a foundation of open science and data sharing and a safe, inclusive project culture.</a:t>
            </a:r>
          </a:p>
        </p:txBody>
      </p:sp>
      <p:pic>
        <p:nvPicPr>
          <p:cNvPr id="1026" name="Picture 2">
            <a:extLst>
              <a:ext uri="{FF2B5EF4-FFF2-40B4-BE49-F238E27FC236}">
                <a16:creationId xmlns:a16="http://schemas.microsoft.com/office/drawing/2014/main" id="{10936C4E-7E38-7167-E75A-7BBE3A3EBA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38508" y="5545571"/>
            <a:ext cx="2009742"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54929E8-2086-08B8-82F5-6B1FA65BC4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6025" y="5819891"/>
            <a:ext cx="4358472" cy="731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6D5CF8-1E07-1F8E-9C71-A4A537B85780}"/>
              </a:ext>
            </a:extLst>
          </p:cNvPr>
          <p:cNvSpPr>
            <a:spLocks noGrp="1"/>
          </p:cNvSpPr>
          <p:nvPr>
            <p:ph type="title"/>
          </p:nvPr>
        </p:nvSpPr>
        <p:spPr/>
        <p:txBody>
          <a:bodyPr/>
          <a:lstStyle/>
          <a:p>
            <a:r>
              <a:rPr lang="en-US" dirty="0"/>
              <a:t>Acknowledgements</a:t>
            </a:r>
          </a:p>
        </p:txBody>
      </p:sp>
    </p:spTree>
    <p:extLst>
      <p:ext uri="{BB962C8B-B14F-4D97-AF65-F5344CB8AC3E}">
        <p14:creationId xmlns:p14="http://schemas.microsoft.com/office/powerpoint/2010/main" val="2496803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73A30-23E6-142B-B624-386ECEF4AA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36624" y="0"/>
            <a:ext cx="2639571" cy="6903720"/>
          </a:xfrm>
          <a:prstGeom prst="rect">
            <a:avLst/>
          </a:prstGeom>
        </p:spPr>
      </p:pic>
      <p:sp>
        <p:nvSpPr>
          <p:cNvPr id="3" name="TextBox 2">
            <a:extLst>
              <a:ext uri="{FF2B5EF4-FFF2-40B4-BE49-F238E27FC236}">
                <a16:creationId xmlns:a16="http://schemas.microsoft.com/office/drawing/2014/main" id="{A2C1974D-E35E-D4D1-AAFD-5C5749591FA4}"/>
              </a:ext>
            </a:extLst>
          </p:cNvPr>
          <p:cNvSpPr txBox="1"/>
          <p:nvPr/>
        </p:nvSpPr>
        <p:spPr>
          <a:xfrm>
            <a:off x="399011" y="1000296"/>
            <a:ext cx="8897389" cy="861774"/>
          </a:xfrm>
          <a:prstGeom prst="rect">
            <a:avLst/>
          </a:prstGeom>
          <a:noFill/>
        </p:spPr>
        <p:txBody>
          <a:bodyPr wrap="square" rtlCol="0">
            <a:spAutoFit/>
          </a:bodyPr>
          <a:lstStyle/>
          <a:p>
            <a:pPr>
              <a:spcBef>
                <a:spcPts val="0"/>
              </a:spcBef>
              <a:spcAft>
                <a:spcPts val="1200"/>
              </a:spcAft>
            </a:pPr>
            <a:r>
              <a:rPr lang="en-US" sz="2000" b="1" spc="100" dirty="0">
                <a:ln>
                  <a:solidFill>
                    <a:sysClr val="windowText" lastClr="000000"/>
                  </a:solidFill>
                </a:ln>
                <a:solidFill>
                  <a:srgbClr val="214C69"/>
                </a:solidFill>
                <a:latin typeface="Century Gothic" panose="020B0502020202020204" pitchFamily="34" charset="0"/>
              </a:rPr>
              <a:t>Websites</a:t>
            </a:r>
            <a:r>
              <a:rPr lang="en-US" sz="2000" b="1" dirty="0">
                <a:ln>
                  <a:solidFill>
                    <a:sysClr val="windowText" lastClr="000000"/>
                  </a:solidFill>
                </a:ln>
                <a:solidFill>
                  <a:srgbClr val="214C69"/>
                </a:solidFill>
                <a:latin typeface="Century Gothic" panose="020B0502020202020204" pitchFamily="34" charset="0"/>
              </a:rPr>
              <a:t>:</a:t>
            </a:r>
            <a:r>
              <a:rPr lang="en-US" sz="2000" b="1" dirty="0">
                <a:solidFill>
                  <a:srgbClr val="07495E"/>
                </a:solidFill>
                <a:latin typeface="Century Gothic" panose="020B0502020202020204" pitchFamily="34" charset="0"/>
              </a:rPr>
              <a:t> </a:t>
            </a:r>
            <a:r>
              <a:rPr lang="en-US" sz="2000" dirty="0">
                <a:solidFill>
                  <a:srgbClr val="07495E"/>
                </a:solidFill>
                <a:latin typeface="Century Gothic" panose="020B0502020202020204" pitchFamily="34" charset="0"/>
                <a:hlinkClick r:id="rId3">
                  <a:extLst>
                    <a:ext uri="{A12FA001-AC4F-418D-AE19-62706E023703}">
                      <ahyp:hlinkClr xmlns:ahyp="http://schemas.microsoft.com/office/drawing/2018/hyperlinkcolor" val="tx"/>
                    </a:ext>
                  </a:extLst>
                </a:hlinkClick>
              </a:rPr>
              <a:t>ngee-arctic.ornl.gov</a:t>
            </a:r>
            <a:r>
              <a:rPr lang="en-US" sz="2000" dirty="0">
                <a:solidFill>
                  <a:srgbClr val="07495E"/>
                </a:solidFill>
                <a:latin typeface="Century Gothic" panose="020B0502020202020204" pitchFamily="34" charset="0"/>
              </a:rPr>
              <a:t> </a:t>
            </a:r>
            <a:r>
              <a:rPr lang="en-US" sz="2000" dirty="0">
                <a:latin typeface="Century Gothic" panose="020B0502020202020204" pitchFamily="34" charset="0"/>
              </a:rPr>
              <a:t>+</a:t>
            </a:r>
            <a:r>
              <a:rPr lang="en-US" sz="2000" dirty="0">
                <a:solidFill>
                  <a:srgbClr val="07495E"/>
                </a:solidFill>
                <a:latin typeface="Century Gothic" panose="020B0502020202020204" pitchFamily="34" charset="0"/>
              </a:rPr>
              <a:t> </a:t>
            </a:r>
            <a:r>
              <a:rPr lang="en-US" sz="2000" dirty="0">
                <a:solidFill>
                  <a:srgbClr val="07495E"/>
                </a:solidFill>
                <a:latin typeface="Century Gothic" panose="020B0502020202020204" pitchFamily="34" charset="0"/>
                <a:hlinkClick r:id="rId4">
                  <a:extLst>
                    <a:ext uri="{A12FA001-AC4F-418D-AE19-62706E023703}">
                      <ahyp:hlinkClr xmlns:ahyp="http://schemas.microsoft.com/office/drawing/2018/hyperlinkcolor" val="tx"/>
                    </a:ext>
                  </a:extLst>
                </a:hlinkClick>
              </a:rPr>
              <a:t>ess.science.energy.gov/</a:t>
            </a:r>
            <a:r>
              <a:rPr lang="en-US" sz="2000" dirty="0" err="1">
                <a:solidFill>
                  <a:srgbClr val="07495E"/>
                </a:solidFill>
                <a:latin typeface="Century Gothic" panose="020B0502020202020204" pitchFamily="34" charset="0"/>
                <a:hlinkClick r:id="rId4">
                  <a:extLst>
                    <a:ext uri="{A12FA001-AC4F-418D-AE19-62706E023703}">
                      <ahyp:hlinkClr xmlns:ahyp="http://schemas.microsoft.com/office/drawing/2018/hyperlinkcolor" val="tx"/>
                    </a:ext>
                  </a:extLst>
                </a:hlinkClick>
              </a:rPr>
              <a:t>ngee</a:t>
            </a:r>
            <a:r>
              <a:rPr lang="en-US" sz="2000" dirty="0">
                <a:solidFill>
                  <a:srgbClr val="07495E"/>
                </a:solidFill>
                <a:latin typeface="Century Gothic" panose="020B0502020202020204" pitchFamily="34" charset="0"/>
                <a:hlinkClick r:id="rId4">
                  <a:extLst>
                    <a:ext uri="{A12FA001-AC4F-418D-AE19-62706E023703}">
                      <ahyp:hlinkClr xmlns:ahyp="http://schemas.microsoft.com/office/drawing/2018/hyperlinkcolor" val="tx"/>
                    </a:ext>
                  </a:extLst>
                </a:hlinkClick>
              </a:rPr>
              <a:t>-arctic</a:t>
            </a:r>
            <a:endParaRPr lang="en-US" sz="2000" dirty="0">
              <a:solidFill>
                <a:srgbClr val="07495E"/>
              </a:solidFill>
              <a:latin typeface="Century Gothic" panose="020B0502020202020204" pitchFamily="34" charset="0"/>
            </a:endParaRPr>
          </a:p>
          <a:p>
            <a:pPr>
              <a:spcBef>
                <a:spcPts val="0"/>
              </a:spcBef>
              <a:spcAft>
                <a:spcPts val="1200"/>
              </a:spcAft>
            </a:pPr>
            <a:r>
              <a:rPr lang="en-US" sz="2000" b="1" spc="100" dirty="0">
                <a:ln>
                  <a:solidFill>
                    <a:sysClr val="windowText" lastClr="000000"/>
                  </a:solidFill>
                </a:ln>
                <a:solidFill>
                  <a:srgbClr val="214C69"/>
                </a:solidFill>
                <a:latin typeface="Century Gothic" panose="020B0502020202020204" pitchFamily="34" charset="0"/>
              </a:rPr>
              <a:t>Podcast</a:t>
            </a:r>
            <a:r>
              <a:rPr lang="en-US" sz="2000" b="1" dirty="0">
                <a:ln>
                  <a:solidFill>
                    <a:sysClr val="windowText" lastClr="000000"/>
                  </a:solidFill>
                </a:ln>
                <a:solidFill>
                  <a:srgbClr val="214C69"/>
                </a:solidFill>
                <a:latin typeface="Century Gothic" panose="020B0502020202020204" pitchFamily="34" charset="0"/>
              </a:rPr>
              <a:t>:</a:t>
            </a:r>
            <a:r>
              <a:rPr lang="en-US" sz="2000" b="1" dirty="0">
                <a:solidFill>
                  <a:srgbClr val="214C69"/>
                </a:solidFill>
                <a:latin typeface="Century Gothic" panose="020B0502020202020204" pitchFamily="34" charset="0"/>
              </a:rPr>
              <a:t> </a:t>
            </a:r>
            <a:r>
              <a:rPr lang="en-US" sz="2000" dirty="0">
                <a:solidFill>
                  <a:srgbClr val="07495E"/>
                </a:solidFill>
                <a:latin typeface="Century Gothic" panose="020B0502020202020204" pitchFamily="34" charset="0"/>
                <a:hlinkClick r:id="rId5">
                  <a:extLst>
                    <a:ext uri="{A12FA001-AC4F-418D-AE19-62706E023703}">
                      <ahyp:hlinkClr xmlns:ahyp="http://schemas.microsoft.com/office/drawing/2018/hyperlinkcolor" val="tx"/>
                    </a:ext>
                  </a:extLst>
                </a:hlinkClick>
              </a:rPr>
              <a:t>The Unseen World of Climate Change</a:t>
            </a:r>
            <a:r>
              <a:rPr lang="en-US" sz="2000" dirty="0">
                <a:latin typeface="Century Gothic" panose="020B0502020202020204" pitchFamily="34" charset="0"/>
              </a:rPr>
              <a:t> (Sound of Science)</a:t>
            </a:r>
          </a:p>
        </p:txBody>
      </p:sp>
      <p:sp>
        <p:nvSpPr>
          <p:cNvPr id="6" name="Title 5">
            <a:extLst>
              <a:ext uri="{FF2B5EF4-FFF2-40B4-BE49-F238E27FC236}">
                <a16:creationId xmlns:a16="http://schemas.microsoft.com/office/drawing/2014/main" id="{DBE2261E-7806-A124-02B8-558AD957C42C}"/>
              </a:ext>
            </a:extLst>
          </p:cNvPr>
          <p:cNvSpPr>
            <a:spLocks noGrp="1"/>
          </p:cNvSpPr>
          <p:nvPr>
            <p:ph type="title"/>
          </p:nvPr>
        </p:nvSpPr>
        <p:spPr/>
        <p:txBody>
          <a:bodyPr/>
          <a:lstStyle/>
          <a:p>
            <a:r>
              <a:rPr lang="en-US" dirty="0"/>
              <a:t>Find Out More About NGEE Arctic</a:t>
            </a:r>
          </a:p>
        </p:txBody>
      </p:sp>
      <p:pic>
        <p:nvPicPr>
          <p:cNvPr id="8" name="Google Shape;61;g2b325ebc0d8_0_ 1">
            <a:extLst>
              <a:ext uri="{FF2B5EF4-FFF2-40B4-BE49-F238E27FC236}">
                <a16:creationId xmlns:a16="http://schemas.microsoft.com/office/drawing/2014/main" id="{DC74D5A0-FA75-8E1F-567F-5495258A1ECC}"/>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a:xfrm>
            <a:off x="3353979" y="2446020"/>
            <a:ext cx="2262891" cy="2926080"/>
          </a:xfrm>
          <a:prstGeom prst="rect">
            <a:avLst/>
          </a:prstGeom>
          <a:ln w="38100">
            <a:noFill/>
          </a:ln>
        </p:spPr>
      </p:pic>
      <p:pic>
        <p:nvPicPr>
          <p:cNvPr id="9" name="Google Shape;59;g2b325ebc0d8_0_ 1">
            <a:extLst>
              <a:ext uri="{FF2B5EF4-FFF2-40B4-BE49-F238E27FC236}">
                <a16:creationId xmlns:a16="http://schemas.microsoft.com/office/drawing/2014/main" id="{095DE6ED-04F5-B457-8F03-73A4779D6ED8}"/>
              </a:ext>
            </a:extLst>
          </p:cNvPr>
          <p:cNvPicPr>
            <a:picLocks noChangeAspect="1"/>
          </p:cNvPicPr>
          <p:nvPr/>
        </p:nvPicPr>
        <p:blipFill>
          <a:blip r:embed="rId7" cstate="screen">
            <a:extLst>
              <a:ext uri="{28A0092B-C50C-407E-A947-70E740481C1C}">
                <a14:useLocalDpi xmlns:a14="http://schemas.microsoft.com/office/drawing/2010/main"/>
              </a:ext>
            </a:extLst>
          </a:blip>
          <a:stretch/>
        </p:blipFill>
        <p:spPr>
          <a:xfrm>
            <a:off x="936815" y="2446020"/>
            <a:ext cx="2260304" cy="2926080"/>
          </a:xfrm>
          <a:prstGeom prst="rect">
            <a:avLst/>
          </a:prstGeom>
          <a:ln w="38100">
            <a:noFill/>
          </a:ln>
        </p:spPr>
      </p:pic>
      <p:pic>
        <p:nvPicPr>
          <p:cNvPr id="11" name="Picture 10" descr="Text&#10;&#10;Description automatically generated">
            <a:extLst>
              <a:ext uri="{FF2B5EF4-FFF2-40B4-BE49-F238E27FC236}">
                <a16:creationId xmlns:a16="http://schemas.microsoft.com/office/drawing/2014/main" id="{52586261-4360-5F79-D01A-14D6C1CD5B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3730" y="2446020"/>
            <a:ext cx="2926080" cy="2926080"/>
          </a:xfrm>
          <a:prstGeom prst="rect">
            <a:avLst/>
          </a:prstGeom>
        </p:spPr>
      </p:pic>
      <p:sp>
        <p:nvSpPr>
          <p:cNvPr id="5" name="TextBox 4">
            <a:extLst>
              <a:ext uri="{FF2B5EF4-FFF2-40B4-BE49-F238E27FC236}">
                <a16:creationId xmlns:a16="http://schemas.microsoft.com/office/drawing/2014/main" id="{B325F811-AF7F-0F57-0C22-CDFDEB6A9D46}"/>
              </a:ext>
            </a:extLst>
          </p:cNvPr>
          <p:cNvSpPr txBox="1"/>
          <p:nvPr/>
        </p:nvSpPr>
        <p:spPr>
          <a:xfrm>
            <a:off x="3055435" y="3277787"/>
            <a:ext cx="6155472" cy="369332"/>
          </a:xfrm>
          <a:prstGeom prst="rect">
            <a:avLst/>
          </a:prstGeom>
          <a:noFill/>
        </p:spPr>
        <p:txBody>
          <a:bodyPr wrap="square">
            <a:spAutoFit/>
          </a:bodyPr>
          <a:lstStyle/>
          <a:p>
            <a:r>
              <a:rPr lang="en-US" sz="1800" dirty="0" err="1">
                <a:latin typeface="Century Gothic" panose="020B0502020202020204" pitchFamily="34" charset="0"/>
              </a:rPr>
              <a:t>extedned</a:t>
            </a:r>
            <a:endParaRPr lang="en-US" dirty="0"/>
          </a:p>
        </p:txBody>
      </p:sp>
      <p:sp>
        <p:nvSpPr>
          <p:cNvPr id="10" name="TextBox 9">
            <a:extLst>
              <a:ext uri="{FF2B5EF4-FFF2-40B4-BE49-F238E27FC236}">
                <a16:creationId xmlns:a16="http://schemas.microsoft.com/office/drawing/2014/main" id="{A40FFD0B-CCEE-817C-9B2B-414DC3106A1F}"/>
              </a:ext>
            </a:extLst>
          </p:cNvPr>
          <p:cNvSpPr txBox="1"/>
          <p:nvPr/>
        </p:nvSpPr>
        <p:spPr>
          <a:xfrm>
            <a:off x="3055435" y="3277787"/>
            <a:ext cx="6155472" cy="369332"/>
          </a:xfrm>
          <a:prstGeom prst="rect">
            <a:avLst/>
          </a:prstGeom>
          <a:noFill/>
        </p:spPr>
        <p:txBody>
          <a:bodyPr wrap="square">
            <a:spAutoFit/>
          </a:bodyPr>
          <a:lstStyle/>
          <a:p>
            <a:r>
              <a:rPr lang="en-US" sz="1800" dirty="0" err="1">
                <a:latin typeface="Century Gothic" panose="020B0502020202020204" pitchFamily="34" charset="0"/>
              </a:rPr>
              <a:t>extedned</a:t>
            </a:r>
            <a:endParaRPr lang="en-US" dirty="0"/>
          </a:p>
        </p:txBody>
      </p:sp>
    </p:spTree>
    <p:extLst>
      <p:ext uri="{BB962C8B-B14F-4D97-AF65-F5344CB8AC3E}">
        <p14:creationId xmlns:p14="http://schemas.microsoft.com/office/powerpoint/2010/main" val="185996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DD90C3F3-9C34-0DFC-8B9E-9C558BD540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269" y="385641"/>
            <a:ext cx="10745463" cy="5943600"/>
          </a:xfrm>
          <a:prstGeom prst="rect">
            <a:avLst/>
          </a:prstGeom>
          <a:ln>
            <a:noFill/>
          </a:ln>
          <a:effectLst>
            <a:softEdge rad="112500"/>
          </a:effectLst>
        </p:spPr>
      </p:pic>
      <p:sp>
        <p:nvSpPr>
          <p:cNvPr id="2" name="TextBox 1">
            <a:extLst>
              <a:ext uri="{FF2B5EF4-FFF2-40B4-BE49-F238E27FC236}">
                <a16:creationId xmlns:a16="http://schemas.microsoft.com/office/drawing/2014/main" id="{3F63BDCD-C1E3-BF47-2EDF-DAF4439F62A1}"/>
              </a:ext>
            </a:extLst>
          </p:cNvPr>
          <p:cNvSpPr txBox="1"/>
          <p:nvPr/>
        </p:nvSpPr>
        <p:spPr>
          <a:xfrm>
            <a:off x="7030198" y="6313033"/>
            <a:ext cx="4618572" cy="400110"/>
          </a:xfrm>
          <a:prstGeom prst="rect">
            <a:avLst/>
          </a:prstGeom>
          <a:noFill/>
        </p:spPr>
        <p:txBody>
          <a:bodyPr wrap="none" rtlCol="0">
            <a:spAutoFit/>
          </a:bodyPr>
          <a:lstStyle/>
          <a:p>
            <a:r>
              <a:rPr lang="en-US" sz="2000" dirty="0">
                <a:solidFill>
                  <a:prstClr val="black"/>
                </a:solidFill>
                <a:latin typeface="Century Gothic" panose="020B0502020202020204" pitchFamily="34" charset="0"/>
              </a:rPr>
              <a:t>(Illustration by Victor Leshyk, ECOSS)</a:t>
            </a:r>
          </a:p>
        </p:txBody>
      </p:sp>
    </p:spTree>
    <p:extLst>
      <p:ext uri="{BB962C8B-B14F-4D97-AF65-F5344CB8AC3E}">
        <p14:creationId xmlns:p14="http://schemas.microsoft.com/office/powerpoint/2010/main" val="3752140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ree&#10;&#10;Description automatically generated">
            <a:extLst>
              <a:ext uri="{FF2B5EF4-FFF2-40B4-BE49-F238E27FC236}">
                <a16:creationId xmlns:a16="http://schemas.microsoft.com/office/drawing/2014/main" id="{44D55BAC-E361-2CAF-00A1-B157048846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2518" y="182880"/>
            <a:ext cx="6682100" cy="5852160"/>
          </a:xfrm>
          <a:prstGeom prst="rect">
            <a:avLst/>
          </a:prstGeom>
        </p:spPr>
      </p:pic>
      <p:sp>
        <p:nvSpPr>
          <p:cNvPr id="5" name="TextBox 4">
            <a:extLst>
              <a:ext uri="{FF2B5EF4-FFF2-40B4-BE49-F238E27FC236}">
                <a16:creationId xmlns:a16="http://schemas.microsoft.com/office/drawing/2014/main" id="{E340E95D-1238-0101-C548-DE1B77FF22D6}"/>
              </a:ext>
            </a:extLst>
          </p:cNvPr>
          <p:cNvSpPr txBox="1"/>
          <p:nvPr/>
        </p:nvSpPr>
        <p:spPr>
          <a:xfrm>
            <a:off x="0" y="328880"/>
            <a:ext cx="5635109" cy="5418775"/>
          </a:xfrm>
          <a:prstGeom prst="rect">
            <a:avLst/>
          </a:prstGeom>
          <a:noFill/>
        </p:spPr>
        <p:txBody>
          <a:bodyPr wrap="square" lIns="274320" tIns="182880" rIns="182880" bIns="182880" anchor="ctr" anchorCtr="0">
            <a:noAutofit/>
          </a:bodyPr>
          <a:lstStyle/>
          <a:p>
            <a:r>
              <a:rPr lang="en-US" sz="3200" dirty="0">
                <a:effectLst/>
                <a:latin typeface="Century Gothic" panose="020B0502020202020204" pitchFamily="34" charset="0"/>
                <a:ea typeface="Times New Roman" panose="02020603050405020304" pitchFamily="18" charset="0"/>
              </a:rPr>
              <a:t>NGEE Arctic is a </a:t>
            </a:r>
            <a:r>
              <a:rPr lang="en-US" sz="3200" spc="100" dirty="0">
                <a:effectLst/>
                <a:latin typeface="Century Gothic" panose="020B0502020202020204" pitchFamily="34" charset="0"/>
                <a:ea typeface="Times New Roman" panose="02020603050405020304" pitchFamily="18" charset="0"/>
              </a:rPr>
              <a:t>model-driven, multi-scale </a:t>
            </a:r>
            <a:r>
              <a:rPr lang="en-US" sz="3200" dirty="0">
                <a:effectLst/>
                <a:latin typeface="Century Gothic" panose="020B0502020202020204" pitchFamily="34" charset="0"/>
                <a:ea typeface="Times New Roman" panose="02020603050405020304" pitchFamily="18" charset="0"/>
              </a:rPr>
              <a:t>research project that leverages a decade-long foundation of model–data integration in arctic Alaska to understand and predict climate– ecosystem feedbacks across the Arctic.</a:t>
            </a:r>
            <a:endParaRPr lang="en-US" sz="3200" dirty="0">
              <a:latin typeface="Century Gothic" panose="020B0502020202020204" pitchFamily="34" charset="0"/>
            </a:endParaRPr>
          </a:p>
        </p:txBody>
      </p:sp>
    </p:spTree>
    <p:extLst>
      <p:ext uri="{BB962C8B-B14F-4D97-AF65-F5344CB8AC3E}">
        <p14:creationId xmlns:p14="http://schemas.microsoft.com/office/powerpoint/2010/main" val="359474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17D7987F-0EED-6C5F-5607-8ECA792487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054" y="950755"/>
            <a:ext cx="10223899" cy="4368449"/>
          </a:xfrm>
          <a:prstGeom prst="rect">
            <a:avLst/>
          </a:prstGeom>
        </p:spPr>
      </p:pic>
      <p:sp>
        <p:nvSpPr>
          <p:cNvPr id="3" name="Title 2">
            <a:extLst>
              <a:ext uri="{FF2B5EF4-FFF2-40B4-BE49-F238E27FC236}">
                <a16:creationId xmlns:a16="http://schemas.microsoft.com/office/drawing/2014/main" id="{E14693DE-40DE-A405-C70D-521432E31B65}"/>
              </a:ext>
            </a:extLst>
          </p:cNvPr>
          <p:cNvSpPr>
            <a:spLocks noGrp="1"/>
          </p:cNvSpPr>
          <p:nvPr>
            <p:ph type="title"/>
          </p:nvPr>
        </p:nvSpPr>
        <p:spPr/>
        <p:txBody>
          <a:bodyPr/>
          <a:lstStyle/>
          <a:p>
            <a:r>
              <a:rPr lang="en-US" dirty="0"/>
              <a:t>We Emphasize Collaboration Across Disciplines</a:t>
            </a:r>
          </a:p>
        </p:txBody>
      </p:sp>
      <p:pic>
        <p:nvPicPr>
          <p:cNvPr id="6" name="Picture 2">
            <a:extLst>
              <a:ext uri="{FF2B5EF4-FFF2-40B4-BE49-F238E27FC236}">
                <a16:creationId xmlns:a16="http://schemas.microsoft.com/office/drawing/2014/main" id="{4C0B1122-0F65-E099-972E-EDECD12C26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9737" y="5374923"/>
            <a:ext cx="2857500" cy="857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978938-07CB-069C-1B92-4E96A31FCB22}"/>
              </a:ext>
            </a:extLst>
          </p:cNvPr>
          <p:cNvSpPr txBox="1"/>
          <p:nvPr/>
        </p:nvSpPr>
        <p:spPr>
          <a:xfrm>
            <a:off x="921189" y="5355559"/>
            <a:ext cx="9953627" cy="815608"/>
          </a:xfrm>
          <a:prstGeom prst="rect">
            <a:avLst/>
          </a:prstGeom>
          <a:noFill/>
        </p:spPr>
        <p:txBody>
          <a:bodyPr wrap="square" rtlCol="0">
            <a:spAutoFit/>
          </a:bodyPr>
          <a:lstStyle/>
          <a:p>
            <a:pPr>
              <a:spcAft>
                <a:spcPts val="600"/>
              </a:spcAft>
            </a:pPr>
            <a:r>
              <a:rPr lang="en-US" sz="1300" cap="small" spc="100" dirty="0">
                <a:ln>
                  <a:solidFill>
                    <a:sysClr val="windowText" lastClr="000000"/>
                  </a:solidFill>
                </a:ln>
                <a:solidFill>
                  <a:srgbClr val="07495E"/>
                </a:solidFill>
              </a:rPr>
              <a:t>Data archived at Environmental System Science Data Infrastructure for a Virtual Ecosystem (ESS-DIVE*)</a:t>
            </a:r>
          </a:p>
          <a:p>
            <a:pPr>
              <a:spcAft>
                <a:spcPts val="600"/>
              </a:spcAft>
            </a:pPr>
            <a:r>
              <a:rPr lang="en-US" sz="1200" dirty="0">
                <a:latin typeface="Century Gothic" panose="020B0502020202020204" pitchFamily="34" charset="0"/>
              </a:rPr>
              <a:t>*E3SM is the Department of Energy’s Energy Exascale Earth System Model; ELM is the land model.</a:t>
            </a:r>
          </a:p>
          <a:p>
            <a:pPr>
              <a:spcAft>
                <a:spcPts val="600"/>
              </a:spcAft>
            </a:pPr>
            <a:r>
              <a:rPr lang="en-US" sz="1200" dirty="0">
                <a:latin typeface="Century Gothic" panose="020B0502020202020204" pitchFamily="34" charset="0"/>
              </a:rPr>
              <a:t>*ESS-DIVE is a freely accessible online platform for data sharing funded by DOE.</a:t>
            </a:r>
          </a:p>
        </p:txBody>
      </p:sp>
    </p:spTree>
    <p:extLst>
      <p:ext uri="{BB962C8B-B14F-4D97-AF65-F5344CB8AC3E}">
        <p14:creationId xmlns:p14="http://schemas.microsoft.com/office/powerpoint/2010/main" val="431837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B24D0B-A32E-C4F9-6650-68DB79C75861}"/>
              </a:ext>
            </a:extLst>
          </p:cNvPr>
          <p:cNvSpPr>
            <a:spLocks noGrp="1"/>
          </p:cNvSpPr>
          <p:nvPr>
            <p:ph type="title"/>
          </p:nvPr>
        </p:nvSpPr>
        <p:spPr/>
        <p:txBody>
          <a:bodyPr/>
          <a:lstStyle/>
          <a:p>
            <a:r>
              <a:rPr lang="en-US" b="1" dirty="0">
                <a:latin typeface="Century Gothic" panose="020B0502020202020204" pitchFamily="34" charset="0"/>
              </a:rPr>
              <a:t>We Gratefully Conduct Science on Native Lands</a:t>
            </a:r>
            <a:endParaRPr lang="en-US" dirty="0"/>
          </a:p>
        </p:txBody>
      </p:sp>
      <p:grpSp>
        <p:nvGrpSpPr>
          <p:cNvPr id="18" name="Group 17">
            <a:extLst>
              <a:ext uri="{FF2B5EF4-FFF2-40B4-BE49-F238E27FC236}">
                <a16:creationId xmlns:a16="http://schemas.microsoft.com/office/drawing/2014/main" id="{633E9F23-A6AF-2D3B-E351-34A5125E84FF}"/>
              </a:ext>
            </a:extLst>
          </p:cNvPr>
          <p:cNvGrpSpPr/>
          <p:nvPr/>
        </p:nvGrpSpPr>
        <p:grpSpPr>
          <a:xfrm>
            <a:off x="376444" y="914400"/>
            <a:ext cx="11578458" cy="5251074"/>
            <a:chOff x="306772" y="914400"/>
            <a:chExt cx="11578458" cy="5251074"/>
          </a:xfrm>
        </p:grpSpPr>
        <p:pic>
          <p:nvPicPr>
            <p:cNvPr id="3" name="Picture 2" descr="A picture containing text&#10;&#10;Description automatically generated">
              <a:extLst>
                <a:ext uri="{FF2B5EF4-FFF2-40B4-BE49-F238E27FC236}">
                  <a16:creationId xmlns:a16="http://schemas.microsoft.com/office/drawing/2014/main" id="{C6EFCF13-6F6B-AE23-D00F-698240C5B0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772" y="914400"/>
              <a:ext cx="11578456" cy="3741618"/>
            </a:xfrm>
            <a:prstGeom prst="rect">
              <a:avLst/>
            </a:prstGeom>
          </p:spPr>
        </p:pic>
        <p:grpSp>
          <p:nvGrpSpPr>
            <p:cNvPr id="7" name="Group 6">
              <a:extLst>
                <a:ext uri="{FF2B5EF4-FFF2-40B4-BE49-F238E27FC236}">
                  <a16:creationId xmlns:a16="http://schemas.microsoft.com/office/drawing/2014/main" id="{C4B2BA70-2F4F-99A3-0BDA-BD0177FA8678}"/>
                </a:ext>
              </a:extLst>
            </p:cNvPr>
            <p:cNvGrpSpPr>
              <a:grpSpLocks noChangeAspect="1"/>
            </p:cNvGrpSpPr>
            <p:nvPr/>
          </p:nvGrpSpPr>
          <p:grpSpPr>
            <a:xfrm>
              <a:off x="306772" y="4729719"/>
              <a:ext cx="11578458" cy="1435755"/>
              <a:chOff x="3604938" y="4764403"/>
              <a:chExt cx="9161043" cy="1143000"/>
            </a:xfrm>
          </p:grpSpPr>
          <p:pic>
            <p:nvPicPr>
              <p:cNvPr id="8" name="Picture 7" descr="A picture containing grass, outdoor, field, nature&#10;&#10;Description automatically generated">
                <a:extLst>
                  <a:ext uri="{FF2B5EF4-FFF2-40B4-BE49-F238E27FC236}">
                    <a16:creationId xmlns:a16="http://schemas.microsoft.com/office/drawing/2014/main" id="{6910BF8E-E3BC-7E09-96A9-0D36043F8F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66066" y="4764403"/>
                <a:ext cx="1199915" cy="1143000"/>
              </a:xfrm>
              <a:prstGeom prst="rect">
                <a:avLst/>
              </a:prstGeom>
              <a:ln w="38100">
                <a:noFill/>
              </a:ln>
            </p:spPr>
          </p:pic>
          <p:pic>
            <p:nvPicPr>
              <p:cNvPr id="10" name="Picture 9" descr="A person skiing on the snow&#10;&#10;Description automatically generated with medium confidence">
                <a:extLst>
                  <a:ext uri="{FF2B5EF4-FFF2-40B4-BE49-F238E27FC236}">
                    <a16:creationId xmlns:a16="http://schemas.microsoft.com/office/drawing/2014/main" id="{0C9752AA-79D3-EEFF-AF01-D8179B93C6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83730" y="4764403"/>
                <a:ext cx="1253908" cy="1143000"/>
              </a:xfrm>
              <a:prstGeom prst="rect">
                <a:avLst/>
              </a:prstGeom>
              <a:ln w="38100">
                <a:noFill/>
              </a:ln>
            </p:spPr>
          </p:pic>
          <p:pic>
            <p:nvPicPr>
              <p:cNvPr id="11" name="Picture 10" descr="A person looking at a helicopter&#10;&#10;Description automatically generated with medium confidence">
                <a:extLst>
                  <a:ext uri="{FF2B5EF4-FFF2-40B4-BE49-F238E27FC236}">
                    <a16:creationId xmlns:a16="http://schemas.microsoft.com/office/drawing/2014/main" id="{9EC55D7F-FD85-1174-DCAE-163B73991B6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3604938" y="4764403"/>
                <a:ext cx="1247767" cy="1143000"/>
              </a:xfrm>
              <a:prstGeom prst="rect">
                <a:avLst/>
              </a:prstGeom>
              <a:ln w="38100">
                <a:noFill/>
              </a:ln>
            </p:spPr>
          </p:pic>
          <p:pic>
            <p:nvPicPr>
              <p:cNvPr id="12" name="Picture 11" descr="A group of people on a snowy mountain&#10;&#10;Description automatically generated with low confidence">
                <a:extLst>
                  <a:ext uri="{FF2B5EF4-FFF2-40B4-BE49-F238E27FC236}">
                    <a16:creationId xmlns:a16="http://schemas.microsoft.com/office/drawing/2014/main" id="{BFF28ECF-3F9E-018E-44B7-A0C0E05B0B2A}"/>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961802" y="4764403"/>
                <a:ext cx="1524000" cy="1143000"/>
              </a:xfrm>
              <a:prstGeom prst="rect">
                <a:avLst/>
              </a:prstGeom>
              <a:ln w="38100">
                <a:noFill/>
              </a:ln>
            </p:spPr>
          </p:pic>
          <p:pic>
            <p:nvPicPr>
              <p:cNvPr id="13" name="Picture 12" descr="A picture containing grass, sky, outdoor&#10;&#10;Description automatically generated">
                <a:extLst>
                  <a:ext uri="{FF2B5EF4-FFF2-40B4-BE49-F238E27FC236}">
                    <a16:creationId xmlns:a16="http://schemas.microsoft.com/office/drawing/2014/main" id="{397D4CD6-650D-A736-D5D5-D26E2CB34B0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911117" y="4764403"/>
                <a:ext cx="1150483" cy="1143000"/>
              </a:xfrm>
              <a:prstGeom prst="rect">
                <a:avLst/>
              </a:prstGeom>
              <a:ln w="38100">
                <a:noFill/>
              </a:ln>
            </p:spPr>
          </p:pic>
          <p:pic>
            <p:nvPicPr>
              <p:cNvPr id="14" name="Picture 13" descr="A person standing in a field of flowers&#10;&#10;Description automatically generated with low confidence">
                <a:extLst>
                  <a:ext uri="{FF2B5EF4-FFF2-40B4-BE49-F238E27FC236}">
                    <a16:creationId xmlns:a16="http://schemas.microsoft.com/office/drawing/2014/main" id="{6B330C85-CC8E-E257-0DC3-67C0D2A1D17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96526" y="4764403"/>
                <a:ext cx="1212049" cy="1143000"/>
              </a:xfrm>
              <a:prstGeom prst="rect">
                <a:avLst/>
              </a:prstGeom>
              <a:ln w="19050">
                <a:noFill/>
              </a:ln>
            </p:spPr>
          </p:pic>
          <p:pic>
            <p:nvPicPr>
              <p:cNvPr id="16" name="Picture 15" descr="A picture containing grass, sky, outdoor&#10;&#10;Description automatically generated">
                <a:extLst>
                  <a:ext uri="{FF2B5EF4-FFF2-40B4-BE49-F238E27FC236}">
                    <a16:creationId xmlns:a16="http://schemas.microsoft.com/office/drawing/2014/main" id="{BAC9102A-AB5D-A61D-D5AA-23EB42E9EF8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14708" y="4764403"/>
                <a:ext cx="1212049" cy="1143000"/>
              </a:xfrm>
              <a:prstGeom prst="rect">
                <a:avLst/>
              </a:prstGeom>
            </p:spPr>
          </p:pic>
        </p:grpSp>
      </p:grpSp>
      <p:pic>
        <p:nvPicPr>
          <p:cNvPr id="2" name="Picture 1" descr="A screenshot of a video game&#10;&#10;Description automatically generated with medium confidence">
            <a:extLst>
              <a:ext uri="{FF2B5EF4-FFF2-40B4-BE49-F238E27FC236}">
                <a16:creationId xmlns:a16="http://schemas.microsoft.com/office/drawing/2014/main" id="{3F239A3E-7036-44D3-5521-B5463269199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9408" y="4035204"/>
            <a:ext cx="1497115" cy="548640"/>
          </a:xfrm>
          <a:prstGeom prst="rect">
            <a:avLst/>
          </a:prstGeom>
        </p:spPr>
      </p:pic>
      <p:sp>
        <p:nvSpPr>
          <p:cNvPr id="4" name="TextBox 3">
            <a:extLst>
              <a:ext uri="{FF2B5EF4-FFF2-40B4-BE49-F238E27FC236}">
                <a16:creationId xmlns:a16="http://schemas.microsoft.com/office/drawing/2014/main" id="{CBE995F7-D086-ED13-EB1C-FCE00A09EF9C}"/>
              </a:ext>
            </a:extLst>
          </p:cNvPr>
          <p:cNvSpPr txBox="1"/>
          <p:nvPr/>
        </p:nvSpPr>
        <p:spPr>
          <a:xfrm>
            <a:off x="9266199" y="6239175"/>
            <a:ext cx="2925801" cy="400110"/>
          </a:xfrm>
          <a:prstGeom prst="rect">
            <a:avLst/>
          </a:prstGeom>
          <a:noFill/>
        </p:spPr>
        <p:txBody>
          <a:bodyPr wrap="none" rtlCol="0">
            <a:spAutoFit/>
          </a:bodyPr>
          <a:lstStyle/>
          <a:p>
            <a:r>
              <a:rPr lang="en-US" sz="2000" dirty="0">
                <a:latin typeface="Century Gothic" panose="020B0502020202020204" pitchFamily="34" charset="0"/>
              </a:rPr>
              <a:t>Yang </a:t>
            </a:r>
            <a:r>
              <a:rPr lang="en-US" sz="2000" i="1" dirty="0">
                <a:latin typeface="Century Gothic" panose="020B0502020202020204" pitchFamily="34" charset="0"/>
              </a:rPr>
              <a:t>et al</a:t>
            </a:r>
            <a:r>
              <a:rPr lang="en-US" sz="2000" dirty="0">
                <a:latin typeface="Century Gothic" panose="020B0502020202020204" pitchFamily="34" charset="0"/>
              </a:rPr>
              <a:t>. 2023 (</a:t>
            </a:r>
            <a:r>
              <a:rPr lang="en-US" sz="2000" i="1" dirty="0">
                <a:latin typeface="Century Gothic" panose="020B0502020202020204" pitchFamily="34" charset="0"/>
              </a:rPr>
              <a:t>RSE</a:t>
            </a:r>
            <a:r>
              <a:rPr lang="en-US" sz="2000" dirty="0">
                <a:latin typeface="Century Gothic" panose="020B0502020202020204" pitchFamily="34" charset="0"/>
              </a:rPr>
              <a:t>) </a:t>
            </a:r>
          </a:p>
        </p:txBody>
      </p:sp>
    </p:spTree>
    <p:extLst>
      <p:ext uri="{BB962C8B-B14F-4D97-AF65-F5344CB8AC3E}">
        <p14:creationId xmlns:p14="http://schemas.microsoft.com/office/powerpoint/2010/main" val="2499514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1291-BA29-E48E-7D60-CE396261BB12}"/>
              </a:ext>
            </a:extLst>
          </p:cNvPr>
          <p:cNvSpPr>
            <a:spLocks noGrp="1"/>
          </p:cNvSpPr>
          <p:nvPr>
            <p:ph type="title"/>
          </p:nvPr>
        </p:nvSpPr>
        <p:spPr/>
        <p:txBody>
          <a:bodyPr/>
          <a:lstStyle/>
          <a:p>
            <a:r>
              <a:rPr lang="en-US" dirty="0"/>
              <a:t>Data are Openly Shared and Publicly Available</a:t>
            </a:r>
          </a:p>
        </p:txBody>
      </p:sp>
      <p:pic>
        <p:nvPicPr>
          <p:cNvPr id="6" name="Picture 5">
            <a:extLst>
              <a:ext uri="{FF2B5EF4-FFF2-40B4-BE49-F238E27FC236}">
                <a16:creationId xmlns:a16="http://schemas.microsoft.com/office/drawing/2014/main" id="{CDA6D4DA-AAFD-8E5F-B831-C5B9154F22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221" y="1130325"/>
            <a:ext cx="9186620" cy="4754880"/>
          </a:xfrm>
          <a:prstGeom prst="rect">
            <a:avLst/>
          </a:prstGeom>
          <a:ln w="38100">
            <a:solidFill>
              <a:schemeClr val="bg1"/>
            </a:solidFill>
          </a:ln>
        </p:spPr>
      </p:pic>
      <p:pic>
        <p:nvPicPr>
          <p:cNvPr id="8" name="Picture 7">
            <a:extLst>
              <a:ext uri="{FF2B5EF4-FFF2-40B4-BE49-F238E27FC236}">
                <a16:creationId xmlns:a16="http://schemas.microsoft.com/office/drawing/2014/main" id="{5A3AC227-7EDB-64FF-396F-9ED98BB2F3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6126" y="784873"/>
            <a:ext cx="6633223" cy="3346618"/>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text&#10;&#10;Description automatically generated">
            <a:extLst>
              <a:ext uri="{FF2B5EF4-FFF2-40B4-BE49-F238E27FC236}">
                <a16:creationId xmlns:a16="http://schemas.microsoft.com/office/drawing/2014/main" id="{5BF51FFF-243A-AD99-2BEC-B46BF4A366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37912" y="3502673"/>
            <a:ext cx="1502795" cy="2011680"/>
          </a:xfrm>
          <a:prstGeom prst="rect">
            <a:avLst/>
          </a:prstGeom>
          <a:ln w="3810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157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1142EB-0683-92D6-A6BE-23D20CD5BC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583" y="1394596"/>
            <a:ext cx="3442589" cy="4190728"/>
          </a:xfrm>
          <a:prstGeom prst="rect">
            <a:avLst/>
          </a:prstGeom>
        </p:spPr>
      </p:pic>
      <p:sp>
        <p:nvSpPr>
          <p:cNvPr id="4" name="TextBox 3">
            <a:extLst>
              <a:ext uri="{FF2B5EF4-FFF2-40B4-BE49-F238E27FC236}">
                <a16:creationId xmlns:a16="http://schemas.microsoft.com/office/drawing/2014/main" id="{D7998778-845E-EB22-1D55-6292B9EA6EFE}"/>
              </a:ext>
            </a:extLst>
          </p:cNvPr>
          <p:cNvSpPr txBox="1"/>
          <p:nvPr/>
        </p:nvSpPr>
        <p:spPr>
          <a:xfrm>
            <a:off x="7967099" y="5412168"/>
            <a:ext cx="3049233" cy="400110"/>
          </a:xfrm>
          <a:prstGeom prst="rect">
            <a:avLst/>
          </a:prstGeom>
          <a:noFill/>
        </p:spPr>
        <p:txBody>
          <a:bodyPr wrap="none" rtlCol="0">
            <a:spAutoFit/>
          </a:bodyPr>
          <a:lstStyle/>
          <a:p>
            <a:r>
              <a:rPr lang="en-US" sz="2000" dirty="0">
                <a:solidFill>
                  <a:prstClr val="black"/>
                </a:solidFill>
                <a:latin typeface="Century Gothic" panose="020B0502020202020204" pitchFamily="34" charset="0"/>
              </a:rPr>
              <a:t>Iversen </a:t>
            </a:r>
            <a:r>
              <a:rPr lang="en-US" sz="2000" i="1" dirty="0">
                <a:solidFill>
                  <a:prstClr val="black"/>
                </a:solidFill>
                <a:latin typeface="Century Gothic" panose="020B0502020202020204" pitchFamily="34" charset="0"/>
              </a:rPr>
              <a:t>et al</a:t>
            </a:r>
            <a:r>
              <a:rPr lang="en-US" sz="2000" dirty="0">
                <a:solidFill>
                  <a:prstClr val="black"/>
                </a:solidFill>
                <a:latin typeface="Century Gothic" panose="020B0502020202020204" pitchFamily="34" charset="0"/>
              </a:rPr>
              <a:t>. 2020 (</a:t>
            </a:r>
            <a:r>
              <a:rPr lang="en-US" sz="2000" i="1" dirty="0">
                <a:solidFill>
                  <a:prstClr val="black"/>
                </a:solidFill>
                <a:latin typeface="Century Gothic" panose="020B0502020202020204" pitchFamily="34" charset="0"/>
              </a:rPr>
              <a:t>Eos</a:t>
            </a:r>
            <a:r>
              <a:rPr lang="en-US" sz="2000" dirty="0">
                <a:solidFill>
                  <a:prstClr val="black"/>
                </a:solidFill>
                <a:latin typeface="Century Gothic" panose="020B0502020202020204" pitchFamily="34" charset="0"/>
              </a:rPr>
              <a:t>)</a:t>
            </a:r>
          </a:p>
        </p:txBody>
      </p:sp>
      <p:sp>
        <p:nvSpPr>
          <p:cNvPr id="5" name="TextBox 4">
            <a:extLst>
              <a:ext uri="{FF2B5EF4-FFF2-40B4-BE49-F238E27FC236}">
                <a16:creationId xmlns:a16="http://schemas.microsoft.com/office/drawing/2014/main" id="{CE1AE006-96D9-2D2E-90CD-076CFC961D10}"/>
              </a:ext>
            </a:extLst>
          </p:cNvPr>
          <p:cNvSpPr txBox="1"/>
          <p:nvPr/>
        </p:nvSpPr>
        <p:spPr>
          <a:xfrm>
            <a:off x="4709651" y="1445832"/>
            <a:ext cx="6514897" cy="3970318"/>
          </a:xfrm>
          <a:prstGeom prst="rect">
            <a:avLst/>
          </a:prstGeom>
          <a:noFill/>
        </p:spPr>
        <p:txBody>
          <a:bodyPr wrap="square">
            <a:spAutoFit/>
          </a:bodyPr>
          <a:lstStyle/>
          <a:p>
            <a:r>
              <a:rPr lang="en-US" sz="3600" dirty="0">
                <a:solidFill>
                  <a:srgbClr val="1A1A1A"/>
                </a:solidFill>
                <a:latin typeface="Century Gothic" panose="020B0502020202020204" pitchFamily="34" charset="0"/>
              </a:rPr>
              <a:t>As scientists become part of larger teams and join broader and more diverse scientific endeavors, they must all become leaders in creating cultures of safety, inclusion, and trust.</a:t>
            </a:r>
            <a:endParaRPr lang="en-US" sz="3600" dirty="0">
              <a:solidFill>
                <a:prstClr val="black"/>
              </a:solidFill>
              <a:latin typeface="Century Gothic" panose="020B0502020202020204" pitchFamily="34" charset="0"/>
            </a:endParaRPr>
          </a:p>
        </p:txBody>
      </p:sp>
      <p:sp>
        <p:nvSpPr>
          <p:cNvPr id="7" name="Title 6">
            <a:extLst>
              <a:ext uri="{FF2B5EF4-FFF2-40B4-BE49-F238E27FC236}">
                <a16:creationId xmlns:a16="http://schemas.microsoft.com/office/drawing/2014/main" id="{AADCF7D3-1404-1819-77F4-EA198602BC82}"/>
              </a:ext>
            </a:extLst>
          </p:cNvPr>
          <p:cNvSpPr>
            <a:spLocks noGrp="1"/>
          </p:cNvSpPr>
          <p:nvPr>
            <p:ph type="title"/>
          </p:nvPr>
        </p:nvSpPr>
        <p:spPr/>
        <p:txBody>
          <a:bodyPr/>
          <a:lstStyle/>
          <a:p>
            <a:r>
              <a:rPr lang="en-US" dirty="0"/>
              <a:t>We Build a Culture of Safety, Trust in Team Science</a:t>
            </a:r>
          </a:p>
        </p:txBody>
      </p:sp>
      <p:pic>
        <p:nvPicPr>
          <p:cNvPr id="6" name="Picture 5">
            <a:extLst>
              <a:ext uri="{FF2B5EF4-FFF2-40B4-BE49-F238E27FC236}">
                <a16:creationId xmlns:a16="http://schemas.microsoft.com/office/drawing/2014/main" id="{2091DEFB-3F62-236C-A457-FC6562978192}"/>
              </a:ext>
            </a:extLst>
          </p:cNvPr>
          <p:cNvPicPr>
            <a:picLocks noChangeAspect="1"/>
          </p:cNvPicPr>
          <p:nvPr/>
        </p:nvPicPr>
        <p:blipFill rotWithShape="1">
          <a:blip r:embed="rId4" cstate="screen">
            <a:lum bright="70000" contrast="-70000"/>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a:xfrm>
            <a:off x="9108266" y="4674035"/>
            <a:ext cx="673573" cy="640080"/>
          </a:xfrm>
          <a:prstGeom prst="rect">
            <a:avLst/>
          </a:prstGeom>
        </p:spPr>
      </p:pic>
      <p:pic>
        <p:nvPicPr>
          <p:cNvPr id="8" name="Picture 7">
            <a:extLst>
              <a:ext uri="{FF2B5EF4-FFF2-40B4-BE49-F238E27FC236}">
                <a16:creationId xmlns:a16="http://schemas.microsoft.com/office/drawing/2014/main" id="{13837A87-B095-4864-A5DD-899601A43D86}"/>
              </a:ext>
            </a:extLst>
          </p:cNvPr>
          <p:cNvPicPr>
            <a:picLocks noChangeAspect="1"/>
          </p:cNvPicPr>
          <p:nvPr/>
        </p:nvPicPr>
        <p:blipFill rotWithShape="1">
          <a:blip r:embed="rId6" cstate="screen">
            <a:lum bright="70000" contrast="-70000"/>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a:xfrm>
            <a:off x="4196004" y="1245777"/>
            <a:ext cx="673573" cy="640080"/>
          </a:xfrm>
          <a:prstGeom prst="rect">
            <a:avLst/>
          </a:prstGeom>
        </p:spPr>
      </p:pic>
    </p:spTree>
    <p:extLst>
      <p:ext uri="{BB962C8B-B14F-4D97-AF65-F5344CB8AC3E}">
        <p14:creationId xmlns:p14="http://schemas.microsoft.com/office/powerpoint/2010/main" val="49327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1291-BA29-E48E-7D60-CE396261BB12}"/>
              </a:ext>
            </a:extLst>
          </p:cNvPr>
          <p:cNvSpPr>
            <a:spLocks noGrp="1"/>
          </p:cNvSpPr>
          <p:nvPr>
            <p:ph type="title"/>
          </p:nvPr>
        </p:nvSpPr>
        <p:spPr/>
        <p:txBody>
          <a:bodyPr/>
          <a:lstStyle/>
          <a:p>
            <a:r>
              <a:rPr lang="en-US" dirty="0"/>
              <a:t>NGEE Arctic: By the Numbers</a:t>
            </a:r>
          </a:p>
        </p:txBody>
      </p:sp>
      <p:grpSp>
        <p:nvGrpSpPr>
          <p:cNvPr id="3" name="Group 2">
            <a:extLst>
              <a:ext uri="{FF2B5EF4-FFF2-40B4-BE49-F238E27FC236}">
                <a16:creationId xmlns:a16="http://schemas.microsoft.com/office/drawing/2014/main" id="{F9246D98-5259-8389-C85B-4669B55B71A6}"/>
              </a:ext>
            </a:extLst>
          </p:cNvPr>
          <p:cNvGrpSpPr/>
          <p:nvPr/>
        </p:nvGrpSpPr>
        <p:grpSpPr>
          <a:xfrm>
            <a:off x="1787335" y="1106907"/>
            <a:ext cx="8705819" cy="4496484"/>
            <a:chOff x="1787335" y="1106907"/>
            <a:chExt cx="8705819" cy="4496484"/>
          </a:xfrm>
        </p:grpSpPr>
        <p:grpSp>
          <p:nvGrpSpPr>
            <p:cNvPr id="14" name="Group 13">
              <a:extLst>
                <a:ext uri="{FF2B5EF4-FFF2-40B4-BE49-F238E27FC236}">
                  <a16:creationId xmlns:a16="http://schemas.microsoft.com/office/drawing/2014/main" id="{15D9100F-14C6-53F2-942D-591BA488438B}"/>
                </a:ext>
              </a:extLst>
            </p:cNvPr>
            <p:cNvGrpSpPr/>
            <p:nvPr/>
          </p:nvGrpSpPr>
          <p:grpSpPr>
            <a:xfrm>
              <a:off x="1787335" y="1106907"/>
              <a:ext cx="8705819" cy="4496484"/>
              <a:chOff x="2012003" y="1095374"/>
              <a:chExt cx="8705819" cy="4168002"/>
            </a:xfrm>
          </p:grpSpPr>
          <p:grpSp>
            <p:nvGrpSpPr>
              <p:cNvPr id="12" name="Group 11">
                <a:extLst>
                  <a:ext uri="{FF2B5EF4-FFF2-40B4-BE49-F238E27FC236}">
                    <a16:creationId xmlns:a16="http://schemas.microsoft.com/office/drawing/2014/main" id="{0F7B25D4-BE00-D770-A4A7-CE9FA4BF68E9}"/>
                  </a:ext>
                </a:extLst>
              </p:cNvPr>
              <p:cNvGrpSpPr/>
              <p:nvPr/>
            </p:nvGrpSpPr>
            <p:grpSpPr>
              <a:xfrm>
                <a:off x="2012003" y="1095374"/>
                <a:ext cx="8705819" cy="4168001"/>
                <a:chOff x="1037553" y="1318258"/>
                <a:chExt cx="8167992" cy="3844771"/>
              </a:xfrm>
            </p:grpSpPr>
            <p:sp>
              <p:nvSpPr>
                <p:cNvPr id="11" name="Rectangle 10">
                  <a:extLst>
                    <a:ext uri="{FF2B5EF4-FFF2-40B4-BE49-F238E27FC236}">
                      <a16:creationId xmlns:a16="http://schemas.microsoft.com/office/drawing/2014/main" id="{2A65DA79-14D4-4117-FF71-861B87E34172}"/>
                    </a:ext>
                  </a:extLst>
                </p:cNvPr>
                <p:cNvSpPr/>
                <p:nvPr/>
              </p:nvSpPr>
              <p:spPr>
                <a:xfrm>
                  <a:off x="6717991" y="3884845"/>
                  <a:ext cx="2487554" cy="1278183"/>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b" anchorCtr="0"/>
                <a:lstStyle/>
                <a:p>
                  <a:pPr algn="ctr"/>
                  <a:r>
                    <a:rPr lang="en-US" sz="6000" b="1" baseline="30000" dirty="0">
                      <a:solidFill>
                        <a:srgbClr val="FF0000"/>
                      </a:solidFill>
                      <a:latin typeface="Century Gothic" panose="020B0502020202020204" pitchFamily="34" charset="0"/>
                    </a:rPr>
                    <a:t> </a:t>
                  </a:r>
                </a:p>
                <a:p>
                  <a:pPr algn="ctr"/>
                  <a:br>
                    <a:rPr lang="en-US" sz="2400" b="1" cap="small" baseline="30000" dirty="0">
                      <a:solidFill>
                        <a:schemeClr val="tx1"/>
                      </a:solidFill>
                      <a:latin typeface="Century Gothic" panose="020B0502020202020204" pitchFamily="34" charset="0"/>
                    </a:rPr>
                  </a:br>
                  <a:r>
                    <a:rPr lang="en-US" sz="2400" b="1" cap="small" baseline="30000" dirty="0">
                      <a:solidFill>
                        <a:schemeClr val="tx1"/>
                      </a:solidFill>
                      <a:latin typeface="Century Gothic" panose="020B0502020202020204" pitchFamily="34" charset="0"/>
                    </a:rPr>
                    <a:t>Team Member awards</a:t>
                  </a:r>
                </a:p>
              </p:txBody>
            </p:sp>
            <p:sp>
              <p:nvSpPr>
                <p:cNvPr id="5" name="Rectangle 4">
                  <a:extLst>
                    <a:ext uri="{FF2B5EF4-FFF2-40B4-BE49-F238E27FC236}">
                      <a16:creationId xmlns:a16="http://schemas.microsoft.com/office/drawing/2014/main" id="{E208A09D-61FA-C917-7182-5AE50D5341FC}"/>
                    </a:ext>
                  </a:extLst>
                </p:cNvPr>
                <p:cNvSpPr/>
                <p:nvPr/>
              </p:nvSpPr>
              <p:spPr>
                <a:xfrm>
                  <a:off x="1037553" y="1318258"/>
                  <a:ext cx="2165658" cy="1209822"/>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baseline="30000" dirty="0">
                      <a:ln>
                        <a:solidFill>
                          <a:sysClr val="windowText" lastClr="000000"/>
                        </a:solidFill>
                      </a:ln>
                      <a:solidFill>
                        <a:srgbClr val="214C69"/>
                      </a:solidFill>
                      <a:latin typeface="Century Gothic" panose="020B0502020202020204" pitchFamily="34" charset="0"/>
                    </a:rPr>
                    <a:t>5</a:t>
                  </a:r>
                  <a:br>
                    <a:rPr lang="en-US" sz="6000" b="1" dirty="0">
                      <a:solidFill>
                        <a:srgbClr val="07495E"/>
                      </a:solidFill>
                      <a:latin typeface="Century Gothic" panose="020B0502020202020204" pitchFamily="34" charset="0"/>
                    </a:rPr>
                  </a:br>
                  <a:r>
                    <a:rPr lang="en-US" sz="2400" b="1" cap="small" baseline="30000" dirty="0">
                      <a:solidFill>
                        <a:schemeClr val="tx1"/>
                      </a:solidFill>
                      <a:latin typeface="Century Gothic" panose="020B0502020202020204" pitchFamily="34" charset="0"/>
                    </a:rPr>
                    <a:t>institutions</a:t>
                  </a:r>
                </a:p>
              </p:txBody>
            </p:sp>
            <p:sp>
              <p:nvSpPr>
                <p:cNvPr id="6" name="Rectangle 5">
                  <a:extLst>
                    <a:ext uri="{FF2B5EF4-FFF2-40B4-BE49-F238E27FC236}">
                      <a16:creationId xmlns:a16="http://schemas.microsoft.com/office/drawing/2014/main" id="{65789D1C-E3F1-235E-FC9B-8F8579DD6DDA}"/>
                    </a:ext>
                  </a:extLst>
                </p:cNvPr>
                <p:cNvSpPr/>
                <p:nvPr/>
              </p:nvSpPr>
              <p:spPr>
                <a:xfrm>
                  <a:off x="1037554" y="2514600"/>
                  <a:ext cx="2159391" cy="2648429"/>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baseline="30000" dirty="0">
                      <a:ln>
                        <a:solidFill>
                          <a:sysClr val="windowText" lastClr="000000"/>
                        </a:solidFill>
                      </a:ln>
                      <a:solidFill>
                        <a:srgbClr val="214C69"/>
                      </a:solidFill>
                      <a:latin typeface="Century Gothic" panose="020B0502020202020204" pitchFamily="34" charset="0"/>
                    </a:rPr>
                    <a:t>300+</a:t>
                  </a:r>
                  <a:br>
                    <a:rPr lang="en-US" sz="6000" b="1" dirty="0">
                      <a:solidFill>
                        <a:srgbClr val="07495E"/>
                      </a:solidFill>
                      <a:latin typeface="Century Gothic" panose="020B0502020202020204" pitchFamily="34" charset="0"/>
                    </a:rPr>
                  </a:br>
                  <a:r>
                    <a:rPr lang="en-US" sz="2400" b="1" cap="small" baseline="30000" dirty="0">
                      <a:solidFill>
                        <a:schemeClr val="tx1"/>
                      </a:solidFill>
                      <a:latin typeface="Century Gothic" panose="020B0502020202020204" pitchFamily="34" charset="0"/>
                    </a:rPr>
                    <a:t>publications</a:t>
                  </a:r>
                </a:p>
              </p:txBody>
            </p:sp>
            <p:sp>
              <p:nvSpPr>
                <p:cNvPr id="7" name="Rectangle 6">
                  <a:extLst>
                    <a:ext uri="{FF2B5EF4-FFF2-40B4-BE49-F238E27FC236}">
                      <a16:creationId xmlns:a16="http://schemas.microsoft.com/office/drawing/2014/main" id="{11FE8DF0-6117-E58A-991B-9AEDB336DDBE}"/>
                    </a:ext>
                  </a:extLst>
                </p:cNvPr>
                <p:cNvSpPr/>
                <p:nvPr/>
              </p:nvSpPr>
              <p:spPr>
                <a:xfrm>
                  <a:off x="4960051" y="2528081"/>
                  <a:ext cx="1764206" cy="2634948"/>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br>
                    <a:rPr lang="en-US" sz="6000" b="1" baseline="30000" dirty="0">
                      <a:solidFill>
                        <a:srgbClr val="07495E"/>
                      </a:solidFill>
                      <a:latin typeface="Century Gothic" panose="020B0502020202020204" pitchFamily="34" charset="0"/>
                    </a:rPr>
                  </a:br>
                  <a:r>
                    <a:rPr lang="en-US" sz="6000" b="1" baseline="30000" dirty="0">
                      <a:ln>
                        <a:solidFill>
                          <a:sysClr val="windowText" lastClr="000000"/>
                        </a:solidFill>
                      </a:ln>
                      <a:solidFill>
                        <a:srgbClr val="214C69"/>
                      </a:solidFill>
                      <a:latin typeface="Century Gothic" panose="020B0502020202020204" pitchFamily="34" charset="0"/>
                    </a:rPr>
                    <a:t>240+</a:t>
                  </a:r>
                  <a:br>
                    <a:rPr lang="en-US" sz="6000" b="1" dirty="0">
                      <a:solidFill>
                        <a:srgbClr val="07495E"/>
                      </a:solidFill>
                      <a:latin typeface="Century Gothic" panose="020B0502020202020204" pitchFamily="34" charset="0"/>
                    </a:rPr>
                  </a:br>
                  <a:r>
                    <a:rPr lang="en-US" sz="2400" b="1" cap="small" baseline="30000" dirty="0">
                      <a:solidFill>
                        <a:schemeClr val="tx1"/>
                      </a:solidFill>
                      <a:latin typeface="Century Gothic" panose="020B0502020202020204" pitchFamily="34" charset="0"/>
                    </a:rPr>
                    <a:t>datasets</a:t>
                  </a:r>
                </a:p>
              </p:txBody>
            </p:sp>
            <p:sp>
              <p:nvSpPr>
                <p:cNvPr id="9" name="Rectangle 8">
                  <a:extLst>
                    <a:ext uri="{FF2B5EF4-FFF2-40B4-BE49-F238E27FC236}">
                      <a16:creationId xmlns:a16="http://schemas.microsoft.com/office/drawing/2014/main" id="{44C07A5C-F508-7199-0C0C-A4BE16DCC815}"/>
                    </a:ext>
                  </a:extLst>
                </p:cNvPr>
                <p:cNvSpPr/>
                <p:nvPr/>
              </p:nvSpPr>
              <p:spPr>
                <a:xfrm>
                  <a:off x="6724256" y="2737966"/>
                  <a:ext cx="2481289" cy="1146879"/>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b" anchorCtr="1"/>
                <a:lstStyle/>
                <a:p>
                  <a:pPr algn="ctr"/>
                  <a:r>
                    <a:rPr lang="en-US" sz="6000" b="1" baseline="30000" dirty="0">
                      <a:ln>
                        <a:solidFill>
                          <a:sysClr val="windowText" lastClr="000000"/>
                        </a:solidFill>
                      </a:ln>
                      <a:solidFill>
                        <a:srgbClr val="214C69"/>
                      </a:solidFill>
                      <a:latin typeface="Century Gothic" panose="020B0502020202020204" pitchFamily="34" charset="0"/>
                    </a:rPr>
                    <a:t>1400</a:t>
                  </a:r>
                </a:p>
                <a:p>
                  <a:pPr algn="ctr"/>
                  <a:r>
                    <a:rPr lang="en-US" sz="2400" b="1" cap="small" baseline="30000" dirty="0">
                      <a:solidFill>
                        <a:schemeClr val="tx1"/>
                      </a:solidFill>
                      <a:latin typeface="Century Gothic" panose="020B0502020202020204" pitchFamily="34" charset="0"/>
                    </a:rPr>
                    <a:t>Unique data users</a:t>
                  </a:r>
                </a:p>
              </p:txBody>
            </p:sp>
            <p:sp>
              <p:nvSpPr>
                <p:cNvPr id="10" name="Rectangle 9">
                  <a:extLst>
                    <a:ext uri="{FF2B5EF4-FFF2-40B4-BE49-F238E27FC236}">
                      <a16:creationId xmlns:a16="http://schemas.microsoft.com/office/drawing/2014/main" id="{52C98C37-AFF3-4B5D-3B5F-116D024405CE}"/>
                    </a:ext>
                  </a:extLst>
                </p:cNvPr>
                <p:cNvSpPr/>
                <p:nvPr/>
              </p:nvSpPr>
              <p:spPr>
                <a:xfrm>
                  <a:off x="5200025" y="1318258"/>
                  <a:ext cx="4005520" cy="1480576"/>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Ins="182880" rtlCol="0" anchor="ctr"/>
                <a:lstStyle/>
                <a:p>
                  <a:pPr algn="ctr"/>
                  <a:r>
                    <a:rPr lang="en-US" sz="6000" b="1" baseline="30000" dirty="0">
                      <a:solidFill>
                        <a:srgbClr val="FF0000"/>
                      </a:solidFill>
                      <a:latin typeface="Century Gothic" panose="020B0502020202020204" pitchFamily="34" charset="0"/>
                    </a:rPr>
                    <a:t> </a:t>
                  </a:r>
                </a:p>
                <a:p>
                  <a:pPr algn="r"/>
                  <a:br>
                    <a:rPr lang="en-US" sz="2400" b="1" cap="small" baseline="30000" dirty="0">
                      <a:solidFill>
                        <a:srgbClr val="FF0000"/>
                      </a:solidFill>
                      <a:latin typeface="Century Gothic" panose="020B0502020202020204" pitchFamily="34" charset="0"/>
                    </a:rPr>
                  </a:br>
                  <a:br>
                    <a:rPr lang="en-US" sz="2400" b="1" cap="small" baseline="30000" dirty="0">
                      <a:solidFill>
                        <a:srgbClr val="FF0000"/>
                      </a:solidFill>
                      <a:latin typeface="Century Gothic" panose="020B0502020202020204" pitchFamily="34" charset="0"/>
                    </a:rPr>
                  </a:br>
                  <a:r>
                    <a:rPr lang="en-US" sz="2400" b="1" cap="small" baseline="30000" dirty="0">
                      <a:solidFill>
                        <a:schemeClr val="tx1"/>
                      </a:solidFill>
                      <a:latin typeface="Century Gothic" panose="020B0502020202020204" pitchFamily="34" charset="0"/>
                    </a:rPr>
                    <a:t>Community </a:t>
                  </a:r>
                  <a:br>
                    <a:rPr lang="en-US" sz="2400" b="1" cap="small" baseline="30000" dirty="0">
                      <a:solidFill>
                        <a:schemeClr val="tx1"/>
                      </a:solidFill>
                      <a:latin typeface="Century Gothic" panose="020B0502020202020204" pitchFamily="34" charset="0"/>
                    </a:rPr>
                  </a:br>
                  <a:r>
                    <a:rPr lang="en-US" sz="2400" b="1" cap="small" baseline="30000" dirty="0">
                      <a:solidFill>
                        <a:schemeClr val="tx1"/>
                      </a:solidFill>
                      <a:latin typeface="Century Gothic" panose="020B0502020202020204" pitchFamily="34" charset="0"/>
                    </a:rPr>
                    <a:t>engagement</a:t>
                  </a:r>
                </a:p>
              </p:txBody>
            </p:sp>
            <p:sp>
              <p:nvSpPr>
                <p:cNvPr id="4" name="Rectangle 3">
                  <a:extLst>
                    <a:ext uri="{FF2B5EF4-FFF2-40B4-BE49-F238E27FC236}">
                      <a16:creationId xmlns:a16="http://schemas.microsoft.com/office/drawing/2014/main" id="{A1C2B71C-6404-B2F6-ED39-A98DCAA70860}"/>
                    </a:ext>
                  </a:extLst>
                </p:cNvPr>
                <p:cNvSpPr/>
                <p:nvPr/>
              </p:nvSpPr>
              <p:spPr>
                <a:xfrm>
                  <a:off x="3196944" y="1318258"/>
                  <a:ext cx="2245093" cy="1873349"/>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baseline="30000" dirty="0">
                      <a:ln>
                        <a:solidFill>
                          <a:sysClr val="windowText" lastClr="000000"/>
                        </a:solidFill>
                      </a:ln>
                      <a:solidFill>
                        <a:srgbClr val="214C69"/>
                      </a:solidFill>
                      <a:latin typeface="Century Gothic" panose="020B0502020202020204" pitchFamily="34" charset="0"/>
                    </a:rPr>
                    <a:t>150+</a:t>
                  </a:r>
                  <a:br>
                    <a:rPr lang="en-US" sz="6000" b="1" dirty="0">
                      <a:solidFill>
                        <a:srgbClr val="07495E"/>
                      </a:solidFill>
                      <a:latin typeface="Century Gothic" panose="020B0502020202020204" pitchFamily="34" charset="0"/>
                    </a:rPr>
                  </a:br>
                  <a:r>
                    <a:rPr lang="en-US" sz="2400" b="1" cap="small" baseline="30000" dirty="0">
                      <a:solidFill>
                        <a:schemeClr val="tx1"/>
                      </a:solidFill>
                      <a:latin typeface="Century Gothic" panose="020B0502020202020204" pitchFamily="34" charset="0"/>
                    </a:rPr>
                    <a:t>people</a:t>
                  </a:r>
                </a:p>
              </p:txBody>
            </p:sp>
          </p:grpSp>
          <p:sp>
            <p:nvSpPr>
              <p:cNvPr id="13" name="Rectangle 12">
                <a:extLst>
                  <a:ext uri="{FF2B5EF4-FFF2-40B4-BE49-F238E27FC236}">
                    <a16:creationId xmlns:a16="http://schemas.microsoft.com/office/drawing/2014/main" id="{E1425531-1C0E-16AA-60F2-66F5D1E32125}"/>
                  </a:ext>
                </a:extLst>
              </p:cNvPr>
              <p:cNvSpPr/>
              <p:nvPr/>
            </p:nvSpPr>
            <p:spPr>
              <a:xfrm>
                <a:off x="4313581" y="3126217"/>
                <a:ext cx="1880371" cy="2137159"/>
              </a:xfrm>
              <a:prstGeom prst="rect">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baseline="30000" dirty="0">
                    <a:ln>
                      <a:solidFill>
                        <a:sysClr val="windowText" lastClr="000000"/>
                      </a:solidFill>
                    </a:ln>
                    <a:solidFill>
                      <a:srgbClr val="214C69"/>
                    </a:solidFill>
                    <a:latin typeface="Century Gothic" panose="020B0502020202020204" pitchFamily="34" charset="0"/>
                  </a:rPr>
                  <a:t>80+</a:t>
                </a:r>
                <a:r>
                  <a:rPr lang="en-US" sz="6000" b="1" baseline="30000" dirty="0">
                    <a:solidFill>
                      <a:srgbClr val="07495E"/>
                    </a:solidFill>
                    <a:latin typeface="Century Gothic" panose="020B0502020202020204" pitchFamily="34" charset="0"/>
                  </a:rPr>
                  <a:t> </a:t>
                </a:r>
              </a:p>
              <a:p>
                <a:pPr algn="ctr"/>
                <a:r>
                  <a:rPr lang="en-US" sz="2400" b="1" cap="small" baseline="30000" dirty="0">
                    <a:solidFill>
                      <a:schemeClr val="tx1"/>
                    </a:solidFill>
                    <a:latin typeface="Century Gothic" panose="020B0502020202020204" pitchFamily="34" charset="0"/>
                  </a:rPr>
                  <a:t>Scientists to field</a:t>
                </a:r>
              </a:p>
            </p:txBody>
          </p:sp>
        </p:grpSp>
        <p:pic>
          <p:nvPicPr>
            <p:cNvPr id="35" name="Picture 34" descr="A picture containing text, clipart&#10;&#10;Description automatically generated">
              <a:extLst>
                <a:ext uri="{FF2B5EF4-FFF2-40B4-BE49-F238E27FC236}">
                  <a16:creationId xmlns:a16="http://schemas.microsoft.com/office/drawing/2014/main" id="{EEF41F1F-60CD-F734-6A1D-E50F9E22F5E4}"/>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24940" y="4195323"/>
              <a:ext cx="1281836" cy="685800"/>
            </a:xfrm>
            <a:prstGeom prst="rect">
              <a:avLst/>
            </a:prstGeom>
          </p:spPr>
        </p:pic>
        <p:pic>
          <p:nvPicPr>
            <p:cNvPr id="18" name="Picture 2">
              <a:extLst>
                <a:ext uri="{FF2B5EF4-FFF2-40B4-BE49-F238E27FC236}">
                  <a16:creationId xmlns:a16="http://schemas.microsoft.com/office/drawing/2014/main" id="{C9966B56-5D85-B20B-7E42-478385D752AD}"/>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t="-3915"/>
            <a:stretch/>
          </p:blipFill>
          <p:spPr bwMode="auto">
            <a:xfrm>
              <a:off x="8179302" y="2063655"/>
              <a:ext cx="667913" cy="685800"/>
            </a:xfrm>
            <a:prstGeom prst="ellipse">
              <a:avLst/>
            </a:prstGeom>
            <a:noFill/>
            <a:ln w="19050">
              <a:noFill/>
            </a:ln>
            <a:extLst>
              <a:ext uri="{909E8E84-426E-40DD-AFC4-6F175D3DCCD1}">
                <a14:hiddenFill xmlns:a14="http://schemas.microsoft.com/office/drawing/2010/main">
                  <a:solidFill>
                    <a:srgbClr val="FFFFFF"/>
                  </a:solidFill>
                </a14:hiddenFill>
              </a:ext>
            </a:extLst>
          </p:spPr>
        </p:pic>
        <p:pic>
          <p:nvPicPr>
            <p:cNvPr id="16" name="Picture 15" descr="Alaska Voices Update - End of Season 1 | Alaska Voices | Podcasts on  Audible | Audible.com">
              <a:extLst>
                <a:ext uri="{FF2B5EF4-FFF2-40B4-BE49-F238E27FC236}">
                  <a16:creationId xmlns:a16="http://schemas.microsoft.com/office/drawing/2014/main" id="{ACF38E4C-E97E-1DA5-08AA-67E93F7519FD}"/>
                </a:ext>
              </a:extLst>
            </p:cNvPr>
            <p:cNvPicPr>
              <a:picLocks noChangeAspect="1" noChangeArrowheads="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44883" y="1275836"/>
              <a:ext cx="685800" cy="685800"/>
            </a:xfrm>
            <a:prstGeom prst="rect">
              <a:avLst/>
            </a:prstGeom>
          </p:spPr>
        </p:pic>
        <p:pic>
          <p:nvPicPr>
            <p:cNvPr id="17" name="Picture 16" descr="Logo&#10;&#10;Description automatically generated">
              <a:extLst>
                <a:ext uri="{FF2B5EF4-FFF2-40B4-BE49-F238E27FC236}">
                  <a16:creationId xmlns:a16="http://schemas.microsoft.com/office/drawing/2014/main" id="{0D2F3D08-405F-C91A-C34E-35C419C8BCBC}"/>
                </a:ext>
              </a:extLst>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13689" y="1275836"/>
              <a:ext cx="873568" cy="685800"/>
            </a:xfrm>
            <a:prstGeom prst="rect">
              <a:avLst/>
            </a:prstGeom>
          </p:spPr>
        </p:pic>
        <p:pic>
          <p:nvPicPr>
            <p:cNvPr id="1028" name="Picture 4" descr="2017 AAAS Fellows Recognized for Advancing Science | American Association  for the Advancement of Science (AAAS)">
              <a:extLst>
                <a:ext uri="{FF2B5EF4-FFF2-40B4-BE49-F238E27FC236}">
                  <a16:creationId xmlns:a16="http://schemas.microsoft.com/office/drawing/2014/main" id="{9D8C826B-20F9-ABDA-A6D6-87D306B7C4FE}"/>
                </a:ext>
              </a:extLst>
            </p:cNvPr>
            <p:cNvPicPr>
              <a:picLocks noChangeAspect="1" noChangeArrowheads="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8278915" y="4130896"/>
              <a:ext cx="693319" cy="6858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McCormick Faculty Named Among Global 'Highly Cited Researchers' for 2023 |  News | Northwestern Engineering">
              <a:extLst>
                <a:ext uri="{FF2B5EF4-FFF2-40B4-BE49-F238E27FC236}">
                  <a16:creationId xmlns:a16="http://schemas.microsoft.com/office/drawing/2014/main" id="{EF29F5E0-2EE5-4EFB-DA02-7C404777F6AB}"/>
                </a:ext>
              </a:extLst>
            </p:cNvPr>
            <p:cNvPicPr>
              <a:picLocks noChangeAspect="1" noChangeArrowheads="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l="21287" t="28230" r="23343" b="11597"/>
            <a:stretch/>
          </p:blipFill>
          <p:spPr bwMode="auto">
            <a:xfrm>
              <a:off x="7931377" y="4450596"/>
              <a:ext cx="495850" cy="731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with medium confidence">
              <a:extLst>
                <a:ext uri="{FF2B5EF4-FFF2-40B4-BE49-F238E27FC236}">
                  <a16:creationId xmlns:a16="http://schemas.microsoft.com/office/drawing/2014/main" id="{7879C4E4-6607-B9CF-51D0-AB96C2DBE4F2}"/>
                </a:ext>
              </a:extLst>
            </p:cNvPr>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44883" y="2063655"/>
              <a:ext cx="685800" cy="685800"/>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2675A61D-AAE9-C562-699A-D86134344A5F}"/>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19666" y="1275836"/>
              <a:ext cx="1910442" cy="685800"/>
            </a:xfrm>
            <a:prstGeom prst="rect">
              <a:avLst/>
            </a:prstGeom>
          </p:spPr>
        </p:pic>
        <p:pic>
          <p:nvPicPr>
            <p:cNvPr id="21" name="Picture 20" descr="Logo, company name&#10;&#10;Description automatically generated">
              <a:extLst>
                <a:ext uri="{FF2B5EF4-FFF2-40B4-BE49-F238E27FC236}">
                  <a16:creationId xmlns:a16="http://schemas.microsoft.com/office/drawing/2014/main" id="{AD5F0CF3-DA49-ABAC-1E12-EA1210C4CC47}"/>
                </a:ext>
              </a:extLst>
            </p:cNvPr>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34240" y="2063655"/>
              <a:ext cx="685800" cy="685800"/>
            </a:xfrm>
            <a:prstGeom prst="rect">
              <a:avLst/>
            </a:prstGeom>
          </p:spPr>
        </p:pic>
        <p:pic>
          <p:nvPicPr>
            <p:cNvPr id="23" name="Picture 22" descr="Logo&#10;&#10;Description automatically generated">
              <a:extLst>
                <a:ext uri="{FF2B5EF4-FFF2-40B4-BE49-F238E27FC236}">
                  <a16:creationId xmlns:a16="http://schemas.microsoft.com/office/drawing/2014/main" id="{D14072B8-792D-7C97-CE16-291D54DD32C7}"/>
                </a:ext>
              </a:extLst>
            </p:cNvPr>
            <p:cNvPicPr>
              <a:picLocks noChangeAspect="1"/>
            </p:cNvPicPr>
            <p:nvPr/>
          </p:nvPicPr>
          <p:blipFill rotWithShape="1">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8721377" y="4493008"/>
              <a:ext cx="689582" cy="685800"/>
            </a:xfrm>
            <a:prstGeom prst="ellipse">
              <a:avLst/>
            </a:prstGeom>
          </p:spPr>
        </p:pic>
      </p:grpSp>
    </p:spTree>
    <p:extLst>
      <p:ext uri="{BB962C8B-B14F-4D97-AF65-F5344CB8AC3E}">
        <p14:creationId xmlns:p14="http://schemas.microsoft.com/office/powerpoint/2010/main" val="562311296"/>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9" id="{6EB95C59-BDD5-5C40-971B-727A997B01D4}" vid="{7DE78278-7085-5245-A271-A8AB5B4057CD}"/>
    </a:ext>
  </a:extLst>
</a:theme>
</file>

<file path=ppt/theme/theme2.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RNL theme">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EFDD9F65-E9F7-7747-898B-B54F11029763}" vid="{E6F09A63-5633-774D-A434-458831FF04CC}"/>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A20C22-D077-412B-81BA-8B2541026FAD}">
  <ds:schemaRefs>
    <ds:schemaRef ds:uri="http://purl.org/dc/elements/1.1/"/>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38e4deb0-de08-4adb-aafc-d8ff02544178"/>
    <ds:schemaRef ds:uri="http://schemas.microsoft.com/office/infopath/2007/PartnerControls"/>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ORNL</Template>
  <TotalTime>5304</TotalTime>
  <Words>606</Words>
  <Application>Microsoft Office PowerPoint</Application>
  <PresentationFormat>Widescreen</PresentationFormat>
  <Paragraphs>65</Paragraphs>
  <Slides>20</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Arial Black</vt:lpstr>
      <vt:lpstr>Arial Regular</vt:lpstr>
      <vt:lpstr>Century Gothic</vt:lpstr>
      <vt:lpstr>Symbol</vt:lpstr>
      <vt:lpstr>Wingdings</vt:lpstr>
      <vt:lpstr>ORNL</vt:lpstr>
      <vt:lpstr>Theme1</vt:lpstr>
      <vt:lpstr>Integrating Boots-on-the-Ground Observations with the Virtual World of Models to Answer Big Science Questions Across the Arctic</vt:lpstr>
      <vt:lpstr>Acknowledgements</vt:lpstr>
      <vt:lpstr>PowerPoint Presentation</vt:lpstr>
      <vt:lpstr>PowerPoint Presentation</vt:lpstr>
      <vt:lpstr>We Emphasize Collaboration Across Disciplines</vt:lpstr>
      <vt:lpstr>We Gratefully Conduct Science on Native Lands</vt:lpstr>
      <vt:lpstr>Data are Openly Shared and Publicly Available</vt:lpstr>
      <vt:lpstr>We Build a Culture of Safety, Trust in Team Science</vt:lpstr>
      <vt:lpstr>NGEE Arctic: By the Numbers</vt:lpstr>
      <vt:lpstr>NGEE Arctic Phases 14</vt:lpstr>
      <vt:lpstr>Discovery Science Improves Model Predictions</vt:lpstr>
      <vt:lpstr>Phase 3: We Will Deliver an Arctic-Informed ELM</vt:lpstr>
      <vt:lpstr>Does Our Arctic-Informed Model Accurately Predict Climate Feedbacks Across the Arctic? </vt:lpstr>
      <vt:lpstr>Phase 4: Overarching Science Question: </vt:lpstr>
      <vt:lpstr>MEQs Evaluate and Inform Model Understanding</vt:lpstr>
      <vt:lpstr>Crosscutting Science Activities Extend &amp; Evaluate</vt:lpstr>
      <vt:lpstr>Understand Global Implications of Dynamic Arctic</vt:lpstr>
      <vt:lpstr>Collaborative Partnerships Across Institutions, Across the Arctic, Across Sibling Programs at DOE</vt:lpstr>
      <vt:lpstr>PowerPoint Presentation</vt:lpstr>
      <vt:lpstr>Find Out More About NGEE Arctic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Gorman, Lisa</dc:creator>
  <cp:keywords/>
  <dc:description/>
  <cp:lastModifiedBy>Iversen, Colleen</cp:lastModifiedBy>
  <cp:revision>1043</cp:revision>
  <cp:lastPrinted>2024-02-20T15:28:10Z</cp:lastPrinted>
  <dcterms:created xsi:type="dcterms:W3CDTF">2023-09-12T15:58:10Z</dcterms:created>
  <dcterms:modified xsi:type="dcterms:W3CDTF">2024-05-21T16:29:06Z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