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6" r:id="rId4"/>
    <p:sldMasterId id="2147483956" r:id="rId5"/>
    <p:sldMasterId id="2147483972" r:id="rId6"/>
    <p:sldMasterId id="2147483978" r:id="rId7"/>
  </p:sldMasterIdLst>
  <p:notesMasterIdLst>
    <p:notesMasterId r:id="rId33"/>
  </p:notesMasterIdLst>
  <p:handoutMasterIdLst>
    <p:handoutMasterId r:id="rId34"/>
  </p:handoutMasterIdLst>
  <p:sldIdLst>
    <p:sldId id="257" r:id="rId8"/>
    <p:sldId id="1216" r:id="rId9"/>
    <p:sldId id="1212" r:id="rId10"/>
    <p:sldId id="1083" r:id="rId11"/>
    <p:sldId id="1082" r:id="rId12"/>
    <p:sldId id="1209" r:id="rId13"/>
    <p:sldId id="1210" r:id="rId14"/>
    <p:sldId id="1098" r:id="rId15"/>
    <p:sldId id="1211" r:id="rId16"/>
    <p:sldId id="425" r:id="rId17"/>
    <p:sldId id="1081" r:id="rId18"/>
    <p:sldId id="1215" r:id="rId19"/>
    <p:sldId id="1213" r:id="rId20"/>
    <p:sldId id="1087" r:id="rId21"/>
    <p:sldId id="1206" r:id="rId22"/>
    <p:sldId id="1088" r:id="rId23"/>
    <p:sldId id="1173" r:id="rId24"/>
    <p:sldId id="1080" r:id="rId25"/>
    <p:sldId id="1217" r:id="rId26"/>
    <p:sldId id="1172" r:id="rId27"/>
    <p:sldId id="1214" r:id="rId28"/>
    <p:sldId id="346" r:id="rId29"/>
    <p:sldId id="1199" r:id="rId30"/>
    <p:sldId id="1198" r:id="rId31"/>
    <p:sldId id="1218" r:id="rId32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20" userDrawn="1">
          <p15:clr>
            <a:srgbClr val="A4A3A4"/>
          </p15:clr>
        </p15:guide>
        <p15:guide id="13" pos="7535" userDrawn="1">
          <p15:clr>
            <a:srgbClr val="A4A3A4"/>
          </p15:clr>
        </p15:guide>
        <p15:guide id="14" pos="3791" userDrawn="1">
          <p15:clr>
            <a:srgbClr val="A4A3A4"/>
          </p15:clr>
        </p15:guide>
        <p15:guide id="15" orient="horz" pos="120" userDrawn="1">
          <p15:clr>
            <a:srgbClr val="A4A3A4"/>
          </p15:clr>
        </p15:guide>
        <p15:guide id="16" orient="horz" pos="2544" userDrawn="1">
          <p15:clr>
            <a:srgbClr val="A4A3A4"/>
          </p15:clr>
        </p15:guide>
        <p15:guide id="17" pos="167" userDrawn="1">
          <p15:clr>
            <a:srgbClr val="A4A3A4"/>
          </p15:clr>
        </p15:guide>
        <p15:guide id="18" pos="6815" userDrawn="1">
          <p15:clr>
            <a:srgbClr val="A4A3A4"/>
          </p15:clr>
        </p15:guide>
        <p15:guide id="19" orient="horz" pos="792" userDrawn="1">
          <p15:clr>
            <a:srgbClr val="A4A3A4"/>
          </p15:clr>
        </p15:guide>
        <p15:guide id="20" orient="horz" pos="672" userDrawn="1">
          <p15:clr>
            <a:srgbClr val="A4A3A4"/>
          </p15:clr>
        </p15:guide>
        <p15:guide id="21" orient="horz" pos="2952" userDrawn="1">
          <p15:clr>
            <a:srgbClr val="A4A3A4"/>
          </p15:clr>
        </p15:guide>
        <p15:guide id="22" pos="719" userDrawn="1">
          <p15:clr>
            <a:srgbClr val="A4A3A4"/>
          </p15:clr>
        </p15:guide>
        <p15:guide id="23" pos="5399" userDrawn="1">
          <p15:clr>
            <a:srgbClr val="A4A3A4"/>
          </p15:clr>
        </p15:guide>
        <p15:guide id="24" pos="5231" userDrawn="1">
          <p15:clr>
            <a:srgbClr val="A4A3A4"/>
          </p15:clr>
        </p15:guide>
        <p15:guide id="25" pos="7439" userDrawn="1">
          <p15:clr>
            <a:srgbClr val="A4A3A4"/>
          </p15:clr>
        </p15:guide>
        <p15:guide id="26" pos="1485" userDrawn="1">
          <p15:clr>
            <a:srgbClr val="A4A3A4"/>
          </p15:clr>
        </p15:guide>
        <p15:guide id="27" pos="2759" userDrawn="1">
          <p15:clr>
            <a:srgbClr val="A4A3A4"/>
          </p15:clr>
        </p15:guide>
        <p15:guide id="28" pos="4943" userDrawn="1">
          <p15:clr>
            <a:srgbClr val="A4A3A4"/>
          </p15:clr>
        </p15:guide>
        <p15:guide id="29" pos="263" userDrawn="1">
          <p15:clr>
            <a:srgbClr val="A4A3A4"/>
          </p15:clr>
        </p15:guide>
        <p15:guide id="30" pos="2958" userDrawn="1">
          <p15:clr>
            <a:srgbClr val="A4A3A4"/>
          </p15:clr>
        </p15:guide>
        <p15:guide id="31" pos="4731" userDrawn="1">
          <p15:clr>
            <a:srgbClr val="A4A3A4"/>
          </p15:clr>
        </p15:guide>
        <p15:guide id="32" orient="horz" pos="1632" userDrawn="1">
          <p15:clr>
            <a:srgbClr val="A4A3A4"/>
          </p15:clr>
        </p15:guide>
        <p15:guide id="33" orient="horz" pos="3984" userDrawn="1">
          <p15:clr>
            <a:srgbClr val="A4A3A4"/>
          </p15:clr>
        </p15:guide>
        <p15:guide id="34" orient="horz" pos="2688" userDrawn="1">
          <p15:clr>
            <a:srgbClr val="A4A3A4"/>
          </p15:clr>
        </p15:guide>
        <p15:guide id="35" orient="horz" pos="3336" userDrawn="1">
          <p15:clr>
            <a:srgbClr val="A4A3A4"/>
          </p15:clr>
        </p15:guide>
        <p15:guide id="36" orient="horz" pos="1920" userDrawn="1">
          <p15:clr>
            <a:srgbClr val="A4A3A4"/>
          </p15:clr>
        </p15:guide>
        <p15:guide id="37" orient="horz" pos="2832" userDrawn="1">
          <p15:clr>
            <a:srgbClr val="A4A3A4"/>
          </p15:clr>
        </p15:guide>
        <p15:guide id="38" orient="horz" pos="3456" userDrawn="1">
          <p15:clr>
            <a:srgbClr val="A4A3A4"/>
          </p15:clr>
        </p15:guide>
        <p15:guide id="39" orient="horz" pos="2328" userDrawn="1">
          <p15:clr>
            <a:srgbClr val="A4A3A4"/>
          </p15:clr>
        </p15:guide>
        <p15:guide id="40" orient="horz" pos="3768" userDrawn="1">
          <p15:clr>
            <a:srgbClr val="A4A3A4"/>
          </p15:clr>
        </p15:guide>
        <p15:guide id="41" pos="6335" userDrawn="1">
          <p15:clr>
            <a:srgbClr val="A4A3A4"/>
          </p15:clr>
        </p15:guide>
        <p15:guide id="42" orient="horz" pos="10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ret Torn" initials="" lastIdx="8" clrIdx="0"/>
  <p:cmAuthor id="2" name="Askey, Kimberly" initials="AK" lastIdx="2" clrIdx="1">
    <p:extLst>
      <p:ext uri="{19B8F6BF-5375-455C-9EA6-DF929625EA0E}">
        <p15:presenceInfo xmlns:p15="http://schemas.microsoft.com/office/powerpoint/2012/main" userId="S::kua@ornl.gov::0a8bccc4-92df-4668-948f-e7034f388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98F73"/>
    <a:srgbClr val="C4B3A0"/>
    <a:srgbClr val="4A66AC"/>
    <a:srgbClr val="CFCFCF"/>
    <a:srgbClr val="D4D5D6"/>
    <a:srgbClr val="D8D9DA"/>
    <a:srgbClr val="F8FAFB"/>
    <a:srgbClr val="8EAAEA"/>
    <a:srgbClr val="415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4657" autoAdjust="0"/>
  </p:normalViewPr>
  <p:slideViewPr>
    <p:cSldViewPr snapToGrid="0" showGuides="1">
      <p:cViewPr varScale="1">
        <p:scale>
          <a:sx n="73" d="100"/>
          <a:sy n="73" d="100"/>
        </p:scale>
        <p:origin x="364" y="44"/>
      </p:cViewPr>
      <p:guideLst>
        <p:guide orient="horz" pos="2520"/>
        <p:guide pos="7535"/>
        <p:guide pos="3791"/>
        <p:guide orient="horz" pos="120"/>
        <p:guide orient="horz" pos="2544"/>
        <p:guide pos="167"/>
        <p:guide pos="6815"/>
        <p:guide orient="horz" pos="792"/>
        <p:guide orient="horz" pos="672"/>
        <p:guide orient="horz" pos="2952"/>
        <p:guide pos="719"/>
        <p:guide pos="5399"/>
        <p:guide pos="5231"/>
        <p:guide pos="7439"/>
        <p:guide pos="1485"/>
        <p:guide pos="2759"/>
        <p:guide pos="4943"/>
        <p:guide pos="263"/>
        <p:guide pos="2958"/>
        <p:guide pos="4731"/>
        <p:guide orient="horz" pos="1632"/>
        <p:guide orient="horz" pos="3984"/>
        <p:guide orient="horz" pos="2688"/>
        <p:guide orient="horz" pos="3336"/>
        <p:guide orient="horz" pos="1920"/>
        <p:guide orient="horz" pos="2832"/>
        <p:guide orient="horz" pos="3456"/>
        <p:guide orient="horz" pos="2328"/>
        <p:guide orient="horz" pos="3768"/>
        <p:guide pos="6335"/>
        <p:guide orient="horz" pos="10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40" d="100"/>
        <a:sy n="14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592" y="1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1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71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85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52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3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24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9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welcome new opportunities for collaboration with partners across the Arctic!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2" name="Google Shape;1402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6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7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8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99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9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p6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7" name="Google Shape;807;p6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39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1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3E7A6-3365-A446-BAA3-847D33447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34" y="1674592"/>
            <a:ext cx="8831234" cy="487954"/>
          </a:xfrm>
        </p:spPr>
        <p:txBody>
          <a:bodyPr anchor="b" anchorCtr="0"/>
          <a:lstStyle>
            <a:lvl1pPr algn="l">
              <a:defRPr b="1" i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1602" y="2491268"/>
            <a:ext cx="4339266" cy="369332"/>
          </a:xfrm>
        </p:spPr>
        <p:txBody>
          <a:bodyPr/>
          <a:lstStyle>
            <a:lvl1pPr marL="0" indent="0" algn="r">
              <a:buNone/>
              <a:defRPr sz="2000" b="0" i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1972848"/>
          </a:xfr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1972848"/>
          </a:xfr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17F87-570E-AD40-92B3-AFE71F988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28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399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99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4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19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406336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799"/>
              <a:buChar char="•"/>
              <a:defRPr sz="2799"/>
            </a:lvl1pPr>
            <a:lvl2pPr marL="914400" lvl="1" indent="-38093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399"/>
              <a:buChar char="–"/>
              <a:defRPr sz="2399"/>
            </a:lvl2pPr>
            <a:lvl3pPr marL="1371600" lvl="2" indent="-35553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99"/>
              <a:buChar char="•"/>
              <a:defRPr sz="1999"/>
            </a:lvl3pPr>
            <a:lvl4pPr marL="1828800" lvl="3" indent="-34283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Char char="–"/>
              <a:defRPr sz="1799"/>
            </a:lvl4pPr>
            <a:lvl5pPr marL="2286000" lvl="4" indent="-34283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99"/>
              <a:buChar char="»"/>
              <a:defRPr sz="1799"/>
            </a:lvl5pPr>
            <a:lvl6pPr marL="2743200" lvl="5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6pPr>
            <a:lvl7pPr marL="3200400" lvl="6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7pPr>
            <a:lvl8pPr marL="3657600" lvl="7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8pPr>
            <a:lvl9pPr marL="4114800" lvl="8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9pPr>
          </a:lstStyle>
          <a:p>
            <a:endParaRPr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197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406336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799"/>
              <a:buChar char="•"/>
              <a:defRPr sz="2799"/>
            </a:lvl1pPr>
            <a:lvl2pPr marL="914400" lvl="1" indent="-38093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399"/>
              <a:buChar char="–"/>
              <a:defRPr sz="2399"/>
            </a:lvl2pPr>
            <a:lvl3pPr marL="1371600" lvl="2" indent="-35553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99"/>
              <a:buChar char="•"/>
              <a:defRPr sz="1999"/>
            </a:lvl3pPr>
            <a:lvl4pPr marL="1828800" lvl="3" indent="-34283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799"/>
              <a:buChar char="–"/>
              <a:defRPr sz="1799"/>
            </a:lvl4pPr>
            <a:lvl5pPr marL="2286000" lvl="4" indent="-342836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799"/>
              <a:buChar char="»"/>
              <a:defRPr sz="1799"/>
            </a:lvl5pPr>
            <a:lvl6pPr marL="2743200" lvl="5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6pPr>
            <a:lvl7pPr marL="3200400" lvl="6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7pPr>
            <a:lvl8pPr marL="3657600" lvl="7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8pPr>
            <a:lvl9pPr marL="4114800" lvl="8" indent="-34283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99"/>
              <a:buChar char="•"/>
              <a:defRPr sz="1799"/>
            </a:lvl9pPr>
          </a:lstStyle>
          <a:p>
            <a:endParaRPr/>
          </a:p>
        </p:txBody>
      </p:sp>
      <p:sp>
        <p:nvSpPr>
          <p:cNvPr id="40" name="Google Shape;40;p94"/>
          <p:cNvSpPr txBox="1">
            <a:spLocks noGrp="1"/>
          </p:cNvSpPr>
          <p:nvPr>
            <p:ph type="title"/>
          </p:nvPr>
        </p:nvSpPr>
        <p:spPr>
          <a:xfrm>
            <a:off x="359927" y="177800"/>
            <a:ext cx="11420856" cy="722762"/>
          </a:xfrm>
          <a:prstGeom prst="rect">
            <a:avLst/>
          </a:prstGeom>
          <a:solidFill>
            <a:srgbClr val="DEEAF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486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3E7A6-3365-A446-BAA3-847D33447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34" y="1674592"/>
            <a:ext cx="8831234" cy="487954"/>
          </a:xfrm>
        </p:spPr>
        <p:txBody>
          <a:bodyPr anchor="b" anchorCtr="0"/>
          <a:lstStyle>
            <a:lvl1pPr algn="l">
              <a:defRPr b="1" i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1602" y="2491268"/>
            <a:ext cx="4339266" cy="369332"/>
          </a:xfrm>
        </p:spPr>
        <p:txBody>
          <a:bodyPr/>
          <a:lstStyle>
            <a:lvl1pPr marL="0" indent="0" algn="r">
              <a:buNone/>
              <a:defRPr sz="2000" b="0" i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309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27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62" y="1291787"/>
            <a:ext cx="11420856" cy="195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645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488F3A-CF74-DE41-80B6-AB88858E2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27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9534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82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19728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19728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17F87-570E-AD40-92B3-AFE71F988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27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7140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4"/>
          <p:cNvSpPr txBox="1">
            <a:spLocks noGrp="1"/>
          </p:cNvSpPr>
          <p:nvPr>
            <p:ph type="title"/>
          </p:nvPr>
        </p:nvSpPr>
        <p:spPr>
          <a:xfrm>
            <a:off x="270475" y="177800"/>
            <a:ext cx="11420856" cy="406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4818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3E7A6-3365-A446-BAA3-847D33447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34" y="1674592"/>
            <a:ext cx="8831234" cy="487954"/>
          </a:xfrm>
        </p:spPr>
        <p:txBody>
          <a:bodyPr anchor="b" anchorCtr="0"/>
          <a:lstStyle>
            <a:lvl1pPr algn="l">
              <a:defRPr b="1" i="0">
                <a:solidFill>
                  <a:srgbClr val="00206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634" y="2308388"/>
            <a:ext cx="4339266" cy="369332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EB24B-9E65-4CEB-AE8A-8B1E3272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350" y="5365750"/>
            <a:ext cx="2171700" cy="71714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B1F24E8-3A0E-42B4-BD03-8322F37B2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350" y="5498417"/>
            <a:ext cx="1860550" cy="451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B78769-D8FC-43D5-9847-3439518A9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9558" y="3873500"/>
            <a:ext cx="2315150" cy="821955"/>
          </a:xfrm>
          <a:prstGeom prst="rect">
            <a:avLst/>
          </a:prstGeom>
        </p:spPr>
      </p:pic>
      <p:pic>
        <p:nvPicPr>
          <p:cNvPr id="1028" name="Picture 4" descr="News Releases">
            <a:extLst>
              <a:ext uri="{FF2B5EF4-FFF2-40B4-BE49-F238E27FC236}">
                <a16:creationId xmlns:a16="http://schemas.microsoft.com/office/drawing/2014/main" id="{42511303-FD8F-4626-B551-FAFF915FA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9211" y="4004550"/>
            <a:ext cx="232783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1857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27" y="177800"/>
            <a:ext cx="11420856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62" y="1291787"/>
            <a:ext cx="11420856" cy="195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0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27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62" y="1291787"/>
            <a:ext cx="11420856" cy="195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0475" y="177800"/>
            <a:ext cx="11420856" cy="10341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53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41120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19728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19728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3797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0" i="0" dirty="0">
              <a:latin typeface="Arial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8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F95A27-3E75-8F4C-B794-C0437713C6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813EE8-93F5-5947-A695-145EDAD067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42702" y="1714500"/>
            <a:ext cx="10665222" cy="1142492"/>
          </a:xfrm>
          <a:prstGeom prst="rect">
            <a:avLst/>
          </a:prstGeom>
        </p:spPr>
        <p:txBody>
          <a:bodyPr lIns="0" tIns="0" rIns="0" bIns="0" anchor="t" anchorCtr="0"/>
          <a:lstStyle>
            <a:lvl1pPr marL="266609" marR="0" indent="-266609" algn="l" defTabSz="9140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431802" algn="l"/>
              </a:tabLst>
              <a:defRPr sz="2199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7915" indent="-380871">
              <a:buFont typeface="Wingdings" panose="05000000000000000000" pitchFamily="2" charset="2"/>
              <a:buChar char="§"/>
              <a:defRPr sz="1999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4959" indent="-380871">
              <a:buFont typeface="Wingdings" panose="05000000000000000000" pitchFamily="2" charset="2"/>
              <a:buChar char="ü"/>
              <a:defRPr sz="1666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134" indent="0">
              <a:buNone/>
              <a:defRPr sz="2332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178" indent="0">
              <a:buNone/>
              <a:defRPr sz="2332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837915" marR="0" lvl="1" indent="-266609" algn="l" defTabSz="9140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431802" algn="l"/>
              </a:tabLst>
              <a:defRPr/>
            </a:pPr>
            <a:r>
              <a:rPr lang="en-US" dirty="0"/>
              <a:t>Second level</a:t>
            </a:r>
          </a:p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44CC3A-CB37-6C48-A103-B2B2CDEA95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66305" y="902890"/>
            <a:ext cx="9141619" cy="41537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 typeface="Arial" panose="020B0604020202020204" pitchFamily="34" charset="0"/>
              <a:buNone/>
              <a:defRPr sz="2999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45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89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134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178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Slide Title Text</a:t>
            </a:r>
          </a:p>
        </p:txBody>
      </p:sp>
    </p:spTree>
    <p:extLst>
      <p:ext uri="{BB962C8B-B14F-4D97-AF65-F5344CB8AC3E}">
        <p14:creationId xmlns:p14="http://schemas.microsoft.com/office/powerpoint/2010/main" val="42589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488F3A-CF74-DE41-80B6-AB88858E2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27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4"/>
          <p:cNvSpPr txBox="1">
            <a:spLocks noGrp="1"/>
          </p:cNvSpPr>
          <p:nvPr>
            <p:ph type="title"/>
          </p:nvPr>
        </p:nvSpPr>
        <p:spPr>
          <a:xfrm>
            <a:off x="270475" y="177800"/>
            <a:ext cx="11420856" cy="406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80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3E7A6-3365-A446-BAA3-847D33447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34" y="1674592"/>
            <a:ext cx="8831234" cy="487954"/>
          </a:xfrm>
        </p:spPr>
        <p:txBody>
          <a:bodyPr anchor="b" anchorCtr="0"/>
          <a:lstStyle>
            <a:lvl1pPr algn="l">
              <a:defRPr b="1" i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1602" y="2491268"/>
            <a:ext cx="4339266" cy="369332"/>
          </a:xfrm>
        </p:spPr>
        <p:txBody>
          <a:bodyPr/>
          <a:lstStyle>
            <a:lvl1pPr marL="0" indent="0" algn="r">
              <a:buNone/>
              <a:defRPr sz="1999" b="0" i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776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28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399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63" y="1291787"/>
            <a:ext cx="11420856" cy="195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6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488F3A-CF74-DE41-80B6-AB88858E2E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28" y="177800"/>
            <a:ext cx="11420856" cy="72276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399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00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12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530F9-AF91-DE4A-A225-CF17383047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36" y="0"/>
            <a:ext cx="12301093" cy="692658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0476" y="177800"/>
            <a:ext cx="10969943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2012" y="1291787"/>
            <a:ext cx="10969943" cy="19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125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52" r:id="rId3"/>
    <p:sldLayoutId id="2147483953" r:id="rId4"/>
    <p:sldLayoutId id="2147483955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70C0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530F9-AF91-DE4A-A225-CF17383047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35" y="0"/>
            <a:ext cx="12301093" cy="692658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0477" y="177800"/>
            <a:ext cx="10969943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2013" y="1291787"/>
            <a:ext cx="10969943" cy="19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4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71" r:id="rId6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 kern="1200">
          <a:solidFill>
            <a:srgbClr val="0070C0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5pPr>
      <a:lvl6pPr marL="45706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6pPr>
      <a:lvl7pPr marL="91412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7pPr>
      <a:lvl8pPr marL="137118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8pPr>
      <a:lvl9pPr marL="182825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999">
          <a:solidFill>
            <a:srgbClr val="006C3A"/>
          </a:solidFill>
          <a:latin typeface="Arial Black" pitchFamily="34" charset="0"/>
        </a:defRPr>
      </a:lvl9pPr>
    </p:titleStyle>
    <p:bodyStyle>
      <a:lvl1pPr marL="230119" indent="-230119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59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5287" indent="-279316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19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126" indent="-230119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99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4245" indent="-172986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2280" indent="-22218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530F9-AF91-DE4A-A225-CF17383047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36" y="0"/>
            <a:ext cx="12301093" cy="692658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0476" y="177800"/>
            <a:ext cx="10969943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2012" y="1291787"/>
            <a:ext cx="10969943" cy="19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83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85" r:id="rId6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rgbClr val="0070C0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530F9-AF91-DE4A-A225-CF17383047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36" y="0"/>
            <a:ext cx="12301093" cy="692658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0476" y="177800"/>
            <a:ext cx="10969943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2012" y="1291787"/>
            <a:ext cx="10969943" cy="19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1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0070C0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0697B4-60CD-AFB2-BAD1-86C06040A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634" y="1304418"/>
            <a:ext cx="8831234" cy="1143133"/>
          </a:xfrm>
        </p:spPr>
        <p:txBody>
          <a:bodyPr/>
          <a:lstStyle/>
          <a:p>
            <a:r>
              <a:rPr lang="en-US" sz="4000" dirty="0"/>
              <a:t>The cross-disciplinary, </a:t>
            </a:r>
            <a:br>
              <a:rPr lang="en-US" sz="4000" dirty="0"/>
            </a:br>
            <a:r>
              <a:rPr lang="en-US" sz="4000" dirty="0"/>
              <a:t>team science of NGEE Arctic</a:t>
            </a:r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3958684" y="3076869"/>
            <a:ext cx="5473969" cy="23359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1" tIns="45688" rIns="91401" bIns="45688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Colleen Iversen, Sue Heinz, Stan Wullschleger</a:t>
            </a:r>
            <a:b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(Oak Ridge National Laboratory) </a:t>
            </a:r>
          </a:p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~150 colleagues and collaborators </a:t>
            </a:r>
            <a:b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across the NGEE Arctic team</a:t>
            </a:r>
          </a:p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25 January 2023</a:t>
            </a:r>
            <a:b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(9</a:t>
            </a:r>
            <a:r>
              <a:rPr lang="en-US" sz="18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Annual </a:t>
            </a:r>
            <a:r>
              <a:rPr lang="en-US" sz="1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ABoVE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Science Team Meeting)</a:t>
            </a:r>
            <a:endParaRPr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D95F59-4B28-496A-8763-5CAFF0D70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7" y="4623962"/>
            <a:ext cx="2300261" cy="16132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8F5F9-369B-4B90-916D-9352260F4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326" y="3567857"/>
            <a:ext cx="2249947" cy="22066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5AA230-EB5D-40CF-9C1A-1F2174179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814" y="2367587"/>
            <a:ext cx="3527626" cy="26243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FBD1B9A3-4F6C-4149-814D-0C8E5717E2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566" y="1248690"/>
            <a:ext cx="2950398" cy="24310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2" descr="Data not available">
            <a:extLst>
              <a:ext uri="{FF2B5EF4-FFF2-40B4-BE49-F238E27FC236}">
                <a16:creationId xmlns:a16="http://schemas.microsoft.com/office/drawing/2014/main" id="{50E38BF7-BC99-48E1-8B47-787E38AE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9173" y="302040"/>
            <a:ext cx="2594517" cy="262437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8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339B2C-862F-4DA8-AC22-0BA59149AA0E}"/>
              </a:ext>
            </a:extLst>
          </p:cNvPr>
          <p:cNvSpPr txBox="1"/>
          <p:nvPr/>
        </p:nvSpPr>
        <p:spPr>
          <a:xfrm>
            <a:off x="1522412" y="615176"/>
            <a:ext cx="9144000" cy="457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indent="-914400"/>
            <a:r>
              <a:rPr lang="en-US" sz="3600" dirty="0">
                <a:latin typeface="Century Gothic" panose="020B0502020202020204" pitchFamily="34" charset="0"/>
              </a:rPr>
              <a:t>We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bring modelers to the field </a:t>
            </a:r>
            <a:r>
              <a:rPr lang="en-US" sz="3600" dirty="0">
                <a:latin typeface="Century Gothic" panose="020B0502020202020204" pitchFamily="34" charset="0"/>
              </a:rPr>
              <a:t>with us, and modelers help us to understand the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key model needs</a:t>
            </a:r>
            <a:r>
              <a:rPr lang="en-US" sz="3600" dirty="0">
                <a:latin typeface="Century Gothic" panose="020B0502020202020204" pitchFamily="34" charset="0"/>
              </a:rPr>
              <a:t>…and the scale at which they will be projected across the Arctic land surface. </a:t>
            </a:r>
          </a:p>
        </p:txBody>
      </p:sp>
    </p:spTree>
    <p:extLst>
      <p:ext uri="{BB962C8B-B14F-4D97-AF65-F5344CB8AC3E}">
        <p14:creationId xmlns:p14="http://schemas.microsoft.com/office/powerpoint/2010/main" val="1116757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2B2BE-946B-9BDF-C523-8A007855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53" y="196578"/>
            <a:ext cx="9541318" cy="5871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A25E2-4462-ABC7-3DB3-D0B0792CBE45}"/>
              </a:ext>
            </a:extLst>
          </p:cNvPr>
          <p:cNvSpPr txBox="1"/>
          <p:nvPr/>
        </p:nvSpPr>
        <p:spPr>
          <a:xfrm>
            <a:off x="4374292" y="6211669"/>
            <a:ext cx="781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Organized by Shawn Serbin (BNL), Benjamin Sulman (ORNL), Verity Salmon (ORNL), Fengming Yuan (ORNL), Katrina Bennett (LANL)</a:t>
            </a:r>
          </a:p>
        </p:txBody>
      </p:sp>
    </p:spTree>
    <p:extLst>
      <p:ext uri="{BB962C8B-B14F-4D97-AF65-F5344CB8AC3E}">
        <p14:creationId xmlns:p14="http://schemas.microsoft.com/office/powerpoint/2010/main" val="182188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on a boat&#10;&#10;Description automatically generated with low confidence">
            <a:extLst>
              <a:ext uri="{FF2B5EF4-FFF2-40B4-BE49-F238E27FC236}">
                <a16:creationId xmlns:a16="http://schemas.microsoft.com/office/drawing/2014/main" id="{A837D9C9-C3DE-49C5-22E8-04F11DCDD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84" y="189332"/>
            <a:ext cx="8296656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8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339B2C-862F-4DA8-AC22-0BA59149AA0E}"/>
              </a:ext>
            </a:extLst>
          </p:cNvPr>
          <p:cNvSpPr txBox="1"/>
          <p:nvPr/>
        </p:nvSpPr>
        <p:spPr>
          <a:xfrm>
            <a:off x="1522412" y="615176"/>
            <a:ext cx="9144000" cy="457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indent="-914400"/>
            <a:r>
              <a:rPr lang="en-US" sz="3600" dirty="0">
                <a:latin typeface="Century Gothic" panose="020B0502020202020204" pitchFamily="34" charset="0"/>
              </a:rPr>
              <a:t>We implemented open and FAIR data policies early in the project, and more than 150 NGEE Arctic data sets can be freely accessed through the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NGEE Arctic Data Portal</a:t>
            </a:r>
            <a:r>
              <a:rPr lang="en-US" sz="3600" dirty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232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CF6CA-245A-218E-F22B-4B3F82B53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05" t="13188" r="5592" b="16123"/>
          <a:stretch/>
        </p:blipFill>
        <p:spPr>
          <a:xfrm>
            <a:off x="1588929" y="102156"/>
            <a:ext cx="9010965" cy="5871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D21A2B-2D4F-0AF9-BE84-8BB39D786FDD}"/>
              </a:ext>
            </a:extLst>
          </p:cNvPr>
          <p:cNvSpPr txBox="1"/>
          <p:nvPr/>
        </p:nvSpPr>
        <p:spPr>
          <a:xfrm>
            <a:off x="7279621" y="1560499"/>
            <a:ext cx="3369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https://ngee-arctic.ornl.gov</a:t>
            </a:r>
          </a:p>
        </p:txBody>
      </p:sp>
    </p:spTree>
    <p:extLst>
      <p:ext uri="{BB962C8B-B14F-4D97-AF65-F5344CB8AC3E}">
        <p14:creationId xmlns:p14="http://schemas.microsoft.com/office/powerpoint/2010/main" val="288846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339B2C-862F-4DA8-AC22-0BA59149AA0E}"/>
              </a:ext>
            </a:extLst>
          </p:cNvPr>
          <p:cNvSpPr txBox="1"/>
          <p:nvPr/>
        </p:nvSpPr>
        <p:spPr>
          <a:xfrm>
            <a:off x="1522412" y="1143000"/>
            <a:ext cx="9144000" cy="457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indent="-914400"/>
            <a:r>
              <a:rPr lang="en-US" sz="3600" dirty="0">
                <a:latin typeface="Century Gothic" panose="020B0502020202020204" pitchFamily="34" charset="0"/>
              </a:rPr>
              <a:t>We have worked to develop an inclusive project culture focused on team science that facilitates team physical and psychological safety, as well as trust and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collaboration</a:t>
            </a:r>
            <a:r>
              <a:rPr lang="en-US" sz="3600" dirty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429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88">
            <a:extLst>
              <a:ext uri="{FF2B5EF4-FFF2-40B4-BE49-F238E27FC236}">
                <a16:creationId xmlns:a16="http://schemas.microsoft.com/office/drawing/2014/main" id="{FE0DFF0D-3D3D-4244-8E7C-8A755E86E1FE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7" y="405307"/>
            <a:ext cx="4711955" cy="5067912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1380;p88">
            <a:extLst>
              <a:ext uri="{FF2B5EF4-FFF2-40B4-BE49-F238E27FC236}">
                <a16:creationId xmlns:a16="http://schemas.microsoft.com/office/drawing/2014/main" id="{765C32A5-1A79-C741-B4A1-B9533A9F4F5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587" y="993664"/>
            <a:ext cx="3384205" cy="3467000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381;p88">
            <a:extLst>
              <a:ext uri="{FF2B5EF4-FFF2-40B4-BE49-F238E27FC236}">
                <a16:creationId xmlns:a16="http://schemas.microsoft.com/office/drawing/2014/main" id="{3432A36A-C1A2-1447-B9B3-EE55BB01168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6733" y="2111884"/>
            <a:ext cx="3496061" cy="3027928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1382;p88">
            <a:extLst>
              <a:ext uri="{FF2B5EF4-FFF2-40B4-BE49-F238E27FC236}">
                <a16:creationId xmlns:a16="http://schemas.microsoft.com/office/drawing/2014/main" id="{0A39CAEB-6175-BA40-B28D-D0A86EB88461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"/>
          <a:stretch/>
        </p:blipFill>
        <p:spPr>
          <a:xfrm>
            <a:off x="8009248" y="459125"/>
            <a:ext cx="3116040" cy="1283664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1383;p88">
            <a:extLst>
              <a:ext uri="{FF2B5EF4-FFF2-40B4-BE49-F238E27FC236}">
                <a16:creationId xmlns:a16="http://schemas.microsoft.com/office/drawing/2014/main" id="{7441C943-96A8-7241-8BA4-986D1F4C371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43986" y="4133738"/>
            <a:ext cx="2707037" cy="1999321"/>
          </a:xfrm>
          <a:prstGeom prst="rect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5804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A8B5C-7AEC-40B9-B54F-EBD525E921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79" y="0"/>
            <a:ext cx="4183893" cy="606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868ED6-712D-4770-9824-FF7A0B5324AF}"/>
              </a:ext>
            </a:extLst>
          </p:cNvPr>
          <p:cNvSpPr txBox="1"/>
          <p:nvPr/>
        </p:nvSpPr>
        <p:spPr>
          <a:xfrm>
            <a:off x="5431155" y="5074563"/>
            <a:ext cx="615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Iversen CM, Bolton WR, Rogers A, Wilson CJ, Wullschleger SD. 2020. Building a culture of safety and trust in team science. </a:t>
            </a:r>
            <a:r>
              <a:rPr lang="en-US" sz="1600" i="1" dirty="0">
                <a:latin typeface="Century Gothic" panose="020B0502020202020204" pitchFamily="34" charset="0"/>
              </a:rPr>
              <a:t>Eos</a:t>
            </a:r>
            <a:r>
              <a:rPr lang="en-US" sz="1600" dirty="0">
                <a:latin typeface="Century Gothic" panose="020B0502020202020204" pitchFamily="34" charset="0"/>
              </a:rPr>
              <a:t> 101.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9065D-513B-493F-BFE6-8E27759F2EC1}"/>
              </a:ext>
            </a:extLst>
          </p:cNvPr>
          <p:cNvSpPr txBox="1"/>
          <p:nvPr/>
        </p:nvSpPr>
        <p:spPr>
          <a:xfrm>
            <a:off x="5431155" y="1104245"/>
            <a:ext cx="61531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1A1A1A"/>
                </a:solidFill>
                <a:effectLst/>
                <a:latin typeface="Century Gothic" panose="020B0502020202020204" pitchFamily="34" charset="0"/>
              </a:rPr>
              <a:t>‘As scientists become part of larger teams and join broader and more diverse scientific endeavors, they must all become leaders in creating cultures of safety, inclusion, and trust.’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44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F7B2AE-B273-43D0-A866-E143A19EEF08}"/>
              </a:ext>
            </a:extLst>
          </p:cNvPr>
          <p:cNvSpPr txBox="1"/>
          <p:nvPr/>
        </p:nvSpPr>
        <p:spPr>
          <a:xfrm>
            <a:off x="368093" y="1969349"/>
            <a:ext cx="61197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committed to interdisciplinary and international collaboration, including with our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friends at NASA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ABoVE</a:t>
            </a:r>
            <a:r>
              <a:rPr lang="en-US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Remotesensing 14 04927 g001">
            <a:extLst>
              <a:ext uri="{FF2B5EF4-FFF2-40B4-BE49-F238E27FC236}">
                <a16:creationId xmlns:a16="http://schemas.microsoft.com/office/drawing/2014/main" id="{2A569790-390E-8959-A35D-4B1F1314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70" y="0"/>
            <a:ext cx="7298055" cy="57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B1AB604-5D36-E9F2-8446-0F874A180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"/>
          <a:stretch/>
        </p:blipFill>
        <p:spPr>
          <a:xfrm>
            <a:off x="3549366" y="220759"/>
            <a:ext cx="5442523" cy="5309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C45466-8732-35D5-9FD0-7639C2342EC6}"/>
              </a:ext>
            </a:extLst>
          </p:cNvPr>
          <p:cNvSpPr/>
          <p:nvPr/>
        </p:nvSpPr>
        <p:spPr>
          <a:xfrm>
            <a:off x="3494200" y="94565"/>
            <a:ext cx="6104238" cy="562043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6DD16-EDD3-95A8-B9A3-C56FAB8C06E6}"/>
              </a:ext>
            </a:extLst>
          </p:cNvPr>
          <p:cNvSpPr txBox="1"/>
          <p:nvPr/>
        </p:nvSpPr>
        <p:spPr>
          <a:xfrm>
            <a:off x="567439" y="5391834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Phase 1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2012 - 2014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06C26-C6D6-3BED-F342-E82D347E8A70}"/>
              </a:ext>
            </a:extLst>
          </p:cNvPr>
          <p:cNvSpPr txBox="1"/>
          <p:nvPr/>
        </p:nvSpPr>
        <p:spPr>
          <a:xfrm>
            <a:off x="3794307" y="5391834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Phase 2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2015 - 2019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D7B7B4-1EDD-566B-C61A-823F05B414C0}"/>
              </a:ext>
            </a:extLst>
          </p:cNvPr>
          <p:cNvSpPr txBox="1"/>
          <p:nvPr/>
        </p:nvSpPr>
        <p:spPr>
          <a:xfrm>
            <a:off x="7299118" y="5391834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Phase 3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2020 - 2024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EE7B2-AFB9-3E60-FC1F-26BDA8995D75}"/>
              </a:ext>
            </a:extLst>
          </p:cNvPr>
          <p:cNvSpPr txBox="1"/>
          <p:nvPr/>
        </p:nvSpPr>
        <p:spPr>
          <a:xfrm>
            <a:off x="10391804" y="5391834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Phase 4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2025 - 2027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41FE33-ED98-A0CB-4B9C-3A99BDAE3E28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015271" y="5715000"/>
            <a:ext cx="1779036" cy="0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FCBC13-68F6-368F-B81E-004A1EB9CBAB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5242139" y="5715000"/>
            <a:ext cx="2056979" cy="0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64D6F2-BB16-4E17-4D2F-DCF992E46B7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8746950" y="5715000"/>
            <a:ext cx="1644854" cy="0"/>
          </a:xfrm>
          <a:prstGeom prst="line">
            <a:avLst/>
          </a:prstGeom>
          <a:ln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0339B2C-862F-4DA8-AC22-0BA59149AA0E}"/>
              </a:ext>
            </a:extLst>
          </p:cNvPr>
          <p:cNvSpPr txBox="1"/>
          <p:nvPr/>
        </p:nvSpPr>
        <p:spPr>
          <a:xfrm>
            <a:off x="2031698" y="712352"/>
            <a:ext cx="9144000" cy="457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3600" i="0" u="none" strike="noStrike" baseline="0" dirty="0">
                <a:latin typeface="Century Gothic" panose="020B0502020202020204" pitchFamily="34" charset="0"/>
              </a:rPr>
              <a:t>The overarching goal of NGEE Arctic project is to advance our understanding of the rapidly changing terrestrial Arctic by combining </a:t>
            </a:r>
            <a:r>
              <a:rPr lang="en-US" sz="3600" b="1" i="0" u="none" strike="noStrike" baseline="0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boots-on-the ground observations</a:t>
            </a:r>
            <a:r>
              <a:rPr lang="en-US" sz="3600" i="0" u="none" strike="noStrike" baseline="0" dirty="0">
                <a:latin typeface="Century Gothic" panose="020B0502020202020204" pitchFamily="34" charset="0"/>
              </a:rPr>
              <a:t> with the </a:t>
            </a:r>
            <a:r>
              <a:rPr lang="en-US" sz="3600" b="1" i="0" u="none" strike="noStrike" baseline="0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predictive power of Earth System Models</a:t>
            </a:r>
            <a:r>
              <a:rPr lang="en-US" sz="3600" i="0" u="none" strike="noStrike" baseline="0" dirty="0"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21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361;p87" descr="Study of Environmental Arctic Change">
            <a:extLst>
              <a:ext uri="{FF2B5EF4-FFF2-40B4-BE49-F238E27FC236}">
                <a16:creationId xmlns:a16="http://schemas.microsoft.com/office/drawing/2014/main" id="{E1A54822-88E4-034F-BCCB-231EA61C6B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2472" y="3790523"/>
            <a:ext cx="3560305" cy="1763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1364;p87">
            <a:extLst>
              <a:ext uri="{FF2B5EF4-FFF2-40B4-BE49-F238E27FC236}">
                <a16:creationId xmlns:a16="http://schemas.microsoft.com/office/drawing/2014/main" id="{EBD83595-5B53-F64B-BC59-3979257B0F8D}"/>
              </a:ext>
            </a:extLst>
          </p:cNvPr>
          <p:cNvGrpSpPr/>
          <p:nvPr/>
        </p:nvGrpSpPr>
        <p:grpSpPr>
          <a:xfrm>
            <a:off x="1280034" y="1491649"/>
            <a:ext cx="3742815" cy="3127238"/>
            <a:chOff x="217725" y="1932673"/>
            <a:chExt cx="4651254" cy="3738539"/>
          </a:xfrm>
        </p:grpSpPr>
        <p:pic>
          <p:nvPicPr>
            <p:cNvPr id="24" name="Google Shape;1366;p87" descr="Symbols of NASA | NASA">
              <a:extLst>
                <a:ext uri="{FF2B5EF4-FFF2-40B4-BE49-F238E27FC236}">
                  <a16:creationId xmlns:a16="http://schemas.microsoft.com/office/drawing/2014/main" id="{2A0F22AC-BB26-2A49-BF69-7B64D198CF7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83835" y="1932673"/>
              <a:ext cx="2885144" cy="2376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367;p87" descr="Arctic-Boreal Vulnerability Experiment (ABoVE)">
              <a:extLst>
                <a:ext uri="{FF2B5EF4-FFF2-40B4-BE49-F238E27FC236}">
                  <a16:creationId xmlns:a16="http://schemas.microsoft.com/office/drawing/2014/main" id="{6C177A52-0F17-784E-8B01-1EAEF10F2C7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7725" y="4226983"/>
              <a:ext cx="3902942" cy="14442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1371;p87" descr="Alfred Wegener Institute for Polar and Marine Research - Wikipedia">
            <a:extLst>
              <a:ext uri="{FF2B5EF4-FFF2-40B4-BE49-F238E27FC236}">
                <a16:creationId xmlns:a16="http://schemas.microsoft.com/office/drawing/2014/main" id="{B2D225BE-F261-3442-A049-5A622E6568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4558" y="3459064"/>
            <a:ext cx="3193236" cy="134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72;p87" descr="Permafrost Carbon Network">
            <a:extLst>
              <a:ext uri="{FF2B5EF4-FFF2-40B4-BE49-F238E27FC236}">
                <a16:creationId xmlns:a16="http://schemas.microsoft.com/office/drawing/2014/main" id="{09A5FC8A-0CC5-1644-B54A-25D22CD0BC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2849" y="1491649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EFC66B-6F3F-5F41-AF5E-70132E68C0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4558" y="957434"/>
            <a:ext cx="2590488" cy="22426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9553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7904-A9FC-DC85-A92C-FD18F32D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8" t="1954" r="8812" b="52101"/>
          <a:stretch/>
        </p:blipFill>
        <p:spPr>
          <a:xfrm>
            <a:off x="9602358" y="3257352"/>
            <a:ext cx="1935340" cy="1508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24E633-767C-0AFC-FC07-72301BFBE7B9}"/>
              </a:ext>
            </a:extLst>
          </p:cNvPr>
          <p:cNvSpPr txBox="1"/>
          <p:nvPr/>
        </p:nvSpPr>
        <p:spPr>
          <a:xfrm>
            <a:off x="196532" y="58837"/>
            <a:ext cx="9850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ABoVE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and NGEE Arctic collaborate to… 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54727-D9AF-B149-2581-3901B3FB8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539"/>
          <a:stretch/>
        </p:blipFill>
        <p:spPr>
          <a:xfrm>
            <a:off x="6474209" y="1428501"/>
            <a:ext cx="1783353" cy="3872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235E12-C8D3-A0A0-ECD1-2B9294D6F888}"/>
              </a:ext>
            </a:extLst>
          </p:cNvPr>
          <p:cNvSpPr txBox="1"/>
          <p:nvPr/>
        </p:nvSpPr>
        <p:spPr>
          <a:xfrm>
            <a:off x="6420166" y="5301015"/>
            <a:ext cx="53957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400" b="0" i="0" u="none" strike="noStrike" baseline="0" dirty="0">
                <a:latin typeface="Century Gothic" panose="020B0502020202020204" pitchFamily="34" charset="0"/>
              </a:rPr>
              <a:t>Dann</a:t>
            </a:r>
            <a:r>
              <a:rPr lang="en-US" sz="1400" b="0" i="0" u="none" strike="noStrike" baseline="0" dirty="0">
                <a:latin typeface="Century Gothic" panose="020B0502020202020204" pitchFamily="34" charset="0"/>
              </a:rPr>
              <a:t> et al. </a:t>
            </a:r>
            <a:r>
              <a:rPr lang="en-US" sz="1400" dirty="0">
                <a:latin typeface="Century Gothic" panose="020B0502020202020204" pitchFamily="34" charset="0"/>
              </a:rPr>
              <a:t>2022. </a:t>
            </a:r>
            <a:r>
              <a:rPr lang="en-US" sz="1400" b="0" i="0" u="none" strike="noStrike" baseline="0" dirty="0">
                <a:latin typeface="Century Gothic" panose="020B0502020202020204" pitchFamily="34" charset="0"/>
              </a:rPr>
              <a:t>Factors controlling a Synthetic Aperture Radar (SAR) derived root-zone soil moisture product over The Seward Peninsula of Alaska. </a:t>
            </a:r>
            <a:r>
              <a:rPr lang="en-US" sz="1400" b="0" i="1" u="none" strike="noStrike" baseline="0" dirty="0">
                <a:latin typeface="Century Gothic" panose="020B0502020202020204" pitchFamily="34" charset="0"/>
              </a:rPr>
              <a:t>Remote Sensing</a:t>
            </a:r>
            <a:r>
              <a:rPr lang="en-US" sz="1400" b="0" i="0" u="none" strike="noStrike" baseline="0" dirty="0">
                <a:latin typeface="Century Gothic" panose="020B0502020202020204" pitchFamily="34" charset="0"/>
              </a:rPr>
              <a:t> 14, 4927.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99CFA-F4A9-0CCD-E413-6D8ED0B08AA5}"/>
              </a:ext>
            </a:extLst>
          </p:cNvPr>
          <p:cNvSpPr txBox="1"/>
          <p:nvPr/>
        </p:nvSpPr>
        <p:spPr>
          <a:xfrm>
            <a:off x="372915" y="771297"/>
            <a:ext cx="5350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…study drivers of tall shrub distribution and expansion using AVIRIS-NG observations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9E65B-B61F-303C-5F99-4DEB7577782A}"/>
              </a:ext>
            </a:extLst>
          </p:cNvPr>
          <p:cNvSpPr txBox="1"/>
          <p:nvPr/>
        </p:nvSpPr>
        <p:spPr>
          <a:xfrm>
            <a:off x="6420166" y="771297"/>
            <a:ext cx="5508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…</a:t>
            </a:r>
            <a:r>
              <a:rPr lang="en-US" dirty="0">
                <a:latin typeface="Century Gothic" panose="020B0502020202020204" pitchFamily="34" charset="0"/>
              </a:rPr>
              <a:t>understand near-surface soil moisture</a:t>
            </a:r>
            <a:r>
              <a:rPr lang="en-US" sz="1800" dirty="0">
                <a:latin typeface="Century Gothic" panose="020B0502020202020204" pitchFamily="34" charset="0"/>
              </a:rPr>
              <a:t> using both P- and L-Band </a:t>
            </a:r>
            <a:r>
              <a:rPr lang="en-US" sz="1800" dirty="0" err="1">
                <a:latin typeface="Century Gothic" panose="020B0502020202020204" pitchFamily="34" charset="0"/>
              </a:rPr>
              <a:t>AirMOSS</a:t>
            </a:r>
            <a:r>
              <a:rPr lang="en-US" sz="1800" dirty="0">
                <a:latin typeface="Century Gothic" panose="020B0502020202020204" pitchFamily="34" charset="0"/>
              </a:rPr>
              <a:t> SAR observations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4A05A-B088-C4A8-A519-484D21527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951" b="53652"/>
          <a:stretch/>
        </p:blipFill>
        <p:spPr>
          <a:xfrm>
            <a:off x="363328" y="1536272"/>
            <a:ext cx="3557320" cy="26807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71ABA-1BBF-D456-0ADA-CFEF9DCC6CDD}"/>
              </a:ext>
            </a:extLst>
          </p:cNvPr>
          <p:cNvSpPr txBox="1"/>
          <p:nvPr/>
        </p:nvSpPr>
        <p:spPr>
          <a:xfrm>
            <a:off x="372915" y="5301015"/>
            <a:ext cx="5350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Yang et al. 2023. Integrating very-high-resolution UAS data and airborne imaging spectroscopy to map the fractional composition of Arctic plant functional types in Western Alaska. </a:t>
            </a:r>
            <a:r>
              <a:rPr lang="en-US" sz="1400" i="1" dirty="0">
                <a:latin typeface="Century Gothic" panose="020B0502020202020204" pitchFamily="34" charset="0"/>
              </a:rPr>
              <a:t>Remote Sensing of Environment </a:t>
            </a:r>
            <a:r>
              <a:rPr lang="en-US" sz="1400" dirty="0">
                <a:latin typeface="Century Gothic" panose="020B0502020202020204" pitchFamily="34" charset="0"/>
              </a:rPr>
              <a:t>286:113430.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BABC61-950B-33CF-0834-7B537CDFB6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51" b="53652"/>
          <a:stretch/>
        </p:blipFill>
        <p:spPr>
          <a:xfrm>
            <a:off x="1815314" y="2511772"/>
            <a:ext cx="3557320" cy="26807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48D3EE-8BC2-8B7A-2F75-643D805BF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2" t="50697" r="26083" b="3358"/>
          <a:stretch/>
        </p:blipFill>
        <p:spPr>
          <a:xfrm>
            <a:off x="8569746" y="3657565"/>
            <a:ext cx="1207157" cy="16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27FE9-CD9F-ED11-41D0-9995D00E4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8" t="5292" r="2530"/>
          <a:stretch/>
        </p:blipFill>
        <p:spPr>
          <a:xfrm>
            <a:off x="8607741" y="1566937"/>
            <a:ext cx="2338325" cy="18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4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362838-B966-4615-BD49-53E8F2BE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9" y="177800"/>
            <a:ext cx="10484794" cy="406225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Our thanks to the NGEE Arctic team!</a:t>
            </a:r>
          </a:p>
        </p:txBody>
      </p:sp>
      <p:pic>
        <p:nvPicPr>
          <p:cNvPr id="6" name="Picture 5" descr="A group of people walking on a path&#10;&#10;Description automatically generated with low confidence">
            <a:extLst>
              <a:ext uri="{FF2B5EF4-FFF2-40B4-BE49-F238E27FC236}">
                <a16:creationId xmlns:a16="http://schemas.microsoft.com/office/drawing/2014/main" id="{E424DABB-9D16-16E5-0081-1E8AFEB71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80" y="672099"/>
            <a:ext cx="3657600" cy="2743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 descr="A group of people standing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657BECBB-C696-6C56-E2B9-32CE600F9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09" y="528111"/>
            <a:ext cx="4114800" cy="2743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 descr="A group of people sitting in a field&#10;&#10;Description automatically generated with medium confidence">
            <a:extLst>
              <a:ext uri="{FF2B5EF4-FFF2-40B4-BE49-F238E27FC236}">
                <a16:creationId xmlns:a16="http://schemas.microsoft.com/office/drawing/2014/main" id="{69047006-D6B7-43CA-9F0F-78286D2C6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6" y="786378"/>
            <a:ext cx="3657600" cy="2743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E28BF8B9-441F-68C9-7028-1ACFA0CDB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1" y="3215397"/>
            <a:ext cx="4141694" cy="2743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766EC5E-A632-0C03-EDF5-4715B3D043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24405" r="9140" b="2088"/>
          <a:stretch/>
        </p:blipFill>
        <p:spPr>
          <a:xfrm>
            <a:off x="4048525" y="3562830"/>
            <a:ext cx="3601375" cy="2743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 descr="A group of people posing for a photo on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8B81269F-AD95-84BA-7503-ECB65F74DA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42" y="3441504"/>
            <a:ext cx="4876800" cy="2743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F7B2AE-B273-43D0-A866-E143A19EEF08}"/>
              </a:ext>
            </a:extLst>
          </p:cNvPr>
          <p:cNvSpPr txBox="1"/>
          <p:nvPr/>
        </p:nvSpPr>
        <p:spPr>
          <a:xfrm>
            <a:off x="1204115" y="2291566"/>
            <a:ext cx="9553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NGEE Arctic project is funded by the Biological and Environmental Research program within the United States’ Department of Energy’s Office of Science.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E64D15-DFC5-4B32-B57B-81D06D8D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9" y="177800"/>
            <a:ext cx="10484794" cy="406225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Our thanks to the Department of Energy!</a:t>
            </a:r>
          </a:p>
        </p:txBody>
      </p:sp>
    </p:spTree>
    <p:extLst>
      <p:ext uri="{BB962C8B-B14F-4D97-AF65-F5344CB8AC3E}">
        <p14:creationId xmlns:p14="http://schemas.microsoft.com/office/powerpoint/2010/main" val="1326109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F7B2AE-B273-43D0-A866-E143A19EEF08}"/>
              </a:ext>
            </a:extLst>
          </p:cNvPr>
          <p:cNvSpPr txBox="1"/>
          <p:nvPr/>
        </p:nvSpPr>
        <p:spPr>
          <a:xfrm>
            <a:off x="1204115" y="1348591"/>
            <a:ext cx="9553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Thank you to 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UIC Science, the Bering Straits Native Corporation, the Council Native Corporation, </a:t>
            </a:r>
            <a:r>
              <a:rPr 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Mary’s Igloo Native Corporation, </a:t>
            </a:r>
            <a:r>
              <a:rPr lang="en-US" sz="3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</a:t>
            </a:r>
            <a:r>
              <a:rPr 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Sitnasuak Native Corporation </a:t>
            </a:r>
            <a:r>
              <a:rPr lang="en-US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their guidance and for allowing us to conduct our research on the traditional homelands of the Iñupiat.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E64D15-DFC5-4B32-B57B-81D06D8D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9" y="177800"/>
            <a:ext cx="10484794" cy="406225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Our thanks to the Native Corporations!</a:t>
            </a:r>
          </a:p>
        </p:txBody>
      </p:sp>
    </p:spTree>
    <p:extLst>
      <p:ext uri="{BB962C8B-B14F-4D97-AF65-F5344CB8AC3E}">
        <p14:creationId xmlns:p14="http://schemas.microsoft.com/office/powerpoint/2010/main" val="355939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B1AB604-5D36-E9F2-8446-0F874A180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"/>
          <a:stretch/>
        </p:blipFill>
        <p:spPr>
          <a:xfrm>
            <a:off x="3549366" y="220759"/>
            <a:ext cx="5442523" cy="5309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C45466-8732-35D5-9FD0-7639C2342EC6}"/>
              </a:ext>
            </a:extLst>
          </p:cNvPr>
          <p:cNvSpPr/>
          <p:nvPr/>
        </p:nvSpPr>
        <p:spPr>
          <a:xfrm>
            <a:off x="3494200" y="94565"/>
            <a:ext cx="6104238" cy="562043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01A1D-A5EC-48EE-E897-546AFA80AF4D}"/>
              </a:ext>
            </a:extLst>
          </p:cNvPr>
          <p:cNvSpPr txBox="1"/>
          <p:nvPr/>
        </p:nvSpPr>
        <p:spPr>
          <a:xfrm>
            <a:off x="161238" y="1818757"/>
            <a:ext cx="561083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Colleen Iversen</a:t>
            </a:r>
            <a:br>
              <a:rPr lang="en-US" sz="32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Oak Ridge National Laboratory</a:t>
            </a:r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 err="1">
                <a:latin typeface="Century Gothic" panose="020B0502020202020204" pitchFamily="34" charset="0"/>
              </a:rPr>
              <a:t>Laboratory</a:t>
            </a:r>
            <a:r>
              <a:rPr lang="en-US" sz="2800" dirty="0">
                <a:latin typeface="Century Gothic" panose="020B0502020202020204" pitchFamily="34" charset="0"/>
              </a:rPr>
              <a:t> Research Director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NGEE Arctic project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https://ngee-arctic.ornl.gov </a:t>
            </a:r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iversencm@ornl.gov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www.colleeniversen.com </a:t>
            </a:r>
          </a:p>
        </p:txBody>
      </p:sp>
    </p:spTree>
    <p:extLst>
      <p:ext uri="{BB962C8B-B14F-4D97-AF65-F5344CB8AC3E}">
        <p14:creationId xmlns:p14="http://schemas.microsoft.com/office/powerpoint/2010/main" val="3404996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621CA4-98E0-DCB8-BB31-AEFBEFFE5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41" y="1395933"/>
            <a:ext cx="5462649" cy="37979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C970857-3B63-B0C0-13D2-DA876D23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02" y="1020259"/>
            <a:ext cx="7190782" cy="49981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767E1A1-2C9A-A0CB-DBBE-D70F0ACD2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" y="234786"/>
            <a:ext cx="2189032" cy="54864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595A990-FA24-6F43-9CA4-836CEC558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91" y="234786"/>
            <a:ext cx="1828800" cy="73152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7835C53-594E-C514-008C-794F079B5A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4"/>
          <a:stretch/>
        </p:blipFill>
        <p:spPr>
          <a:xfrm>
            <a:off x="4235391" y="48229"/>
            <a:ext cx="3165142" cy="73152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653C0E-85AE-90CF-1F22-F4DCA757C4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13" y="6162847"/>
            <a:ext cx="4141336" cy="695153"/>
          </a:xfrm>
          <a:prstGeom prst="rect">
            <a:avLst/>
          </a:prstGeom>
        </p:spPr>
      </p:pic>
      <p:pic>
        <p:nvPicPr>
          <p:cNvPr id="26" name="Picture 25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1ECD34A6-CC76-EB6B-C32C-384A52FCC9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90" y="178009"/>
            <a:ext cx="2543526" cy="548640"/>
          </a:xfrm>
          <a:prstGeom prst="rect">
            <a:avLst/>
          </a:prstGeom>
        </p:spPr>
      </p:pic>
      <p:pic>
        <p:nvPicPr>
          <p:cNvPr id="32" name="Picture 31" descr="A picture containing qr code&#10;&#10;Description automatically generated">
            <a:extLst>
              <a:ext uri="{FF2B5EF4-FFF2-40B4-BE49-F238E27FC236}">
                <a16:creationId xmlns:a16="http://schemas.microsoft.com/office/drawing/2014/main" id="{4F2040A1-32B8-A1AB-6194-D211D2DADF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09" y="222496"/>
            <a:ext cx="2094968" cy="5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339B2C-862F-4DA8-AC22-0BA59149AA0E}"/>
              </a:ext>
            </a:extLst>
          </p:cNvPr>
          <p:cNvSpPr txBox="1"/>
          <p:nvPr/>
        </p:nvSpPr>
        <p:spPr>
          <a:xfrm>
            <a:off x="344383" y="2078190"/>
            <a:ext cx="11561895" cy="27695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We make observations at sites underlain by continuous and cold permafrost – such as the </a:t>
            </a:r>
            <a:r>
              <a:rPr kumimoji="0" lang="en-US" sz="3500" b="1" i="0" u="none" strike="noStrike" kern="1200" spc="0" normalizeH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North Slope of Alaska </a:t>
            </a:r>
            <a:r>
              <a:rPr kumimoji="0" lang="en-US" sz="35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– as well as sites underlain by discontinuous and warmer permafrost of sites further south on the </a:t>
            </a:r>
            <a:r>
              <a:rPr kumimoji="0" lang="en-US" sz="3500" b="1" i="0" u="none" strike="noStrike" kern="1200" spc="0" normalizeH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Seward Peninsula of Alaska</a:t>
            </a:r>
            <a:r>
              <a:rPr kumimoji="0" lang="en-US" sz="35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. </a:t>
            </a:r>
          </a:p>
        </p:txBody>
      </p:sp>
      <p:pic>
        <p:nvPicPr>
          <p:cNvPr id="2" name="Picture 1" descr="Picture2">
            <a:extLst>
              <a:ext uri="{FF2B5EF4-FFF2-40B4-BE49-F238E27FC236}">
                <a16:creationId xmlns:a16="http://schemas.microsoft.com/office/drawing/2014/main" id="{195DC830-01D6-DF90-8F75-37C385B6F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661" y="181438"/>
            <a:ext cx="5258118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 descr="A few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F5AA35DA-552A-CEC1-1089-7025368D1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29" y="181438"/>
            <a:ext cx="2740256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 descr="A picture containing grass, sky, outdoor, grassy&#10;&#10;Description automatically generated">
            <a:extLst>
              <a:ext uri="{FF2B5EF4-FFF2-40B4-BE49-F238E27FC236}">
                <a16:creationId xmlns:a16="http://schemas.microsoft.com/office/drawing/2014/main" id="{CD361925-939E-ABBE-7C27-9280AFA70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95" y="181438"/>
            <a:ext cx="2740256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F9A35A1F-AFC0-5F79-8B61-D8B6B2A86D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491" y="4938377"/>
            <a:ext cx="2438400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A picture containing outdoor, sky, kite, grass&#10;&#10;Description automatically generated">
            <a:extLst>
              <a:ext uri="{FF2B5EF4-FFF2-40B4-BE49-F238E27FC236}">
                <a16:creationId xmlns:a16="http://schemas.microsoft.com/office/drawing/2014/main" id="{0450D6A0-B6B6-F54C-E62C-EAD681B33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29" y="4938377"/>
            <a:ext cx="2438400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 descr="A picture containing mountain, grass, outdoor, sky&#10;&#10;Description automatically generated">
            <a:extLst>
              <a:ext uri="{FF2B5EF4-FFF2-40B4-BE49-F238E27FC236}">
                <a16:creationId xmlns:a16="http://schemas.microsoft.com/office/drawing/2014/main" id="{0B475E09-B75B-3E24-C2CA-4F3241625B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185" y="4938377"/>
            <a:ext cx="2438400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 descr="A picture containing tree, outdoor, mammal, forest&#10;&#10;Description automatically generated">
            <a:extLst>
              <a:ext uri="{FF2B5EF4-FFF2-40B4-BE49-F238E27FC236}">
                <a16:creationId xmlns:a16="http://schemas.microsoft.com/office/drawing/2014/main" id="{0691D96F-04FF-34DB-F08E-CE59A15F49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879" y="4938377"/>
            <a:ext cx="2438399" cy="18288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2143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339B2C-862F-4DA8-AC22-0BA59149AA0E}"/>
              </a:ext>
            </a:extLst>
          </p:cNvPr>
          <p:cNvSpPr txBox="1"/>
          <p:nvPr/>
        </p:nvSpPr>
        <p:spPr>
          <a:xfrm>
            <a:off x="1522412" y="1143000"/>
            <a:ext cx="9144000" cy="457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The questions we ask in NGEE Arctic span from </a:t>
            </a: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permafrost thaw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, to </a:t>
            </a: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shrub expansion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, to the </a:t>
            </a: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distribution of water 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across disturbed and evolving tundra landscapes, and we quantify the underlying hydro-biogeochemical drivers.</a:t>
            </a:r>
          </a:p>
        </p:txBody>
      </p:sp>
    </p:spTree>
    <p:extLst>
      <p:ext uri="{BB962C8B-B14F-4D97-AF65-F5344CB8AC3E}">
        <p14:creationId xmlns:p14="http://schemas.microsoft.com/office/powerpoint/2010/main" val="72992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1F4B3F9-501E-40F8-B9BD-D50ACA49B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49" y="312522"/>
            <a:ext cx="9036226" cy="4983480"/>
          </a:xfrm>
          <a:prstGeom prst="rect">
            <a:avLst/>
          </a:prstGeom>
        </p:spPr>
      </p:pic>
      <p:cxnSp>
        <p:nvCxnSpPr>
          <p:cNvPr id="5" name="Google Shape;236;p9">
            <a:extLst>
              <a:ext uri="{FF2B5EF4-FFF2-40B4-BE49-F238E27FC236}">
                <a16:creationId xmlns:a16="http://schemas.microsoft.com/office/drawing/2014/main" id="{0711026A-8A4D-CE4E-98DA-D48C2FBF877A}"/>
              </a:ext>
            </a:extLst>
          </p:cNvPr>
          <p:cNvCxnSpPr/>
          <p:nvPr/>
        </p:nvCxnSpPr>
        <p:spPr>
          <a:xfrm>
            <a:off x="1105483" y="5357335"/>
            <a:ext cx="10073451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" name="Google Shape;237;p9">
            <a:extLst>
              <a:ext uri="{FF2B5EF4-FFF2-40B4-BE49-F238E27FC236}">
                <a16:creationId xmlns:a16="http://schemas.microsoft.com/office/drawing/2014/main" id="{AA7AC873-3920-FA43-89FD-101C1E6C09A9}"/>
              </a:ext>
            </a:extLst>
          </p:cNvPr>
          <p:cNvSpPr txBox="1"/>
          <p:nvPr/>
        </p:nvSpPr>
        <p:spPr>
          <a:xfrm>
            <a:off x="1269340" y="5428508"/>
            <a:ext cx="9779808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1999" b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Gradient of topography, permafrost, vegetation, and hydrology</a:t>
            </a:r>
            <a:endParaRPr sz="1799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BCCBC-37B5-9945-A625-AF33D8D04C4C}"/>
              </a:ext>
            </a:extLst>
          </p:cNvPr>
          <p:cNvSpPr txBox="1"/>
          <p:nvPr/>
        </p:nvSpPr>
        <p:spPr>
          <a:xfrm>
            <a:off x="2041990" y="4962588"/>
            <a:ext cx="87645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300" dirty="0">
                <a:solidFill>
                  <a:prstClr val="black"/>
                </a:solidFill>
                <a:latin typeface="Century Gothic" panose="020B0502020202020204" pitchFamily="34" charset="0"/>
              </a:rPr>
              <a:t>    Landscape      Biogeochemistry     Plant traits         Shrubification        Hydrology         Disturbance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F876C-B069-124A-A3F3-D131BA9200EC}"/>
              </a:ext>
            </a:extLst>
          </p:cNvPr>
          <p:cNvSpPr txBox="1"/>
          <p:nvPr/>
        </p:nvSpPr>
        <p:spPr>
          <a:xfrm>
            <a:off x="2297963" y="4705433"/>
            <a:ext cx="773746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750" dirty="0">
                <a:solidFill>
                  <a:prstClr val="black"/>
                </a:solidFill>
                <a:latin typeface="Century Gothic" panose="020B0502020202020204" pitchFamily="34" charset="0"/>
              </a:rPr>
              <a:t>    Q1                Q2                 Q3                 Q4                Q5                Q6</a:t>
            </a:r>
          </a:p>
        </p:txBody>
      </p:sp>
    </p:spTree>
    <p:extLst>
      <p:ext uri="{BB962C8B-B14F-4D97-AF65-F5344CB8AC3E}">
        <p14:creationId xmlns:p14="http://schemas.microsoft.com/office/powerpoint/2010/main" val="307322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8;p11">
            <a:extLst>
              <a:ext uri="{FF2B5EF4-FFF2-40B4-BE49-F238E27FC236}">
                <a16:creationId xmlns:a16="http://schemas.microsoft.com/office/drawing/2014/main" id="{DDB42B10-A8A7-B845-BD1D-2356C66769A6}"/>
              </a:ext>
            </a:extLst>
          </p:cNvPr>
          <p:cNvSpPr txBox="1"/>
          <p:nvPr/>
        </p:nvSpPr>
        <p:spPr>
          <a:xfrm>
            <a:off x="1075844" y="575476"/>
            <a:ext cx="10817305" cy="485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685594" marR="0" lvl="0" indent="-685594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575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How does landscape organization control permafrost evolution and associated C and nutrient fluxes in a changing environment?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594" marR="0" lvl="0" indent="-685594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575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What will control rates of CO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2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and CH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4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fluxes across a range of permafrost conditions?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594" marR="0" lvl="0" indent="-685594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575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How do plant functional traits change across environmental gradients, and what are the consequences for carbon, water, and nutrient fluxes? 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594" marR="0" lvl="0" indent="-685594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575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Q4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What controls the distribution of shrubs, and how will shrub distributions and associated climate feedbacks shift with warming in the 21st century? 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594" marR="0" lvl="0" indent="-685594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575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Q5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Where, when, and why will the Arctic become wetter or drier, and what are the implications for climate forcing?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685594" marR="0" lvl="0" indent="-685594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575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Q6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What controls the vulnerability of Arctic ecosystems to disturbance, and how do disturbances alter the structure and function of these ecosystems? 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9D591C9F-936F-7A46-8D13-2DC3F3D89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" y="2022077"/>
            <a:ext cx="685800" cy="6858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28F7348-E9EA-A443-A6E7-7585321F1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" y="4373442"/>
            <a:ext cx="685800" cy="6858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32312AD-1DF7-B045-BC1B-612855FE1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" y="463645"/>
            <a:ext cx="685800" cy="6858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37B91B8-1464-0E46-8144-7DB08A97B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" y="3580509"/>
            <a:ext cx="685800" cy="6858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5ED35467-47B0-1E41-B10F-B0A6959D1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" y="2815009"/>
            <a:ext cx="685800" cy="6858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BEAC794-1B5E-F749-9137-489DD5D3E2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" y="123828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57B0F-04F7-4C17-83C0-92EE0F354EE3}"/>
              </a:ext>
            </a:extLst>
          </p:cNvPr>
          <p:cNvSpPr txBox="1"/>
          <p:nvPr/>
        </p:nvSpPr>
        <p:spPr>
          <a:xfrm>
            <a:off x="1522412" y="615176"/>
            <a:ext cx="9144000" cy="457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An overarching goal of NGEE Arctic is to make scientific</a:t>
            </a:r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observations and discoveries that inform and validate </a:t>
            </a: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297F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model representation of the pan-Arctic</a:t>
            </a:r>
            <a:r>
              <a:rPr kumimoji="0" lang="en-US" sz="36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504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61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346" b="7044"/>
          <a:stretch/>
        </p:blipFill>
        <p:spPr>
          <a:xfrm>
            <a:off x="918175" y="95003"/>
            <a:ext cx="10352473" cy="5878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FDD9F65-E9F7-7747-898B-B54F11029763}" vid="{E6F09A63-5633-774D-A434-458831FF04CC}"/>
    </a:ext>
  </a:extLst>
</a:theme>
</file>

<file path=ppt/theme/theme2.xml><?xml version="1.0" encoding="utf-8"?>
<a:theme xmlns:a="http://schemas.openxmlformats.org/drawingml/2006/main" name="1_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FDD9F65-E9F7-7747-898B-B54F11029763}" vid="{E6F09A63-5633-774D-A434-458831FF04CC}"/>
    </a:ext>
  </a:extLst>
</a:theme>
</file>

<file path=ppt/theme/theme3.xml><?xml version="1.0" encoding="utf-8"?>
<a:theme xmlns:a="http://schemas.openxmlformats.org/drawingml/2006/main" name="3_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FDD9F65-E9F7-7747-898B-B54F11029763}" vid="{E6F09A63-5633-774D-A434-458831FF04CC}"/>
    </a:ext>
  </a:extLst>
</a:theme>
</file>

<file path=ppt/theme/theme4.xml><?xml version="1.0" encoding="utf-8"?>
<a:theme xmlns:a="http://schemas.openxmlformats.org/drawingml/2006/main" name="2_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FDD9F65-E9F7-7747-898B-B54F11029763}" vid="{E6F09A63-5633-774D-A434-458831FF04C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853B4E49E25340B280190EE389572A" ma:contentTypeVersion="2" ma:contentTypeDescription="Create a new document." ma:contentTypeScope="" ma:versionID="35a501d8b7a6a1c107963778c8e4ce2f">
  <xsd:schema xmlns:xsd="http://www.w3.org/2001/XMLSchema" xmlns:xs="http://www.w3.org/2001/XMLSchema" xmlns:p="http://schemas.microsoft.com/office/2006/metadata/properties" xmlns:ns2="c7f5008c-875f-406e-8a0c-9e401b38895a" targetNamespace="http://schemas.microsoft.com/office/2006/metadata/properties" ma:root="true" ma:fieldsID="d66303a4d3478bed3f08cb23acb33d3e" ns2:_="">
    <xsd:import namespace="c7f5008c-875f-406e-8a0c-9e401b388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5008c-875f-406e-8a0c-9e401b388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34CD78-F6D6-43D9-A135-5CDD6AB083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f5008c-875f-406e-8a0c-9e401b388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0EC660-24D0-43A0-AE5E-E274115E726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c7f5008c-875f-406e-8a0c-9e401b38895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ORNL_Shin_16x9</Template>
  <TotalTime>23790</TotalTime>
  <Words>829</Words>
  <Application>Microsoft Office PowerPoint</Application>
  <PresentationFormat>Custom</PresentationFormat>
  <Paragraphs>64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Black</vt:lpstr>
      <vt:lpstr>Arial Narrow</vt:lpstr>
      <vt:lpstr>Arial Regular</vt:lpstr>
      <vt:lpstr>Calibri</vt:lpstr>
      <vt:lpstr>Century Gothic</vt:lpstr>
      <vt:lpstr>Times New Roman</vt:lpstr>
      <vt:lpstr>Wingdings</vt:lpstr>
      <vt:lpstr>Theme1</vt:lpstr>
      <vt:lpstr>1_Theme1</vt:lpstr>
      <vt:lpstr>3_Theme1</vt:lpstr>
      <vt:lpstr>2_Theme1</vt:lpstr>
      <vt:lpstr>The cross-disciplinary,  team science of NGEE Arctic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thanks to the NGEE Arctic team!</vt:lpstr>
      <vt:lpstr>Our thanks to the Department of Energy!</vt:lpstr>
      <vt:lpstr>Our thanks to the Native Corporations!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Computational Material Design with Petascale Supercomputing and Materials Informatics</dc:title>
  <dc:creator>Dongwon Shin</dc:creator>
  <cp:lastModifiedBy>Iversen, Colleen</cp:lastModifiedBy>
  <cp:revision>760</cp:revision>
  <cp:lastPrinted>2018-02-26T16:18:30Z</cp:lastPrinted>
  <dcterms:created xsi:type="dcterms:W3CDTF">2017-11-02T16:51:12Z</dcterms:created>
  <dcterms:modified xsi:type="dcterms:W3CDTF">2023-01-18T20:18:14Z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0x01010069853B4E49E25340B280190EE389572A</vt:lpwstr>
  </property>
</Properties>
</file>