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5" r:id="rId10"/>
    <p:sldId id="436" r:id="rId11"/>
    <p:sldId id="425" r:id="rId12"/>
    <p:sldId id="431" r:id="rId13"/>
    <p:sldId id="413" r:id="rId14"/>
    <p:sldId id="426" r:id="rId15"/>
    <p:sldId id="433" r:id="rId16"/>
    <p:sldId id="432" r:id="rId17"/>
    <p:sldId id="427" r:id="rId18"/>
    <p:sldId id="434" r:id="rId19"/>
    <p:sldId id="4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16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9CFB8-B3E0-DC42-A05C-91A4602E4223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EE6A4-9E60-1940-B2D4-D7CF961D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4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atmospheric</a:t>
            </a:r>
            <a:r>
              <a:rPr lang="en-US" baseline="0" dirty="0"/>
              <a:t> correction typically: (!) LUT generation of coefficients, (2) estimate of atmospheric state, (3) algebraic correction based on </a:t>
            </a:r>
            <a:r>
              <a:rPr lang="en-US" baseline="0" dirty="0" err="1"/>
              <a:t>lambertian</a:t>
            </a:r>
            <a:r>
              <a:rPr lang="en-US" baseline="0" dirty="0"/>
              <a:t> assumptions.  Mature and effective; form basis of methods used in AVIRIS-NG standard products. </a:t>
            </a:r>
          </a:p>
          <a:p>
            <a:r>
              <a:rPr lang="en-US" baseline="0" dirty="0"/>
              <a:t>Several challenges to this</a:t>
            </a:r>
            <a:r>
              <a:rPr lang="is-IS" baseline="0" dirty="0"/>
              <a:t>…</a:t>
            </a:r>
          </a:p>
          <a:p>
            <a:pPr marL="228600" indent="-228600">
              <a:buAutoNum type="arabicPeriod"/>
            </a:pPr>
            <a:r>
              <a:rPr lang="en-US" baseline="0" dirty="0"/>
              <a:t>limited size of state vector</a:t>
            </a:r>
          </a:p>
          <a:p>
            <a:pPr marL="228600" indent="-228600">
              <a:buAutoNum type="arabicPeriod"/>
            </a:pPr>
            <a:r>
              <a:rPr lang="en-US" baseline="0" dirty="0"/>
              <a:t>Algebraic approximate solutions less accurate for extreme geometries</a:t>
            </a:r>
          </a:p>
          <a:p>
            <a:pPr marL="228600" indent="-228600">
              <a:buAutoNum type="arabicPeriod"/>
            </a:pPr>
            <a:r>
              <a:rPr lang="en-US" baseline="0" dirty="0"/>
              <a:t>Uncoupled</a:t>
            </a:r>
          </a:p>
          <a:p>
            <a:pPr marL="228600" indent="-228600">
              <a:buAutoNum type="arabicPeriod"/>
            </a:pPr>
            <a:r>
              <a:rPr lang="en-US" baseline="0" dirty="0"/>
              <a:t>Algebraic inversion means difficult to tease apart smooth atmospheric effects</a:t>
            </a:r>
          </a:p>
          <a:p>
            <a:endParaRPr lang="en-US" baseline="0" dirty="0"/>
          </a:p>
          <a:p>
            <a:r>
              <a:rPr lang="en-US" baseline="0" dirty="0"/>
              <a:t>Most inaccurate in regions of high haze, extreme water vapor causing absorption in scattering.  India dataset contains pushes the frontier, </a:t>
            </a:r>
            <a:r>
              <a:rPr lang="en-US" baseline="0" dirty="0" err="1"/>
              <a:t>excelelnt</a:t>
            </a:r>
            <a:r>
              <a:rPr lang="en-US" baseline="0" dirty="0"/>
              <a:t> opportunity for investigating next level of precision. </a:t>
            </a:r>
          </a:p>
          <a:p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Enabled by a fast radiative transfer model as an interior loop of an iterative max. a posteriori estimation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6DE78-2793-446D-9DEA-C8BFDD72E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5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4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C716-A820-F046-B29D-4058DBEDD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DF42E6-B22D-D74A-8FCC-39A9FA787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7CEC9-C41D-984D-BF76-3D386027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2B938-DF3A-7649-9ACC-7EBB8D2F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92810-4406-8F44-A244-C3B184DB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8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1B2B-A589-2E4A-9F46-20B193F6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84102-B104-6546-B7DD-D07704F8C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33CF8-008E-4E42-8578-A58FEB68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83469-19FB-FA48-8E41-0BFBE3D3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666A7-0DC6-994D-889F-A88236A9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1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5EE28-7C83-9541-9300-935546943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63526-1908-FC4C-97CE-1E8F6B4E5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FCE7-2D4F-5846-8627-B58AB7320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E64EA-0A7B-D242-B66D-A5206C43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2E6CE-3559-5D46-9AF8-2280A84C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52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492876"/>
            <a:ext cx="180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 May 2021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1778" y="6492876"/>
            <a:ext cx="7281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david.r.thompson@jpl.nasa.gov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890" y="6492876"/>
            <a:ext cx="1690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32180" y="917223"/>
            <a:ext cx="10974917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5368" y="454026"/>
            <a:ext cx="10977032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263177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49DAA-E2AA-0F4F-B767-EDF02A72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971413"/>
            <a:ext cx="10962861" cy="7878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24E33-B8F7-5846-9882-C78BCE61461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2037729"/>
            <a:ext cx="10962861" cy="4392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2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4784" y="1548191"/>
            <a:ext cx="11153016" cy="474466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4785" y="887652"/>
            <a:ext cx="11430801" cy="4670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aseline="0">
                <a:solidFill>
                  <a:srgbClr val="000000"/>
                </a:solidFill>
              </a:defRPr>
            </a:lvl1pPr>
            <a:lvl2pPr marL="609570" indent="0">
              <a:buFontTx/>
              <a:buNone/>
              <a:defRPr sz="2667"/>
            </a:lvl2pPr>
            <a:lvl3pPr marL="1219140" indent="0">
              <a:buFontTx/>
              <a:buNone/>
              <a:defRPr sz="2667"/>
            </a:lvl3pPr>
            <a:lvl4pPr marL="1828709" indent="0">
              <a:buFontTx/>
              <a:buNone/>
              <a:defRPr sz="2667"/>
            </a:lvl4pPr>
            <a:lvl5pPr marL="2438278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27973" y="325011"/>
            <a:ext cx="11457615" cy="6271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Title 5"/>
          <p:cNvSpPr txBox="1">
            <a:spLocks/>
          </p:cNvSpPr>
          <p:nvPr userDrawn="1"/>
        </p:nvSpPr>
        <p:spPr>
          <a:xfrm>
            <a:off x="10329337" y="6397934"/>
            <a:ext cx="1642015" cy="41563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333" b="1" kern="500" spc="267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512429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7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3538-027E-4140-AFA5-4E30DCEF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33F33-E9EE-E540-9927-E0437B794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704F3-7385-0840-BCAF-FFBB739F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F631B-BCB2-944C-85AF-5D0651B3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27389-8C3A-6D43-B693-DE9D8F66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6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496A-DDEC-4F41-A819-7FA2C9961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1709E-EA91-684F-B3A1-F64B7541A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1820E-AA58-3546-B3F9-F64B6B8D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D8F3F-99DA-C045-8FF3-17E4A008C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7BB67-9780-F247-9D3D-000E2F2D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9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7EBA-8D60-114A-A2B4-EA7FF9AF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B283-8FB6-264C-9378-39283F2F6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4456D-2079-DE4D-8830-814B28F30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8100-34DE-1C42-93BC-75ED415E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10114-610C-FF42-8B4E-6E0229CA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6B43C-7999-564E-A3D5-1E460EF0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258D-8F9A-3948-A785-35729C15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447E-8516-B04B-99F1-B147F403F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DDDD9-17D0-7541-8B0E-75FC87204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80C51-489C-844E-8275-17217CF88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CE711D-C088-D245-B2A4-8D081392C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ACCEB-6034-E449-B6EA-80543350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E42E1-E92D-144F-9603-4C4548F8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96BF8-6AD8-0141-9CCE-C0FB467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9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F69DC-6478-124C-B41E-ECB90724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D5FF5-9906-D445-B02C-5D41BD249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5E69E-58F2-0C49-9957-D6B6E68FB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6D575-A0BC-1A4F-96FB-446BF90F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811AE-D05E-554A-A061-F55F8D0C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4191B-D3C6-2441-A9A1-8878E33A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84D64-7120-AB47-9C80-9929CB3C3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7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EBF7-A362-1C4C-B226-6B31405C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E566B-2DB5-6247-A3A7-718B2EFB6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107F1-A53E-204C-81C2-8F28E9A1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87C53-83C7-544D-B801-BBA58EA5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1BFC2-5936-2245-BA98-4D93FB24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F4CAE-A274-4A4A-8D97-F4F510E8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FDF53-942D-1144-BE49-DB649888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07CB34-4D3D-5F41-BB5F-E40C0B071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2C427-4B3A-4E4E-80A4-845A86630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A40C6-31D3-DB4D-840A-6AA59A9A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9554-C424-7647-8ABB-7851E2DB0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D1C69-BD3D-024A-A3A4-72E90BC0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5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B36C36-F6A1-614C-8A9A-817F9BBD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F5FF0-60A0-E44C-853F-39D06DC2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10083-4AA5-8746-9C9C-262DC08A4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0B29A-76BB-AA44-B6C6-029C073C015E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D8C83-85D6-DA43-ABB0-5899A8E0A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9C468-3654-2E49-8D01-019054E29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27333-7B5D-6C4B-A7E9-B5F717BA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AC958E-04A1-FF47-B5D0-3C1501423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5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ce-datasharing.gsfc.nasa.gov/files/conference_presentations/Talk_Queally_35_27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s://www.essoar.org/doi/pdf/10.1002/essoar.10506891.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s://cce-datasharing.gsfc.nasa.gov/files/conference_presentations/Talk_Kovach_39_27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s://github.com/EnSpec/hytool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pavlick@jpl.nasa.gov" TargetMode="External"/><Relationship Id="rId2" Type="http://schemas.openxmlformats.org/officeDocument/2006/relationships/hyperlink" Target="mailto:ptownsend@wisconsin.edu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002CC8-6E68-D24B-BF6B-2BB36E1C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"/>
            <a:ext cx="12192000" cy="836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0902E-1E61-C84C-B2A6-F72426F37ABA}"/>
              </a:ext>
            </a:extLst>
          </p:cNvPr>
          <p:cNvSpPr txBox="1"/>
          <p:nvPr/>
        </p:nvSpPr>
        <p:spPr>
          <a:xfrm>
            <a:off x="201084" y="879023"/>
            <a:ext cx="63083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Spectral Imaging Working Group</a:t>
            </a:r>
          </a:p>
          <a:p>
            <a:pPr lvl="1"/>
            <a:r>
              <a:rPr lang="en-US" sz="2400" dirty="0"/>
              <a:t>Chairs: Fred </a:t>
            </a:r>
            <a:r>
              <a:rPr lang="en-US" sz="2400" dirty="0" err="1"/>
              <a:t>Huemmrich</a:t>
            </a:r>
            <a:r>
              <a:rPr lang="en-US" sz="2400" dirty="0"/>
              <a:t>, Peter Nelson</a:t>
            </a:r>
          </a:p>
          <a:p>
            <a:pPr lvl="1"/>
            <a:r>
              <a:rPr lang="en-US" sz="2400" dirty="0"/>
              <a:t>- 74 members</a:t>
            </a:r>
          </a:p>
          <a:p>
            <a:endParaRPr lang="en-US" sz="2400" dirty="0"/>
          </a:p>
          <a:p>
            <a:r>
              <a:rPr lang="en-US" sz="2400" dirty="0"/>
              <a:t>Diverse group with a variety of interests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0D06238C-A1DA-AA48-8A48-B06934CB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t="8221" r="43" b="19513"/>
          <a:stretch>
            <a:fillRect/>
          </a:stretch>
        </p:blipFill>
        <p:spPr bwMode="auto">
          <a:xfrm rot="5400000">
            <a:off x="-447384" y="4546946"/>
            <a:ext cx="2754527" cy="18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090BD-BB0A-2D48-9CE6-FF7488F73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155" y="2826878"/>
            <a:ext cx="6667500" cy="237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759F0C-0DD3-AD4D-A6A9-098A55398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038" y="812348"/>
            <a:ext cx="3188962" cy="2031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7D8C4A-E4DB-9940-A105-ADA3F985ED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92" r="8899" b="21428"/>
          <a:stretch/>
        </p:blipFill>
        <p:spPr>
          <a:xfrm>
            <a:off x="3915099" y="3211917"/>
            <a:ext cx="2476625" cy="2552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6F742-B01F-5D42-8B07-A7D5EEBEC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203" y="3646083"/>
            <a:ext cx="2065896" cy="275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369" y="1104486"/>
            <a:ext cx="4020419" cy="436031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New AVIRIS-NG Surface Reflectance products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B4268A3-4CE4-FB46-9F39-3727181B9212}"/>
              </a:ext>
            </a:extLst>
          </p:cNvPr>
          <p:cNvGraphicFramePr>
            <a:graphicFrameLocks noGrp="1"/>
          </p:cNvGraphicFramePr>
          <p:nvPr/>
        </p:nvGraphicFramePr>
        <p:xfrm>
          <a:off x="4625787" y="1064417"/>
          <a:ext cx="7331415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2313">
                  <a:extLst>
                    <a:ext uri="{9D8B030D-6E8A-4147-A177-3AD203B41FA5}">
                      <a16:colId xmlns:a16="http://schemas.microsoft.com/office/drawing/2014/main" val="4189342295"/>
                    </a:ext>
                  </a:extLst>
                </a:gridCol>
                <a:gridCol w="2705297">
                  <a:extLst>
                    <a:ext uri="{9D8B030D-6E8A-4147-A177-3AD203B41FA5}">
                      <a16:colId xmlns:a16="http://schemas.microsoft.com/office/drawing/2014/main" val="3977728200"/>
                    </a:ext>
                  </a:extLst>
                </a:gridCol>
                <a:gridCol w="2443805">
                  <a:extLst>
                    <a:ext uri="{9D8B030D-6E8A-4147-A177-3AD203B41FA5}">
                      <a16:colId xmlns:a16="http://schemas.microsoft.com/office/drawing/2014/main" val="28837946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Parameter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Previous: Algebraic Inversion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New: Maximum A Posteriori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9606760"/>
                  </a:ext>
                </a:extLst>
              </a:tr>
              <a:tr h="13523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Radiative Transfer Model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6S (scattering)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HITRAN (gas absorption)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MODTRAN 6.0 / DISORT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1776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Gas and aerosol effects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Decoupled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Coupled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885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Atmospheric retrieval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Sequential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Simultaneous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3551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Aerosols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Static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Retrieved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5384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Instrument noise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Ignored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Incorporated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3539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Uncertainty propagation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None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Full Posteriors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48449"/>
                  </a:ext>
                </a:extLst>
              </a:tr>
            </a:tbl>
          </a:graphicData>
        </a:graphic>
      </p:graphicFrame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AFFFA9A-311E-A64A-97F7-6784E44F18B0}"/>
              </a:ext>
            </a:extLst>
          </p:cNvPr>
          <p:cNvSpPr txBox="1">
            <a:spLocks/>
          </p:cNvSpPr>
          <p:nvPr/>
        </p:nvSpPr>
        <p:spPr>
          <a:xfrm>
            <a:off x="609601" y="6492876"/>
            <a:ext cx="180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13 May 2021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5A536C5-7D03-1849-9C70-DD2B1A7AA7C0}"/>
              </a:ext>
            </a:extLst>
          </p:cNvPr>
          <p:cNvSpPr txBox="1">
            <a:spLocks/>
          </p:cNvSpPr>
          <p:nvPr/>
        </p:nvSpPr>
        <p:spPr>
          <a:xfrm>
            <a:off x="2413002" y="6492876"/>
            <a:ext cx="73801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david.r.thompson@jpl.nasa.gov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BC751-9DD6-9C4D-BF36-C112402151C3}"/>
              </a:ext>
            </a:extLst>
          </p:cNvPr>
          <p:cNvSpPr txBox="1"/>
          <p:nvPr/>
        </p:nvSpPr>
        <p:spPr>
          <a:xfrm>
            <a:off x="605369" y="2360261"/>
            <a:ext cx="3712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Via Bayesian model inversion (Thompson et al., RSE 2018, 2019, 2020)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86819-56BE-8A44-8275-28EC7C4D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15"/>
          <a:stretch/>
        </p:blipFill>
        <p:spPr>
          <a:xfrm>
            <a:off x="5327022" y="3611308"/>
            <a:ext cx="2977353" cy="25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939CA-8D01-0649-BC73-B872EC68B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80" r="-165"/>
          <a:stretch/>
        </p:blipFill>
        <p:spPr>
          <a:xfrm>
            <a:off x="8605047" y="3682667"/>
            <a:ext cx="2977354" cy="25636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D42107-8DDB-6D42-9710-6454C02E392A}"/>
              </a:ext>
            </a:extLst>
          </p:cNvPr>
          <p:cNvSpPr txBox="1"/>
          <p:nvPr/>
        </p:nvSpPr>
        <p:spPr>
          <a:xfrm>
            <a:off x="9891890" y="3355887"/>
            <a:ext cx="517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002830-C4EA-C145-947E-D5F41FF3B957}"/>
              </a:ext>
            </a:extLst>
          </p:cNvPr>
          <p:cNvSpPr txBox="1"/>
          <p:nvPr/>
        </p:nvSpPr>
        <p:spPr>
          <a:xfrm>
            <a:off x="6460149" y="3323235"/>
            <a:ext cx="897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Previous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478818-57D9-2E4B-B673-999B36553EAE}"/>
              </a:ext>
            </a:extLst>
          </p:cNvPr>
          <p:cNvGrpSpPr/>
          <p:nvPr/>
        </p:nvGrpSpPr>
        <p:grpSpPr>
          <a:xfrm>
            <a:off x="616191" y="3167537"/>
            <a:ext cx="4596551" cy="3064367"/>
            <a:chOff x="1842516" y="967232"/>
            <a:chExt cx="8506968" cy="567131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15AA63D-89C6-3844-9218-414185424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2516" y="967232"/>
              <a:ext cx="8506968" cy="567131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274884-FCA7-2748-AE46-6BA4CCE609EF}"/>
                </a:ext>
              </a:extLst>
            </p:cNvPr>
            <p:cNvSpPr txBox="1"/>
            <p:nvPr/>
          </p:nvSpPr>
          <p:spPr>
            <a:xfrm>
              <a:off x="3502357" y="1686334"/>
              <a:ext cx="1772796" cy="51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Water vapor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45A4EA-D169-A74E-9538-5279BBEE9385}"/>
                </a:ext>
              </a:extLst>
            </p:cNvPr>
            <p:cNvSpPr txBox="1"/>
            <p:nvPr/>
          </p:nvSpPr>
          <p:spPr>
            <a:xfrm>
              <a:off x="5377219" y="2593075"/>
              <a:ext cx="718782" cy="51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DBB047-0F76-AA4B-9DDC-1B0E4C7E23D5}"/>
                </a:ext>
              </a:extLst>
            </p:cNvPr>
            <p:cNvSpPr txBox="1"/>
            <p:nvPr/>
          </p:nvSpPr>
          <p:spPr>
            <a:xfrm>
              <a:off x="3101605" y="5429104"/>
              <a:ext cx="2628042" cy="51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Aerosols &amp; Rayleigh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C0A9C6-4EEC-6540-9F1C-86E0B422B0BA}"/>
                </a:ext>
              </a:extLst>
            </p:cNvPr>
            <p:cNvSpPr txBox="1"/>
            <p:nvPr/>
          </p:nvSpPr>
          <p:spPr>
            <a:xfrm>
              <a:off x="8241791" y="1306128"/>
              <a:ext cx="871388" cy="51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New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8B1358-3EF1-114B-8452-8C1812AD3011}"/>
                </a:ext>
              </a:extLst>
            </p:cNvPr>
            <p:cNvSpPr txBox="1"/>
            <p:nvPr/>
          </p:nvSpPr>
          <p:spPr>
            <a:xfrm>
              <a:off x="8241791" y="1686334"/>
              <a:ext cx="1330398" cy="51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Previous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F47E3D7-B773-9D4B-A49F-A34C603F9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2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5B17BE-CB9D-644F-868E-BA91AB3E9642}"/>
              </a:ext>
            </a:extLst>
          </p:cNvPr>
          <p:cNvGrpSpPr/>
          <p:nvPr/>
        </p:nvGrpSpPr>
        <p:grpSpPr>
          <a:xfrm>
            <a:off x="974546" y="1065881"/>
            <a:ext cx="10242908" cy="5632374"/>
            <a:chOff x="254876" y="1032830"/>
            <a:chExt cx="10242908" cy="56323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721864-166F-9045-AF72-9D5A27D1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876" y="1032830"/>
              <a:ext cx="10154829" cy="55993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401404-5C7A-F14E-B607-B825F168DF80}"/>
                </a:ext>
              </a:extLst>
            </p:cNvPr>
            <p:cNvSpPr txBox="1"/>
            <p:nvPr/>
          </p:nvSpPr>
          <p:spPr>
            <a:xfrm>
              <a:off x="8065836" y="6388205"/>
              <a:ext cx="2431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Wang et al. (2020) </a:t>
              </a:r>
              <a:r>
                <a:rPr lang="en-US" sz="1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New </a:t>
              </a:r>
              <a:r>
                <a:rPr lang="en-US" sz="1200" b="1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Phytologist</a:t>
              </a:r>
              <a:endPara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353982-4D2D-754A-8BF3-72F26F759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5FE3-2E4A-4B37-832A-E0AE22B58A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783" y="975201"/>
            <a:ext cx="11430801" cy="46701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Varying sun-sensor-target geometry and land cover cause undesirable brightness differences within and across airborne flight lines</a:t>
            </a:r>
          </a:p>
        </p:txBody>
      </p:sp>
      <p:pic>
        <p:nvPicPr>
          <p:cNvPr id="7" name="image4.png">
            <a:extLst>
              <a:ext uri="{FF2B5EF4-FFF2-40B4-BE49-F238E27FC236}">
                <a16:creationId xmlns:a16="http://schemas.microsoft.com/office/drawing/2014/main" id="{A75CD08D-ECD9-4CA5-94D7-4AD60E833D91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03" r="7175" b="2206"/>
          <a:stretch/>
        </p:blipFill>
        <p:spPr>
          <a:xfrm>
            <a:off x="584202" y="1442217"/>
            <a:ext cx="10152256" cy="5304455"/>
          </a:xfrm>
          <a:prstGeom prst="rect">
            <a:avLst/>
          </a:prstGeom>
          <a:ln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8C8A3-8E59-4D29-81D9-AAF66F54B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34" y="1938194"/>
            <a:ext cx="6520269" cy="47003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45FBF-BC3C-4762-95AF-C8419FEA0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1" t="2434" r="57982" b="7243"/>
          <a:stretch/>
        </p:blipFill>
        <p:spPr>
          <a:xfrm>
            <a:off x="9842769" y="1938194"/>
            <a:ext cx="1894448" cy="2776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BD979D-C416-44E8-93E3-7433A37DADAE}"/>
              </a:ext>
            </a:extLst>
          </p:cNvPr>
          <p:cNvSpPr txBox="1"/>
          <p:nvPr/>
        </p:nvSpPr>
        <p:spPr>
          <a:xfrm>
            <a:off x="9773173" y="4714219"/>
            <a:ext cx="1537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NASA JPL AVIRIS-NG</a:t>
            </a:r>
            <a:endParaRPr lang="es-ES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3434D-9E89-4AFB-AF20-8EFE9C609349}"/>
              </a:ext>
            </a:extLst>
          </p:cNvPr>
          <p:cNvSpPr txBox="1"/>
          <p:nvPr/>
        </p:nvSpPr>
        <p:spPr>
          <a:xfrm>
            <a:off x="5005759" y="6361550"/>
            <a:ext cx="257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>
                <a:solidFill>
                  <a:schemeClr val="bg1"/>
                </a:solidFill>
              </a:rPr>
              <a:t>Image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credit</a:t>
            </a:r>
            <a:r>
              <a:rPr lang="es-ES" sz="1200" b="1" dirty="0">
                <a:solidFill>
                  <a:schemeClr val="bg1"/>
                </a:solidFill>
              </a:rPr>
              <a:t>: </a:t>
            </a:r>
            <a:r>
              <a:rPr lang="es-ES" sz="1200" b="1" dirty="0" err="1">
                <a:solidFill>
                  <a:schemeClr val="bg1"/>
                </a:solidFill>
              </a:rPr>
              <a:t>Suniti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Sanghavi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573EF-5E2B-214A-ABC9-7AA77DD0A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52996F1-0893-684B-8F2C-C9E7063E4145}"/>
              </a:ext>
            </a:extLst>
          </p:cNvPr>
          <p:cNvGrpSpPr/>
          <p:nvPr/>
        </p:nvGrpSpPr>
        <p:grpSpPr>
          <a:xfrm>
            <a:off x="4176623" y="1252451"/>
            <a:ext cx="7795037" cy="5098772"/>
            <a:chOff x="3038013" y="870332"/>
            <a:chExt cx="9153986" cy="59876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F75A6A-61CF-6241-9843-2595B6C52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8014" y="870332"/>
              <a:ext cx="9153985" cy="59876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38BFBF-86D8-1D4F-AA4C-2B21257F5E48}"/>
                </a:ext>
              </a:extLst>
            </p:cNvPr>
            <p:cNvSpPr/>
            <p:nvPr/>
          </p:nvSpPr>
          <p:spPr>
            <a:xfrm>
              <a:off x="3038013" y="870332"/>
              <a:ext cx="3406853" cy="198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3B16CEA-380B-F947-B430-989932B95A14}"/>
              </a:ext>
            </a:extLst>
          </p:cNvPr>
          <p:cNvSpPr/>
          <p:nvPr/>
        </p:nvSpPr>
        <p:spPr>
          <a:xfrm>
            <a:off x="220340" y="1170347"/>
            <a:ext cx="37787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Helvetica" pitchFamily="2" charset="0"/>
              </a:rPr>
              <a:t>FlexBRDF</a:t>
            </a:r>
            <a:r>
              <a:rPr lang="en-US" sz="2400" dirty="0">
                <a:latin typeface="Helvetica" pitchFamily="2" charset="0"/>
              </a:rPr>
              <a:t> concurrently removes brightness artifacts in groups of </a:t>
            </a:r>
            <a:r>
              <a:rPr lang="en-US" sz="2400" dirty="0" err="1">
                <a:latin typeface="Helvetica" pitchFamily="2" charset="0"/>
              </a:rPr>
              <a:t>flightlines</a:t>
            </a:r>
            <a:r>
              <a:rPr lang="en-US" sz="2400" dirty="0">
                <a:latin typeface="Helvetica" pitchFamily="2" charset="0"/>
              </a:rPr>
              <a:t> to generate seamless spectral mosaics </a:t>
            </a:r>
            <a:br>
              <a:rPr lang="en-US" sz="2400" dirty="0">
                <a:latin typeface="Helvetica" pitchFamily="2" charset="0"/>
              </a:rPr>
            </a:br>
            <a:endParaRPr lang="en-US" sz="2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See </a:t>
            </a:r>
            <a:r>
              <a:rPr lang="en-US" sz="2400" dirty="0">
                <a:latin typeface="Helvetica" pitchFamily="2" charset="0"/>
                <a:hlinkClick r:id="rId3"/>
              </a:rPr>
              <a:t>talk by Natalie Queally</a:t>
            </a:r>
            <a:r>
              <a:rPr lang="en-US" sz="2400" dirty="0">
                <a:latin typeface="Helvetica" pitchFamily="2" charset="0"/>
              </a:rPr>
              <a:t> for more details</a:t>
            </a:r>
            <a:br>
              <a:rPr lang="en-US" sz="2400" dirty="0">
                <a:latin typeface="Helvetica" pitchFamily="2" charset="0"/>
              </a:rPr>
            </a:br>
            <a:endParaRPr lang="en-US" sz="2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ESSOAR Preprint available </a:t>
            </a:r>
            <a:r>
              <a:rPr lang="en-US" sz="2400" dirty="0">
                <a:latin typeface="Helvetica" pitchFamily="2" charset="0"/>
                <a:hlinkClick r:id="rId4"/>
              </a:rPr>
              <a:t>here</a:t>
            </a:r>
            <a:br>
              <a:rPr lang="en-US" sz="2400" dirty="0">
                <a:latin typeface="Helvetica" pitchFamily="2" charset="0"/>
              </a:rPr>
            </a:br>
            <a:endParaRPr lang="en-US" sz="2400" dirty="0"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F1B4D2-8377-FE42-B519-C839F96C1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5B17BE-CB9D-644F-868E-BA91AB3E9642}"/>
              </a:ext>
            </a:extLst>
          </p:cNvPr>
          <p:cNvGrpSpPr/>
          <p:nvPr/>
        </p:nvGrpSpPr>
        <p:grpSpPr>
          <a:xfrm>
            <a:off x="974546" y="1065881"/>
            <a:ext cx="10242908" cy="5632374"/>
            <a:chOff x="254876" y="1032830"/>
            <a:chExt cx="10242908" cy="56323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721864-166F-9045-AF72-9D5A27D1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876" y="1032830"/>
              <a:ext cx="10154829" cy="55993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401404-5C7A-F14E-B607-B825F168DF80}"/>
                </a:ext>
              </a:extLst>
            </p:cNvPr>
            <p:cNvSpPr txBox="1"/>
            <p:nvPr/>
          </p:nvSpPr>
          <p:spPr>
            <a:xfrm>
              <a:off x="8065836" y="6388205"/>
              <a:ext cx="2431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Wang et al. (2020) </a:t>
              </a:r>
              <a:r>
                <a:rPr lang="en-US" sz="1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New </a:t>
              </a:r>
              <a:r>
                <a:rPr lang="en-US" sz="1200" b="1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Phytologist</a:t>
              </a:r>
              <a:endPara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2CDB528-D22D-DF49-AB95-F8C65BC15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554FB-68BE-924C-AE7D-D035DF00D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096" y="1395582"/>
            <a:ext cx="5454934" cy="4682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50CC5-F93C-DA41-A0FF-4593FAA6E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81" y="3031364"/>
            <a:ext cx="5208818" cy="3300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2916C-2F69-F044-9E22-74708CE60645}"/>
              </a:ext>
            </a:extLst>
          </p:cNvPr>
          <p:cNvSpPr txBox="1"/>
          <p:nvPr/>
        </p:nvSpPr>
        <p:spPr>
          <a:xfrm>
            <a:off x="4098275" y="6378765"/>
            <a:ext cx="436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the talk by </a:t>
            </a:r>
            <a:r>
              <a:rPr lang="en-US" dirty="0">
                <a:hlinkClick r:id="rId4"/>
              </a:rPr>
              <a:t>Kyle Kovach </a:t>
            </a:r>
            <a:r>
              <a:rPr lang="en-US" dirty="0"/>
              <a:t>for more details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DE26E-162D-F84A-8277-B51D348ACC9C}"/>
              </a:ext>
            </a:extLst>
          </p:cNvPr>
          <p:cNvSpPr txBox="1"/>
          <p:nvPr/>
        </p:nvSpPr>
        <p:spPr>
          <a:xfrm>
            <a:off x="203200" y="969261"/>
            <a:ext cx="589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Foliar samples collected at 246 field plots across 11 sites in 2019 </a:t>
            </a:r>
            <a:br>
              <a:rPr lang="en-US" dirty="0">
                <a:latin typeface="Helvetica" pitchFamily="2" charset="0"/>
              </a:rPr>
            </a:b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Spectroscopic models used to predict </a:t>
            </a:r>
            <a:r>
              <a:rPr lang="en-US" b="1" dirty="0">
                <a:latin typeface="Helvetica" pitchFamily="2" charset="0"/>
              </a:rPr>
              <a:t>30 </a:t>
            </a:r>
            <a:r>
              <a:rPr lang="en-US" dirty="0">
                <a:latin typeface="Helvetica" pitchFamily="2" charset="0"/>
              </a:rPr>
              <a:t>traits!</a:t>
            </a:r>
            <a:br>
              <a:rPr lang="en-US" dirty="0">
                <a:latin typeface="Helvetica" pitchFamily="2" charset="0"/>
              </a:rPr>
            </a:b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More 2022 field sampling to produce high-quality validated maps across </a:t>
            </a:r>
            <a:r>
              <a:rPr lang="en-US" dirty="0" err="1">
                <a:latin typeface="Helvetica" pitchFamily="2" charset="0"/>
              </a:rPr>
              <a:t>ABoVE</a:t>
            </a:r>
            <a:r>
              <a:rPr lang="en-US" dirty="0">
                <a:latin typeface="Helvetica" pitchFamily="2" charset="0"/>
              </a:rPr>
              <a:t>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A977C-5299-294D-A4FE-9C3D35201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AC951B-99AD-AB49-9D45-6215386A5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721" y="1092200"/>
            <a:ext cx="4852797" cy="4917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A93D55-B233-D447-90A1-FB2CD3D9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03" y="1092200"/>
            <a:ext cx="4852797" cy="4917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F8173-D2D7-0743-9FB7-E9BB10790FE7}"/>
              </a:ext>
            </a:extLst>
          </p:cNvPr>
          <p:cNvSpPr txBox="1"/>
          <p:nvPr/>
        </p:nvSpPr>
        <p:spPr>
          <a:xfrm>
            <a:off x="461603" y="6158429"/>
            <a:ext cx="11442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FlexBRDF</a:t>
            </a:r>
            <a:r>
              <a:rPr lang="en-US" sz="2000" b="1" dirty="0"/>
              <a:t>, trait modeling, and other spectral tools available on </a:t>
            </a:r>
            <a:r>
              <a:rPr lang="en-US" sz="2000" b="1" dirty="0" err="1"/>
              <a:t>Github</a:t>
            </a:r>
            <a:r>
              <a:rPr lang="en-US" sz="2000" b="1" dirty="0"/>
              <a:t>: </a:t>
            </a:r>
            <a:r>
              <a:rPr lang="en-US" sz="2000" b="1" dirty="0">
                <a:hlinkClick r:id="rId4"/>
              </a:rPr>
              <a:t>https://github.com/EnSpec/hytools</a:t>
            </a:r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44B8A-59EF-A74C-8E65-C9BE28FD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5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ADBC-20FA-4A4A-AD87-60E919F5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BCE31-334F-9C42-B90C-62CA857E07F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1759227"/>
            <a:ext cx="10962861" cy="43928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2017-2019 </a:t>
            </a:r>
            <a:r>
              <a:rPr lang="en-US" dirty="0" err="1"/>
              <a:t>ABoVE</a:t>
            </a:r>
            <a:r>
              <a:rPr lang="en-US" dirty="0"/>
              <a:t> AVIRIS L2 Surface Reflectance product from Bayesian Model Inversion available early June</a:t>
            </a:r>
          </a:p>
          <a:p>
            <a:r>
              <a:rPr lang="en-US" dirty="0"/>
              <a:t>New 2017-2019 AVIRIS L2B BRDF/terrain-corrected Reflectance product from </a:t>
            </a:r>
            <a:r>
              <a:rPr lang="en-US" dirty="0" err="1"/>
              <a:t>FlexBRDF</a:t>
            </a:r>
            <a:r>
              <a:rPr lang="en-US" dirty="0"/>
              <a:t> and cloud/shadow masks available a few weeks later</a:t>
            </a:r>
          </a:p>
          <a:p>
            <a:r>
              <a:rPr lang="en-US" dirty="0"/>
              <a:t>Preliminary L3A trait maps are available upon request for </a:t>
            </a:r>
            <a:r>
              <a:rPr lang="en-US" dirty="0" err="1"/>
              <a:t>ABoVE</a:t>
            </a:r>
            <a:r>
              <a:rPr lang="en-US" dirty="0"/>
              <a:t> collaborators (</a:t>
            </a:r>
            <a:r>
              <a:rPr lang="en-US" dirty="0">
                <a:hlinkClick r:id="rId2"/>
              </a:rPr>
              <a:t>ptownsend@wisconsin.edu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rpavlick@jpl.nasa.gov</a:t>
            </a:r>
            <a:r>
              <a:rPr lang="en-US" dirty="0"/>
              <a:t>)</a:t>
            </a:r>
          </a:p>
          <a:p>
            <a:r>
              <a:rPr lang="en-US" dirty="0"/>
              <a:t>Further field sampling planned for 2022 campaign (next slide)</a:t>
            </a:r>
          </a:p>
          <a:p>
            <a:r>
              <a:rPr lang="en-US" dirty="0"/>
              <a:t>For ASTM8, look forward to:</a:t>
            </a:r>
          </a:p>
          <a:p>
            <a:pPr lvl="1"/>
            <a:r>
              <a:rPr lang="en-US" dirty="0"/>
              <a:t>AVIRIS L3B trait diversity maps and more ecological analysis</a:t>
            </a:r>
          </a:p>
          <a:p>
            <a:pPr lvl="1"/>
            <a:r>
              <a:rPr lang="en-US" dirty="0"/>
              <a:t>Full uncertainty propagation from the sensor to traits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6251D-BF2F-F549-B786-C943C230A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5793499-12E6-7C42-880F-05D7D9B1BAE6}"/>
              </a:ext>
            </a:extLst>
          </p:cNvPr>
          <p:cNvGrpSpPr/>
          <p:nvPr/>
        </p:nvGrpSpPr>
        <p:grpSpPr>
          <a:xfrm>
            <a:off x="3694137" y="937991"/>
            <a:ext cx="9144000" cy="5920009"/>
            <a:chOff x="1696598" y="865109"/>
            <a:chExt cx="9144000" cy="59200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D7BF76-DE36-D046-8263-A6E3508F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6598" y="865109"/>
              <a:ext cx="9144000" cy="5920009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D4B9BFE-7271-0440-9D0C-0816532E79A8}"/>
                </a:ext>
              </a:extLst>
            </p:cNvPr>
            <p:cNvSpPr/>
            <p:nvPr/>
          </p:nvSpPr>
          <p:spPr>
            <a:xfrm>
              <a:off x="8174516" y="2016088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FBF348-351F-6346-83C3-35EC23935A94}"/>
                </a:ext>
              </a:extLst>
            </p:cNvPr>
            <p:cNvSpPr/>
            <p:nvPr/>
          </p:nvSpPr>
          <p:spPr>
            <a:xfrm>
              <a:off x="5209143" y="2203374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419B34-6112-154F-B7FF-33DDE8D86693}"/>
                </a:ext>
              </a:extLst>
            </p:cNvPr>
            <p:cNvSpPr/>
            <p:nvPr/>
          </p:nvSpPr>
          <p:spPr>
            <a:xfrm>
              <a:off x="7080174" y="3582742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86BAA6-3B43-1446-8803-30D5BEC6B79B}"/>
                </a:ext>
              </a:extLst>
            </p:cNvPr>
            <p:cNvSpPr/>
            <p:nvPr/>
          </p:nvSpPr>
          <p:spPr>
            <a:xfrm>
              <a:off x="6494444" y="3944463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5FEFEBD-B683-2341-B735-74BE12250DFA}"/>
                </a:ext>
              </a:extLst>
            </p:cNvPr>
            <p:cNvSpPr/>
            <p:nvPr/>
          </p:nvSpPr>
          <p:spPr>
            <a:xfrm>
              <a:off x="6235548" y="4131749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0B6D4BA-34DF-244B-B2A0-FD11038D09D7}"/>
                </a:ext>
              </a:extLst>
            </p:cNvPr>
            <p:cNvSpPr/>
            <p:nvPr/>
          </p:nvSpPr>
          <p:spPr>
            <a:xfrm>
              <a:off x="3610780" y="2077104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C7B994-4601-AB47-8000-AD302F66E2AD}"/>
                </a:ext>
              </a:extLst>
            </p:cNvPr>
            <p:cNvSpPr/>
            <p:nvPr/>
          </p:nvSpPr>
          <p:spPr>
            <a:xfrm>
              <a:off x="2851533" y="1386713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0E3A481-0F7A-E946-B75D-AD1F00B35180}"/>
                </a:ext>
              </a:extLst>
            </p:cNvPr>
            <p:cNvSpPr/>
            <p:nvPr/>
          </p:nvSpPr>
          <p:spPr>
            <a:xfrm>
              <a:off x="2783596" y="1717220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4EE9FBE-9ADC-344B-94C3-E4F89D2EE7AD}"/>
                </a:ext>
              </a:extLst>
            </p:cNvPr>
            <p:cNvSpPr/>
            <p:nvPr/>
          </p:nvSpPr>
          <p:spPr>
            <a:xfrm>
              <a:off x="3729212" y="3066786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5CAEC4-9BBA-0C43-B219-456563C401CD}"/>
                </a:ext>
              </a:extLst>
            </p:cNvPr>
            <p:cNvSpPr/>
            <p:nvPr/>
          </p:nvSpPr>
          <p:spPr>
            <a:xfrm>
              <a:off x="3495105" y="3382742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589752A-6230-4341-8BB8-E452F7A98932}"/>
                </a:ext>
              </a:extLst>
            </p:cNvPr>
            <p:cNvSpPr/>
            <p:nvPr/>
          </p:nvSpPr>
          <p:spPr>
            <a:xfrm>
              <a:off x="7448324" y="3095741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8DDD6B-7211-4C40-8DCA-D7ED4237AE3C}"/>
                </a:ext>
              </a:extLst>
            </p:cNvPr>
            <p:cNvSpPr/>
            <p:nvPr/>
          </p:nvSpPr>
          <p:spPr>
            <a:xfrm rot="4200196">
              <a:off x="7434825" y="2648392"/>
              <a:ext cx="2426837" cy="1676447"/>
            </a:xfrm>
            <a:prstGeom prst="ellipse">
              <a:avLst/>
            </a:prstGeom>
            <a:noFill/>
            <a:ln w="50800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0C01FC-39A2-6A41-BD7B-65B61678B110}"/>
                </a:ext>
              </a:extLst>
            </p:cNvPr>
            <p:cNvSpPr/>
            <p:nvPr/>
          </p:nvSpPr>
          <p:spPr>
            <a:xfrm rot="4200196">
              <a:off x="2079390" y="3342571"/>
              <a:ext cx="882172" cy="1167548"/>
            </a:xfrm>
            <a:prstGeom prst="ellipse">
              <a:avLst/>
            </a:prstGeom>
            <a:noFill/>
            <a:ln w="50800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3B0A3C-EED7-5C4E-B22C-A2DD9DD625F3}"/>
                </a:ext>
              </a:extLst>
            </p:cNvPr>
            <p:cNvSpPr/>
            <p:nvPr/>
          </p:nvSpPr>
          <p:spPr>
            <a:xfrm rot="3140390">
              <a:off x="4268111" y="3745991"/>
              <a:ext cx="1565838" cy="1103644"/>
            </a:xfrm>
            <a:prstGeom prst="ellipse">
              <a:avLst/>
            </a:prstGeom>
            <a:noFill/>
            <a:ln w="50800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F87544-C5B6-B740-A0C8-4FFCDA45B7BB}"/>
                </a:ext>
              </a:extLst>
            </p:cNvPr>
            <p:cNvSpPr/>
            <p:nvPr/>
          </p:nvSpPr>
          <p:spPr>
            <a:xfrm rot="4200196">
              <a:off x="7701052" y="4982270"/>
              <a:ext cx="853536" cy="843910"/>
            </a:xfrm>
            <a:prstGeom prst="ellipse">
              <a:avLst/>
            </a:prstGeom>
            <a:noFill/>
            <a:ln w="50800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BCC3B06-CAE9-2B4F-A201-7BEB87DE1059}"/>
                </a:ext>
              </a:extLst>
            </p:cNvPr>
            <p:cNvSpPr/>
            <p:nvPr/>
          </p:nvSpPr>
          <p:spPr>
            <a:xfrm rot="6909132">
              <a:off x="5817678" y="1686414"/>
              <a:ext cx="825438" cy="1807680"/>
            </a:xfrm>
            <a:prstGeom prst="ellipse">
              <a:avLst/>
            </a:prstGeom>
            <a:noFill/>
            <a:ln w="50800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2DC0B01-3AF9-B741-ABAC-1E5FD9D25E7E}"/>
              </a:ext>
            </a:extLst>
          </p:cNvPr>
          <p:cNvSpPr txBox="1"/>
          <p:nvPr/>
        </p:nvSpPr>
        <p:spPr>
          <a:xfrm>
            <a:off x="8435263" y="943087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551B6D-C117-7941-9CDF-4A8EC3065E45}"/>
              </a:ext>
            </a:extLst>
          </p:cNvPr>
          <p:cNvGrpSpPr/>
          <p:nvPr/>
        </p:nvGrpSpPr>
        <p:grpSpPr>
          <a:xfrm>
            <a:off x="153212" y="1582477"/>
            <a:ext cx="3583160" cy="3785652"/>
            <a:chOff x="98945" y="2463542"/>
            <a:chExt cx="3583160" cy="378565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C2BE3A-404D-4F42-ABBC-75B2970E874E}"/>
                </a:ext>
              </a:extLst>
            </p:cNvPr>
            <p:cNvSpPr txBox="1"/>
            <p:nvPr/>
          </p:nvSpPr>
          <p:spPr>
            <a:xfrm>
              <a:off x="98945" y="2463542"/>
              <a:ext cx="3583160" cy="378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Plans for 2022 field season</a:t>
              </a:r>
            </a:p>
            <a:p>
              <a:endParaRPr lang="en-US" dirty="0"/>
            </a:p>
            <a:p>
              <a:r>
                <a:rPr lang="en-US" dirty="0"/>
                <a:t>Canadian Shield (Baker Lake)</a:t>
              </a:r>
            </a:p>
            <a:p>
              <a:r>
                <a:rPr lang="en-US" dirty="0"/>
                <a:t>Southwest Alaska (Bethel)</a:t>
              </a:r>
            </a:p>
            <a:p>
              <a:r>
                <a:rPr lang="en-US" dirty="0"/>
                <a:t>Yukon and Pacific Coast Ranges </a:t>
              </a:r>
              <a:br>
                <a:rPr lang="en-US" dirty="0"/>
              </a:br>
              <a:r>
                <a:rPr lang="en-US" dirty="0"/>
                <a:t>Southern Boreal Forest (BERMS)</a:t>
              </a:r>
            </a:p>
            <a:p>
              <a:r>
                <a:rPr lang="en-US" dirty="0"/>
                <a:t>Great Bear Lake Transect</a:t>
              </a:r>
            </a:p>
            <a:p>
              <a:r>
                <a:rPr lang="en-US" dirty="0"/>
                <a:t>Victoria Island?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b="1" dirty="0"/>
                <a:t>2019 field sampling areas</a:t>
              </a:r>
            </a:p>
            <a:p>
              <a:r>
                <a:rPr lang="en-US" b="1" dirty="0"/>
                <a:t>2017-2019 AVIRIS-NG </a:t>
              </a:r>
            </a:p>
            <a:p>
              <a:r>
                <a:rPr lang="en-US" b="1" dirty="0"/>
                <a:t>2022 notional sampling areas 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169143-EE7A-E047-BB6A-49974C95E054}"/>
                </a:ext>
              </a:extLst>
            </p:cNvPr>
            <p:cNvSpPr/>
            <p:nvPr/>
          </p:nvSpPr>
          <p:spPr>
            <a:xfrm>
              <a:off x="2697282" y="5383464"/>
              <a:ext cx="187286" cy="1872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5F6D838-3101-A544-882A-827EF74DAE4C}"/>
                </a:ext>
              </a:extLst>
            </p:cNvPr>
            <p:cNvSpPr/>
            <p:nvPr/>
          </p:nvSpPr>
          <p:spPr>
            <a:xfrm>
              <a:off x="2543045" y="5700651"/>
              <a:ext cx="495759" cy="88135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E4DAF8-9356-474F-B7D9-DD518B21654D}"/>
                </a:ext>
              </a:extLst>
            </p:cNvPr>
            <p:cNvSpPr/>
            <p:nvPr/>
          </p:nvSpPr>
          <p:spPr>
            <a:xfrm>
              <a:off x="3038804" y="5878066"/>
              <a:ext cx="455178" cy="334292"/>
            </a:xfrm>
            <a:prstGeom prst="ellipse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5FAB597-6DCB-264F-A89C-716A089AE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A681D-3D75-5048-9A5B-1ABA7A038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"/>
            <a:ext cx="12192000" cy="836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769C55-7412-AB45-9C17-CA7D7AB2E2F4}"/>
              </a:ext>
            </a:extLst>
          </p:cNvPr>
          <p:cNvSpPr txBox="1"/>
          <p:nvPr/>
        </p:nvSpPr>
        <p:spPr>
          <a:xfrm>
            <a:off x="322018" y="1286381"/>
            <a:ext cx="11602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have identified some areas of interest</a:t>
            </a:r>
          </a:p>
          <a:p>
            <a:endParaRPr lang="en-US" sz="2800" dirty="0"/>
          </a:p>
          <a:p>
            <a:pPr marL="571500" indent="-571500"/>
            <a:r>
              <a:rPr lang="en-US" sz="2800" dirty="0"/>
              <a:t>- Spectral scaling - addressing scaling from ground to drones to aircraft to satellite, involving processing and analysis techniques and data synthesis.</a:t>
            </a:r>
          </a:p>
          <a:p>
            <a:pPr marL="571500" indent="-571500"/>
            <a:r>
              <a:rPr lang="en-US" sz="2800" dirty="0"/>
              <a:t>- Solar Induced Fluorescence (SIF) studies - addressing the measurement and use of solar induced fluorescence and its relationship to biophysical processes. </a:t>
            </a:r>
          </a:p>
          <a:p>
            <a:pPr marL="571500" indent="-571500"/>
            <a:r>
              <a:rPr lang="en-US" sz="2800" dirty="0"/>
              <a:t>- Relating spectral reflectance characteristics to vegetation traits </a:t>
            </a:r>
          </a:p>
        </p:txBody>
      </p:sp>
    </p:spTree>
    <p:extLst>
      <p:ext uri="{BB962C8B-B14F-4D97-AF65-F5344CB8AC3E}">
        <p14:creationId xmlns:p14="http://schemas.microsoft.com/office/powerpoint/2010/main" val="42944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99736B-F6CC-3F48-A677-09B4A18BB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CD178C-F92F-124D-9DFE-99A225C1C4FE}"/>
              </a:ext>
            </a:extLst>
          </p:cNvPr>
          <p:cNvSpPr txBox="1"/>
          <p:nvPr/>
        </p:nvSpPr>
        <p:spPr>
          <a:xfrm>
            <a:off x="402099" y="1027278"/>
            <a:ext cx="629496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Solar Induced Fluorescence (SIF) in </a:t>
            </a:r>
            <a:r>
              <a:rPr lang="en-US" sz="2800" dirty="0" err="1"/>
              <a:t>ABoVE</a:t>
            </a:r>
            <a:endParaRPr lang="en-US" sz="2800" dirty="0"/>
          </a:p>
          <a:p>
            <a:endParaRPr lang="en-US" sz="2400" dirty="0"/>
          </a:p>
          <a:p>
            <a:pPr marL="347663" indent="-347663"/>
            <a:r>
              <a:rPr lang="en-US" sz="2400" dirty="0"/>
              <a:t>Chlorophyll fluorescence (F) at leaf level is closely linked to photosynthesis. </a:t>
            </a:r>
          </a:p>
          <a:p>
            <a:pPr marL="347663" indent="-347663"/>
            <a:r>
              <a:rPr lang="en-US" sz="2400" dirty="0"/>
              <a:t>Canopy solar induced fluorescence (SIF) can be remotely sensed and has the potential to link to the leaf-level processes and estimate productivity at different temporal and spatial scales.</a:t>
            </a:r>
          </a:p>
          <a:p>
            <a:pPr marL="347663" indent="-347663"/>
            <a:r>
              <a:rPr lang="en-US" sz="2400" dirty="0"/>
              <a:t>Within </a:t>
            </a:r>
            <a:r>
              <a:rPr lang="en-US" sz="2400" dirty="0" err="1"/>
              <a:t>ABoVE</a:t>
            </a:r>
            <a:r>
              <a:rPr lang="en-US" sz="2400" dirty="0"/>
              <a:t> investigators are examining SIF at a range of spatial scales.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15" descr="ChlEnergy">
            <a:extLst>
              <a:ext uri="{FF2B5EF4-FFF2-40B4-BE49-F238E27FC236}">
                <a16:creationId xmlns:a16="http://schemas.microsoft.com/office/drawing/2014/main" id="{3F58D6B3-00FE-1246-99D1-2A68B838F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758" t="9744" r="17824"/>
          <a:stretch>
            <a:fillRect/>
          </a:stretch>
        </p:blipFill>
        <p:spPr bwMode="auto">
          <a:xfrm>
            <a:off x="6808029" y="2032650"/>
            <a:ext cx="4981872" cy="354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197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60674-9A11-B940-BB3D-AD040E947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61D737-5227-B142-BE9C-AF13C6993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4032"/>
            <a:ext cx="3626393" cy="3283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FCB3F-15A9-484E-BEBB-CD3F886F14CC}"/>
              </a:ext>
            </a:extLst>
          </p:cNvPr>
          <p:cNvSpPr txBox="1"/>
          <p:nvPr/>
        </p:nvSpPr>
        <p:spPr>
          <a:xfrm>
            <a:off x="389058" y="1036742"/>
            <a:ext cx="7928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00" indent="-279400"/>
            <a:r>
              <a:rPr lang="en-US" sz="2400" dirty="0"/>
              <a:t>“Leaf” level measurements</a:t>
            </a:r>
          </a:p>
          <a:p>
            <a:pPr marL="279400" indent="-279400"/>
            <a:endParaRPr lang="en-US" sz="2400" dirty="0"/>
          </a:p>
          <a:p>
            <a:pPr marL="279400" indent="-279400"/>
            <a:r>
              <a:rPr lang="en-US" sz="2000" dirty="0"/>
              <a:t>Measurements of fluorescence emission spectra and light response curves are being used to parameterize the SCOPE model in collaboration with Christiaan Van der Tol and </a:t>
            </a:r>
            <a:r>
              <a:rPr lang="en-US" sz="2000" dirty="0" err="1"/>
              <a:t>Peiqi</a:t>
            </a:r>
            <a:r>
              <a:rPr lang="en-US" sz="2000" dirty="0"/>
              <a:t> Yang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5D063-10A5-0643-8D26-C8C18D5AF8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412" y="3334032"/>
            <a:ext cx="5170489" cy="3283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B9B8A-6F5F-EE4B-A076-045C98602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921" y="4067425"/>
            <a:ext cx="2921596" cy="24069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669CE-37AD-C94B-9B86-AEB89E5DE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0921" y="1236797"/>
            <a:ext cx="2921596" cy="2644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9C6ED7-B0D0-314F-B3D4-46E1106A1A99}"/>
              </a:ext>
            </a:extLst>
          </p:cNvPr>
          <p:cNvSpPr txBox="1"/>
          <p:nvPr/>
        </p:nvSpPr>
        <p:spPr>
          <a:xfrm>
            <a:off x="10165634" y="6488668"/>
            <a:ext cx="163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Petya Campbell</a:t>
            </a:r>
          </a:p>
        </p:txBody>
      </p:sp>
    </p:spTree>
    <p:extLst>
      <p:ext uri="{BB962C8B-B14F-4D97-AF65-F5344CB8AC3E}">
        <p14:creationId xmlns:p14="http://schemas.microsoft.com/office/powerpoint/2010/main" val="282167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2834A-20A4-C647-B889-04901B6C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0C0AE-FF16-2D4C-995A-8D39CAAA0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28" y="2310823"/>
            <a:ext cx="6030917" cy="4111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4F30E-AE12-044C-B409-C7462C0E6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2" t="14686" r="14702" b="13430"/>
          <a:stretch/>
        </p:blipFill>
        <p:spPr>
          <a:xfrm>
            <a:off x="8201055" y="932997"/>
            <a:ext cx="3708813" cy="5585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3F0D1-D2FA-5446-9D49-89911036E54A}"/>
              </a:ext>
            </a:extLst>
          </p:cNvPr>
          <p:cNvSpPr txBox="1"/>
          <p:nvPr/>
        </p:nvSpPr>
        <p:spPr>
          <a:xfrm>
            <a:off x="275574" y="932997"/>
            <a:ext cx="7928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Tower level measurements using </a:t>
            </a:r>
            <a:r>
              <a:rPr lang="en-US" sz="2800" dirty="0" err="1"/>
              <a:t>PhotoSpec</a:t>
            </a:r>
            <a:endParaRPr lang="en-US" sz="2800" dirty="0"/>
          </a:p>
          <a:p>
            <a:pPr lvl="1"/>
            <a:r>
              <a:rPr lang="en-US" sz="2400" dirty="0"/>
              <a:t>Collects time series of  measurements of SIF at specific locations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9F822-9BD6-2848-8E5C-C00D70468F8E}"/>
              </a:ext>
            </a:extLst>
          </p:cNvPr>
          <p:cNvSpPr txBox="1"/>
          <p:nvPr/>
        </p:nvSpPr>
        <p:spPr>
          <a:xfrm>
            <a:off x="10702999" y="6419772"/>
            <a:ext cx="120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Zoe </a:t>
            </a:r>
            <a:r>
              <a:rPr lang="en-US" dirty="0" err="1"/>
              <a:t>Pierrat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9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2D968-D857-B742-8870-BBAFEB75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496054-9367-934F-9879-3BA91A609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85" y="1883177"/>
            <a:ext cx="4649749" cy="4920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3351D-55FF-7841-839B-3D73EF50E912}"/>
              </a:ext>
            </a:extLst>
          </p:cNvPr>
          <p:cNvSpPr txBox="1"/>
          <p:nvPr/>
        </p:nvSpPr>
        <p:spPr>
          <a:xfrm>
            <a:off x="-622126" y="1483067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Airborne (30 m): CFIS &amp; AVIRIS-NG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54142-9A59-994C-B5AB-D4A9AF565B25}"/>
              </a:ext>
            </a:extLst>
          </p:cNvPr>
          <p:cNvSpPr txBox="1"/>
          <p:nvPr/>
        </p:nvSpPr>
        <p:spPr>
          <a:xfrm>
            <a:off x="6096000" y="1487051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Spaceborne (1000 m): TROPOMI &amp; MODIS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03BAAF-8966-D646-964D-BB36D35FDBD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68894" y="2000015"/>
            <a:ext cx="5464479" cy="3359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38220-6266-214B-AEEF-54B104728C0F}"/>
              </a:ext>
            </a:extLst>
          </p:cNvPr>
          <p:cNvSpPr txBox="1"/>
          <p:nvPr/>
        </p:nvSpPr>
        <p:spPr>
          <a:xfrm>
            <a:off x="5182434" y="6129086"/>
            <a:ext cx="580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 Spatial patterns generally aligned among variables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20F53-390D-9540-B394-1ABFB2231C95}"/>
              </a:ext>
            </a:extLst>
          </p:cNvPr>
          <p:cNvSpPr txBox="1"/>
          <p:nvPr/>
        </p:nvSpPr>
        <p:spPr>
          <a:xfrm>
            <a:off x="6468894" y="5482755"/>
            <a:ext cx="557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^ SIF observations are much noisier at coarse spatiotemporal scale, not following landcover classes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81DCD-D86F-8F46-8B5A-A8E8634BE7EE}"/>
              </a:ext>
            </a:extLst>
          </p:cNvPr>
          <p:cNvSpPr txBox="1"/>
          <p:nvPr/>
        </p:nvSpPr>
        <p:spPr>
          <a:xfrm>
            <a:off x="1615190" y="836706"/>
            <a:ext cx="967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Scaling SIF and Reflectance Indices from Aircraft to Satellite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C00F5-DD29-5E4C-95F0-EC6374766694}"/>
              </a:ext>
            </a:extLst>
          </p:cNvPr>
          <p:cNvSpPr txBox="1"/>
          <p:nvPr/>
        </p:nvSpPr>
        <p:spPr>
          <a:xfrm>
            <a:off x="10541937" y="6480995"/>
            <a:ext cx="1502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Andy Maguire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43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59F37-4AED-B74B-8086-D25FA525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98AED-F749-DC4D-941F-B5447EADEA6F}"/>
              </a:ext>
            </a:extLst>
          </p:cNvPr>
          <p:cNvSpPr txBox="1"/>
          <p:nvPr/>
        </p:nvSpPr>
        <p:spPr>
          <a:xfrm>
            <a:off x="2583519" y="5590767"/>
            <a:ext cx="12135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</a:rPr>
              <a:t>TROPOMI SIF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1DAF8-4182-C742-9F5D-F4B4EA5B4051}"/>
              </a:ext>
            </a:extLst>
          </p:cNvPr>
          <p:cNvSpPr txBox="1"/>
          <p:nvPr/>
        </p:nvSpPr>
        <p:spPr>
          <a:xfrm>
            <a:off x="6986205" y="5590767"/>
            <a:ext cx="392853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rgbClr val="002060"/>
                </a:solidFill>
              </a:rPr>
              <a:t>FluxSat</a:t>
            </a:r>
            <a:r>
              <a:rPr lang="en-US" sz="1500" dirty="0">
                <a:solidFill>
                  <a:srgbClr val="002060"/>
                </a:solidFill>
              </a:rPr>
              <a:t> Gross Primary Productivity (GPP)</a:t>
            </a:r>
          </a:p>
          <a:p>
            <a:r>
              <a:rPr lang="en-US" sz="1200" dirty="0">
                <a:solidFill>
                  <a:srgbClr val="002060"/>
                </a:solidFill>
              </a:rPr>
              <a:t>(upscaling of flux towers using MODIS </a:t>
            </a:r>
            <a:r>
              <a:rPr lang="en-US" sz="1200" dirty="0" err="1">
                <a:solidFill>
                  <a:srgbClr val="002060"/>
                </a:solidFill>
              </a:rPr>
              <a:t>reflectances</a:t>
            </a:r>
            <a:r>
              <a:rPr lang="en-US" sz="1200" dirty="0">
                <a:solidFill>
                  <a:srgbClr val="002060"/>
                </a:solidFill>
              </a:rPr>
              <a:t> within a light-use efficiency model framework – Joiner et al., 2018)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AEB31-2AAD-3647-A946-94BC58E0F5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0206" y="1380239"/>
            <a:ext cx="3880161" cy="456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2F56D-981D-BA4E-862B-F94DFB308C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11259" y="1382126"/>
            <a:ext cx="3878427" cy="4562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958A4D-719E-6340-BF7B-3C97A05E1423}"/>
              </a:ext>
            </a:extLst>
          </p:cNvPr>
          <p:cNvSpPr txBox="1"/>
          <p:nvPr/>
        </p:nvSpPr>
        <p:spPr>
          <a:xfrm>
            <a:off x="111033" y="1444564"/>
            <a:ext cx="634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TROPOspheric</a:t>
            </a:r>
            <a:r>
              <a:rPr lang="en-US" sz="2000" dirty="0"/>
              <a:t> Monitoring Instrument (TROPOMI) SIF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3F38BD-F790-964E-8D19-636B9E893DF4}"/>
              </a:ext>
            </a:extLst>
          </p:cNvPr>
          <p:cNvSpPr txBox="1"/>
          <p:nvPr/>
        </p:nvSpPr>
        <p:spPr>
          <a:xfrm>
            <a:off x="8950472" y="6488668"/>
            <a:ext cx="324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Joanna Joiner &amp; Yasuko Yoshida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BC1ED-FB56-6040-B6CA-4654FD40A49A}"/>
              </a:ext>
            </a:extLst>
          </p:cNvPr>
          <p:cNvSpPr txBox="1"/>
          <p:nvPr/>
        </p:nvSpPr>
        <p:spPr>
          <a:xfrm>
            <a:off x="4182431" y="903720"/>
            <a:ext cx="3827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Satellite Scale SIF Studies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035D2-E364-3B48-B59F-5B3FE1304567}"/>
              </a:ext>
            </a:extLst>
          </p:cNvPr>
          <p:cNvSpPr txBox="1"/>
          <p:nvPr/>
        </p:nvSpPr>
        <p:spPr>
          <a:xfrm>
            <a:off x="7790213" y="1444564"/>
            <a:ext cx="252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Productivity from MODIS</a:t>
            </a:r>
          </a:p>
        </p:txBody>
      </p:sp>
    </p:spTree>
    <p:extLst>
      <p:ext uri="{BB962C8B-B14F-4D97-AF65-F5344CB8AC3E}">
        <p14:creationId xmlns:p14="http://schemas.microsoft.com/office/powerpoint/2010/main" val="3204012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10B667-E731-DD4E-8F2D-845D652DE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614D22-AC2B-FA4E-9C26-1480B28031B7}"/>
              </a:ext>
            </a:extLst>
          </p:cNvPr>
          <p:cNvSpPr txBox="1"/>
          <p:nvPr/>
        </p:nvSpPr>
        <p:spPr>
          <a:xfrm>
            <a:off x="433460" y="836706"/>
            <a:ext cx="99218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Writing paper for upcoming special issue:</a:t>
            </a:r>
          </a:p>
          <a:p>
            <a:endParaRPr lang="en-US" sz="2400" dirty="0"/>
          </a:p>
          <a:p>
            <a:r>
              <a:rPr lang="en-US" sz="2400" dirty="0"/>
              <a:t>Remote Sensing of Tundra Ecosystems using High Spectral Resolution Reflectance: Issues and Opportunities</a:t>
            </a:r>
          </a:p>
          <a:p>
            <a:endParaRPr lang="en-US" dirty="0"/>
          </a:p>
          <a:p>
            <a:r>
              <a:rPr lang="en-US" sz="2000" dirty="0"/>
              <a:t>For submission to JGR </a:t>
            </a:r>
            <a:r>
              <a:rPr lang="en-US" sz="2000" dirty="0" err="1"/>
              <a:t>Biogeosciences</a:t>
            </a:r>
            <a:r>
              <a:rPr lang="en-US" sz="2000" dirty="0"/>
              <a:t> special issue “The Earth in living color: spectroscopic and thermal imaging of the Earth: NASA’s Decadal Survey Surface Biology and Geology Designated Observable ”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B43E8-91E0-3B42-B469-2A79E4B63DA6}"/>
              </a:ext>
            </a:extLst>
          </p:cNvPr>
          <p:cNvSpPr txBox="1"/>
          <p:nvPr/>
        </p:nvSpPr>
        <p:spPr>
          <a:xfrm>
            <a:off x="10355283" y="1252204"/>
            <a:ext cx="178645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Authors:</a:t>
            </a:r>
          </a:p>
          <a:p>
            <a:r>
              <a:rPr lang="en-US" sz="1600" dirty="0"/>
              <a:t>Petya Campbell</a:t>
            </a:r>
          </a:p>
          <a:p>
            <a:r>
              <a:rPr lang="en-US" sz="1600" dirty="0"/>
              <a:t>Nimrod Carmon</a:t>
            </a:r>
          </a:p>
          <a:p>
            <a:r>
              <a:rPr lang="en-US" sz="1600" dirty="0"/>
              <a:t>Scott Davidson</a:t>
            </a:r>
          </a:p>
          <a:p>
            <a:r>
              <a:rPr lang="en-US" sz="1600" dirty="0"/>
              <a:t>Howard Epstein</a:t>
            </a:r>
          </a:p>
          <a:p>
            <a:r>
              <a:rPr lang="en-US" sz="1600" dirty="0"/>
              <a:t>JJ Frost</a:t>
            </a:r>
          </a:p>
          <a:p>
            <a:r>
              <a:rPr lang="en-US" sz="1600" dirty="0" err="1"/>
              <a:t>Santonu</a:t>
            </a:r>
            <a:r>
              <a:rPr lang="en-US" sz="1600" dirty="0"/>
              <a:t> Goswami</a:t>
            </a:r>
          </a:p>
          <a:p>
            <a:r>
              <a:rPr lang="en-US" sz="1600" dirty="0"/>
              <a:t>Robert Hollister</a:t>
            </a:r>
          </a:p>
          <a:p>
            <a:r>
              <a:rPr lang="en-US" sz="1600" dirty="0"/>
              <a:t>Fred </a:t>
            </a:r>
            <a:r>
              <a:rPr lang="en-US" sz="1600" dirty="0" err="1"/>
              <a:t>Huemmrich</a:t>
            </a:r>
            <a:endParaRPr lang="en-US" sz="1600" dirty="0"/>
          </a:p>
          <a:p>
            <a:r>
              <a:rPr lang="en-US" sz="1600" dirty="0"/>
              <a:t>Joanna Joiner </a:t>
            </a:r>
          </a:p>
          <a:p>
            <a:r>
              <a:rPr lang="en-US" sz="1600" dirty="0"/>
              <a:t>Troy </a:t>
            </a:r>
            <a:r>
              <a:rPr lang="en-US" sz="1600" dirty="0" err="1"/>
              <a:t>Magney</a:t>
            </a:r>
            <a:endParaRPr lang="en-US" sz="1600" dirty="0"/>
          </a:p>
          <a:p>
            <a:r>
              <a:rPr lang="en-US" sz="1600" dirty="0"/>
              <a:t>Andrew J Maguire </a:t>
            </a:r>
          </a:p>
          <a:p>
            <a:r>
              <a:rPr lang="en-US" sz="1600" dirty="0"/>
              <a:t>Jeremy May</a:t>
            </a:r>
          </a:p>
          <a:p>
            <a:r>
              <a:rPr lang="en-US" sz="1600" dirty="0"/>
              <a:t>Charles Miller </a:t>
            </a:r>
          </a:p>
          <a:p>
            <a:r>
              <a:rPr lang="en-US" sz="1600" dirty="0"/>
              <a:t>Peter Nelson</a:t>
            </a:r>
          </a:p>
          <a:p>
            <a:r>
              <a:rPr lang="en-US" sz="1600" dirty="0"/>
              <a:t>Shawn Serbin </a:t>
            </a:r>
          </a:p>
          <a:p>
            <a:r>
              <a:rPr lang="en-US" sz="1600" dirty="0"/>
              <a:t>David R Thompson </a:t>
            </a:r>
          </a:p>
          <a:p>
            <a:r>
              <a:rPr lang="en-US" sz="1600" dirty="0"/>
              <a:t>Craig Tweedie</a:t>
            </a:r>
          </a:p>
          <a:p>
            <a:r>
              <a:rPr lang="en-US" sz="1600" dirty="0"/>
              <a:t>Steven Unger</a:t>
            </a:r>
          </a:p>
          <a:p>
            <a:r>
              <a:rPr lang="en-US" sz="1600" dirty="0"/>
              <a:t>Sergio Vargas Z</a:t>
            </a:r>
          </a:p>
          <a:p>
            <a:r>
              <a:rPr lang="en-US" sz="1600" dirty="0"/>
              <a:t>Daryl Yang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B7860-21E6-C44F-A0D0-2B7EC13D9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24" y="3564202"/>
            <a:ext cx="5506856" cy="3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3A4E125-78A1-254B-937A-A20D46A4E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>
            <a:fillRect/>
          </a:stretch>
        </p:blipFill>
        <p:spPr bwMode="auto">
          <a:xfrm>
            <a:off x="433460" y="3830212"/>
            <a:ext cx="3618057" cy="235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2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5B17BE-CB9D-644F-868E-BA91AB3E9642}"/>
              </a:ext>
            </a:extLst>
          </p:cNvPr>
          <p:cNvGrpSpPr/>
          <p:nvPr/>
        </p:nvGrpSpPr>
        <p:grpSpPr>
          <a:xfrm>
            <a:off x="974546" y="1065881"/>
            <a:ext cx="10242908" cy="5632374"/>
            <a:chOff x="254876" y="1032830"/>
            <a:chExt cx="10242908" cy="56323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721864-166F-9045-AF72-9D5A27D1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876" y="1032830"/>
              <a:ext cx="10154829" cy="55993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401404-5C7A-F14E-B607-B825F168DF80}"/>
                </a:ext>
              </a:extLst>
            </p:cNvPr>
            <p:cNvSpPr txBox="1"/>
            <p:nvPr/>
          </p:nvSpPr>
          <p:spPr>
            <a:xfrm>
              <a:off x="8065836" y="6388205"/>
              <a:ext cx="2431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Wang et al. (2020) </a:t>
              </a:r>
              <a:r>
                <a:rPr lang="en-US" sz="1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New </a:t>
              </a:r>
              <a:r>
                <a:rPr lang="en-US" sz="1200" b="1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Phytologist</a:t>
              </a:r>
              <a:endPara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7475045-95C4-D04B-8AC3-973461F3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907</Words>
  <Application>Microsoft Macintosh PowerPoint</Application>
  <PresentationFormat>Widescreen</PresentationFormat>
  <Paragraphs>142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AVIRIS-NG Surface Reflectance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and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Huemmrich</dc:creator>
  <cp:lastModifiedBy>Fred Huemmrich</cp:lastModifiedBy>
  <cp:revision>13</cp:revision>
  <dcterms:created xsi:type="dcterms:W3CDTF">2021-05-11T21:47:11Z</dcterms:created>
  <dcterms:modified xsi:type="dcterms:W3CDTF">2021-05-12T20:21:35Z</dcterms:modified>
</cp:coreProperties>
</file>