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449" r:id="rId2"/>
    <p:sldId id="398" r:id="rId3"/>
    <p:sldId id="411" r:id="rId4"/>
    <p:sldId id="419" r:id="rId5"/>
    <p:sldId id="432" r:id="rId6"/>
    <p:sldId id="435" r:id="rId7"/>
    <p:sldId id="446" r:id="rId8"/>
    <p:sldId id="439" r:id="rId9"/>
    <p:sldId id="440" r:id="rId10"/>
    <p:sldId id="441" r:id="rId11"/>
    <p:sldId id="428" r:id="rId12"/>
    <p:sldId id="431" r:id="rId13"/>
    <p:sldId id="45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guire" initials="ajm" lastIdx="1" clrIdx="0">
    <p:extLst>
      <p:ext uri="{19B8F6BF-5375-455C-9EA6-DF929625EA0E}">
        <p15:presenceInfo xmlns:p15="http://schemas.microsoft.com/office/powerpoint/2012/main" userId="amaguire" providerId="None"/>
      </p:ext>
    </p:extLst>
  </p:cmAuthor>
  <p:cmAuthor id="2" name="Andy Maguire" initials="AJM" lastIdx="1" clrIdx="1">
    <p:extLst>
      <p:ext uri="{19B8F6BF-5375-455C-9EA6-DF929625EA0E}">
        <p15:presenceInfo xmlns:p15="http://schemas.microsoft.com/office/powerpoint/2012/main" userId="Andy Maguir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AD8"/>
    <a:srgbClr val="182280"/>
    <a:srgbClr val="181BD4"/>
    <a:srgbClr val="0432FF"/>
    <a:srgbClr val="00CC99"/>
    <a:srgbClr val="521B93"/>
    <a:srgbClr val="7A81FF"/>
    <a:srgbClr val="942093"/>
    <a:srgbClr val="2DD620"/>
    <a:srgbClr val="1E1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4" autoAdjust="0"/>
    <p:restoredTop sz="85077" autoAdjust="0"/>
  </p:normalViewPr>
  <p:slideViewPr>
    <p:cSldViewPr snapToGrid="0">
      <p:cViewPr varScale="1">
        <p:scale>
          <a:sx n="132" d="100"/>
          <a:sy n="132" d="100"/>
        </p:scale>
        <p:origin x="184" y="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414AA-D582-4845-9A72-3BFECD7347A7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ACBA74-8665-474F-83F1-DE9AD2EA0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682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39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32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15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Inclusive writing process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Function of the </a:t>
            </a:r>
            <a:r>
              <a:rPr lang="en-US" dirty="0" err="1"/>
              <a:t>ABoVE</a:t>
            </a:r>
            <a:r>
              <a:rPr lang="en-US" dirty="0"/>
              <a:t> Working Group to bring people together started the process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Someone puts out a manuscript out for the group (Fred in this case)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Lots of discussion about the elements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Lots of space for different roles (spatial, temporal, analytic, geographic, organism/process specialists)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People being open to learning about being inclusive, especially for non-PIs (post-docs and grad students)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People were supportive and willing to listen to everyone’s ideas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Wider range of people in different places in their careers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Authorship ranks were scored by individuals using the same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Finding ways to keep people involved (across time zones)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Include quotes from PR article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Survey authors about what worked/ what could be better to summarize in this presentation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Plot out scoring (anonymized) of the self-scoring authorship meeting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9900"/>
                </a:solidFill>
              </a:rPr>
              <a:t>*we might suggest determining what authorship entails from the outset in future projects, since we wanted to be inclusive but also need to have appropriate allocation of credit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28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23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34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57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43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09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75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CBA74-8665-474F-83F1-DE9AD2EA0C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5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E8C6-32AC-4027-BCDD-6EB431647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02E0-65F5-4679-ADF1-BAEE792B3D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C8B5FB-C268-4787-871B-650AAF58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9A98C-6A4F-4D5F-A44C-40A3B4CCAD15}" type="datetime1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B61A1-144D-456D-B274-D04CFBB2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7A970-4AE7-4807-8DC7-D74E4AD9C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3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A4DF-E699-4EA6-A7ED-55B9C7E47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ED1FC1-E3FC-4B85-9F49-DFE6BFCA4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0E598-7911-4432-AFB1-0E6868DC0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F83F5-B1FF-4D75-B6A7-C1F97D067356}" type="datetime1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85D03-910D-41DD-BD4F-320D2B5A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BAA7E-8678-4E40-95D0-7A4044DB3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91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D41721-8DAC-4825-9ED9-54CF98621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E85AD6-9395-4642-8309-E89220C69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0D007-B035-40B2-9837-9C37CBEF2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7F36E-359D-4D8B-9889-485CBF9069EC}" type="datetime1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53CCC-E3C1-4FFA-8D5C-350A8E08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DF11D-D2BC-4A80-B00B-FF1ADE2A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26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CA4A-9D73-449D-880A-79E3D711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37CD2-C118-4F2F-942F-EB7A63391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9271C-C380-48BF-80D2-86E402DEE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5C5A2-C098-4347-A1EF-5A20C0D58C46}" type="datetime1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F9620-7B64-4E17-87FB-60786B6CF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8EBD4-260C-4569-A78D-5D11A7F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5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39E07-FFE2-4AA9-B76C-0AF740F20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1AA49-D329-4DB3-9945-F339DB3FB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8C105-B4FB-4BEF-86F8-B0897FD35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1412-D808-4D46-9182-59B497F1A673}" type="datetime1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DDB2A-8ABC-433A-B58C-641070B91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DDD6B-8CAC-4433-B827-C4EAC9A3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21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C90AE-9EF0-49EF-BF1B-E60BFDC33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D183E-0232-4B48-BC0F-97C1AC9D2A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704887-0C65-4E81-B919-759A1A4BC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1D377A-B25C-4807-AB95-7B53E69CF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4609-C51E-4E14-8608-41FE75F90F56}" type="datetime1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4D995-31C6-4099-B3E7-597E50B3D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CAF0F-8D9C-4BFB-9883-2A9E4C480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0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5F2F-D898-46DD-9731-DA92087E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34E7A-B741-4889-9F3D-F8454A8CA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5B64D3-12B6-4F43-8484-E64E62866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4648CF-99D0-4015-B8DE-919BBB2DF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A1CC76-988D-4328-AD6E-4209903231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863789-E5B8-477A-A7D7-CBECB6453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12D9-F3A5-425B-A4B1-35D1100F0303}" type="datetime1">
              <a:rPr lang="en-US" smtClean="0"/>
              <a:t>5/3/22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C0CE31-45D7-489F-9041-03EDB67C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E1586-5138-447B-A729-0EAEF633A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2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64D5-B04C-44B7-AE1E-81E25928F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B56BB-92BD-4CEC-B398-F5CC6112A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0FD9-1792-42E1-9BFF-BEACD7A137C5}" type="datetime1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CDDCD-1A63-4962-8E77-26183836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DDE6A-D5FE-4C11-AFFC-13314F63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01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8D4549-3573-4533-85CB-0191A5B8E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C3C54-8277-4B4A-A2FC-86F159969177}" type="datetime1">
              <a:rPr lang="en-US" smtClean="0"/>
              <a:t>5/3/22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91034-3DB4-4322-9682-961C0E8B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265D6-0150-41CA-AC71-2B3E2157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9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6E843-3113-43D3-B3B1-3E0A1E11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FF9BB-9967-4D8F-B082-098BE5BDC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65D15-671E-4546-B92D-4DA85F8EA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7AAD72-55DA-4FEF-B013-B20647AC3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D896-C17A-4CBA-B286-AE57DF6D8238}" type="datetime1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722D7-E72B-463D-951F-58789E71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7EB1D-984A-47A0-AF37-B1E64E00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54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96762-7DCE-40B9-8274-7C8B1B673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EF2B4-A4FC-44A7-BBFE-989C5C188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5DDD7D-9AD8-4C48-B3F7-EE551C595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8BEFBF-7472-4DAF-9868-921F960A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E5AAF-927F-43D0-BE5C-85785FEC108B}" type="datetime1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FD162-4DF0-4D42-88C5-759EBBE46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31EAE-126F-4282-A8FB-0A711DA3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3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E248F-C9D3-43A0-BE24-5FA23CC3B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1583E-508F-4294-8725-FAC6945AB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9AE5-BB23-4B3F-B128-8A929984EE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544B9-3D40-4D8A-8F5E-47FB15A5EDEB}" type="datetime1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C8290-A31A-4F1B-915C-AD626F2F0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559A8-766B-4832-8580-BB0A5F7AC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4BAEA-D302-4688-8092-ADD833674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2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emf"/><Relationship Id="rId4" Type="http://schemas.openxmlformats.org/officeDocument/2006/relationships/image" Target="../media/image5.png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5D506F-8CE8-A28E-AF4B-89A100D5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E3045E-73B9-8A37-2F6A-4D5EAA606EB8}"/>
              </a:ext>
            </a:extLst>
          </p:cNvPr>
          <p:cNvSpPr txBox="1"/>
          <p:nvPr/>
        </p:nvSpPr>
        <p:spPr>
          <a:xfrm>
            <a:off x="2133600" y="2275114"/>
            <a:ext cx="82296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Spectral 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</a:t>
            </a:r>
            <a:r>
              <a:rPr lang="en-US" sz="4400" b="1" dirty="0">
                <a:solidFill>
                  <a:schemeClr val="bg1"/>
                </a:solidFill>
              </a:rPr>
              <a:t> Working Group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Synthesis Activities</a:t>
            </a:r>
          </a:p>
          <a:p>
            <a:pPr algn="ctr"/>
            <a:endParaRPr lang="en-US" sz="44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Co-Chairs: Peter Nelson, Fred Huemmrich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A9B35A-73E2-BCA9-5508-2EB4ECA90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859"/>
          <a:stretch/>
        </p:blipFill>
        <p:spPr>
          <a:xfrm>
            <a:off x="0" y="0"/>
            <a:ext cx="12192000" cy="110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12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A5E6-B693-4CDD-8D7F-F9A85C84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E8D701-F05D-1A45-8CA0-90132EC48EFF}"/>
              </a:ext>
            </a:extLst>
          </p:cNvPr>
          <p:cNvSpPr txBox="1">
            <a:spLocks/>
          </p:cNvSpPr>
          <p:nvPr/>
        </p:nvSpPr>
        <p:spPr>
          <a:xfrm>
            <a:off x="381000" y="423258"/>
            <a:ext cx="11430000" cy="2372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characteristics of tundra</a:t>
            </a:r>
          </a:p>
          <a:p>
            <a:endParaRPr lang="en-US" sz="3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 of mosses vary with</a:t>
            </a:r>
          </a:p>
          <a:p>
            <a:pPr algn="r"/>
            <a:r>
              <a:rPr lang="en-US" sz="3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hydration state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5DE2C-E278-ED44-9991-94EDFF297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08" y="2332990"/>
            <a:ext cx="8046720" cy="4023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E21E7E-4714-F04C-AD56-78288C084D19}"/>
              </a:ext>
            </a:extLst>
          </p:cNvPr>
          <p:cNvSpPr txBox="1"/>
          <p:nvPr/>
        </p:nvSpPr>
        <p:spPr>
          <a:xfrm>
            <a:off x="8579069" y="6007286"/>
            <a:ext cx="29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Unger 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FC720-BCD6-A04C-99AA-A915E152AB9B}"/>
              </a:ext>
            </a:extLst>
          </p:cNvPr>
          <p:cNvSpPr txBox="1"/>
          <p:nvPr/>
        </p:nvSpPr>
        <p:spPr>
          <a:xfrm>
            <a:off x="490308" y="6326590"/>
            <a:ext cx="6073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bars correspond to Sentinel-2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bandpasses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illustrating difference between multiband &amp; higher spectral resolution sensor.</a:t>
            </a:r>
          </a:p>
        </p:txBody>
      </p:sp>
    </p:spTree>
    <p:extLst>
      <p:ext uri="{BB962C8B-B14F-4D97-AF65-F5344CB8AC3E}">
        <p14:creationId xmlns:p14="http://schemas.microsoft.com/office/powerpoint/2010/main" val="1212929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A5E6-B693-4CDD-8D7F-F9A85C84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E8D701-F05D-1A45-8CA0-90132EC48EFF}"/>
              </a:ext>
            </a:extLst>
          </p:cNvPr>
          <p:cNvSpPr txBox="1">
            <a:spLocks/>
          </p:cNvSpPr>
          <p:nvPr/>
        </p:nvSpPr>
        <p:spPr>
          <a:xfrm>
            <a:off x="381000" y="189294"/>
            <a:ext cx="11811000" cy="1144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of spectroscopy for tundra studies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F5E1F-30A7-E64C-97C6-23A479E96D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63"/>
          <a:stretch/>
        </p:blipFill>
        <p:spPr>
          <a:xfrm>
            <a:off x="400968" y="1710962"/>
            <a:ext cx="4997859" cy="4447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85E2C-15A9-B041-AE5E-AC1404D982AA}"/>
              </a:ext>
            </a:extLst>
          </p:cNvPr>
          <p:cNvSpPr txBox="1"/>
          <p:nvPr/>
        </p:nvSpPr>
        <p:spPr>
          <a:xfrm>
            <a:off x="5462749" y="6158671"/>
            <a:ext cx="3436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Serbin &amp; Yang,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6E84A-9B54-0C40-9684-49D3A8729BDE}"/>
              </a:ext>
            </a:extLst>
          </p:cNvPr>
          <p:cNvSpPr txBox="1"/>
          <p:nvPr/>
        </p:nvSpPr>
        <p:spPr>
          <a:xfrm>
            <a:off x="5769671" y="1647575"/>
            <a:ext cx="625992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Thematic mapping: beyond landcover classes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Capturing the very fine-scale surface composition heterogeneity</a:t>
            </a:r>
            <a:endParaRPr lang="en-US" sz="20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scalable algorithms for retrieval of biophysical properties and traits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 specific plant traits as well as plant functional type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descriptions of change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variation in vegetation growth and composition that complicates detection of long-term trends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rapid phenological changes across brief growing seasons</a:t>
            </a:r>
          </a:p>
        </p:txBody>
      </p:sp>
    </p:spTree>
    <p:extLst>
      <p:ext uri="{BB962C8B-B14F-4D97-AF65-F5344CB8AC3E}">
        <p14:creationId xmlns:p14="http://schemas.microsoft.com/office/powerpoint/2010/main" val="246182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A5E6-B693-4CDD-8D7F-F9A85C84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E8D701-F05D-1A45-8CA0-90132EC48EFF}"/>
              </a:ext>
            </a:extLst>
          </p:cNvPr>
          <p:cNvSpPr txBox="1">
            <a:spLocks/>
          </p:cNvSpPr>
          <p:nvPr/>
        </p:nvSpPr>
        <p:spPr>
          <a:xfrm>
            <a:off x="381000" y="109538"/>
            <a:ext cx="11430000" cy="15090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EEE1C-3E47-8440-9031-791E92729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54" y="136525"/>
            <a:ext cx="6269023" cy="626902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4B4EE4A-9E74-0549-8EFB-900F164BA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822" y="1486445"/>
            <a:ext cx="5459331" cy="486990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Finer scale studies to inform interpretation of spaceborne observations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Leaf-canopy scale measurements inform algorithms on biophysical property retrievals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Coordinating airborne &amp; field campaigns (esp. in shoulder season)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change detection: moving beyond NDVI 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Disentangle asynchronous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phenologies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among PFTs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Fusing multiple datasets to ameliorate gaps from low-quality observations</a:t>
            </a:r>
          </a:p>
        </p:txBody>
      </p:sp>
    </p:spTree>
    <p:extLst>
      <p:ext uri="{BB962C8B-B14F-4D97-AF65-F5344CB8AC3E}">
        <p14:creationId xmlns:p14="http://schemas.microsoft.com/office/powerpoint/2010/main" val="3598040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8C0D4-00F5-0C1C-DEE1-E3D96D736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9A8FA4-C590-1A0B-6526-79AF49E48AD1}"/>
              </a:ext>
            </a:extLst>
          </p:cNvPr>
          <p:cNvSpPr txBox="1">
            <a:spLocks/>
          </p:cNvSpPr>
          <p:nvPr/>
        </p:nvSpPr>
        <p:spPr>
          <a:xfrm>
            <a:off x="175727" y="0"/>
            <a:ext cx="11430000" cy="8795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SIWG Synthesis Effort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D1BEBB-FFB6-FCD3-2682-18D01890C24E}"/>
              </a:ext>
            </a:extLst>
          </p:cNvPr>
          <p:cNvSpPr txBox="1"/>
          <p:nvPr/>
        </p:nvSpPr>
        <p:spPr>
          <a:xfrm>
            <a:off x="175727" y="719832"/>
            <a:ext cx="675691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discussing synthesis studies on scaling in optical remote sensing for high latitudes leading to another group paper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pPr marL="800100" lvl="1" indent="-342900">
              <a:buAutoNum type="arabicParenR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scaling</a:t>
            </a:r>
          </a:p>
          <a:p>
            <a:pPr lvl="2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different types of landscapes have different spatial breakpoints in reflectance?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Temporal scaling</a:t>
            </a:r>
          </a:p>
          <a:p>
            <a:pPr lvl="2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resolve short term responses, seasonal responses, disturbances, and multiyear green/browning trends?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Spectral scaling</a:t>
            </a:r>
          </a:p>
          <a:p>
            <a:pPr lvl="2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spectral resolution required for different types of retrievals?</a:t>
            </a:r>
          </a:p>
          <a:p>
            <a:pPr lvl="1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What are the cross-component scale dependencies?</a:t>
            </a:r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been having monthly meetings, all are welcome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19FBF-B6A3-7B34-F53A-36B3D61B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115" y="779632"/>
            <a:ext cx="5374884" cy="4837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3600C-8AD2-A3A2-63A4-56F7426863D5}"/>
              </a:ext>
            </a:extLst>
          </p:cNvPr>
          <p:cNvSpPr txBox="1"/>
          <p:nvPr/>
        </p:nvSpPr>
        <p:spPr>
          <a:xfrm>
            <a:off x="9581032" y="5893702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Gamon</a:t>
            </a: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2019</a:t>
            </a:r>
          </a:p>
        </p:txBody>
      </p:sp>
    </p:spTree>
    <p:extLst>
      <p:ext uri="{BB962C8B-B14F-4D97-AF65-F5344CB8AC3E}">
        <p14:creationId xmlns:p14="http://schemas.microsoft.com/office/powerpoint/2010/main" val="3736962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8BD25F-F7AB-6848-8E06-745A2ED61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" y="769842"/>
            <a:ext cx="11430000" cy="287121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FAD5EDC-B6C9-2149-8D42-2261969F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2" y="0"/>
            <a:ext cx="10567353" cy="903467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Recently published study: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D204A71-FE40-D340-B030-1745D12B94E7}"/>
              </a:ext>
            </a:extLst>
          </p:cNvPr>
          <p:cNvSpPr/>
          <p:nvPr/>
        </p:nvSpPr>
        <p:spPr>
          <a:xfrm>
            <a:off x="173736" y="2409598"/>
            <a:ext cx="2565401" cy="1234440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9658966-3B1A-934D-AF23-A50C90984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9AFDB2B-1416-3596-3392-D2B816AC21BC}"/>
              </a:ext>
            </a:extLst>
          </p:cNvPr>
          <p:cNvSpPr txBox="1">
            <a:spLocks/>
          </p:cNvSpPr>
          <p:nvPr/>
        </p:nvSpPr>
        <p:spPr>
          <a:xfrm>
            <a:off x="419656" y="4058054"/>
            <a:ext cx="11305937" cy="24808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Nelson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 Ecology Director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Schoodic</a:t>
            </a: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Institute at Acadia National Park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8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Andy Maguire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Postdoctoral Program Fellow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Propulsion Laboratory, California Institute of Technology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702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A5E6-B693-4CDD-8D7F-F9A85C84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E8D701-F05D-1A45-8CA0-90132EC48EFF}"/>
              </a:ext>
            </a:extLst>
          </p:cNvPr>
          <p:cNvSpPr txBox="1">
            <a:spLocks/>
          </p:cNvSpPr>
          <p:nvPr/>
        </p:nvSpPr>
        <p:spPr>
          <a:xfrm>
            <a:off x="300565" y="0"/>
            <a:ext cx="11810570" cy="2372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Authorship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aimed for an inclusive writing process and had substantial input from people at all career stages </a:t>
            </a:r>
          </a:p>
          <a:p>
            <a:endParaRPr lang="en-US" sz="3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496E071-7DF3-8F43-B1D0-214970F00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2" y="1815770"/>
            <a:ext cx="9304867" cy="444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0F8DF3-C4E6-8443-A79D-2B0DD5468D76}"/>
              </a:ext>
            </a:extLst>
          </p:cNvPr>
          <p:cNvSpPr txBox="1"/>
          <p:nvPr/>
        </p:nvSpPr>
        <p:spPr>
          <a:xfrm>
            <a:off x="7015734" y="5018887"/>
            <a:ext cx="36522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FF00"/>
                </a:solidFill>
                <a:effectLst/>
                <a:latin typeface="Arial" panose="020B0604020202020204" pitchFamily="34" charset="0"/>
              </a:rPr>
              <a:t>Graduate student</a:t>
            </a:r>
            <a:endParaRPr lang="en-US" b="0" dirty="0">
              <a:effectLst/>
            </a:endParaRP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Postdoc</a:t>
            </a:r>
            <a:endParaRPr lang="en-US" b="0" dirty="0">
              <a:effectLst/>
            </a:endParaRP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Mid/late career researcher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5147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A5E6-B693-4CDD-8D7F-F9A85C84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E8D701-F05D-1A45-8CA0-90132EC48EFF}"/>
              </a:ext>
            </a:extLst>
          </p:cNvPr>
          <p:cNvSpPr txBox="1">
            <a:spLocks/>
          </p:cNvSpPr>
          <p:nvPr/>
        </p:nvSpPr>
        <p:spPr>
          <a:xfrm>
            <a:off x="381000" y="36699"/>
            <a:ext cx="11430000" cy="2372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spectroscopy is rapidly advancing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E1538EC-2968-4846-9F88-3006C83D7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9012" y="2421159"/>
            <a:ext cx="9713976" cy="4636643"/>
          </a:xfrm>
          <a:ln>
            <a:noFill/>
          </a:ln>
        </p:spPr>
        <p:txBody>
          <a:bodyPr numCol="2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spaceborne instruments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DESIS</a:t>
            </a:r>
          </a:p>
          <a:p>
            <a:pPr lvl="1"/>
            <a:r>
              <a:rPr lang="en-US" dirty="0">
                <a:solidFill>
                  <a:srgbClr val="FF8AD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PRISMA</a:t>
            </a:r>
          </a:p>
          <a:p>
            <a:pPr lvl="1"/>
            <a:r>
              <a:rPr lang="en-US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EnMAP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Forthcoming spaceborne instruments </a:t>
            </a:r>
          </a:p>
          <a:p>
            <a:pPr lvl="1"/>
            <a:r>
              <a:rPr lang="en-US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SBG</a:t>
            </a:r>
          </a:p>
          <a:p>
            <a:pPr lvl="1"/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Interpretation of IS data requires multi-scale observations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A5741D-B64D-A04F-B396-F6BB2F9E0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94" y="3189113"/>
            <a:ext cx="1097280" cy="1097280"/>
          </a:xfrm>
          <a:prstGeom prst="rect">
            <a:avLst/>
          </a:prstGeom>
        </p:spPr>
      </p:pic>
      <p:pic>
        <p:nvPicPr>
          <p:cNvPr id="23" name="Picture 2" descr="Learner Opportunities | Science Mission Directorate">
            <a:extLst>
              <a:ext uri="{FF2B5EF4-FFF2-40B4-BE49-F238E27FC236}">
                <a16:creationId xmlns:a16="http://schemas.microsoft.com/office/drawing/2014/main" id="{746C6734-8DB9-0849-BD3D-95453465C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79" y="5008300"/>
            <a:ext cx="1215390" cy="1005840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38183B-94D1-B449-84D3-CC20555B2016}"/>
              </a:ext>
            </a:extLst>
          </p:cNvPr>
          <p:cNvCxnSpPr>
            <a:cxnSpLocks/>
          </p:cNvCxnSpPr>
          <p:nvPr/>
        </p:nvCxnSpPr>
        <p:spPr>
          <a:xfrm flipV="1">
            <a:off x="1302750" y="5511220"/>
            <a:ext cx="45720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6" name="Picture 16" descr="ESA - Copernicus">
            <a:extLst>
              <a:ext uri="{FF2B5EF4-FFF2-40B4-BE49-F238E27FC236}">
                <a16:creationId xmlns:a16="http://schemas.microsoft.com/office/drawing/2014/main" id="{43F54BE8-E2A4-F54D-8A6D-D7098B070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492" y="5350843"/>
            <a:ext cx="2285928" cy="8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C425D97-96CE-E643-889F-B25C4361CAC6}"/>
              </a:ext>
            </a:extLst>
          </p:cNvPr>
          <p:cNvCxnSpPr>
            <a:cxnSpLocks/>
          </p:cNvCxnSpPr>
          <p:nvPr/>
        </p:nvCxnSpPr>
        <p:spPr>
          <a:xfrm flipV="1">
            <a:off x="3108835" y="5881790"/>
            <a:ext cx="457200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8" name="Picture 18" descr="Institute of Optical Sensor Systems - DESIS DLR Earth Sensing Imaging  Spectrometer">
            <a:extLst>
              <a:ext uri="{FF2B5EF4-FFF2-40B4-BE49-F238E27FC236}">
                <a16:creationId xmlns:a16="http://schemas.microsoft.com/office/drawing/2014/main" id="{8FDD940D-16C6-BA4F-B531-D095CD958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" y="2677646"/>
            <a:ext cx="1295188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579DE92-38AC-EB4E-8839-28235E3DEAD9}"/>
              </a:ext>
            </a:extLst>
          </p:cNvPr>
          <p:cNvCxnSpPr>
            <a:cxnSpLocks/>
          </p:cNvCxnSpPr>
          <p:nvPr/>
        </p:nvCxnSpPr>
        <p:spPr>
          <a:xfrm flipV="1">
            <a:off x="1403469" y="3448315"/>
            <a:ext cx="365760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0" name="Picture 20" descr="TITLE OF PRESENTATION">
            <a:extLst>
              <a:ext uri="{FF2B5EF4-FFF2-40B4-BE49-F238E27FC236}">
                <a16:creationId xmlns:a16="http://schemas.microsoft.com/office/drawing/2014/main" id="{AB075C77-EAD5-964B-B075-701EDC50E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715" y="3353133"/>
            <a:ext cx="1001369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CAF0BD4-03BA-094E-87FA-C29D549767B3}"/>
              </a:ext>
            </a:extLst>
          </p:cNvPr>
          <p:cNvCxnSpPr>
            <a:cxnSpLocks/>
          </p:cNvCxnSpPr>
          <p:nvPr/>
        </p:nvCxnSpPr>
        <p:spPr>
          <a:xfrm flipV="1">
            <a:off x="3227292" y="3842033"/>
            <a:ext cx="457200" cy="0"/>
          </a:xfrm>
          <a:prstGeom prst="straightConnector1">
            <a:avLst/>
          </a:prstGeom>
          <a:ln w="38100">
            <a:solidFill>
              <a:srgbClr val="FF8AD8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593A7E9D-6EFB-6B45-ADA6-119CBAEF395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6673347" y="3830505"/>
            <a:ext cx="1697913" cy="64008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64155EF-C6CF-024E-AABC-8BADE0AF3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3564" y="4355521"/>
            <a:ext cx="841381" cy="2286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6F00F0C-7059-5843-8598-4AED7DA8FE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89041">
            <a:off x="8139744" y="5269921"/>
            <a:ext cx="755777" cy="1371600"/>
          </a:xfrm>
          <a:prstGeom prst="rect">
            <a:avLst/>
          </a:prstGeom>
        </p:spPr>
      </p:pic>
      <p:sp>
        <p:nvSpPr>
          <p:cNvPr id="51" name="Chord 50">
            <a:extLst>
              <a:ext uri="{FF2B5EF4-FFF2-40B4-BE49-F238E27FC236}">
                <a16:creationId xmlns:a16="http://schemas.microsoft.com/office/drawing/2014/main" id="{6FEE2123-FF6A-ED48-8993-751851A82E00}"/>
              </a:ext>
            </a:extLst>
          </p:cNvPr>
          <p:cNvSpPr/>
          <p:nvPr/>
        </p:nvSpPr>
        <p:spPr>
          <a:xfrm>
            <a:off x="5665077" y="6607547"/>
            <a:ext cx="6526923" cy="914400"/>
          </a:xfrm>
          <a:prstGeom prst="chord">
            <a:avLst>
              <a:gd name="adj1" fmla="val 11537384"/>
              <a:gd name="adj2" fmla="val 20919699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38FCF0-E983-51BF-4A1A-6ECAF61936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" y="3709098"/>
            <a:ext cx="1333500" cy="9144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77EEEA4-349A-D421-25C5-AC1F57C44AB9}"/>
              </a:ext>
            </a:extLst>
          </p:cNvPr>
          <p:cNvCxnSpPr>
            <a:cxnSpLocks/>
          </p:cNvCxnSpPr>
          <p:nvPr/>
        </p:nvCxnSpPr>
        <p:spPr>
          <a:xfrm flipV="1">
            <a:off x="1394190" y="4229506"/>
            <a:ext cx="36576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323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AD5EDC-B6C9-2149-8D42-2261969F6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7248"/>
            <a:ext cx="10515600" cy="725814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points: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B33FF5-B156-8847-BB6D-A9DE05EF16CD}"/>
              </a:ext>
            </a:extLst>
          </p:cNvPr>
          <p:cNvSpPr txBox="1"/>
          <p:nvPr/>
        </p:nvSpPr>
        <p:spPr>
          <a:xfrm>
            <a:off x="381000" y="1003785"/>
            <a:ext cx="51089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7338" indent="-287338"/>
            <a:r>
              <a:rPr 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﻿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Imaging spectroscopy (IS) can help to measure critical Arctic tundra properties, physiological function, and temporal dynamics</a:t>
            </a:r>
          </a:p>
          <a:p>
            <a:pPr marL="287338" indent="-287338"/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7338" indent="-287338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properly interpret IS data users must consider spectral complexity of tundra driven by composition, sensitivity to climate, and phenology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47501EB-5260-9548-BB93-6131AB504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63F9B8-A90B-2C42-9462-79F89ECD7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54" y="136525"/>
            <a:ext cx="6269023" cy="626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28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E8EDF0-183A-E34B-9247-D4E79200C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681" y="2118946"/>
            <a:ext cx="3429000" cy="25717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8B685-7CBE-5E47-855E-1D80B7139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35705"/>
            <a:ext cx="5290116" cy="35314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stature plants – “canopy” takes a different meaning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Mixed pixels, even at finest observable scales (&lt; 1 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A5E6-B693-4CDD-8D7F-F9A85C84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F4EE3-351C-CF4E-B53D-25482B228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0" y="3784599"/>
            <a:ext cx="3429000" cy="25717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A47BBB-C1B9-144D-838F-335BF69A5F7A}"/>
              </a:ext>
            </a:extLst>
          </p:cNvPr>
          <p:cNvSpPr txBox="1"/>
          <p:nvPr/>
        </p:nvSpPr>
        <p:spPr>
          <a:xfrm>
            <a:off x="9857681" y="2158199"/>
            <a:ext cx="2253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show vegetation heterogeneity at fine spatial scales: 1 m quadrats separated by only 20 m distance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53F9CF6-B696-5441-8A77-070FED9D2559}"/>
              </a:ext>
            </a:extLst>
          </p:cNvPr>
          <p:cNvSpPr txBox="1">
            <a:spLocks/>
          </p:cNvSpPr>
          <p:nvPr/>
        </p:nvSpPr>
        <p:spPr>
          <a:xfrm>
            <a:off x="381000" y="36699"/>
            <a:ext cx="11430000" cy="2372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Tundra Characteristics</a:t>
            </a:r>
          </a:p>
          <a:p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Tundra structure &amp; composition is unique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7AC9C9-0666-EB4F-B380-2598BD4980BB}"/>
              </a:ext>
            </a:extLst>
          </p:cNvPr>
          <p:cNvCxnSpPr>
            <a:cxnSpLocks/>
          </p:cNvCxnSpPr>
          <p:nvPr/>
        </p:nvCxnSpPr>
        <p:spPr>
          <a:xfrm>
            <a:off x="5477608" y="4690696"/>
            <a:ext cx="2655277" cy="1077058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172D033-DD7C-7340-9CED-815D88E2906C}"/>
              </a:ext>
            </a:extLst>
          </p:cNvPr>
          <p:cNvSpPr txBox="1"/>
          <p:nvPr/>
        </p:nvSpPr>
        <p:spPr>
          <a:xfrm>
            <a:off x="8266650" y="6356350"/>
            <a:ext cx="2124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(credit: Peter Nelson)</a:t>
            </a:r>
          </a:p>
          <a:p>
            <a:endParaRPr lang="en-US" sz="1600" i="1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A92425-F58D-2949-BD8D-43F7E6F0D92E}"/>
              </a:ext>
            </a:extLst>
          </p:cNvPr>
          <p:cNvCxnSpPr>
            <a:cxnSpLocks/>
          </p:cNvCxnSpPr>
          <p:nvPr/>
        </p:nvCxnSpPr>
        <p:spPr>
          <a:xfrm flipV="1">
            <a:off x="5477608" y="4491124"/>
            <a:ext cx="835269" cy="199572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629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8B685-7CBE-5E47-855E-1D80B7139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860" y="2969099"/>
            <a:ext cx="5803232" cy="252417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Abbreviated growing season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Importance of the shoulder seasons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dynamic seasonality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A5E6-B693-4CDD-8D7F-F9A85C84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942C94-39EB-474E-A0FD-0C75812EDFA9}"/>
              </a:ext>
            </a:extLst>
          </p:cNvPr>
          <p:cNvSpPr txBox="1">
            <a:spLocks/>
          </p:cNvSpPr>
          <p:nvPr/>
        </p:nvSpPr>
        <p:spPr>
          <a:xfrm>
            <a:off x="380999" y="36699"/>
            <a:ext cx="11739465" cy="2372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Tundra Characteristics</a:t>
            </a:r>
          </a:p>
          <a:p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meteorology complicates optical remote sensing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B1DA4F70-A11E-7D47-82B9-800BA20CD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919" y="2396264"/>
            <a:ext cx="2705496" cy="125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AD4624-07FF-E249-94E5-8EAF117BD1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860" y="3950194"/>
            <a:ext cx="1726590" cy="1778700"/>
          </a:xfrm>
          <a:prstGeom prst="rect">
            <a:avLst/>
          </a:prstGeom>
        </p:spPr>
      </p:pic>
      <p:pic>
        <p:nvPicPr>
          <p:cNvPr id="8" name="Graphic 7" descr="Sun">
            <a:extLst>
              <a:ext uri="{FF2B5EF4-FFF2-40B4-BE49-F238E27FC236}">
                <a16:creationId xmlns:a16="http://schemas.microsoft.com/office/drawing/2014/main" id="{515A0FA9-452E-444A-89DE-F40728996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17246" y="4276264"/>
            <a:ext cx="1217011" cy="1217011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D1FF39-4A29-3E4F-9480-631B0497EA08}"/>
              </a:ext>
            </a:extLst>
          </p:cNvPr>
          <p:cNvCxnSpPr>
            <a:cxnSpLocks/>
          </p:cNvCxnSpPr>
          <p:nvPr/>
        </p:nvCxnSpPr>
        <p:spPr>
          <a:xfrm>
            <a:off x="7388072" y="5049401"/>
            <a:ext cx="1362808" cy="479407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7A6037A-1D95-C340-9273-4F7A4000E9A5}"/>
              </a:ext>
            </a:extLst>
          </p:cNvPr>
          <p:cNvCxnSpPr/>
          <p:nvPr/>
        </p:nvCxnSpPr>
        <p:spPr>
          <a:xfrm>
            <a:off x="7590296" y="5609900"/>
            <a:ext cx="172659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B863D173-78DC-5A4B-ACB6-ED7A95ADEDA6}"/>
              </a:ext>
            </a:extLst>
          </p:cNvPr>
          <p:cNvSpPr/>
          <p:nvPr/>
        </p:nvSpPr>
        <p:spPr>
          <a:xfrm rot="16200000">
            <a:off x="7787062" y="5244140"/>
            <a:ext cx="640080" cy="731520"/>
          </a:xfrm>
          <a:prstGeom prst="arc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714645-E2B7-4F48-8F49-135F086405D0}"/>
              </a:ext>
            </a:extLst>
          </p:cNvPr>
          <p:cNvSpPr txBox="1"/>
          <p:nvPr/>
        </p:nvSpPr>
        <p:spPr>
          <a:xfrm>
            <a:off x="7563919" y="4445276"/>
            <a:ext cx="1905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solar zenith angles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7C2AFF-74FD-4A4B-A425-2B5F2B8F732F}"/>
              </a:ext>
            </a:extLst>
          </p:cNvPr>
          <p:cNvSpPr txBox="1"/>
          <p:nvPr/>
        </p:nvSpPr>
        <p:spPr>
          <a:xfrm>
            <a:off x="7461540" y="3544706"/>
            <a:ext cx="2910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Frequent cloud cover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F86343-74C8-B84A-B818-F0CFCB052F79}"/>
              </a:ext>
            </a:extLst>
          </p:cNvPr>
          <p:cNvSpPr txBox="1"/>
          <p:nvPr/>
        </p:nvSpPr>
        <p:spPr>
          <a:xfrm>
            <a:off x="9764379" y="5706399"/>
            <a:ext cx="2075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snow cover season</a:t>
            </a:r>
          </a:p>
        </p:txBody>
      </p:sp>
    </p:spTree>
    <p:extLst>
      <p:ext uri="{BB962C8B-B14F-4D97-AF65-F5344CB8AC3E}">
        <p14:creationId xmlns:p14="http://schemas.microsoft.com/office/powerpoint/2010/main" val="1430975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A5E6-B693-4CDD-8D7F-F9A85C84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CA9701-A2C8-024A-A5C2-F0C71FAF065D}"/>
              </a:ext>
            </a:extLst>
          </p:cNvPr>
          <p:cNvSpPr txBox="1">
            <a:spLocks/>
          </p:cNvSpPr>
          <p:nvPr/>
        </p:nvSpPr>
        <p:spPr>
          <a:xfrm>
            <a:off x="381000" y="204864"/>
            <a:ext cx="11430000" cy="3675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Case study: spectral complexity of tundra</a:t>
            </a:r>
          </a:p>
          <a:p>
            <a:endParaRPr lang="en-US" sz="1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 high dimensionality</a:t>
            </a:r>
          </a:p>
          <a:p>
            <a:pPr algn="r"/>
            <a:r>
              <a:rPr lang="en-US" sz="3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the sampled region,</a:t>
            </a:r>
          </a:p>
          <a:p>
            <a:pPr algn="r"/>
            <a:r>
              <a:rPr lang="en-US" sz="3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across NDVI gradient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64799-5512-AC44-9706-D7BB9CC7AEE2}"/>
              </a:ext>
            </a:extLst>
          </p:cNvPr>
          <p:cNvSpPr txBox="1"/>
          <p:nvPr/>
        </p:nvSpPr>
        <p:spPr>
          <a:xfrm>
            <a:off x="5716266" y="4433176"/>
            <a:ext cx="48831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distribution from the dimensionality analysis, binned by latitude and mean NDVI (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Vertical bars in the violin plots (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indicate the inter-quartile range and median value. Map of AVIRIS-NG segments analyzed laid over satellite imagery in the Sagavanirktok River area of Alaska [area denoted by a black box in (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)]. Colors indicate the dimensionality ranges for the different segments (</a:t>
            </a:r>
            <a:r>
              <a:rPr lang="en-US" sz="1600" b="1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C16D35-262C-7749-B6AB-78D58615B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46072" r="10596" b="4539"/>
          <a:stretch/>
        </p:blipFill>
        <p:spPr bwMode="auto">
          <a:xfrm>
            <a:off x="287047" y="2032945"/>
            <a:ext cx="5467073" cy="443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47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6A5E6-B693-4CDD-8D7F-F9A85C84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34BAEA-D302-4688-8092-ADD833674CCE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AE8D701-F05D-1A45-8CA0-90132EC48EFF}"/>
              </a:ext>
            </a:extLst>
          </p:cNvPr>
          <p:cNvSpPr txBox="1">
            <a:spLocks/>
          </p:cNvSpPr>
          <p:nvPr/>
        </p:nvSpPr>
        <p:spPr>
          <a:xfrm>
            <a:off x="381000" y="171012"/>
            <a:ext cx="11430000" cy="23721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characteristics of tundra</a:t>
            </a:r>
          </a:p>
          <a:p>
            <a:endParaRPr lang="en-US" sz="3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3600" i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variability among plant functional types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A42CCC-3BE5-364E-B712-400BC51A1848}"/>
              </a:ext>
            </a:extLst>
          </p:cNvPr>
          <p:cNvGrpSpPr/>
          <p:nvPr/>
        </p:nvGrpSpPr>
        <p:grpSpPr>
          <a:xfrm>
            <a:off x="6211609" y="2499228"/>
            <a:ext cx="4571459" cy="3631166"/>
            <a:chOff x="6243142" y="2760310"/>
            <a:chExt cx="4571459" cy="36311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A002DD-F8D2-044A-BE23-2A45AC844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7" t="47052"/>
            <a:stretch/>
          </p:blipFill>
          <p:spPr>
            <a:xfrm>
              <a:off x="6406598" y="2760310"/>
              <a:ext cx="4408003" cy="363116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78BCF4-A88F-B843-BB4B-0E7E161CA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" t="23278" r="96172" b="23775"/>
            <a:stretch/>
          </p:blipFill>
          <p:spPr>
            <a:xfrm>
              <a:off x="6243142" y="2760310"/>
              <a:ext cx="163456" cy="363116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23977E-F1F4-CC40-A893-D903E16360AB}"/>
              </a:ext>
            </a:extLst>
          </p:cNvPr>
          <p:cNvGrpSpPr/>
          <p:nvPr/>
        </p:nvGrpSpPr>
        <p:grpSpPr>
          <a:xfrm>
            <a:off x="1307489" y="2499228"/>
            <a:ext cx="4580428" cy="3641675"/>
            <a:chOff x="1041520" y="2186152"/>
            <a:chExt cx="4580428" cy="364167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7AD0516-0689-E24A-9F23-AF9B45064F0C}"/>
                </a:ext>
              </a:extLst>
            </p:cNvPr>
            <p:cNvGrpSpPr/>
            <p:nvPr/>
          </p:nvGrpSpPr>
          <p:grpSpPr>
            <a:xfrm>
              <a:off x="1208690" y="2186152"/>
              <a:ext cx="4413258" cy="3631433"/>
              <a:chOff x="1208690" y="2186152"/>
              <a:chExt cx="4413258" cy="363143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3B37A10-14F6-894E-B6C1-920B25C22D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2" b="52950"/>
              <a:stretch/>
            </p:blipFill>
            <p:spPr>
              <a:xfrm>
                <a:off x="1208690" y="2186152"/>
                <a:ext cx="4413258" cy="322667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7B3880F-1A55-024C-B02C-9167F58A98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72" t="93563" b="536"/>
              <a:stretch/>
            </p:blipFill>
            <p:spPr>
              <a:xfrm>
                <a:off x="1208690" y="5412829"/>
                <a:ext cx="4413258" cy="404756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D21F923-FA6F-5341-A5FA-402527434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" t="23124" r="96172" b="23775"/>
            <a:stretch/>
          </p:blipFill>
          <p:spPr>
            <a:xfrm>
              <a:off x="1041520" y="2186152"/>
              <a:ext cx="163456" cy="3641675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3855C46-0D91-454F-9678-6B787ECB60CA}"/>
              </a:ext>
            </a:extLst>
          </p:cNvPr>
          <p:cNvSpPr txBox="1"/>
          <p:nvPr/>
        </p:nvSpPr>
        <p:spPr>
          <a:xfrm>
            <a:off x="8502080" y="6117474"/>
            <a:ext cx="29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Nelson and Smith, 2022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E41837-FB43-594F-AFF9-CDCA4DD3F50B}"/>
              </a:ext>
            </a:extLst>
          </p:cNvPr>
          <p:cNvSpPr txBox="1"/>
          <p:nvPr/>
        </p:nvSpPr>
        <p:spPr>
          <a:xfrm>
            <a:off x="1307489" y="6140903"/>
            <a:ext cx="6073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bars correspond to Sentinel-2 </a:t>
            </a:r>
            <a:r>
              <a:rPr lang="en-US" sz="16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bandpasses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illustrating difference between multiband &amp; higher spectral resolution sensor.</a:t>
            </a:r>
          </a:p>
        </p:txBody>
      </p:sp>
    </p:spTree>
    <p:extLst>
      <p:ext uri="{BB962C8B-B14F-4D97-AF65-F5344CB8AC3E}">
        <p14:creationId xmlns:p14="http://schemas.microsoft.com/office/powerpoint/2010/main" val="623045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22036</TotalTime>
  <Words>804</Words>
  <Application>Microsoft Macintosh PowerPoint</Application>
  <PresentationFormat>Widescreen</PresentationFormat>
  <Paragraphs>138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Recently published study:</vt:lpstr>
      <vt:lpstr>PowerPoint Presentation</vt:lpstr>
      <vt:lpstr>PowerPoint Presentation</vt:lpstr>
      <vt:lpstr>Key points: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Optical signals and ecophysiological drivers of photosynthesis in evergreen needleleaf forests</dc:title>
  <dc:creator>amaguire</dc:creator>
  <cp:lastModifiedBy>Fred Huemmrich</cp:lastModifiedBy>
  <cp:revision>474</cp:revision>
  <dcterms:created xsi:type="dcterms:W3CDTF">2020-07-07T21:50:40Z</dcterms:created>
  <dcterms:modified xsi:type="dcterms:W3CDTF">2022-05-03T19:53:59Z</dcterms:modified>
</cp:coreProperties>
</file>