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78" r:id="rId4"/>
  </p:sldMasterIdLst>
  <p:notesMasterIdLst>
    <p:notesMasterId r:id="rId54"/>
  </p:notesMasterIdLst>
  <p:sldIdLst>
    <p:sldId id="256" r:id="rId5"/>
    <p:sldId id="257" r:id="rId6"/>
    <p:sldId id="258" r:id="rId7"/>
    <p:sldId id="260" r:id="rId8"/>
    <p:sldId id="1027" r:id="rId9"/>
    <p:sldId id="261" r:id="rId10"/>
    <p:sldId id="307" r:id="rId11"/>
    <p:sldId id="1009" r:id="rId12"/>
    <p:sldId id="1016" r:id="rId13"/>
    <p:sldId id="1012" r:id="rId14"/>
    <p:sldId id="1013" r:id="rId15"/>
    <p:sldId id="1014" r:id="rId16"/>
    <p:sldId id="275" r:id="rId17"/>
    <p:sldId id="1017" r:id="rId18"/>
    <p:sldId id="1018" r:id="rId19"/>
    <p:sldId id="1019" r:id="rId20"/>
    <p:sldId id="1020" r:id="rId21"/>
    <p:sldId id="1021" r:id="rId22"/>
    <p:sldId id="1022" r:id="rId23"/>
    <p:sldId id="1023" r:id="rId24"/>
    <p:sldId id="259" r:id="rId25"/>
    <p:sldId id="265" r:id="rId26"/>
    <p:sldId id="266" r:id="rId27"/>
    <p:sldId id="264" r:id="rId28"/>
    <p:sldId id="270" r:id="rId29"/>
    <p:sldId id="268" r:id="rId30"/>
    <p:sldId id="269" r:id="rId31"/>
    <p:sldId id="271" r:id="rId32"/>
    <p:sldId id="1025" r:id="rId33"/>
    <p:sldId id="1026" r:id="rId34"/>
    <p:sldId id="272" r:id="rId35"/>
    <p:sldId id="303" r:id="rId36"/>
    <p:sldId id="302" r:id="rId37"/>
    <p:sldId id="294" r:id="rId38"/>
    <p:sldId id="299" r:id="rId39"/>
    <p:sldId id="304" r:id="rId40"/>
    <p:sldId id="305" r:id="rId41"/>
    <p:sldId id="300" r:id="rId42"/>
    <p:sldId id="301" r:id="rId43"/>
    <p:sldId id="295" r:id="rId44"/>
    <p:sldId id="296" r:id="rId45"/>
    <p:sldId id="297" r:id="rId46"/>
    <p:sldId id="306" r:id="rId47"/>
    <p:sldId id="1029" r:id="rId48"/>
    <p:sldId id="1015" r:id="rId49"/>
    <p:sldId id="1011" r:id="rId50"/>
    <p:sldId id="1024" r:id="rId51"/>
    <p:sldId id="276" r:id="rId52"/>
    <p:sldId id="100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AB45"/>
    <a:srgbClr val="D4DE2B"/>
    <a:srgbClr val="DBDADD"/>
    <a:srgbClr val="595959"/>
    <a:srgbClr val="D2D3D4"/>
    <a:srgbClr val="D4DE2C"/>
    <a:srgbClr val="BABBBE"/>
    <a:srgbClr val="EBEBED"/>
    <a:srgbClr val="1991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15"/>
    <p:restoredTop sz="84489" autoAdjust="0"/>
  </p:normalViewPr>
  <p:slideViewPr>
    <p:cSldViewPr snapToGrid="0" snapToObjects="1">
      <p:cViewPr varScale="1">
        <p:scale>
          <a:sx n="93" d="100"/>
          <a:sy n="93" d="100"/>
        </p:scale>
        <p:origin x="154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0FBBB8-E3E0-41F0-B5DF-7D472E090A16}"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8842BC-16DB-440E-A9B1-9EB192632A04}" type="slidenum">
              <a:rPr lang="en-US" smtClean="0"/>
              <a:t>‹#›</a:t>
            </a:fld>
            <a:endParaRPr lang="en-US"/>
          </a:p>
        </p:txBody>
      </p:sp>
    </p:spTree>
    <p:extLst>
      <p:ext uri="{BB962C8B-B14F-4D97-AF65-F5344CB8AC3E}">
        <p14:creationId xmlns:p14="http://schemas.microsoft.com/office/powerpoint/2010/main" val="3628735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i.org/10.1088/1748-9326/ac6965"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doi.org/10.3334/ORNLDAAC/203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cc02.safelinks.protection.outlook.com/?url=https%3A%2F%2Fdaac.ornl.gov%2FABOVE%2Fguides%2FABoVE_Plot_Data_Burned_Sites.html&amp;data=04%7C01%7Celizabeth.hoy%40nasa.gov%7C1d6a3c65ec8844bd058808d913e3cd6d%7C7005d45845be48ae8140d43da96dd17b%7C0%7C0%7C637562691704627815%7CUnknown%7CTWFpbGZsb3d8eyJWIjoiMC4wLjAwMDAiLCJQIjoiV2luMzIiLCJBTiI6Ik1haWwiLCJXVCI6Mn0%3D%7C1000&amp;sdata=CekPzemFvEqIu5PnuXlG07bXvqHLdr8nI%2BJz1B2Isww%3D&amp;reserved=0"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C5447"/>
                </a:solidFill>
                <a:effectLst/>
                <a:latin typeface=".SFNSDisplay-Regular"/>
              </a:rPr>
              <a:t>The ABoVE science team plans and conducts field work, creates data products, and archives/publishes final data products</a:t>
            </a:r>
            <a:endParaRPr lang="en-US" dirty="0"/>
          </a:p>
        </p:txBody>
      </p:sp>
      <p:sp>
        <p:nvSpPr>
          <p:cNvPr id="4" name="Slide Number Placeholder 3"/>
          <p:cNvSpPr>
            <a:spLocks noGrp="1"/>
          </p:cNvSpPr>
          <p:nvPr>
            <p:ph type="sldNum" sz="quarter" idx="5"/>
          </p:nvPr>
        </p:nvSpPr>
        <p:spPr/>
        <p:txBody>
          <a:bodyPr/>
          <a:lstStyle/>
          <a:p>
            <a:fld id="{7B8842BC-16DB-440E-A9B1-9EB192632A04}" type="slidenum">
              <a:rPr lang="en-US" smtClean="0"/>
              <a:t>2</a:t>
            </a:fld>
            <a:endParaRPr lang="en-US"/>
          </a:p>
        </p:txBody>
      </p:sp>
    </p:spTree>
    <p:extLst>
      <p:ext uri="{BB962C8B-B14F-4D97-AF65-F5344CB8AC3E}">
        <p14:creationId xmlns:p14="http://schemas.microsoft.com/office/powerpoint/2010/main" val="560810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8335D-1D30-0B4C-BFB0-65B0680D26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381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d8bb79788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d8bb79788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C5447"/>
                </a:solidFill>
                <a:effectLst/>
                <a:latin typeface=".SFNSDisplay-Regular"/>
              </a:rPr>
              <a:t>The ABoVE science team plans and conducts field work, creates data products, and archives/publishes final data products</a:t>
            </a:r>
            <a:endParaRPr lang="en-US" dirty="0"/>
          </a:p>
        </p:txBody>
      </p:sp>
      <p:sp>
        <p:nvSpPr>
          <p:cNvPr id="4" name="Slide Number Placeholder 3"/>
          <p:cNvSpPr>
            <a:spLocks noGrp="1"/>
          </p:cNvSpPr>
          <p:nvPr>
            <p:ph type="sldNum" sz="quarter" idx="5"/>
          </p:nvPr>
        </p:nvSpPr>
        <p:spPr/>
        <p:txBody>
          <a:bodyPr/>
          <a:lstStyle/>
          <a:p>
            <a:fld id="{7B8842BC-16DB-440E-A9B1-9EB192632A04}" type="slidenum">
              <a:rPr lang="en-US" smtClean="0"/>
              <a:t>3</a:t>
            </a:fld>
            <a:endParaRPr lang="en-US"/>
          </a:p>
        </p:txBody>
      </p:sp>
    </p:spTree>
    <p:extLst>
      <p:ext uri="{BB962C8B-B14F-4D97-AF65-F5344CB8AC3E}">
        <p14:creationId xmlns:p14="http://schemas.microsoft.com/office/powerpoint/2010/main" val="2634281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C5447"/>
                </a:solidFill>
                <a:effectLst/>
                <a:latin typeface=".SFNSDisplay-Regular"/>
              </a:rPr>
              <a:t>The ABoVE science team plans and conducts field work, creates data products, and archives/publishes final data products</a:t>
            </a:r>
            <a:endParaRPr lang="en-US" dirty="0"/>
          </a:p>
        </p:txBody>
      </p:sp>
      <p:sp>
        <p:nvSpPr>
          <p:cNvPr id="4" name="Slide Number Placeholder 3"/>
          <p:cNvSpPr>
            <a:spLocks noGrp="1"/>
          </p:cNvSpPr>
          <p:nvPr>
            <p:ph type="sldNum" sz="quarter" idx="5"/>
          </p:nvPr>
        </p:nvSpPr>
        <p:spPr/>
        <p:txBody>
          <a:bodyPr/>
          <a:lstStyle/>
          <a:p>
            <a:fld id="{7B8842BC-16DB-440E-A9B1-9EB192632A04}" type="slidenum">
              <a:rPr lang="en-US" smtClean="0"/>
              <a:t>4</a:t>
            </a:fld>
            <a:endParaRPr lang="en-US"/>
          </a:p>
        </p:txBody>
      </p:sp>
    </p:spTree>
    <p:extLst>
      <p:ext uri="{BB962C8B-B14F-4D97-AF65-F5344CB8AC3E}">
        <p14:creationId xmlns:p14="http://schemas.microsoft.com/office/powerpoint/2010/main" val="671175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Projection: </a:t>
            </a:r>
            <a:r>
              <a:rPr lang="en-US" sz="1200" dirty="0"/>
              <a:t>Equal area projection for data fidelity, Single projection to cover the entire study region</a:t>
            </a:r>
          </a:p>
          <a:p>
            <a:pPr lvl="0"/>
            <a:endParaRPr lang="en-US" sz="1200" dirty="0"/>
          </a:p>
          <a:p>
            <a:pPr lvl="0"/>
            <a:r>
              <a:rPr lang="en-US" dirty="0"/>
              <a:t>Grid: Facilitate data interoperability, Reduce time for individual investigations, Modeled after the MODIS grid, </a:t>
            </a:r>
            <a:r>
              <a:rPr lang="en-US" sz="2800" dirty="0"/>
              <a:t>A: 240m grid, B: </a:t>
            </a:r>
            <a:r>
              <a:rPr lang="en-US" sz="2800" dirty="0">
                <a:solidFill>
                  <a:srgbClr val="FF0000"/>
                </a:solidFill>
              </a:rPr>
              <a:t>30m</a:t>
            </a:r>
            <a:r>
              <a:rPr lang="en-US" sz="2800" dirty="0"/>
              <a:t> grid, </a:t>
            </a:r>
            <a:r>
              <a:rPr lang="en-US" dirty="0"/>
              <a:t>less duplication of effort to reproject datasets for analysis, Allow data creators to align and subdivide data products,</a:t>
            </a:r>
            <a:r>
              <a:rPr lang="en-US" baseline="0" dirty="0"/>
              <a:t> </a:t>
            </a:r>
            <a:r>
              <a:rPr lang="en-US" dirty="0"/>
              <a:t>Ease of data archive</a:t>
            </a:r>
          </a:p>
          <a:p>
            <a:pPr lvl="0"/>
            <a:endParaRPr lang="en-US" sz="1200" dirty="0"/>
          </a:p>
          <a:p>
            <a:endParaRPr lang="en-US" dirty="0"/>
          </a:p>
        </p:txBody>
      </p:sp>
      <p:sp>
        <p:nvSpPr>
          <p:cNvPr id="4" name="Slide Number Placeholder 3"/>
          <p:cNvSpPr>
            <a:spLocks noGrp="1"/>
          </p:cNvSpPr>
          <p:nvPr>
            <p:ph type="sldNum" sz="quarter" idx="10"/>
          </p:nvPr>
        </p:nvSpPr>
        <p:spPr/>
        <p:txBody>
          <a:bodyPr/>
          <a:lstStyle/>
          <a:p>
            <a:fld id="{E7EC190F-FA42-F348-8300-B06182F6BBCE}" type="slidenum">
              <a:rPr lang="en-US" smtClean="0"/>
              <a:t>6</a:t>
            </a:fld>
            <a:endParaRPr lang="en-US"/>
          </a:p>
        </p:txBody>
      </p:sp>
    </p:spTree>
    <p:extLst>
      <p:ext uri="{BB962C8B-B14F-4D97-AF65-F5344CB8AC3E}">
        <p14:creationId xmlns:p14="http://schemas.microsoft.com/office/powerpoint/2010/main" val="1063690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ORNL DAAC has about 130 ABoVE datasets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ADAPT brings datasets</a:t>
            </a:r>
            <a:r>
              <a:rPr lang="en-US" baseline="0" dirty="0"/>
              <a:t> in as they become available, and then we can also send the DAAC datasets as investigators finish their work. This can be important if they are developing a data product with a high data volume </a:t>
            </a:r>
            <a:endParaRPr lang="en-US" dirty="0"/>
          </a:p>
          <a:p>
            <a:endParaRPr lang="en-US" dirty="0"/>
          </a:p>
        </p:txBody>
      </p:sp>
      <p:sp>
        <p:nvSpPr>
          <p:cNvPr id="4" name="Slide Number Placeholder 3"/>
          <p:cNvSpPr>
            <a:spLocks noGrp="1"/>
          </p:cNvSpPr>
          <p:nvPr>
            <p:ph type="sldNum" sz="quarter" idx="10"/>
          </p:nvPr>
        </p:nvSpPr>
        <p:spPr/>
        <p:txBody>
          <a:bodyPr/>
          <a:lstStyle/>
          <a:p>
            <a:fld id="{5D9BC66E-6E08-46F7-B02C-81DD85D0895E}" type="slidenum">
              <a:rPr lang="en-US" smtClean="0"/>
              <a:t>23</a:t>
            </a:fld>
            <a:endParaRPr lang="en-US"/>
          </a:p>
        </p:txBody>
      </p:sp>
    </p:spTree>
    <p:extLst>
      <p:ext uri="{BB962C8B-B14F-4D97-AF65-F5344CB8AC3E}">
        <p14:creationId xmlns:p14="http://schemas.microsoft.com/office/powerpoint/2010/main" val="740061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4DDE76-1ACC-404E-95E7-D63C0128E332}" type="slidenum">
              <a:rPr lang="en-US" smtClean="0"/>
              <a:t>24</a:t>
            </a:fld>
            <a:endParaRPr lang="en-US"/>
          </a:p>
        </p:txBody>
      </p:sp>
    </p:spTree>
    <p:extLst>
      <p:ext uri="{BB962C8B-B14F-4D97-AF65-F5344CB8AC3E}">
        <p14:creationId xmlns:p14="http://schemas.microsoft.com/office/powerpoint/2010/main" val="1478725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Tx/>
              <a:buChar char="-"/>
            </a:pPr>
            <a:r>
              <a:rPr lang="en-US" sz="1200" b="1" kern="1200" dirty="0">
                <a:solidFill>
                  <a:schemeClr val="tx1"/>
                </a:solidFill>
                <a:effectLst/>
                <a:latin typeface="+mn-lt"/>
                <a:ea typeface="+mn-ea"/>
                <a:cs typeface="Arial" panose="020B0604020202020204" pitchFamily="34" charset="0"/>
              </a:rPr>
              <a:t>Notes:  </a:t>
            </a:r>
            <a:r>
              <a:rPr lang="en-US" sz="1200" b="0" kern="1200" dirty="0">
                <a:solidFill>
                  <a:schemeClr val="tx1"/>
                </a:solidFill>
                <a:effectLst/>
                <a:latin typeface="+mn-lt"/>
                <a:ea typeface="+mn-ea"/>
                <a:cs typeface="Arial" panose="020B0604020202020204" pitchFamily="34" charset="0"/>
              </a:rPr>
              <a:t>Plant functional types (PFTs) collectively include all vascular plants within the study area as well as light </a:t>
            </a:r>
            <a:r>
              <a:rPr lang="en-US" sz="1200" b="0" kern="1200" dirty="0" err="1">
                <a:solidFill>
                  <a:schemeClr val="tx1"/>
                </a:solidFill>
                <a:effectLst/>
                <a:latin typeface="+mn-lt"/>
                <a:ea typeface="+mn-ea"/>
                <a:cs typeface="Arial" panose="020B0604020202020204" pitchFamily="34" charset="0"/>
              </a:rPr>
              <a:t>macrolichens</a:t>
            </a:r>
            <a:r>
              <a:rPr lang="en-US" sz="1200" b="0" kern="1200" dirty="0">
                <a:solidFill>
                  <a:schemeClr val="tx1"/>
                </a:solidFill>
                <a:effectLst/>
                <a:latin typeface="+mn-lt"/>
                <a:ea typeface="+mn-ea"/>
                <a:cs typeface="Arial" panose="020B0604020202020204" pitchFamily="34" charset="0"/>
              </a:rPr>
              <a:t>, a nonvascular class of high importance to caribou management. </a:t>
            </a:r>
          </a:p>
          <a:p>
            <a:pPr marL="285750" indent="-285750" algn="just">
              <a:buFontTx/>
              <a:buChar char="-"/>
            </a:pPr>
            <a:r>
              <a:rPr lang="en-US" b="0" i="0" dirty="0">
                <a:solidFill>
                  <a:srgbClr val="333333"/>
                </a:solidFill>
                <a:effectLst/>
                <a:latin typeface="-apple-system"/>
              </a:rPr>
              <a:t>We identified net increases in deciduous shrubs (3.7% of study area), evergreen shrubs (1.1%), broadleaf trees (1.0%), and conifer trees (0.9%), and net decreases in graminoids -2.2%) and light </a:t>
            </a:r>
            <a:r>
              <a:rPr lang="en-US" b="0" i="0" dirty="0" err="1">
                <a:solidFill>
                  <a:srgbClr val="333333"/>
                </a:solidFill>
                <a:effectLst/>
                <a:latin typeface="-apple-system"/>
              </a:rPr>
              <a:t>macrolichens</a:t>
            </a:r>
            <a:r>
              <a:rPr lang="en-US" b="0" i="0" dirty="0">
                <a:solidFill>
                  <a:srgbClr val="333333"/>
                </a:solidFill>
                <a:effectLst/>
                <a:latin typeface="-apple-system"/>
              </a:rPr>
              <a:t> 0.8%) over the full map area, with similar patterns across Arctic, </a:t>
            </a:r>
            <a:r>
              <a:rPr lang="en-US" b="0" i="0" dirty="0" err="1">
                <a:solidFill>
                  <a:srgbClr val="333333"/>
                </a:solidFill>
                <a:effectLst/>
                <a:latin typeface="-apple-system"/>
              </a:rPr>
              <a:t>Oroarctic</a:t>
            </a:r>
            <a:r>
              <a:rPr lang="en-US" b="0" i="0" dirty="0">
                <a:solidFill>
                  <a:srgbClr val="333333"/>
                </a:solidFill>
                <a:effectLst/>
                <a:latin typeface="-apple-system"/>
              </a:rPr>
              <a:t>, and Boreal bioclimatic zones</a:t>
            </a:r>
            <a:endParaRPr lang="en-US" sz="1200" b="0" kern="1200" dirty="0">
              <a:solidFill>
                <a:schemeClr val="tx1"/>
              </a:solidFill>
              <a:effectLst/>
              <a:latin typeface="+mn-lt"/>
              <a:ea typeface="+mn-ea"/>
              <a:cs typeface="Arial" panose="020B0604020202020204" pitchFamily="34" charset="0"/>
            </a:endParaRPr>
          </a:p>
          <a:p>
            <a:pPr marL="285750" indent="-285750" algn="just">
              <a:buFontTx/>
              <a:buChar char="-"/>
            </a:pPr>
            <a:r>
              <a:rPr lang="en-US" sz="1200" dirty="0"/>
              <a:t>Despite extensive wildfire over the 1985–2020 study period, our results indicated that both broadleaf and coniferous tree cover increased throughout the domain. </a:t>
            </a:r>
          </a:p>
          <a:p>
            <a:pPr marL="285750" indent="-285750" algn="just">
              <a:buFontTx/>
              <a:buChar char="-"/>
            </a:pPr>
            <a:r>
              <a:rPr lang="en-US" sz="1200" dirty="0"/>
              <a:t>Rapid increases in deciduous shrub cover after fire and throughout the domain support both post-fire pulses in shrub abundance and long-term shrub increase and canopy dominance in the absence of fire disturbance. </a:t>
            </a:r>
          </a:p>
          <a:p>
            <a:pPr marL="285750" indent="-285750" algn="just">
              <a:buFontTx/>
              <a:buChar char="-"/>
            </a:pPr>
            <a:r>
              <a:rPr lang="en-US" sz="1200" dirty="0"/>
              <a:t>Graminoid top cover decreased throughout the domain, likely driven by competition from deciduous and evergreen shrubs.</a:t>
            </a:r>
          </a:p>
          <a:p>
            <a:pPr marL="285750" indent="-285750" algn="just">
              <a:buFontTx/>
              <a:buChar char="-"/>
            </a:pPr>
            <a:r>
              <a:rPr lang="en-US" sz="1200" dirty="0"/>
              <a:t>Slow, steady loss of lichen is related to both increases in shrubs and associated losses from fire.</a:t>
            </a:r>
          </a:p>
          <a:p>
            <a:endParaRPr lang="en-US" sz="1200" b="1" kern="1200" dirty="0">
              <a:solidFill>
                <a:schemeClr val="tx1"/>
              </a:solidFill>
              <a:effectLst/>
              <a:latin typeface="+mn-lt"/>
              <a:ea typeface="+mn-ea"/>
              <a:cs typeface="Arial" panose="020B0604020202020204" pitchFamily="34" charset="0"/>
            </a:endParaRPr>
          </a:p>
          <a:p>
            <a:r>
              <a:rPr lang="en-US" sz="1200" b="1" kern="1200" dirty="0">
                <a:solidFill>
                  <a:schemeClr val="tx1"/>
                </a:solidFill>
                <a:effectLst/>
                <a:latin typeface="+mn-lt"/>
                <a:ea typeface="+mn-ea"/>
                <a:cs typeface="Arial" panose="020B0604020202020204" pitchFamily="34" charset="0"/>
              </a:rPr>
              <a:t>Full citation: </a:t>
            </a:r>
            <a:r>
              <a:rPr lang="en-US" sz="1200" kern="1200" dirty="0">
                <a:solidFill>
                  <a:schemeClr val="tx1"/>
                </a:solidFill>
                <a:effectLst/>
                <a:latin typeface="+mn-lt"/>
                <a:ea typeface="+mn-ea"/>
                <a:cs typeface="+mn-cs"/>
              </a:rPr>
              <a:t>Macander, M.J., Nelson, P.R., Nawrocki, T., Frost, G.V., </a:t>
            </a:r>
            <a:r>
              <a:rPr lang="en-US" sz="1200" kern="1200" dirty="0" err="1">
                <a:solidFill>
                  <a:schemeClr val="tx1"/>
                </a:solidFill>
                <a:effectLst/>
                <a:latin typeface="+mn-lt"/>
                <a:ea typeface="+mn-ea"/>
                <a:cs typeface="+mn-cs"/>
              </a:rPr>
              <a:t>Orndahl</a:t>
            </a:r>
            <a:r>
              <a:rPr lang="en-US" sz="1200" kern="1200" dirty="0">
                <a:solidFill>
                  <a:schemeClr val="tx1"/>
                </a:solidFill>
                <a:effectLst/>
                <a:latin typeface="+mn-lt"/>
                <a:ea typeface="+mn-ea"/>
                <a:cs typeface="+mn-cs"/>
              </a:rPr>
              <a:t>, K., Palm, E.C., Wells, A.F. and Goetz, S.J., 2022. Time-series maps reveal widespread change in plant functional type cover across arctic and boreal Alaska and Yukon. Environmental Research Letters. </a:t>
            </a:r>
            <a:r>
              <a:rPr lang="en-US" sz="1800" b="0" i="0" u="sng" strike="noStrike" dirty="0">
                <a:solidFill>
                  <a:srgbClr val="FFFFFF"/>
                </a:solidFill>
                <a:effectLst/>
                <a:latin typeface="Open Sans" panose="020B0606030504020204" pitchFamily="34" charset="0"/>
                <a:hlinkClick r:id="rId3"/>
              </a:rPr>
              <a:t>https://doi.org/10.1088/1748-9326/ac6965</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rtl="0">
              <a:spcBef>
                <a:spcPts val="0"/>
              </a:spcBef>
              <a:spcAft>
                <a:spcPts val="1600"/>
              </a:spcAft>
            </a:pPr>
            <a:r>
              <a:rPr lang="en-US" sz="1200" b="1" kern="1200" dirty="0">
                <a:solidFill>
                  <a:schemeClr val="tx1"/>
                </a:solidFill>
                <a:effectLst/>
                <a:latin typeface="+mn-lt"/>
                <a:ea typeface="+mn-ea"/>
                <a:cs typeface="+mn-cs"/>
              </a:rPr>
              <a:t>Data: </a:t>
            </a:r>
            <a:r>
              <a:rPr lang="en-US" sz="1800" b="0" i="0" u="none" strike="noStrike" dirty="0">
                <a:solidFill>
                  <a:srgbClr val="FFFFFF"/>
                </a:solidFill>
                <a:effectLst/>
                <a:latin typeface="Open Sans" panose="020B0606030504020204" pitchFamily="34" charset="0"/>
              </a:rPr>
              <a:t>Macander, M.J., and P.R. Nelson. 2022. </a:t>
            </a:r>
            <a:r>
              <a:rPr lang="en-US" sz="1800" b="0" i="0" u="none" strike="noStrike" dirty="0" err="1">
                <a:solidFill>
                  <a:srgbClr val="FFFFFF"/>
                </a:solidFill>
                <a:effectLst/>
                <a:latin typeface="Open Sans" panose="020B0606030504020204" pitchFamily="34" charset="0"/>
              </a:rPr>
              <a:t>ABoVE</a:t>
            </a:r>
            <a:r>
              <a:rPr lang="en-US" sz="1800" b="0" i="0" u="none" strike="noStrike" dirty="0">
                <a:solidFill>
                  <a:srgbClr val="FFFFFF"/>
                </a:solidFill>
                <a:effectLst/>
                <a:latin typeface="Open Sans" panose="020B0606030504020204" pitchFamily="34" charset="0"/>
              </a:rPr>
              <a:t>: Modeled Top Cover by Plant Functional Type over Alaska and Yukon, 1985-2020. ORNL DAAC, Oak Ridge, Tennessee, USA. </a:t>
            </a:r>
            <a:r>
              <a:rPr lang="en-US" sz="1800" b="0" i="0" u="sng" strike="noStrike" dirty="0">
                <a:solidFill>
                  <a:srgbClr val="FFFFFF"/>
                </a:solidFill>
                <a:effectLst/>
                <a:latin typeface="Open Sans" panose="020B0606030504020204" pitchFamily="34" charset="0"/>
                <a:hlinkClick r:id="rId4"/>
              </a:rPr>
              <a:t>https://doi.org/10.3334/ORNLDAAC/2032</a:t>
            </a:r>
            <a:endParaRPr lang="en-US" b="0" dirty="0">
              <a:effectLst/>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Arial" panose="020B0604020202020204" pitchFamily="34" charset="0"/>
              </a:rPr>
              <a:t>Grants: </a:t>
            </a:r>
            <a:r>
              <a:rPr lang="en-US" altLang="zh-CN" sz="1200" dirty="0">
                <a:effectLst/>
                <a:latin typeface="+mn-lt"/>
                <a:ea typeface="+mn-ea"/>
              </a:rPr>
              <a:t>This study was funded by </a:t>
            </a:r>
            <a:r>
              <a:rPr lang="en-US" altLang="zh-CN" sz="1200" b="0" kern="1200" dirty="0">
                <a:solidFill>
                  <a:schemeClr val="tx1"/>
                </a:solidFill>
                <a:effectLst/>
                <a:latin typeface="+mn-lt"/>
                <a:ea typeface="+mn-ea"/>
                <a:cs typeface="Arial" panose="020B0604020202020204" pitchFamily="34" charset="0"/>
              </a:rPr>
              <a:t>the National Aeronautics and Space Administration (</a:t>
            </a:r>
            <a:r>
              <a:rPr lang="en-US" altLang="zh-CN" sz="1200" dirty="0">
                <a:effectLst/>
                <a:latin typeface="+mn-lt"/>
                <a:ea typeface="+mn-ea"/>
              </a:rPr>
              <a:t>NASA) </a:t>
            </a:r>
            <a:r>
              <a:rPr lang="en-US" dirty="0"/>
              <a:t>Arctic Boreal Vulnerability Experiment (ABoVE) grants (NNX17AE44G and 80NSSC19M0112) to Scott Goetz. </a:t>
            </a:r>
            <a:endParaRPr lang="en-US" altLang="zh-CN" sz="1200" dirty="0">
              <a:effectLst/>
              <a:latin typeface="+mn-lt"/>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Arial" panose="020B0604020202020204" pitchFamily="34" charset="0"/>
            </a:endParaRPr>
          </a:p>
          <a:p>
            <a:r>
              <a:rPr lang="en-US" sz="1200" b="1" kern="1200" dirty="0">
                <a:solidFill>
                  <a:schemeClr val="tx1"/>
                </a:solidFill>
                <a:effectLst/>
                <a:latin typeface="+mn-lt"/>
                <a:ea typeface="+mn-ea"/>
                <a:cs typeface="Arial" panose="020B0604020202020204" pitchFamily="34" charset="0"/>
              </a:rPr>
              <a:t>Abstract</a:t>
            </a:r>
            <a:r>
              <a:rPr lang="en-US" sz="1200" kern="1200" dirty="0">
                <a:solidFill>
                  <a:schemeClr val="tx1"/>
                </a:solidFill>
                <a:effectLst/>
                <a:latin typeface="+mn-lt"/>
                <a:ea typeface="+mn-ea"/>
                <a:cs typeface="Arial" panose="020B0604020202020204" pitchFamily="34" charset="0"/>
              </a:rPr>
              <a:t>: Widespread changes in the distribution and abundance of plant functional types (PFTs) are occurring in Arctic and boreal ecosystems due to the intensification of disturbances, such as fire, and climate-driven vegetation dynamics, such as tundra shrub expansion. To understand how these changes affect boreal and tundra ecosystems, we need to first quantify change for multiple PFTs across recent years. While landscape patches are generally composed of a mixture of PFTs, most previous moderate resolution (30-m) remote sensing analyses have mapped vegetation distribution and change within land cover categories that are based on the dominant PFT; or else the continuous distribution of one or a few PFTs, but for a single point in time. Here we map a 35-year time-series (1985–2020) of top cover (TC) for seven PFTs across a 1,770,000 km² study area in northern and central Alaska and northwestern Canada. We improve on previous methods of detecting vegetation change by modeling TC, a continuous measure of plant abundance. The PFTs collectively include all vascular plants within the study area as well as light </a:t>
            </a:r>
            <a:r>
              <a:rPr lang="en-US" sz="1200" kern="1200" dirty="0" err="1">
                <a:solidFill>
                  <a:schemeClr val="tx1"/>
                </a:solidFill>
                <a:effectLst/>
                <a:latin typeface="+mn-lt"/>
                <a:ea typeface="+mn-ea"/>
                <a:cs typeface="Arial" panose="020B0604020202020204" pitchFamily="34" charset="0"/>
              </a:rPr>
              <a:t>macrolichens</a:t>
            </a:r>
            <a:r>
              <a:rPr lang="en-US" sz="1200" kern="1200" dirty="0">
                <a:solidFill>
                  <a:schemeClr val="tx1"/>
                </a:solidFill>
                <a:effectLst/>
                <a:latin typeface="+mn-lt"/>
                <a:ea typeface="+mn-ea"/>
                <a:cs typeface="Arial" panose="020B0604020202020204" pitchFamily="34" charset="0"/>
              </a:rPr>
              <a:t>, a nonvascular class of high importance to caribou management. We identified net increases in deciduous shrubs (66,000 km²), evergreen shrubs (20,000 km²), broadleaf trees (17,000 km²), and conifer trees (16,000 km²), and net decreases in graminoids (-40,000 km²) and light </a:t>
            </a:r>
            <a:r>
              <a:rPr lang="en-US" sz="1200" kern="1200" dirty="0" err="1">
                <a:solidFill>
                  <a:schemeClr val="tx1"/>
                </a:solidFill>
                <a:effectLst/>
                <a:latin typeface="+mn-lt"/>
                <a:ea typeface="+mn-ea"/>
                <a:cs typeface="Arial" panose="020B0604020202020204" pitchFamily="34" charset="0"/>
              </a:rPr>
              <a:t>macrolichens</a:t>
            </a:r>
            <a:r>
              <a:rPr lang="en-US" sz="1200" kern="1200" dirty="0">
                <a:solidFill>
                  <a:schemeClr val="tx1"/>
                </a:solidFill>
                <a:effectLst/>
                <a:latin typeface="+mn-lt"/>
                <a:ea typeface="+mn-ea"/>
                <a:cs typeface="Arial" panose="020B0604020202020204" pitchFamily="34" charset="0"/>
              </a:rPr>
              <a:t> (-13,000 km²) over the full map area, with similar patterns across Arctic, </a:t>
            </a:r>
            <a:r>
              <a:rPr lang="en-US" sz="1200" kern="1200" dirty="0" err="1">
                <a:solidFill>
                  <a:schemeClr val="tx1"/>
                </a:solidFill>
                <a:effectLst/>
                <a:latin typeface="+mn-lt"/>
                <a:ea typeface="+mn-ea"/>
                <a:cs typeface="Arial" panose="020B0604020202020204" pitchFamily="34" charset="0"/>
              </a:rPr>
              <a:t>Oroarctic</a:t>
            </a:r>
            <a:r>
              <a:rPr lang="en-US" sz="1200" kern="1200" dirty="0">
                <a:solidFill>
                  <a:schemeClr val="tx1"/>
                </a:solidFill>
                <a:effectLst/>
                <a:latin typeface="+mn-lt"/>
                <a:ea typeface="+mn-ea"/>
                <a:cs typeface="Arial" panose="020B0604020202020204" pitchFamily="34" charset="0"/>
              </a:rPr>
              <a:t>, and Boreal bioclimatic zones. Model performance was assessed using spatially blocked, nested 5-fold cross-validation with overall root mean square errors ranging from 8.3–19.0%. Most net change occurred as succession or plant expansion within areas undisturbed by recent fire, though PFT TC change also clearly resulted from fire disturbance. These maps have important applications for assessment of surface energy budgets, permafrost changes, nutrient cycling, and wildlife management and movement analysis.</a:t>
            </a:r>
            <a:endParaRPr lang="en-US" dirty="0"/>
          </a:p>
        </p:txBody>
      </p:sp>
      <p:sp>
        <p:nvSpPr>
          <p:cNvPr id="4" name="Slide Number Placeholder 3"/>
          <p:cNvSpPr>
            <a:spLocks noGrp="1"/>
          </p:cNvSpPr>
          <p:nvPr>
            <p:ph type="sldNum" sz="quarter" idx="5"/>
          </p:nvPr>
        </p:nvSpPr>
        <p:spPr/>
        <p:txBody>
          <a:bodyPr/>
          <a:lstStyle/>
          <a:p>
            <a:fld id="{097A3FA0-A8D5-D040-80CD-84E019D885E0}" type="slidenum">
              <a:rPr lang="en-US" smtClean="0"/>
              <a:t>25</a:t>
            </a:fld>
            <a:endParaRPr lang="en-US"/>
          </a:p>
        </p:txBody>
      </p:sp>
    </p:spTree>
    <p:extLst>
      <p:ext uri="{BB962C8B-B14F-4D97-AF65-F5344CB8AC3E}">
        <p14:creationId xmlns:p14="http://schemas.microsoft.com/office/powerpoint/2010/main" val="2940910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fd8f8225d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fd8f8225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38660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ORNL DAAC datasets to build a statistical model of emissions and analyze spatial and temporal variability in burned area and emissions.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Planning to use </a:t>
            </a:r>
            <a:r>
              <a:rPr lang="en-US" dirty="0" err="1"/>
              <a:t>JupyterNotebooks</a:t>
            </a:r>
            <a:r>
              <a:rPr lang="en-US" baseline="0" dirty="0"/>
              <a:t> on ADAPT</a:t>
            </a:r>
            <a:endParaRPr lang="en-US" dirty="0"/>
          </a:p>
          <a:p>
            <a:r>
              <a:rPr lang="en-US" sz="1200" b="1" kern="1200" dirty="0">
                <a:solidFill>
                  <a:schemeClr val="tx1"/>
                </a:solidFill>
                <a:effectLst/>
                <a:latin typeface="+mn-lt"/>
                <a:ea typeface="+mn-ea"/>
                <a:cs typeface="+mn-cs"/>
              </a:rPr>
              <a:t>ADAPT as others have described has also been an invaluable resource for me</a:t>
            </a:r>
            <a:r>
              <a:rPr lang="en-US" sz="1200" kern="1200" dirty="0">
                <a:solidFill>
                  <a:schemeClr val="tx1"/>
                </a:solidFill>
                <a:effectLst/>
                <a:latin typeface="+mn-lt"/>
                <a:ea typeface="+mn-ea"/>
                <a:cs typeface="+mn-cs"/>
              </a:rPr>
              <a:t>, and the paper we are working on right now is focused on identifying burned areas at the MODIS resolution across the ABoVE domain between 2001-2019, and then applying a combustion model to those pixels to get better estimates of the carbon emissions coming from both belowground and aboveground sources.  The largest advantage of our new burned area product is that while the final resolution is at the MODIS 500m, we also used Landsat data to get a better idea of the vegetated fraction within the larger MODIS pixels, which can have a large influence on the total estimated burned area and is not accounted for by previous methods.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Additionally, but using this fire detection product along with field measurements of combustion other researches have put together across the ABoVE domain (</a:t>
            </a:r>
            <a:r>
              <a:rPr lang="en-US" sz="1200" u="sng" kern="1200" dirty="0">
                <a:solidFill>
                  <a:schemeClr val="tx1"/>
                </a:solidFill>
                <a:effectLst/>
                <a:latin typeface="+mn-lt"/>
                <a:ea typeface="+mn-ea"/>
                <a:cs typeface="+mn-cs"/>
                <a:hlinkClick r:id="rId3"/>
              </a:rPr>
              <a:t>https://daac.ornl.gov/ABOVE/guides/ABoVE_Plot_Data_Burned_Sites.html</a:t>
            </a:r>
            <a:r>
              <a:rPr lang="en-US" sz="1200" kern="1200" dirty="0">
                <a:solidFill>
                  <a:schemeClr val="tx1"/>
                </a:solidFill>
                <a:effectLst/>
                <a:latin typeface="+mn-lt"/>
                <a:ea typeface="+mn-ea"/>
                <a:cs typeface="+mn-cs"/>
              </a:rPr>
              <a:t>) we were able to build a statistical model of emissions related to a suite of covariates and then apply the predictions of these emissions to the burn product.  Using this approach we have now examined both spatial and temporal variability in burned area and emissions and explored how the two are connected.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DB8CA5E6-74F3-4BE6-ADFB-4F97E87D22B0}" type="slidenum">
              <a:rPr lang="en-US" smtClean="0"/>
              <a:t>27</a:t>
            </a:fld>
            <a:endParaRPr lang="en-US"/>
          </a:p>
        </p:txBody>
      </p:sp>
    </p:spTree>
    <p:extLst>
      <p:ext uri="{BB962C8B-B14F-4D97-AF65-F5344CB8AC3E}">
        <p14:creationId xmlns:p14="http://schemas.microsoft.com/office/powerpoint/2010/main" val="582006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8.tif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AA15F2-90B9-0E41-B017-DFB4C1A694C2}"/>
              </a:ext>
            </a:extLst>
          </p:cNvPr>
          <p:cNvSpPr>
            <a:spLocks noGrp="1"/>
          </p:cNvSpPr>
          <p:nvPr>
            <p:ph type="title"/>
          </p:nvPr>
        </p:nvSpPr>
        <p:spPr>
          <a:xfrm>
            <a:off x="838200" y="1965324"/>
            <a:ext cx="10515600" cy="1325563"/>
          </a:xfrm>
          <a:prstGeom prst="rect">
            <a:avLst/>
          </a:prstGeom>
        </p:spPr>
        <p:txBody>
          <a:bodyPr/>
          <a:lstStyle>
            <a:lvl1pPr algn="ctr">
              <a:defRPr b="1"/>
            </a:lvl1pPr>
          </a:lstStyle>
          <a:p>
            <a:r>
              <a:rPr lang="en-US" dirty="0"/>
              <a:t>Click to edit Master title style</a:t>
            </a:r>
          </a:p>
        </p:txBody>
      </p:sp>
      <p:sp>
        <p:nvSpPr>
          <p:cNvPr id="7" name="Text Placeholder 6">
            <a:extLst>
              <a:ext uri="{FF2B5EF4-FFF2-40B4-BE49-F238E27FC236}">
                <a16:creationId xmlns:a16="http://schemas.microsoft.com/office/drawing/2014/main" id="{4EB92E42-8CFB-7C41-B3DF-D19C95B17D47}"/>
              </a:ext>
            </a:extLst>
          </p:cNvPr>
          <p:cNvSpPr>
            <a:spLocks noGrp="1"/>
          </p:cNvSpPr>
          <p:nvPr>
            <p:ph type="body" sz="quarter" idx="10" hasCustomPrompt="1"/>
          </p:nvPr>
        </p:nvSpPr>
        <p:spPr>
          <a:xfrm>
            <a:off x="838200" y="3786809"/>
            <a:ext cx="10515600" cy="1243013"/>
          </a:xfrm>
          <a:prstGeom prst="rect">
            <a:avLst/>
          </a:prstGeom>
        </p:spPr>
        <p:txBody>
          <a:bodyPr/>
          <a:lstStyle>
            <a:lvl1pPr marL="0" indent="0" algn="ctr">
              <a:buNone/>
              <a:defRPr/>
            </a:lvl1pPr>
          </a:lstStyle>
          <a:p>
            <a:pPr lvl="0"/>
            <a:r>
              <a:rPr lang="en-US" dirty="0"/>
              <a:t>Authors</a:t>
            </a:r>
          </a:p>
        </p:txBody>
      </p:sp>
    </p:spTree>
    <p:extLst>
      <p:ext uri="{BB962C8B-B14F-4D97-AF65-F5344CB8AC3E}">
        <p14:creationId xmlns:p14="http://schemas.microsoft.com/office/powerpoint/2010/main" val="1398615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EED99-0BAE-024E-89BB-3F1A576431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FDAD55-557F-F94C-909F-BE779010B9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B01727-C667-EE40-9C1B-5231D24FE5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4B52F0-3064-5D4D-A8BE-C750B17967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92B2BA-627E-F747-987B-161C330A31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EFFDB-F545-0D40-A227-4B45FF6C5729}"/>
              </a:ext>
            </a:extLst>
          </p:cNvPr>
          <p:cNvSpPr>
            <a:spLocks noGrp="1"/>
          </p:cNvSpPr>
          <p:nvPr>
            <p:ph type="dt" sz="half" idx="10"/>
          </p:nvPr>
        </p:nvSpPr>
        <p:spPr/>
        <p:txBody>
          <a:bodyPr/>
          <a:lstStyle/>
          <a:p>
            <a:fld id="{42DE420C-EAAB-E24F-950B-28F49B5A2846}" type="datetime1">
              <a:rPr lang="en-US" smtClean="0"/>
              <a:t>1/25/2023</a:t>
            </a:fld>
            <a:endParaRPr lang="en-US"/>
          </a:p>
        </p:txBody>
      </p:sp>
      <p:sp>
        <p:nvSpPr>
          <p:cNvPr id="8" name="Footer Placeholder 7">
            <a:extLst>
              <a:ext uri="{FF2B5EF4-FFF2-40B4-BE49-F238E27FC236}">
                <a16:creationId xmlns:a16="http://schemas.microsoft.com/office/drawing/2014/main" id="{1F1456BB-6570-8441-BF2D-5C99A22BCF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C97675-3FFA-F94C-816E-7059784E2A8A}"/>
              </a:ext>
            </a:extLst>
          </p:cNvPr>
          <p:cNvSpPr>
            <a:spLocks noGrp="1"/>
          </p:cNvSpPr>
          <p:nvPr>
            <p:ph type="sldNum" sz="quarter" idx="12"/>
          </p:nvPr>
        </p:nvSpPr>
        <p:spPr/>
        <p:txBody>
          <a:bodyPr/>
          <a:lstStyle/>
          <a:p>
            <a:fld id="{A67175F6-0B53-2141-BDC6-05B5DDF6370E}" type="slidenum">
              <a:rPr lang="en-US" smtClean="0"/>
              <a:t>‹#›</a:t>
            </a:fld>
            <a:endParaRPr lang="en-US"/>
          </a:p>
        </p:txBody>
      </p:sp>
    </p:spTree>
    <p:extLst>
      <p:ext uri="{BB962C8B-B14F-4D97-AF65-F5344CB8AC3E}">
        <p14:creationId xmlns:p14="http://schemas.microsoft.com/office/powerpoint/2010/main" val="316003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15DB4-4D0C-F14C-B10E-40E93489C8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7CA0B3-C550-4040-804A-07A9E77AF542}"/>
              </a:ext>
            </a:extLst>
          </p:cNvPr>
          <p:cNvSpPr>
            <a:spLocks noGrp="1"/>
          </p:cNvSpPr>
          <p:nvPr>
            <p:ph type="dt" sz="half" idx="10"/>
          </p:nvPr>
        </p:nvSpPr>
        <p:spPr/>
        <p:txBody>
          <a:bodyPr/>
          <a:lstStyle/>
          <a:p>
            <a:fld id="{EAEB6A84-CA07-0645-9E55-C155EF110459}" type="datetime1">
              <a:rPr lang="en-US" smtClean="0"/>
              <a:t>1/25/2023</a:t>
            </a:fld>
            <a:endParaRPr lang="en-US"/>
          </a:p>
        </p:txBody>
      </p:sp>
      <p:sp>
        <p:nvSpPr>
          <p:cNvPr id="4" name="Footer Placeholder 3">
            <a:extLst>
              <a:ext uri="{FF2B5EF4-FFF2-40B4-BE49-F238E27FC236}">
                <a16:creationId xmlns:a16="http://schemas.microsoft.com/office/drawing/2014/main" id="{CBAC217B-36CF-FD45-8F76-A5975AE429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8F0FD1-0427-5048-B426-62500A2DF012}"/>
              </a:ext>
            </a:extLst>
          </p:cNvPr>
          <p:cNvSpPr>
            <a:spLocks noGrp="1"/>
          </p:cNvSpPr>
          <p:nvPr>
            <p:ph type="sldNum" sz="quarter" idx="12"/>
          </p:nvPr>
        </p:nvSpPr>
        <p:spPr/>
        <p:txBody>
          <a:bodyPr/>
          <a:lstStyle/>
          <a:p>
            <a:fld id="{A67175F6-0B53-2141-BDC6-05B5DDF6370E}" type="slidenum">
              <a:rPr lang="en-US" smtClean="0"/>
              <a:t>‹#›</a:t>
            </a:fld>
            <a:endParaRPr lang="en-US"/>
          </a:p>
        </p:txBody>
      </p:sp>
    </p:spTree>
    <p:extLst>
      <p:ext uri="{BB962C8B-B14F-4D97-AF65-F5344CB8AC3E}">
        <p14:creationId xmlns:p14="http://schemas.microsoft.com/office/powerpoint/2010/main" val="3164843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CE1149-65CC-D548-A73F-1A27717237ED}"/>
              </a:ext>
            </a:extLst>
          </p:cNvPr>
          <p:cNvSpPr>
            <a:spLocks noGrp="1"/>
          </p:cNvSpPr>
          <p:nvPr>
            <p:ph type="dt" sz="half" idx="10"/>
          </p:nvPr>
        </p:nvSpPr>
        <p:spPr/>
        <p:txBody>
          <a:bodyPr/>
          <a:lstStyle/>
          <a:p>
            <a:fld id="{2F6210C7-99E0-F748-99CB-27A667ECAB4F}" type="datetime1">
              <a:rPr lang="en-US" smtClean="0"/>
              <a:t>1/25/2023</a:t>
            </a:fld>
            <a:endParaRPr lang="en-US"/>
          </a:p>
        </p:txBody>
      </p:sp>
      <p:sp>
        <p:nvSpPr>
          <p:cNvPr id="3" name="Footer Placeholder 2">
            <a:extLst>
              <a:ext uri="{FF2B5EF4-FFF2-40B4-BE49-F238E27FC236}">
                <a16:creationId xmlns:a16="http://schemas.microsoft.com/office/drawing/2014/main" id="{92E0477E-781B-FF41-8CCD-C3C565B2AC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E6371F-C1EE-7148-89C8-FC39D1278234}"/>
              </a:ext>
            </a:extLst>
          </p:cNvPr>
          <p:cNvSpPr>
            <a:spLocks noGrp="1"/>
          </p:cNvSpPr>
          <p:nvPr>
            <p:ph type="sldNum" sz="quarter" idx="12"/>
          </p:nvPr>
        </p:nvSpPr>
        <p:spPr/>
        <p:txBody>
          <a:bodyPr/>
          <a:lstStyle/>
          <a:p>
            <a:fld id="{A67175F6-0B53-2141-BDC6-05B5DDF6370E}" type="slidenum">
              <a:rPr lang="en-US" smtClean="0"/>
              <a:t>‹#›</a:t>
            </a:fld>
            <a:endParaRPr lang="en-US"/>
          </a:p>
        </p:txBody>
      </p:sp>
    </p:spTree>
    <p:extLst>
      <p:ext uri="{BB962C8B-B14F-4D97-AF65-F5344CB8AC3E}">
        <p14:creationId xmlns:p14="http://schemas.microsoft.com/office/powerpoint/2010/main" val="1130897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48025-F939-3340-B714-94864B41B1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7AB43C-7838-4747-8E18-4E15E734E5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621790-3B8D-AA46-89A4-BD38C03019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566329-8B5C-AA4F-AC22-383D26B97C87}"/>
              </a:ext>
            </a:extLst>
          </p:cNvPr>
          <p:cNvSpPr>
            <a:spLocks noGrp="1"/>
          </p:cNvSpPr>
          <p:nvPr>
            <p:ph type="dt" sz="half" idx="10"/>
          </p:nvPr>
        </p:nvSpPr>
        <p:spPr/>
        <p:txBody>
          <a:bodyPr/>
          <a:lstStyle/>
          <a:p>
            <a:fld id="{636B120F-A422-E642-9BCE-F9E5A472DAFC}" type="datetime1">
              <a:rPr lang="en-US" smtClean="0"/>
              <a:t>1/25/2023</a:t>
            </a:fld>
            <a:endParaRPr lang="en-US"/>
          </a:p>
        </p:txBody>
      </p:sp>
      <p:sp>
        <p:nvSpPr>
          <p:cNvPr id="6" name="Footer Placeholder 5">
            <a:extLst>
              <a:ext uri="{FF2B5EF4-FFF2-40B4-BE49-F238E27FC236}">
                <a16:creationId xmlns:a16="http://schemas.microsoft.com/office/drawing/2014/main" id="{387D27DC-F1B2-644E-9ABC-6275F5BE5A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BC8778-D58C-A841-A750-A12ECFCC9C85}"/>
              </a:ext>
            </a:extLst>
          </p:cNvPr>
          <p:cNvSpPr>
            <a:spLocks noGrp="1"/>
          </p:cNvSpPr>
          <p:nvPr>
            <p:ph type="sldNum" sz="quarter" idx="12"/>
          </p:nvPr>
        </p:nvSpPr>
        <p:spPr/>
        <p:txBody>
          <a:bodyPr/>
          <a:lstStyle/>
          <a:p>
            <a:fld id="{A67175F6-0B53-2141-BDC6-05B5DDF6370E}" type="slidenum">
              <a:rPr lang="en-US" smtClean="0"/>
              <a:t>‹#›</a:t>
            </a:fld>
            <a:endParaRPr lang="en-US"/>
          </a:p>
        </p:txBody>
      </p:sp>
    </p:spTree>
    <p:extLst>
      <p:ext uri="{BB962C8B-B14F-4D97-AF65-F5344CB8AC3E}">
        <p14:creationId xmlns:p14="http://schemas.microsoft.com/office/powerpoint/2010/main" val="3858053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BAE7E-F28D-8A48-A383-63D6B0E694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21EBA7-3D57-4F4F-90E6-E5C0B21D92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89C10C-031E-D846-B125-F2DF7574E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560700-4903-5E4C-B2D5-68C211E5A53A}"/>
              </a:ext>
            </a:extLst>
          </p:cNvPr>
          <p:cNvSpPr>
            <a:spLocks noGrp="1"/>
          </p:cNvSpPr>
          <p:nvPr>
            <p:ph type="dt" sz="half" idx="10"/>
          </p:nvPr>
        </p:nvSpPr>
        <p:spPr/>
        <p:txBody>
          <a:bodyPr/>
          <a:lstStyle/>
          <a:p>
            <a:fld id="{39D55BC4-DBFA-734D-8B98-878C66CEFB74}" type="datetime1">
              <a:rPr lang="en-US" smtClean="0"/>
              <a:t>1/25/2023</a:t>
            </a:fld>
            <a:endParaRPr lang="en-US"/>
          </a:p>
        </p:txBody>
      </p:sp>
      <p:sp>
        <p:nvSpPr>
          <p:cNvPr id="6" name="Footer Placeholder 5">
            <a:extLst>
              <a:ext uri="{FF2B5EF4-FFF2-40B4-BE49-F238E27FC236}">
                <a16:creationId xmlns:a16="http://schemas.microsoft.com/office/drawing/2014/main" id="{325A599B-7BC3-FA40-B364-C39826C258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C5675A-6DE3-0C4F-B7D9-777355E6384F}"/>
              </a:ext>
            </a:extLst>
          </p:cNvPr>
          <p:cNvSpPr>
            <a:spLocks noGrp="1"/>
          </p:cNvSpPr>
          <p:nvPr>
            <p:ph type="sldNum" sz="quarter" idx="12"/>
          </p:nvPr>
        </p:nvSpPr>
        <p:spPr/>
        <p:txBody>
          <a:bodyPr/>
          <a:lstStyle/>
          <a:p>
            <a:fld id="{A67175F6-0B53-2141-BDC6-05B5DDF6370E}" type="slidenum">
              <a:rPr lang="en-US" smtClean="0"/>
              <a:t>‹#›</a:t>
            </a:fld>
            <a:endParaRPr lang="en-US"/>
          </a:p>
        </p:txBody>
      </p:sp>
    </p:spTree>
    <p:extLst>
      <p:ext uri="{BB962C8B-B14F-4D97-AF65-F5344CB8AC3E}">
        <p14:creationId xmlns:p14="http://schemas.microsoft.com/office/powerpoint/2010/main" val="3259489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1640B-9298-D448-B7F8-D59FDF13DB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BF6613-657D-4B4D-BD1E-9106C74331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F30E7-DC1B-504F-B03F-EAF542B21E4D}"/>
              </a:ext>
            </a:extLst>
          </p:cNvPr>
          <p:cNvSpPr>
            <a:spLocks noGrp="1"/>
          </p:cNvSpPr>
          <p:nvPr>
            <p:ph type="dt" sz="half" idx="10"/>
          </p:nvPr>
        </p:nvSpPr>
        <p:spPr/>
        <p:txBody>
          <a:bodyPr/>
          <a:lstStyle/>
          <a:p>
            <a:fld id="{499986D4-59EE-E14F-BC59-05A630AD4A42}" type="datetime1">
              <a:rPr lang="en-US" smtClean="0"/>
              <a:t>1/25/2023</a:t>
            </a:fld>
            <a:endParaRPr lang="en-US"/>
          </a:p>
        </p:txBody>
      </p:sp>
      <p:sp>
        <p:nvSpPr>
          <p:cNvPr id="5" name="Footer Placeholder 4">
            <a:extLst>
              <a:ext uri="{FF2B5EF4-FFF2-40B4-BE49-F238E27FC236}">
                <a16:creationId xmlns:a16="http://schemas.microsoft.com/office/drawing/2014/main" id="{F825170D-D8DA-6C4C-93D1-00426414A3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E34803-B356-CE45-AE8B-225A6743E48E}"/>
              </a:ext>
            </a:extLst>
          </p:cNvPr>
          <p:cNvSpPr>
            <a:spLocks noGrp="1"/>
          </p:cNvSpPr>
          <p:nvPr>
            <p:ph type="sldNum" sz="quarter" idx="12"/>
          </p:nvPr>
        </p:nvSpPr>
        <p:spPr/>
        <p:txBody>
          <a:bodyPr/>
          <a:lstStyle/>
          <a:p>
            <a:fld id="{A67175F6-0B53-2141-BDC6-05B5DDF6370E}" type="slidenum">
              <a:rPr lang="en-US" smtClean="0"/>
              <a:t>‹#›</a:t>
            </a:fld>
            <a:endParaRPr lang="en-US"/>
          </a:p>
        </p:txBody>
      </p:sp>
    </p:spTree>
    <p:extLst>
      <p:ext uri="{BB962C8B-B14F-4D97-AF65-F5344CB8AC3E}">
        <p14:creationId xmlns:p14="http://schemas.microsoft.com/office/powerpoint/2010/main" val="3155916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28A282-96F9-2941-BDF8-14D9EC3673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DC9CF5-198D-9C4B-BEA6-C03B1C80C2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346FA-81B9-144A-A5B6-963DEE7D4A43}"/>
              </a:ext>
            </a:extLst>
          </p:cNvPr>
          <p:cNvSpPr>
            <a:spLocks noGrp="1"/>
          </p:cNvSpPr>
          <p:nvPr>
            <p:ph type="dt" sz="half" idx="10"/>
          </p:nvPr>
        </p:nvSpPr>
        <p:spPr/>
        <p:txBody>
          <a:bodyPr/>
          <a:lstStyle/>
          <a:p>
            <a:fld id="{8A2CB769-DB26-E447-97DA-63B4DC7FBAEC}" type="datetime1">
              <a:rPr lang="en-US" smtClean="0"/>
              <a:t>1/25/2023</a:t>
            </a:fld>
            <a:endParaRPr lang="en-US"/>
          </a:p>
        </p:txBody>
      </p:sp>
      <p:sp>
        <p:nvSpPr>
          <p:cNvPr id="5" name="Footer Placeholder 4">
            <a:extLst>
              <a:ext uri="{FF2B5EF4-FFF2-40B4-BE49-F238E27FC236}">
                <a16:creationId xmlns:a16="http://schemas.microsoft.com/office/drawing/2014/main" id="{ABCB5019-4DB9-5F42-A516-710B9AE17F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102BEF-96D6-AC48-82E1-EDC782200152}"/>
              </a:ext>
            </a:extLst>
          </p:cNvPr>
          <p:cNvSpPr>
            <a:spLocks noGrp="1"/>
          </p:cNvSpPr>
          <p:nvPr>
            <p:ph type="sldNum" sz="quarter" idx="12"/>
          </p:nvPr>
        </p:nvSpPr>
        <p:spPr/>
        <p:txBody>
          <a:bodyPr/>
          <a:lstStyle/>
          <a:p>
            <a:fld id="{A67175F6-0B53-2141-BDC6-05B5DDF6370E}" type="slidenum">
              <a:rPr lang="en-US" smtClean="0"/>
              <a:t>‹#›</a:t>
            </a:fld>
            <a:endParaRPr lang="en-US"/>
          </a:p>
        </p:txBody>
      </p:sp>
    </p:spTree>
    <p:extLst>
      <p:ext uri="{BB962C8B-B14F-4D97-AF65-F5344CB8AC3E}">
        <p14:creationId xmlns:p14="http://schemas.microsoft.com/office/powerpoint/2010/main" val="643131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Section brea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4EC568-6BBB-BE49-B951-7E266B081DF6}"/>
              </a:ext>
            </a:extLst>
          </p:cNvPr>
          <p:cNvSpPr/>
          <p:nvPr userDrawn="1"/>
        </p:nvSpPr>
        <p:spPr>
          <a:xfrm>
            <a:off x="5943600" y="4913086"/>
            <a:ext cx="6243173" cy="1944914"/>
          </a:xfrm>
          <a:prstGeom prst="rect">
            <a:avLst/>
          </a:prstGeom>
          <a:solidFill>
            <a:schemeClr val="bg1">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6" name="Rectangle 5">
            <a:extLst>
              <a:ext uri="{FF2B5EF4-FFF2-40B4-BE49-F238E27FC236}">
                <a16:creationId xmlns:a16="http://schemas.microsoft.com/office/drawing/2014/main" id="{F679D6E9-7CB6-4816-BA71-A98C108727C8}"/>
              </a:ext>
            </a:extLst>
          </p:cNvPr>
          <p:cNvSpPr/>
          <p:nvPr userDrawn="1"/>
        </p:nvSpPr>
        <p:spPr>
          <a:xfrm>
            <a:off x="6557" y="1078992"/>
            <a:ext cx="6243173" cy="5779008"/>
          </a:xfrm>
          <a:prstGeom prst="rect">
            <a:avLst/>
          </a:prstGeom>
          <a:solidFill>
            <a:schemeClr val="bg1">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p:txBody>
      </p:sp>
      <p:pic>
        <p:nvPicPr>
          <p:cNvPr id="13" name="Picture 12">
            <a:extLst>
              <a:ext uri="{FF2B5EF4-FFF2-40B4-BE49-F238E27FC236}">
                <a16:creationId xmlns:a16="http://schemas.microsoft.com/office/drawing/2014/main" id="{02EE26FF-8661-2047-8D38-C3D270A77485}"/>
              </a:ext>
            </a:extLst>
          </p:cNvPr>
          <p:cNvPicPr>
            <a:picLocks noChangeAspect="1"/>
          </p:cNvPicPr>
          <p:nvPr userDrawn="1"/>
        </p:nvPicPr>
        <p:blipFill>
          <a:blip r:embed="rId2"/>
          <a:stretch>
            <a:fillRect/>
          </a:stretch>
        </p:blipFill>
        <p:spPr>
          <a:xfrm>
            <a:off x="255671" y="170490"/>
            <a:ext cx="853800" cy="714346"/>
          </a:xfrm>
          <a:prstGeom prst="rect">
            <a:avLst/>
          </a:prstGeom>
        </p:spPr>
      </p:pic>
      <p:pic>
        <p:nvPicPr>
          <p:cNvPr id="5" name="Picture 4">
            <a:extLst>
              <a:ext uri="{FF2B5EF4-FFF2-40B4-BE49-F238E27FC236}">
                <a16:creationId xmlns:a16="http://schemas.microsoft.com/office/drawing/2014/main" id="{BE90728F-F580-A640-9DFD-7C28C34A541C}"/>
              </a:ext>
            </a:extLst>
          </p:cNvPr>
          <p:cNvPicPr>
            <a:picLocks noChangeAspect="1"/>
          </p:cNvPicPr>
          <p:nvPr userDrawn="1"/>
        </p:nvPicPr>
        <p:blipFill>
          <a:blip r:embed="rId3"/>
          <a:stretch>
            <a:fillRect/>
          </a:stretch>
        </p:blipFill>
        <p:spPr>
          <a:xfrm>
            <a:off x="6111845" y="1078993"/>
            <a:ext cx="6089442" cy="3834093"/>
          </a:xfrm>
          <a:prstGeom prst="rect">
            <a:avLst/>
          </a:prstGeom>
        </p:spPr>
      </p:pic>
      <p:pic>
        <p:nvPicPr>
          <p:cNvPr id="17" name="Picture 8" descr="Image result for ornl daac">
            <a:extLst>
              <a:ext uri="{FF2B5EF4-FFF2-40B4-BE49-F238E27FC236}">
                <a16:creationId xmlns:a16="http://schemas.microsoft.com/office/drawing/2014/main" id="{32DAF892-9C95-F24D-B1FB-D0C1612B905E}"/>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9526959" y="5329849"/>
            <a:ext cx="2592470" cy="67629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A7AF3D3-F382-7240-A644-9A1971285E81}"/>
              </a:ext>
            </a:extLst>
          </p:cNvPr>
          <p:cNvSpPr/>
          <p:nvPr userDrawn="1"/>
        </p:nvSpPr>
        <p:spPr>
          <a:xfrm rot="5400000">
            <a:off x="5802085" y="468089"/>
            <a:ext cx="587831" cy="12191998"/>
          </a:xfrm>
          <a:prstGeom prst="rect">
            <a:avLst/>
          </a:prstGeom>
          <a:solidFill>
            <a:srgbClr val="0B3D91"/>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Tree>
    <p:extLst>
      <p:ext uri="{BB962C8B-B14F-4D97-AF65-F5344CB8AC3E}">
        <p14:creationId xmlns:p14="http://schemas.microsoft.com/office/powerpoint/2010/main" val="1503122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latin typeface="+mn-lt"/>
              <a:cs typeface="+mn-cs"/>
            </a:endParaRPr>
          </a:p>
        </p:txBody>
      </p:sp>
      <p:sp>
        <p:nvSpPr>
          <p:cNvPr id="4" name="Rectangle 3">
            <a:extLst>
              <a:ext uri="{FF2B5EF4-FFF2-40B4-BE49-F238E27FC236}">
                <a16:creationId xmlns:a16="http://schemas.microsoft.com/office/drawing/2014/main" id="{104BC10A-752C-E44A-BDAC-37951328E944}"/>
              </a:ext>
            </a:extLst>
          </p:cNvPr>
          <p:cNvSpPr/>
          <p:nvPr userDrawn="1"/>
        </p:nvSpPr>
        <p:spPr>
          <a:xfrm>
            <a:off x="232703" y="1026160"/>
            <a:ext cx="11348568" cy="4317675"/>
          </a:xfrm>
          <a:prstGeom prst="rect">
            <a:avLst/>
          </a:prstGeom>
          <a:solidFill>
            <a:srgbClr val="0B3D9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10" name="TextBox 9"/>
          <p:cNvSpPr txBox="1"/>
          <p:nvPr userDrawn="1"/>
        </p:nvSpPr>
        <p:spPr>
          <a:xfrm>
            <a:off x="141152" y="5343835"/>
            <a:ext cx="5384807" cy="646331"/>
          </a:xfrm>
          <a:prstGeom prst="rect">
            <a:avLst/>
          </a:prstGeom>
          <a:noFill/>
        </p:spPr>
        <p:txBody>
          <a:bodyPr wrap="square" rtlCol="0">
            <a:spAutoFit/>
          </a:bodyPr>
          <a:lstStyle/>
          <a:p>
            <a:r>
              <a:rPr lang="en-US" sz="1200" b="0">
                <a:solidFill>
                  <a:schemeClr val="tx1"/>
                </a:solidFill>
                <a:latin typeface="Century Gothic" panose="020B0502020202020204" pitchFamily="34" charset="0"/>
              </a:rPr>
              <a:t>The Oak Ridge National Laboratory Distributed Active Archive Center for Biogeochemical Dynamics operates under an interagency agreement between NASA and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a:t>Click to edit Master </a:t>
            </a:r>
            <a:br>
              <a:rPr lang="en-US"/>
            </a:br>
            <a:r>
              <a:rPr lang="en-US"/>
              <a:t>title style</a:t>
            </a:r>
          </a:p>
        </p:txBody>
      </p:sp>
      <p:sp>
        <p:nvSpPr>
          <p:cNvPr id="3" name="Subtitle 2"/>
          <p:cNvSpPr>
            <a:spLocks noGrp="1"/>
          </p:cNvSpPr>
          <p:nvPr userDrawn="1">
            <p:ph type="subTitle" idx="1"/>
          </p:nvPr>
        </p:nvSpPr>
        <p:spPr>
          <a:xfrm>
            <a:off x="447480" y="2798805"/>
            <a:ext cx="5520833" cy="1960955"/>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6" name="Picture 8" descr="Image result for ornl daac">
            <a:extLst>
              <a:ext uri="{FF2B5EF4-FFF2-40B4-BE49-F238E27FC236}">
                <a16:creationId xmlns:a16="http://schemas.microsoft.com/office/drawing/2014/main" id="{9A066B76-0CE7-924A-A390-E29BF834909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58961"/>
            <a:ext cx="2592470" cy="6762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951E6D29-1140-6543-A27A-327515C83757}"/>
              </a:ext>
            </a:extLst>
          </p:cNvPr>
          <p:cNvPicPr>
            <a:picLocks noChangeAspect="1"/>
          </p:cNvPicPr>
          <p:nvPr userDrawn="1"/>
        </p:nvPicPr>
        <p:blipFill>
          <a:blip r:embed="rId3"/>
          <a:stretch>
            <a:fillRect/>
          </a:stretch>
        </p:blipFill>
        <p:spPr>
          <a:xfrm>
            <a:off x="10285338" y="5620834"/>
            <a:ext cx="1256270" cy="1051079"/>
          </a:xfrm>
          <a:prstGeom prst="rect">
            <a:avLst/>
          </a:prstGeom>
        </p:spPr>
      </p:pic>
      <p:pic>
        <p:nvPicPr>
          <p:cNvPr id="18" name="Picture 17">
            <a:extLst>
              <a:ext uri="{FF2B5EF4-FFF2-40B4-BE49-F238E27FC236}">
                <a16:creationId xmlns:a16="http://schemas.microsoft.com/office/drawing/2014/main" id="{100A05CF-972E-EE43-96DF-510D616FE94B}"/>
              </a:ext>
            </a:extLst>
          </p:cNvPr>
          <p:cNvPicPr>
            <a:picLocks noChangeAspect="1"/>
          </p:cNvPicPr>
          <p:nvPr userDrawn="1"/>
        </p:nvPicPr>
        <p:blipFill>
          <a:blip r:embed="rId4"/>
          <a:stretch>
            <a:fillRect/>
          </a:stretch>
        </p:blipFill>
        <p:spPr>
          <a:xfrm>
            <a:off x="6173126" y="1941470"/>
            <a:ext cx="5398286" cy="3398921"/>
          </a:xfrm>
          <a:prstGeom prst="rect">
            <a:avLst/>
          </a:prstGeom>
        </p:spPr>
      </p:pic>
      <p:pic>
        <p:nvPicPr>
          <p:cNvPr id="19" name="Picture 18">
            <a:extLst>
              <a:ext uri="{FF2B5EF4-FFF2-40B4-BE49-F238E27FC236}">
                <a16:creationId xmlns:a16="http://schemas.microsoft.com/office/drawing/2014/main" id="{75DD45C1-E85A-6B4D-99CE-D99FD1FE138F}"/>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97653" y="5831840"/>
            <a:ext cx="2616890" cy="634012"/>
          </a:xfrm>
          <a:prstGeom prst="rect">
            <a:avLst/>
          </a:prstGeom>
        </p:spPr>
      </p:pic>
    </p:spTree>
    <p:extLst>
      <p:ext uri="{BB962C8B-B14F-4D97-AF65-F5344CB8AC3E}">
        <p14:creationId xmlns:p14="http://schemas.microsoft.com/office/powerpoint/2010/main" val="3089566444"/>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p>
        </p:txBody>
      </p:sp>
      <p:sp>
        <p:nvSpPr>
          <p:cNvPr id="3" name="Content Placeholder 2"/>
          <p:cNvSpPr>
            <a:spLocks noGrp="1"/>
          </p:cNvSpPr>
          <p:nvPr>
            <p:ph idx="1"/>
          </p:nvPr>
        </p:nvSpPr>
        <p:spPr>
          <a:xfrm>
            <a:off x="448055" y="1047404"/>
            <a:ext cx="11430000" cy="4654109"/>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2842666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F49DAA-E2AA-0F4F-B767-EDF02A722238}"/>
              </a:ext>
            </a:extLst>
          </p:cNvPr>
          <p:cNvSpPr>
            <a:spLocks noGrp="1"/>
          </p:cNvSpPr>
          <p:nvPr>
            <p:ph type="title"/>
          </p:nvPr>
        </p:nvSpPr>
        <p:spPr>
          <a:xfrm>
            <a:off x="614569" y="1471929"/>
            <a:ext cx="10962861" cy="787814"/>
          </a:xfrm>
          <a:prstGeom prst="rect">
            <a:avLst/>
          </a:prstGeo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B8424E33-B8F7-5846-9882-C78BCE614614}"/>
              </a:ext>
            </a:extLst>
          </p:cNvPr>
          <p:cNvSpPr>
            <a:spLocks noGrp="1"/>
          </p:cNvSpPr>
          <p:nvPr>
            <p:ph type="body" idx="10"/>
          </p:nvPr>
        </p:nvSpPr>
        <p:spPr>
          <a:xfrm>
            <a:off x="614569" y="2538245"/>
            <a:ext cx="10962861" cy="392030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1070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4EC568-6BBB-BE49-B951-7E266B081DF6}"/>
              </a:ext>
            </a:extLst>
          </p:cNvPr>
          <p:cNvSpPr/>
          <p:nvPr userDrawn="1"/>
        </p:nvSpPr>
        <p:spPr>
          <a:xfrm>
            <a:off x="5943600" y="4913086"/>
            <a:ext cx="6243173" cy="1944914"/>
          </a:xfrm>
          <a:prstGeom prst="rect">
            <a:avLst/>
          </a:prstGeom>
          <a:solidFill>
            <a:schemeClr val="bg1">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6" name="Rectangle 5">
            <a:extLst>
              <a:ext uri="{FF2B5EF4-FFF2-40B4-BE49-F238E27FC236}">
                <a16:creationId xmlns:a16="http://schemas.microsoft.com/office/drawing/2014/main" id="{F679D6E9-7CB6-4816-BA71-A98C108727C8}"/>
              </a:ext>
            </a:extLst>
          </p:cNvPr>
          <p:cNvSpPr/>
          <p:nvPr userDrawn="1"/>
        </p:nvSpPr>
        <p:spPr>
          <a:xfrm>
            <a:off x="6557" y="1078992"/>
            <a:ext cx="6243173" cy="5779008"/>
          </a:xfrm>
          <a:prstGeom prst="rect">
            <a:avLst/>
          </a:prstGeom>
          <a:solidFill>
            <a:schemeClr val="bg1">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p:txBody>
      </p:sp>
      <p:pic>
        <p:nvPicPr>
          <p:cNvPr id="13" name="Picture 12">
            <a:extLst>
              <a:ext uri="{FF2B5EF4-FFF2-40B4-BE49-F238E27FC236}">
                <a16:creationId xmlns:a16="http://schemas.microsoft.com/office/drawing/2014/main" id="{02EE26FF-8661-2047-8D38-C3D270A77485}"/>
              </a:ext>
            </a:extLst>
          </p:cNvPr>
          <p:cNvPicPr>
            <a:picLocks noChangeAspect="1"/>
          </p:cNvPicPr>
          <p:nvPr userDrawn="1"/>
        </p:nvPicPr>
        <p:blipFill>
          <a:blip r:embed="rId2"/>
          <a:stretch>
            <a:fillRect/>
          </a:stretch>
        </p:blipFill>
        <p:spPr>
          <a:xfrm>
            <a:off x="255671" y="170490"/>
            <a:ext cx="853800" cy="714346"/>
          </a:xfrm>
          <a:prstGeom prst="rect">
            <a:avLst/>
          </a:prstGeom>
        </p:spPr>
      </p:pic>
      <p:pic>
        <p:nvPicPr>
          <p:cNvPr id="5" name="Picture 4">
            <a:extLst>
              <a:ext uri="{FF2B5EF4-FFF2-40B4-BE49-F238E27FC236}">
                <a16:creationId xmlns:a16="http://schemas.microsoft.com/office/drawing/2014/main" id="{BE90728F-F580-A640-9DFD-7C28C34A541C}"/>
              </a:ext>
            </a:extLst>
          </p:cNvPr>
          <p:cNvPicPr>
            <a:picLocks noChangeAspect="1"/>
          </p:cNvPicPr>
          <p:nvPr userDrawn="1"/>
        </p:nvPicPr>
        <p:blipFill>
          <a:blip r:embed="rId3"/>
          <a:stretch>
            <a:fillRect/>
          </a:stretch>
        </p:blipFill>
        <p:spPr>
          <a:xfrm>
            <a:off x="6111845" y="1078993"/>
            <a:ext cx="6089442" cy="3834093"/>
          </a:xfrm>
          <a:prstGeom prst="rect">
            <a:avLst/>
          </a:prstGeom>
        </p:spPr>
      </p:pic>
      <p:pic>
        <p:nvPicPr>
          <p:cNvPr id="17" name="Picture 8" descr="Image result for ornl daac">
            <a:extLst>
              <a:ext uri="{FF2B5EF4-FFF2-40B4-BE49-F238E27FC236}">
                <a16:creationId xmlns:a16="http://schemas.microsoft.com/office/drawing/2014/main" id="{32DAF892-9C95-F24D-B1FB-D0C1612B905E}"/>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9526959" y="5329849"/>
            <a:ext cx="2592470" cy="67629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A7AF3D3-F382-7240-A644-9A1971285E81}"/>
              </a:ext>
            </a:extLst>
          </p:cNvPr>
          <p:cNvSpPr/>
          <p:nvPr userDrawn="1"/>
        </p:nvSpPr>
        <p:spPr>
          <a:xfrm rot="5400000">
            <a:off x="5802085" y="468089"/>
            <a:ext cx="587831" cy="12191998"/>
          </a:xfrm>
          <a:prstGeom prst="rect">
            <a:avLst/>
          </a:prstGeom>
          <a:solidFill>
            <a:srgbClr val="0B3D91"/>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Tree>
    <p:extLst>
      <p:ext uri="{BB962C8B-B14F-4D97-AF65-F5344CB8AC3E}">
        <p14:creationId xmlns:p14="http://schemas.microsoft.com/office/powerpoint/2010/main" val="2869439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3881962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1492361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6980F-2454-FAC5-E454-3EAE18DD68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78992-6F73-FBA1-38C7-726E6317F5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FDBCD3-873D-3836-55C2-63FC822E357F}"/>
              </a:ext>
            </a:extLst>
          </p:cNvPr>
          <p:cNvSpPr>
            <a:spLocks noGrp="1"/>
          </p:cNvSpPr>
          <p:nvPr>
            <p:ph type="dt" sz="half" idx="10"/>
          </p:nvPr>
        </p:nvSpPr>
        <p:spPr/>
        <p:txBody>
          <a:bodyPr/>
          <a:lstStyle/>
          <a:p>
            <a:fld id="{B33891D8-89D9-3C4E-A23C-EC1EB1C9267D}" type="datetimeFigureOut">
              <a:rPr lang="en-US" smtClean="0"/>
              <a:t>1/25/2023</a:t>
            </a:fld>
            <a:endParaRPr lang="en-US"/>
          </a:p>
        </p:txBody>
      </p:sp>
      <p:sp>
        <p:nvSpPr>
          <p:cNvPr id="5" name="Footer Placeholder 4">
            <a:extLst>
              <a:ext uri="{FF2B5EF4-FFF2-40B4-BE49-F238E27FC236}">
                <a16:creationId xmlns:a16="http://schemas.microsoft.com/office/drawing/2014/main" id="{B03363FF-163D-70B5-6714-5A176339A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F3963-E391-FB79-3F1B-EFC67640989F}"/>
              </a:ext>
            </a:extLst>
          </p:cNvPr>
          <p:cNvSpPr>
            <a:spLocks noGrp="1"/>
          </p:cNvSpPr>
          <p:nvPr>
            <p:ph type="sldNum" sz="quarter" idx="12"/>
          </p:nvPr>
        </p:nvSpPr>
        <p:spPr/>
        <p:txBody>
          <a:bodyPr/>
          <a:lstStyle/>
          <a:p>
            <a:fld id="{E6F55A93-740E-7A44-BFD7-417FDAFF2DDD}" type="slidenum">
              <a:rPr lang="en-US" smtClean="0"/>
              <a:t>‹#›</a:t>
            </a:fld>
            <a:endParaRPr lang="en-US"/>
          </a:p>
        </p:txBody>
      </p:sp>
    </p:spTree>
    <p:extLst>
      <p:ext uri="{BB962C8B-B14F-4D97-AF65-F5344CB8AC3E}">
        <p14:creationId xmlns:p14="http://schemas.microsoft.com/office/powerpoint/2010/main" val="2590701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6963-177F-D47A-A177-69ACA3D641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8FED39-4374-290E-0060-E88A31FBAE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977568-D7C2-FB94-BD12-135EA43FC29E}"/>
              </a:ext>
            </a:extLst>
          </p:cNvPr>
          <p:cNvSpPr>
            <a:spLocks noGrp="1"/>
          </p:cNvSpPr>
          <p:nvPr>
            <p:ph type="dt" sz="half" idx="10"/>
          </p:nvPr>
        </p:nvSpPr>
        <p:spPr/>
        <p:txBody>
          <a:bodyPr/>
          <a:lstStyle/>
          <a:p>
            <a:fld id="{B33891D8-89D9-3C4E-A23C-EC1EB1C9267D}" type="datetimeFigureOut">
              <a:rPr lang="en-US" smtClean="0"/>
              <a:t>1/25/2023</a:t>
            </a:fld>
            <a:endParaRPr lang="en-US"/>
          </a:p>
        </p:txBody>
      </p:sp>
      <p:sp>
        <p:nvSpPr>
          <p:cNvPr id="5" name="Footer Placeholder 4">
            <a:extLst>
              <a:ext uri="{FF2B5EF4-FFF2-40B4-BE49-F238E27FC236}">
                <a16:creationId xmlns:a16="http://schemas.microsoft.com/office/drawing/2014/main" id="{739ADCE8-7B60-63D7-16D6-FDBCCA55F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E32E38-68AD-B7CE-0BC9-81A6B264EBCB}"/>
              </a:ext>
            </a:extLst>
          </p:cNvPr>
          <p:cNvSpPr>
            <a:spLocks noGrp="1"/>
          </p:cNvSpPr>
          <p:nvPr>
            <p:ph type="sldNum" sz="quarter" idx="12"/>
          </p:nvPr>
        </p:nvSpPr>
        <p:spPr/>
        <p:txBody>
          <a:bodyPr/>
          <a:lstStyle/>
          <a:p>
            <a:fld id="{E6F55A93-740E-7A44-BFD7-417FDAFF2DDD}" type="slidenum">
              <a:rPr lang="en-US" smtClean="0"/>
              <a:t>‹#›</a:t>
            </a:fld>
            <a:endParaRPr lang="en-US"/>
          </a:p>
        </p:txBody>
      </p:sp>
    </p:spTree>
    <p:extLst>
      <p:ext uri="{BB962C8B-B14F-4D97-AF65-F5344CB8AC3E}">
        <p14:creationId xmlns:p14="http://schemas.microsoft.com/office/powerpoint/2010/main" val="487469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E9E00-7CEE-9A7B-872B-6100EC2554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D510B2-8DCD-5AF9-18A6-B7976E3AC1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34FDA7-4160-041A-EB6B-E95C1B7CAD02}"/>
              </a:ext>
            </a:extLst>
          </p:cNvPr>
          <p:cNvSpPr>
            <a:spLocks noGrp="1"/>
          </p:cNvSpPr>
          <p:nvPr>
            <p:ph type="dt" sz="half" idx="10"/>
          </p:nvPr>
        </p:nvSpPr>
        <p:spPr/>
        <p:txBody>
          <a:bodyPr/>
          <a:lstStyle/>
          <a:p>
            <a:fld id="{B33891D8-89D9-3C4E-A23C-EC1EB1C9267D}" type="datetimeFigureOut">
              <a:rPr lang="en-US" smtClean="0"/>
              <a:t>1/25/2023</a:t>
            </a:fld>
            <a:endParaRPr lang="en-US"/>
          </a:p>
        </p:txBody>
      </p:sp>
      <p:sp>
        <p:nvSpPr>
          <p:cNvPr id="5" name="Footer Placeholder 4">
            <a:extLst>
              <a:ext uri="{FF2B5EF4-FFF2-40B4-BE49-F238E27FC236}">
                <a16:creationId xmlns:a16="http://schemas.microsoft.com/office/drawing/2014/main" id="{39D27DD6-D20A-E227-90CA-5F74FA45FD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B958B6-8D7B-B50A-56A8-C92CC22C6B6C}"/>
              </a:ext>
            </a:extLst>
          </p:cNvPr>
          <p:cNvSpPr>
            <a:spLocks noGrp="1"/>
          </p:cNvSpPr>
          <p:nvPr>
            <p:ph type="sldNum" sz="quarter" idx="12"/>
          </p:nvPr>
        </p:nvSpPr>
        <p:spPr/>
        <p:txBody>
          <a:bodyPr/>
          <a:lstStyle/>
          <a:p>
            <a:fld id="{E6F55A93-740E-7A44-BFD7-417FDAFF2DDD}" type="slidenum">
              <a:rPr lang="en-US" smtClean="0"/>
              <a:t>‹#›</a:t>
            </a:fld>
            <a:endParaRPr lang="en-US"/>
          </a:p>
        </p:txBody>
      </p:sp>
    </p:spTree>
    <p:extLst>
      <p:ext uri="{BB962C8B-B14F-4D97-AF65-F5344CB8AC3E}">
        <p14:creationId xmlns:p14="http://schemas.microsoft.com/office/powerpoint/2010/main" val="1886794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5B71-87D6-F736-0CF7-249B03A3D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345303-2426-4A76-2EBD-3225CEF796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A1469E-9FD1-512A-0ACA-5E80C2957E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9C8-7AFE-EFC3-42E3-E472793BFD9E}"/>
              </a:ext>
            </a:extLst>
          </p:cNvPr>
          <p:cNvSpPr>
            <a:spLocks noGrp="1"/>
          </p:cNvSpPr>
          <p:nvPr>
            <p:ph type="dt" sz="half" idx="10"/>
          </p:nvPr>
        </p:nvSpPr>
        <p:spPr/>
        <p:txBody>
          <a:bodyPr/>
          <a:lstStyle/>
          <a:p>
            <a:fld id="{B33891D8-89D9-3C4E-A23C-EC1EB1C9267D}" type="datetimeFigureOut">
              <a:rPr lang="en-US" smtClean="0"/>
              <a:t>1/25/2023</a:t>
            </a:fld>
            <a:endParaRPr lang="en-US"/>
          </a:p>
        </p:txBody>
      </p:sp>
      <p:sp>
        <p:nvSpPr>
          <p:cNvPr id="6" name="Footer Placeholder 5">
            <a:extLst>
              <a:ext uri="{FF2B5EF4-FFF2-40B4-BE49-F238E27FC236}">
                <a16:creationId xmlns:a16="http://schemas.microsoft.com/office/drawing/2014/main" id="{8FACFE54-9BBF-B16B-EA05-D26D39B36C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5C7091-BFF7-6A37-0370-5F1553B558C0}"/>
              </a:ext>
            </a:extLst>
          </p:cNvPr>
          <p:cNvSpPr>
            <a:spLocks noGrp="1"/>
          </p:cNvSpPr>
          <p:nvPr>
            <p:ph type="sldNum" sz="quarter" idx="12"/>
          </p:nvPr>
        </p:nvSpPr>
        <p:spPr/>
        <p:txBody>
          <a:bodyPr/>
          <a:lstStyle/>
          <a:p>
            <a:fld id="{E6F55A93-740E-7A44-BFD7-417FDAFF2DDD}" type="slidenum">
              <a:rPr lang="en-US" smtClean="0"/>
              <a:t>‹#›</a:t>
            </a:fld>
            <a:endParaRPr lang="en-US"/>
          </a:p>
        </p:txBody>
      </p:sp>
    </p:spTree>
    <p:extLst>
      <p:ext uri="{BB962C8B-B14F-4D97-AF65-F5344CB8AC3E}">
        <p14:creationId xmlns:p14="http://schemas.microsoft.com/office/powerpoint/2010/main" val="2406069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8DC39-C613-FFF0-8504-92386EF058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D16F70-9E0D-30A5-4DE3-8DF66C30EC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1A3C02-A4AD-FF54-41AC-011D030EB6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AB860C-38A5-8F97-B391-63DB10E30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9A6980-D979-436E-9FBA-549D6D7B5F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1F2374-5484-ADEB-5AFD-5B3723BD6C70}"/>
              </a:ext>
            </a:extLst>
          </p:cNvPr>
          <p:cNvSpPr>
            <a:spLocks noGrp="1"/>
          </p:cNvSpPr>
          <p:nvPr>
            <p:ph type="dt" sz="half" idx="10"/>
          </p:nvPr>
        </p:nvSpPr>
        <p:spPr/>
        <p:txBody>
          <a:bodyPr/>
          <a:lstStyle/>
          <a:p>
            <a:fld id="{B33891D8-89D9-3C4E-A23C-EC1EB1C9267D}" type="datetimeFigureOut">
              <a:rPr lang="en-US" smtClean="0"/>
              <a:t>1/25/2023</a:t>
            </a:fld>
            <a:endParaRPr lang="en-US"/>
          </a:p>
        </p:txBody>
      </p:sp>
      <p:sp>
        <p:nvSpPr>
          <p:cNvPr id="8" name="Footer Placeholder 7">
            <a:extLst>
              <a:ext uri="{FF2B5EF4-FFF2-40B4-BE49-F238E27FC236}">
                <a16:creationId xmlns:a16="http://schemas.microsoft.com/office/drawing/2014/main" id="{F0E8F451-E593-FE5C-6E69-8B071C0383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07C109-AF0A-AA05-8FA8-14935758318C}"/>
              </a:ext>
            </a:extLst>
          </p:cNvPr>
          <p:cNvSpPr>
            <a:spLocks noGrp="1"/>
          </p:cNvSpPr>
          <p:nvPr>
            <p:ph type="sldNum" sz="quarter" idx="12"/>
          </p:nvPr>
        </p:nvSpPr>
        <p:spPr/>
        <p:txBody>
          <a:bodyPr/>
          <a:lstStyle/>
          <a:p>
            <a:fld id="{E6F55A93-740E-7A44-BFD7-417FDAFF2DDD}" type="slidenum">
              <a:rPr lang="en-US" smtClean="0"/>
              <a:t>‹#›</a:t>
            </a:fld>
            <a:endParaRPr lang="en-US"/>
          </a:p>
        </p:txBody>
      </p:sp>
    </p:spTree>
    <p:extLst>
      <p:ext uri="{BB962C8B-B14F-4D97-AF65-F5344CB8AC3E}">
        <p14:creationId xmlns:p14="http://schemas.microsoft.com/office/powerpoint/2010/main" val="1089718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D592F-52BA-2A6C-262E-C25BFC5405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5792AD-98D0-8834-BBD4-5B917683C87C}"/>
              </a:ext>
            </a:extLst>
          </p:cNvPr>
          <p:cNvSpPr>
            <a:spLocks noGrp="1"/>
          </p:cNvSpPr>
          <p:nvPr>
            <p:ph type="dt" sz="half" idx="10"/>
          </p:nvPr>
        </p:nvSpPr>
        <p:spPr/>
        <p:txBody>
          <a:bodyPr/>
          <a:lstStyle/>
          <a:p>
            <a:fld id="{B33891D8-89D9-3C4E-A23C-EC1EB1C9267D}" type="datetimeFigureOut">
              <a:rPr lang="en-US" smtClean="0"/>
              <a:t>1/25/2023</a:t>
            </a:fld>
            <a:endParaRPr lang="en-US"/>
          </a:p>
        </p:txBody>
      </p:sp>
      <p:sp>
        <p:nvSpPr>
          <p:cNvPr id="4" name="Footer Placeholder 3">
            <a:extLst>
              <a:ext uri="{FF2B5EF4-FFF2-40B4-BE49-F238E27FC236}">
                <a16:creationId xmlns:a16="http://schemas.microsoft.com/office/drawing/2014/main" id="{71BC009F-751C-DC39-5EC2-3C12F3A7C9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BE54C6-AFBC-2EC8-8E93-E1DE46222240}"/>
              </a:ext>
            </a:extLst>
          </p:cNvPr>
          <p:cNvSpPr>
            <a:spLocks noGrp="1"/>
          </p:cNvSpPr>
          <p:nvPr>
            <p:ph type="sldNum" sz="quarter" idx="12"/>
          </p:nvPr>
        </p:nvSpPr>
        <p:spPr/>
        <p:txBody>
          <a:bodyPr/>
          <a:lstStyle/>
          <a:p>
            <a:fld id="{E6F55A93-740E-7A44-BFD7-417FDAFF2DDD}" type="slidenum">
              <a:rPr lang="en-US" smtClean="0"/>
              <a:t>‹#›</a:t>
            </a:fld>
            <a:endParaRPr lang="en-US"/>
          </a:p>
        </p:txBody>
      </p:sp>
    </p:spTree>
    <p:extLst>
      <p:ext uri="{BB962C8B-B14F-4D97-AF65-F5344CB8AC3E}">
        <p14:creationId xmlns:p14="http://schemas.microsoft.com/office/powerpoint/2010/main" val="1048863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3F01CE-01E6-ECDC-BC5C-6CFC49E4AF16}"/>
              </a:ext>
            </a:extLst>
          </p:cNvPr>
          <p:cNvSpPr>
            <a:spLocks noGrp="1"/>
          </p:cNvSpPr>
          <p:nvPr>
            <p:ph type="dt" sz="half" idx="10"/>
          </p:nvPr>
        </p:nvSpPr>
        <p:spPr/>
        <p:txBody>
          <a:bodyPr/>
          <a:lstStyle/>
          <a:p>
            <a:fld id="{B33891D8-89D9-3C4E-A23C-EC1EB1C9267D}" type="datetimeFigureOut">
              <a:rPr lang="en-US" smtClean="0"/>
              <a:t>1/25/2023</a:t>
            </a:fld>
            <a:endParaRPr lang="en-US"/>
          </a:p>
        </p:txBody>
      </p:sp>
      <p:sp>
        <p:nvSpPr>
          <p:cNvPr id="3" name="Footer Placeholder 2">
            <a:extLst>
              <a:ext uri="{FF2B5EF4-FFF2-40B4-BE49-F238E27FC236}">
                <a16:creationId xmlns:a16="http://schemas.microsoft.com/office/drawing/2014/main" id="{0E081951-1DAF-B01E-5B31-E139EB6506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B513CB-8E10-477F-CF96-17D24CD8C471}"/>
              </a:ext>
            </a:extLst>
          </p:cNvPr>
          <p:cNvSpPr>
            <a:spLocks noGrp="1"/>
          </p:cNvSpPr>
          <p:nvPr>
            <p:ph type="sldNum" sz="quarter" idx="12"/>
          </p:nvPr>
        </p:nvSpPr>
        <p:spPr/>
        <p:txBody>
          <a:bodyPr/>
          <a:lstStyle/>
          <a:p>
            <a:fld id="{E6F55A93-740E-7A44-BFD7-417FDAFF2DDD}" type="slidenum">
              <a:rPr lang="en-US" smtClean="0"/>
              <a:t>‹#›</a:t>
            </a:fld>
            <a:endParaRPr lang="en-US"/>
          </a:p>
        </p:txBody>
      </p:sp>
    </p:spTree>
    <p:extLst>
      <p:ext uri="{BB962C8B-B14F-4D97-AF65-F5344CB8AC3E}">
        <p14:creationId xmlns:p14="http://schemas.microsoft.com/office/powerpoint/2010/main" val="3016415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EE1330-D65C-49CE-8E9E-7A3855E8FB1E}"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E2DA14-93AB-4112-950C-6520D4C3D44A}" type="slidenum">
              <a:rPr lang="en-US" smtClean="0"/>
              <a:t>‹#›</a:t>
            </a:fld>
            <a:endParaRPr lang="en-US"/>
          </a:p>
        </p:txBody>
      </p:sp>
    </p:spTree>
    <p:extLst>
      <p:ext uri="{BB962C8B-B14F-4D97-AF65-F5344CB8AC3E}">
        <p14:creationId xmlns:p14="http://schemas.microsoft.com/office/powerpoint/2010/main" val="27627915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81BB0-279D-20EB-3074-B7072F6B5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56A4E0-1759-DB04-A4B8-19F6E2AD13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2013AC-FC22-7CBD-A8BB-D437F50F76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595F04-EEA6-A17B-2214-28AB7B05AAD9}"/>
              </a:ext>
            </a:extLst>
          </p:cNvPr>
          <p:cNvSpPr>
            <a:spLocks noGrp="1"/>
          </p:cNvSpPr>
          <p:nvPr>
            <p:ph type="dt" sz="half" idx="10"/>
          </p:nvPr>
        </p:nvSpPr>
        <p:spPr/>
        <p:txBody>
          <a:bodyPr/>
          <a:lstStyle/>
          <a:p>
            <a:fld id="{B33891D8-89D9-3C4E-A23C-EC1EB1C9267D}" type="datetimeFigureOut">
              <a:rPr lang="en-US" smtClean="0"/>
              <a:t>1/25/2023</a:t>
            </a:fld>
            <a:endParaRPr lang="en-US"/>
          </a:p>
        </p:txBody>
      </p:sp>
      <p:sp>
        <p:nvSpPr>
          <p:cNvPr id="6" name="Footer Placeholder 5">
            <a:extLst>
              <a:ext uri="{FF2B5EF4-FFF2-40B4-BE49-F238E27FC236}">
                <a16:creationId xmlns:a16="http://schemas.microsoft.com/office/drawing/2014/main" id="{743564D5-EE0C-39DC-558F-DF6BD681D8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8DDD2B-88B9-EF5F-60E8-CAD40BD5CAB6}"/>
              </a:ext>
            </a:extLst>
          </p:cNvPr>
          <p:cNvSpPr>
            <a:spLocks noGrp="1"/>
          </p:cNvSpPr>
          <p:nvPr>
            <p:ph type="sldNum" sz="quarter" idx="12"/>
          </p:nvPr>
        </p:nvSpPr>
        <p:spPr/>
        <p:txBody>
          <a:bodyPr/>
          <a:lstStyle/>
          <a:p>
            <a:fld id="{E6F55A93-740E-7A44-BFD7-417FDAFF2DDD}" type="slidenum">
              <a:rPr lang="en-US" smtClean="0"/>
              <a:t>‹#›</a:t>
            </a:fld>
            <a:endParaRPr lang="en-US"/>
          </a:p>
        </p:txBody>
      </p:sp>
    </p:spTree>
    <p:extLst>
      <p:ext uri="{BB962C8B-B14F-4D97-AF65-F5344CB8AC3E}">
        <p14:creationId xmlns:p14="http://schemas.microsoft.com/office/powerpoint/2010/main" val="14023077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7E9A7-E20A-E91F-529B-9A65D875C2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394947-4571-1DA2-6C8A-8BEB23B8A8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7471D1-833F-2586-A296-DC66616AE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3FCE54-B278-CAC5-52A2-0564571422E6}"/>
              </a:ext>
            </a:extLst>
          </p:cNvPr>
          <p:cNvSpPr>
            <a:spLocks noGrp="1"/>
          </p:cNvSpPr>
          <p:nvPr>
            <p:ph type="dt" sz="half" idx="10"/>
          </p:nvPr>
        </p:nvSpPr>
        <p:spPr/>
        <p:txBody>
          <a:bodyPr/>
          <a:lstStyle/>
          <a:p>
            <a:fld id="{B33891D8-89D9-3C4E-A23C-EC1EB1C9267D}" type="datetimeFigureOut">
              <a:rPr lang="en-US" smtClean="0"/>
              <a:t>1/25/2023</a:t>
            </a:fld>
            <a:endParaRPr lang="en-US"/>
          </a:p>
        </p:txBody>
      </p:sp>
      <p:sp>
        <p:nvSpPr>
          <p:cNvPr id="6" name="Footer Placeholder 5">
            <a:extLst>
              <a:ext uri="{FF2B5EF4-FFF2-40B4-BE49-F238E27FC236}">
                <a16:creationId xmlns:a16="http://schemas.microsoft.com/office/drawing/2014/main" id="{5C00179A-5ADE-8E1B-4AF7-580FF3D16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0E5A5A-17C1-62E8-D49F-8F66026FA34D}"/>
              </a:ext>
            </a:extLst>
          </p:cNvPr>
          <p:cNvSpPr>
            <a:spLocks noGrp="1"/>
          </p:cNvSpPr>
          <p:nvPr>
            <p:ph type="sldNum" sz="quarter" idx="12"/>
          </p:nvPr>
        </p:nvSpPr>
        <p:spPr/>
        <p:txBody>
          <a:bodyPr/>
          <a:lstStyle/>
          <a:p>
            <a:fld id="{E6F55A93-740E-7A44-BFD7-417FDAFF2DDD}" type="slidenum">
              <a:rPr lang="en-US" smtClean="0"/>
              <a:t>‹#›</a:t>
            </a:fld>
            <a:endParaRPr lang="en-US"/>
          </a:p>
        </p:txBody>
      </p:sp>
    </p:spTree>
    <p:extLst>
      <p:ext uri="{BB962C8B-B14F-4D97-AF65-F5344CB8AC3E}">
        <p14:creationId xmlns:p14="http://schemas.microsoft.com/office/powerpoint/2010/main" val="18439764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02B9-FB02-ED9E-2D99-412E65207C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9C0671-6D4D-5B1A-2CFF-4DC158A5E7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EF6982-9870-DC45-3329-BF743140E3AE}"/>
              </a:ext>
            </a:extLst>
          </p:cNvPr>
          <p:cNvSpPr>
            <a:spLocks noGrp="1"/>
          </p:cNvSpPr>
          <p:nvPr>
            <p:ph type="dt" sz="half" idx="10"/>
          </p:nvPr>
        </p:nvSpPr>
        <p:spPr/>
        <p:txBody>
          <a:bodyPr/>
          <a:lstStyle/>
          <a:p>
            <a:fld id="{B33891D8-89D9-3C4E-A23C-EC1EB1C9267D}" type="datetimeFigureOut">
              <a:rPr lang="en-US" smtClean="0"/>
              <a:t>1/25/2023</a:t>
            </a:fld>
            <a:endParaRPr lang="en-US"/>
          </a:p>
        </p:txBody>
      </p:sp>
      <p:sp>
        <p:nvSpPr>
          <p:cNvPr id="5" name="Footer Placeholder 4">
            <a:extLst>
              <a:ext uri="{FF2B5EF4-FFF2-40B4-BE49-F238E27FC236}">
                <a16:creationId xmlns:a16="http://schemas.microsoft.com/office/drawing/2014/main" id="{1E0FBD9E-E186-90FF-61A2-37492BDB05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7C507-6E64-EA13-04C3-A910241EE43F}"/>
              </a:ext>
            </a:extLst>
          </p:cNvPr>
          <p:cNvSpPr>
            <a:spLocks noGrp="1"/>
          </p:cNvSpPr>
          <p:nvPr>
            <p:ph type="sldNum" sz="quarter" idx="12"/>
          </p:nvPr>
        </p:nvSpPr>
        <p:spPr/>
        <p:txBody>
          <a:bodyPr/>
          <a:lstStyle/>
          <a:p>
            <a:fld id="{E6F55A93-740E-7A44-BFD7-417FDAFF2DDD}" type="slidenum">
              <a:rPr lang="en-US" smtClean="0"/>
              <a:t>‹#›</a:t>
            </a:fld>
            <a:endParaRPr lang="en-US"/>
          </a:p>
        </p:txBody>
      </p:sp>
    </p:spTree>
    <p:extLst>
      <p:ext uri="{BB962C8B-B14F-4D97-AF65-F5344CB8AC3E}">
        <p14:creationId xmlns:p14="http://schemas.microsoft.com/office/powerpoint/2010/main" val="688804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DD2B31-69EB-9C9C-CD6B-90277A0319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4C10EB-9BE5-4DEE-40A3-58D5133FFB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A71BCA-CB7A-183B-6686-27586825B227}"/>
              </a:ext>
            </a:extLst>
          </p:cNvPr>
          <p:cNvSpPr>
            <a:spLocks noGrp="1"/>
          </p:cNvSpPr>
          <p:nvPr>
            <p:ph type="dt" sz="half" idx="10"/>
          </p:nvPr>
        </p:nvSpPr>
        <p:spPr/>
        <p:txBody>
          <a:bodyPr/>
          <a:lstStyle/>
          <a:p>
            <a:fld id="{B33891D8-89D9-3C4E-A23C-EC1EB1C9267D}" type="datetimeFigureOut">
              <a:rPr lang="en-US" smtClean="0"/>
              <a:t>1/25/2023</a:t>
            </a:fld>
            <a:endParaRPr lang="en-US"/>
          </a:p>
        </p:txBody>
      </p:sp>
      <p:sp>
        <p:nvSpPr>
          <p:cNvPr id="5" name="Footer Placeholder 4">
            <a:extLst>
              <a:ext uri="{FF2B5EF4-FFF2-40B4-BE49-F238E27FC236}">
                <a16:creationId xmlns:a16="http://schemas.microsoft.com/office/drawing/2014/main" id="{8A7BC48A-FE25-8F33-BAC5-04308EE614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2FC9BD-7FCE-3A69-3D0B-ED52CE560AB4}"/>
              </a:ext>
            </a:extLst>
          </p:cNvPr>
          <p:cNvSpPr>
            <a:spLocks noGrp="1"/>
          </p:cNvSpPr>
          <p:nvPr>
            <p:ph type="sldNum" sz="quarter" idx="12"/>
          </p:nvPr>
        </p:nvSpPr>
        <p:spPr/>
        <p:txBody>
          <a:bodyPr/>
          <a:lstStyle/>
          <a:p>
            <a:fld id="{E6F55A93-740E-7A44-BFD7-417FDAFF2DDD}" type="slidenum">
              <a:rPr lang="en-US" smtClean="0"/>
              <a:t>‹#›</a:t>
            </a:fld>
            <a:endParaRPr lang="en-US"/>
          </a:p>
        </p:txBody>
      </p:sp>
    </p:spTree>
    <p:extLst>
      <p:ext uri="{BB962C8B-B14F-4D97-AF65-F5344CB8AC3E}">
        <p14:creationId xmlns:p14="http://schemas.microsoft.com/office/powerpoint/2010/main" val="2510042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DEE1330-D65C-49CE-8E9E-7A3855E8FB1E}"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E2DA14-93AB-4112-950C-6520D4C3D44A}" type="slidenum">
              <a:rPr lang="en-US" smtClean="0"/>
              <a:t>‹#›</a:t>
            </a:fld>
            <a:endParaRPr lang="en-US"/>
          </a:p>
        </p:txBody>
      </p:sp>
      <p:pic>
        <p:nvPicPr>
          <p:cNvPr id="1026" name="Picture 2" descr="https://above.nasa.gov/images/ABoVE_Logo_large_blu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6852" y="6229884"/>
            <a:ext cx="1495647" cy="5481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rotWithShape="1">
          <a:blip r:embed="rId3"/>
          <a:srcRect t="9177" b="8447"/>
          <a:stretch/>
        </p:blipFill>
        <p:spPr>
          <a:xfrm>
            <a:off x="4571269" y="6366616"/>
            <a:ext cx="3079987" cy="333287"/>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30780" y="6093152"/>
            <a:ext cx="867216" cy="687936"/>
          </a:xfrm>
          <a:prstGeom prst="rect">
            <a:avLst/>
          </a:prstGeom>
        </p:spPr>
      </p:pic>
    </p:spTree>
    <p:extLst>
      <p:ext uri="{BB962C8B-B14F-4D97-AF65-F5344CB8AC3E}">
        <p14:creationId xmlns:p14="http://schemas.microsoft.com/office/powerpoint/2010/main" val="4284728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B1A4DE-9910-A943-AEB7-3DBF3899FA42}"/>
              </a:ext>
            </a:extLst>
          </p:cNvPr>
          <p:cNvSpPr>
            <a:spLocks noGrp="1"/>
          </p:cNvSpPr>
          <p:nvPr>
            <p:ph type="dt" sz="half" idx="10"/>
          </p:nvPr>
        </p:nvSpPr>
        <p:spPr/>
        <p:txBody>
          <a:bodyPr/>
          <a:lstStyle/>
          <a:p>
            <a:fld id="{895D3284-6954-D44E-95E0-0BB598FFB358}" type="datetimeFigureOut">
              <a:rPr lang="en-US" smtClean="0"/>
              <a:t>1/25/2023</a:t>
            </a:fld>
            <a:endParaRPr lang="en-US"/>
          </a:p>
        </p:txBody>
      </p:sp>
      <p:sp>
        <p:nvSpPr>
          <p:cNvPr id="3" name="Footer Placeholder 2">
            <a:extLst>
              <a:ext uri="{FF2B5EF4-FFF2-40B4-BE49-F238E27FC236}">
                <a16:creationId xmlns:a16="http://schemas.microsoft.com/office/drawing/2014/main" id="{040BBF65-A445-B74A-9B0A-68F6DFFB9C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BE8FF2-D13F-A54F-B955-483BEAEF3A5C}"/>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970659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39E6C-1A78-E24F-B862-70D5BDA3A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6636D0-F082-304C-AC81-E405582C8C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71ED3-7CF2-D24B-8C74-3C4485766C69}"/>
              </a:ext>
            </a:extLst>
          </p:cNvPr>
          <p:cNvSpPr>
            <a:spLocks noGrp="1"/>
          </p:cNvSpPr>
          <p:nvPr>
            <p:ph type="dt" sz="half" idx="10"/>
          </p:nvPr>
        </p:nvSpPr>
        <p:spPr/>
        <p:txBody>
          <a:bodyPr/>
          <a:lstStyle/>
          <a:p>
            <a:fld id="{1168184B-64AE-0E40-BF02-D8D4D3602288}" type="datetime1">
              <a:rPr lang="en-US" smtClean="0"/>
              <a:t>1/25/2023</a:t>
            </a:fld>
            <a:endParaRPr lang="en-US"/>
          </a:p>
        </p:txBody>
      </p:sp>
      <p:sp>
        <p:nvSpPr>
          <p:cNvPr id="5" name="Footer Placeholder 4">
            <a:extLst>
              <a:ext uri="{FF2B5EF4-FFF2-40B4-BE49-F238E27FC236}">
                <a16:creationId xmlns:a16="http://schemas.microsoft.com/office/drawing/2014/main" id="{877E22F0-FBE4-4D4E-A647-C700C28A3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D0633-1E9A-9348-8566-DBD1C997F6AE}"/>
              </a:ext>
            </a:extLst>
          </p:cNvPr>
          <p:cNvSpPr>
            <a:spLocks noGrp="1"/>
          </p:cNvSpPr>
          <p:nvPr>
            <p:ph type="sldNum" sz="quarter" idx="12"/>
          </p:nvPr>
        </p:nvSpPr>
        <p:spPr/>
        <p:txBody>
          <a:bodyPr/>
          <a:lstStyle/>
          <a:p>
            <a:fld id="{A67175F6-0B53-2141-BDC6-05B5DDF6370E}" type="slidenum">
              <a:rPr lang="en-US" smtClean="0"/>
              <a:t>‹#›</a:t>
            </a:fld>
            <a:endParaRPr lang="en-US"/>
          </a:p>
        </p:txBody>
      </p:sp>
    </p:spTree>
    <p:extLst>
      <p:ext uri="{BB962C8B-B14F-4D97-AF65-F5344CB8AC3E}">
        <p14:creationId xmlns:p14="http://schemas.microsoft.com/office/powerpoint/2010/main" val="224731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6E0F6A9-B56F-9C4C-B559-919AA6C1B73A}"/>
              </a:ext>
            </a:extLst>
          </p:cNvPr>
          <p:cNvSpPr>
            <a:spLocks noGrp="1"/>
          </p:cNvSpPr>
          <p:nvPr>
            <p:ph type="sldNum" sz="quarter" idx="12"/>
          </p:nvPr>
        </p:nvSpPr>
        <p:spPr>
          <a:xfrm>
            <a:off x="5477539" y="6526985"/>
            <a:ext cx="1236921" cy="331015"/>
          </a:xfrm>
          <a:noFill/>
        </p:spPr>
        <p:txBody>
          <a:bodyPr anchor="ctr">
            <a:noAutofit/>
          </a:bodyPr>
          <a:lstStyle>
            <a:lvl1pPr algn="ctr">
              <a:defRPr lang="en-US" sz="1400" smtClean="0">
                <a:solidFill>
                  <a:schemeClr val="tx1"/>
                </a:solidFill>
                <a:effectLst>
                  <a:outerShdw blurRad="114300" dist="114300" dir="2700000">
                    <a:srgbClr val="000000">
                      <a:alpha val="40000"/>
                    </a:srgbClr>
                  </a:outerShdw>
                </a:effectLst>
                <a:latin typeface="+mj-lt"/>
                <a:ea typeface="+mj-ea"/>
                <a:cs typeface="+mj-cs"/>
              </a:defRPr>
            </a:lvl1pPr>
          </a:lstStyle>
          <a:p>
            <a:pPr defTabSz="457200">
              <a:spcBef>
                <a:spcPct val="0"/>
              </a:spcBef>
            </a:pPr>
            <a:fld id="{A67175F6-0B53-2141-BDC6-05B5DDF6370E}" type="slidenum">
              <a:rPr lang="en-US" smtClean="0"/>
              <a:pPr defTabSz="457200">
                <a:spcBef>
                  <a:spcPct val="0"/>
                </a:spcBef>
              </a:pPr>
              <a:t>‹#›</a:t>
            </a:fld>
            <a:endParaRPr lang="en-US" dirty="0"/>
          </a:p>
        </p:txBody>
      </p:sp>
      <p:sp>
        <p:nvSpPr>
          <p:cNvPr id="8" name="Rectangle 7">
            <a:extLst>
              <a:ext uri="{FF2B5EF4-FFF2-40B4-BE49-F238E27FC236}">
                <a16:creationId xmlns:a16="http://schemas.microsoft.com/office/drawing/2014/main" id="{4FB33635-0ABD-DA41-B5BD-645BF8D4BFD1}"/>
              </a:ext>
            </a:extLst>
          </p:cNvPr>
          <p:cNvSpPr/>
          <p:nvPr userDrawn="1"/>
        </p:nvSpPr>
        <p:spPr>
          <a:xfrm>
            <a:off x="-69575" y="-69574"/>
            <a:ext cx="12334461" cy="82296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BCB9D61-C562-6E44-AA92-A01D62755F80}"/>
              </a:ext>
            </a:extLst>
          </p:cNvPr>
          <p:cNvSpPr>
            <a:spLocks noGrp="1"/>
          </p:cNvSpPr>
          <p:nvPr>
            <p:ph idx="1"/>
          </p:nvPr>
        </p:nvSpPr>
        <p:spPr>
          <a:xfrm>
            <a:off x="155784" y="922491"/>
            <a:ext cx="11883816" cy="5516409"/>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F486F074-18B7-AD49-B1B9-BC209AD448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980" y="50980"/>
            <a:ext cx="1737360" cy="652502"/>
          </a:xfrm>
          <a:prstGeom prst="rect">
            <a:avLst/>
          </a:prstGeom>
        </p:spPr>
      </p:pic>
      <p:sp>
        <p:nvSpPr>
          <p:cNvPr id="2" name="Title 1">
            <a:extLst>
              <a:ext uri="{FF2B5EF4-FFF2-40B4-BE49-F238E27FC236}">
                <a16:creationId xmlns:a16="http://schemas.microsoft.com/office/drawing/2014/main" id="{37D38786-4AE1-4E42-B078-755BFABA0EED}"/>
              </a:ext>
            </a:extLst>
          </p:cNvPr>
          <p:cNvSpPr>
            <a:spLocks noGrp="1"/>
          </p:cNvSpPr>
          <p:nvPr>
            <p:ph type="title"/>
          </p:nvPr>
        </p:nvSpPr>
        <p:spPr>
          <a:xfrm>
            <a:off x="1908894" y="119922"/>
            <a:ext cx="9106361" cy="577190"/>
          </a:xfrm>
        </p:spPr>
        <p:txBody>
          <a:bodyPr>
            <a:normAutofit/>
          </a:bodyPr>
          <a:lstStyle>
            <a:lvl1pPr algn="l">
              <a:defRPr sz="3200" b="1">
                <a:latin typeface="+mn-lt"/>
              </a:defRPr>
            </a:lvl1pPr>
          </a:lstStyle>
          <a:p>
            <a:r>
              <a:rPr lang="en-US" dirty="0"/>
              <a:t>Click to edit Master title style</a:t>
            </a:r>
          </a:p>
        </p:txBody>
      </p:sp>
      <p:sp>
        <p:nvSpPr>
          <p:cNvPr id="9" name="Title 1">
            <a:extLst>
              <a:ext uri="{FF2B5EF4-FFF2-40B4-BE49-F238E27FC236}">
                <a16:creationId xmlns:a16="http://schemas.microsoft.com/office/drawing/2014/main" id="{A4F77BEA-4E42-8641-B322-248D65A84D33}"/>
              </a:ext>
            </a:extLst>
          </p:cNvPr>
          <p:cNvSpPr txBox="1">
            <a:spLocks/>
          </p:cNvSpPr>
          <p:nvPr userDrawn="1"/>
        </p:nvSpPr>
        <p:spPr>
          <a:xfrm>
            <a:off x="152400" y="6526985"/>
            <a:ext cx="4844902" cy="330200"/>
          </a:xfrm>
          <a:prstGeom prst="rect">
            <a:avLst/>
          </a:prstGeom>
          <a:noFill/>
        </p:spPr>
        <p:txBody>
          <a:bodyPr anchor="ctr">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fontAlgn="auto">
              <a:spcAft>
                <a:spcPts val="0"/>
              </a:spcAft>
              <a:defRPr/>
            </a:pPr>
            <a:r>
              <a:rPr lang="en-US" sz="1400" dirty="0">
                <a:effectLst>
                  <a:outerShdw blurRad="114300" dist="114300" dir="2700000">
                    <a:srgbClr val="000000">
                      <a:alpha val="40000"/>
                    </a:srgbClr>
                  </a:outerShdw>
                </a:effectLst>
                <a:latin typeface="+mj-lt"/>
                <a:ea typeface="+mj-ea"/>
                <a:cs typeface="+mj-cs"/>
              </a:rPr>
              <a:t>NASA Center for Climate Simulation – https://www.nccs.nasa.gov</a:t>
            </a:r>
          </a:p>
        </p:txBody>
      </p:sp>
      <p:sp>
        <p:nvSpPr>
          <p:cNvPr id="17" name="Title 1">
            <a:extLst>
              <a:ext uri="{FF2B5EF4-FFF2-40B4-BE49-F238E27FC236}">
                <a16:creationId xmlns:a16="http://schemas.microsoft.com/office/drawing/2014/main" id="{55315BC7-45EE-D44A-944B-FE0BFDC5A0DC}"/>
              </a:ext>
            </a:extLst>
          </p:cNvPr>
          <p:cNvSpPr txBox="1">
            <a:spLocks/>
          </p:cNvSpPr>
          <p:nvPr userDrawn="1"/>
        </p:nvSpPr>
        <p:spPr>
          <a:xfrm>
            <a:off x="7467600" y="6526985"/>
            <a:ext cx="4572000" cy="330200"/>
          </a:xfrm>
          <a:prstGeom prst="rect">
            <a:avLst/>
          </a:prstGeom>
          <a:noFill/>
        </p:spPr>
        <p:txBody>
          <a:bodyPr anchor="ctr">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r" fontAlgn="auto">
              <a:spcAft>
                <a:spcPts val="0"/>
              </a:spcAft>
              <a:defRPr/>
            </a:pPr>
            <a:r>
              <a:rPr lang="en-US" sz="1400" dirty="0">
                <a:effectLst>
                  <a:outerShdw blurRad="114300" dist="114300" dir="2700000">
                    <a:srgbClr val="000000">
                      <a:alpha val="40000"/>
                    </a:srgbClr>
                  </a:outerShdw>
                </a:effectLst>
                <a:latin typeface="+mj-lt"/>
                <a:ea typeface="+mj-ea"/>
                <a:cs typeface="+mj-cs"/>
              </a:rPr>
              <a:t>NCCS Spatial Analytics Platform – https://</a:t>
            </a:r>
            <a:r>
              <a:rPr lang="en-US" sz="1400" dirty="0" err="1">
                <a:effectLst>
                  <a:outerShdw blurRad="114300" dist="114300" dir="2700000">
                    <a:srgbClr val="000000">
                      <a:alpha val="40000"/>
                    </a:srgbClr>
                  </a:outerShdw>
                </a:effectLst>
                <a:latin typeface="+mj-lt"/>
                <a:ea typeface="+mj-ea"/>
                <a:cs typeface="+mj-cs"/>
              </a:rPr>
              <a:t>maps.nccs.nasa.gov</a:t>
            </a:r>
            <a:endParaRPr lang="en-US" sz="1400" dirty="0">
              <a:effectLst>
                <a:outerShdw blurRad="114300" dist="114300" dir="2700000">
                  <a:srgbClr val="000000">
                    <a:alpha val="40000"/>
                  </a:srgbClr>
                </a:outerShdw>
              </a:effectLst>
              <a:latin typeface="+mj-lt"/>
              <a:ea typeface="+mj-ea"/>
              <a:cs typeface="+mj-cs"/>
            </a:endParaRPr>
          </a:p>
        </p:txBody>
      </p:sp>
      <p:pic>
        <p:nvPicPr>
          <p:cNvPr id="10" name="Picture 9">
            <a:extLst>
              <a:ext uri="{FF2B5EF4-FFF2-40B4-BE49-F238E27FC236}">
                <a16:creationId xmlns:a16="http://schemas.microsoft.com/office/drawing/2014/main" id="{0805DD63-7BAB-BB4C-BAB3-F23080673A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2056" y="50980"/>
            <a:ext cx="1016030" cy="652953"/>
          </a:xfrm>
          <a:prstGeom prst="rect">
            <a:avLst/>
          </a:prstGeom>
        </p:spPr>
      </p:pic>
    </p:spTree>
    <p:extLst>
      <p:ext uri="{BB962C8B-B14F-4D97-AF65-F5344CB8AC3E}">
        <p14:creationId xmlns:p14="http://schemas.microsoft.com/office/powerpoint/2010/main" val="1722371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576">
          <p15:clr>
            <a:srgbClr val="FBAE40"/>
          </p15:clr>
        </p15:guide>
        <p15:guide id="4" pos="96">
          <p15:clr>
            <a:srgbClr val="FBAE40"/>
          </p15:clr>
        </p15:guide>
        <p15:guide id="5" pos="7584">
          <p15:clr>
            <a:srgbClr val="FBAE40"/>
          </p15:clr>
        </p15:guide>
        <p15:guide id="6" orient="horz" pos="240">
          <p15:clr>
            <a:srgbClr val="FBAE40"/>
          </p15:clr>
        </p15:guide>
        <p15:guide id="7" pos="7080">
          <p15:clr>
            <a:srgbClr val="FBAE40"/>
          </p15:clr>
        </p15:guide>
        <p15:guide id="9" orient="horz" pos="4104">
          <p15:clr>
            <a:srgbClr val="FBAE40"/>
          </p15:clr>
        </p15:guide>
        <p15:guide id="10" orient="horz" pos="4056">
          <p15:clr>
            <a:srgbClr val="FBAE40"/>
          </p15:clr>
        </p15:guide>
        <p15:guide id="11" orient="horz" pos="1152">
          <p15:clr>
            <a:srgbClr val="FBAE40"/>
          </p15:clr>
        </p15:guide>
        <p15:guide id="12" pos="600">
          <p15:clr>
            <a:srgbClr val="FBAE40"/>
          </p15:clr>
        </p15:guide>
        <p15:guide id="13" orient="horz" pos="400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59168-2AFA-7D48-9851-883CF58EF9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497285-6F65-5244-9DE4-5E2F5AC4E7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327D98-66FD-A74A-8445-67DC21AEF5F5}"/>
              </a:ext>
            </a:extLst>
          </p:cNvPr>
          <p:cNvSpPr>
            <a:spLocks noGrp="1"/>
          </p:cNvSpPr>
          <p:nvPr>
            <p:ph type="dt" sz="half" idx="10"/>
          </p:nvPr>
        </p:nvSpPr>
        <p:spPr/>
        <p:txBody>
          <a:bodyPr/>
          <a:lstStyle/>
          <a:p>
            <a:fld id="{CA45A965-63A2-2241-8F95-7D537A296A97}" type="datetime1">
              <a:rPr lang="en-US" smtClean="0"/>
              <a:t>1/25/2023</a:t>
            </a:fld>
            <a:endParaRPr lang="en-US"/>
          </a:p>
        </p:txBody>
      </p:sp>
      <p:sp>
        <p:nvSpPr>
          <p:cNvPr id="5" name="Footer Placeholder 4">
            <a:extLst>
              <a:ext uri="{FF2B5EF4-FFF2-40B4-BE49-F238E27FC236}">
                <a16:creationId xmlns:a16="http://schemas.microsoft.com/office/drawing/2014/main" id="{3543DC13-4865-CE40-ACF5-F9629792AC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933EE-8F10-5B4B-A4FD-DFD3361CA4B3}"/>
              </a:ext>
            </a:extLst>
          </p:cNvPr>
          <p:cNvSpPr>
            <a:spLocks noGrp="1"/>
          </p:cNvSpPr>
          <p:nvPr>
            <p:ph type="sldNum" sz="quarter" idx="12"/>
          </p:nvPr>
        </p:nvSpPr>
        <p:spPr/>
        <p:txBody>
          <a:bodyPr/>
          <a:lstStyle/>
          <a:p>
            <a:fld id="{A67175F6-0B53-2141-BDC6-05B5DDF6370E}" type="slidenum">
              <a:rPr lang="en-US" smtClean="0"/>
              <a:t>‹#›</a:t>
            </a:fld>
            <a:endParaRPr lang="en-US"/>
          </a:p>
        </p:txBody>
      </p:sp>
    </p:spTree>
    <p:extLst>
      <p:ext uri="{BB962C8B-B14F-4D97-AF65-F5344CB8AC3E}">
        <p14:creationId xmlns:p14="http://schemas.microsoft.com/office/powerpoint/2010/main" val="348461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05B0C-73FE-CC45-BD4F-4F926069B5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AB89FA-6D2C-6248-AEFC-2566832CDB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254174-993F-E349-A06C-75F4BC40DD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428E7C-3F3A-8D4E-8C60-181336D7088F}"/>
              </a:ext>
            </a:extLst>
          </p:cNvPr>
          <p:cNvSpPr>
            <a:spLocks noGrp="1"/>
          </p:cNvSpPr>
          <p:nvPr>
            <p:ph type="dt" sz="half" idx="10"/>
          </p:nvPr>
        </p:nvSpPr>
        <p:spPr/>
        <p:txBody>
          <a:bodyPr/>
          <a:lstStyle/>
          <a:p>
            <a:fld id="{802E0AF6-3D36-2B42-B5A5-9CA29CC47AD1}" type="datetime1">
              <a:rPr lang="en-US" smtClean="0"/>
              <a:t>1/25/2023</a:t>
            </a:fld>
            <a:endParaRPr lang="en-US"/>
          </a:p>
        </p:txBody>
      </p:sp>
      <p:sp>
        <p:nvSpPr>
          <p:cNvPr id="6" name="Footer Placeholder 5">
            <a:extLst>
              <a:ext uri="{FF2B5EF4-FFF2-40B4-BE49-F238E27FC236}">
                <a16:creationId xmlns:a16="http://schemas.microsoft.com/office/drawing/2014/main" id="{FD9D7E4A-B8DD-B64B-A1BC-0EBE9B7458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2A6C79-2FC6-C343-A796-C9783474A8A6}"/>
              </a:ext>
            </a:extLst>
          </p:cNvPr>
          <p:cNvSpPr>
            <a:spLocks noGrp="1"/>
          </p:cNvSpPr>
          <p:nvPr>
            <p:ph type="sldNum" sz="quarter" idx="12"/>
          </p:nvPr>
        </p:nvSpPr>
        <p:spPr/>
        <p:txBody>
          <a:bodyPr/>
          <a:lstStyle/>
          <a:p>
            <a:fld id="{A67175F6-0B53-2141-BDC6-05B5DDF6370E}" type="slidenum">
              <a:rPr lang="en-US" smtClean="0"/>
              <a:t>‹#›</a:t>
            </a:fld>
            <a:endParaRPr lang="en-US"/>
          </a:p>
        </p:txBody>
      </p:sp>
    </p:spTree>
    <p:extLst>
      <p:ext uri="{BB962C8B-B14F-4D97-AF65-F5344CB8AC3E}">
        <p14:creationId xmlns:p14="http://schemas.microsoft.com/office/powerpoint/2010/main" val="8756310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7.tiff"/><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E04D88-B24E-F024-4639-0144C4DF2E61}"/>
              </a:ext>
            </a:extLst>
          </p:cNvPr>
          <p:cNvPicPr>
            <a:picLocks noChangeAspect="1"/>
          </p:cNvPicPr>
          <p:nvPr userDrawn="1"/>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154105678"/>
      </p:ext>
    </p:extLst>
  </p:cSld>
  <p:clrMap bg1="lt1" tx1="dk1" bg2="lt2" tx2="dk2" accent1="accent1" accent2="accent2" accent3="accent3" accent4="accent4" accent5="accent5" accent6="accent6" hlink="hlink" folHlink="folHlink"/>
  <p:sldLayoutIdLst>
    <p:sldLayoutId id="2147483656" r:id="rId1"/>
    <p:sldLayoutId id="2147483655" r:id="rId2"/>
    <p:sldLayoutId id="2147483657" r:id="rId3"/>
    <p:sldLayoutId id="2147483658" r:id="rId4"/>
    <p:sldLayoutId id="2147483659" r:id="rId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374958-E994-9E49-ACAA-AC6F6E24D1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332996-80B0-7E45-B870-2B9619059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CDBA0-7243-DE4E-B757-FD0F49BB28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9773FA-1E61-B549-86F9-58C51C1F5A05}" type="datetime1">
              <a:rPr lang="en-US" smtClean="0"/>
              <a:t>1/25/2023</a:t>
            </a:fld>
            <a:endParaRPr lang="en-US"/>
          </a:p>
        </p:txBody>
      </p:sp>
      <p:sp>
        <p:nvSpPr>
          <p:cNvPr id="5" name="Footer Placeholder 4">
            <a:extLst>
              <a:ext uri="{FF2B5EF4-FFF2-40B4-BE49-F238E27FC236}">
                <a16:creationId xmlns:a16="http://schemas.microsoft.com/office/drawing/2014/main" id="{334F4578-F051-1448-8052-804AACCC9B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B4282A-7BFC-8946-B02B-5229E33B9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175F6-0B53-2141-BDC6-05B5DDF6370E}" type="slidenum">
              <a:rPr lang="en-US" smtClean="0"/>
              <a:t>‹#›</a:t>
            </a:fld>
            <a:endParaRPr lang="en-US"/>
          </a:p>
        </p:txBody>
      </p:sp>
    </p:spTree>
    <p:extLst>
      <p:ext uri="{BB962C8B-B14F-4D97-AF65-F5344CB8AC3E}">
        <p14:creationId xmlns:p14="http://schemas.microsoft.com/office/powerpoint/2010/main" val="3355634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451614" y="1039091"/>
            <a:ext cx="11419468" cy="46518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Edit Master text styles</a:t>
            </a:r>
          </a:p>
          <a:p>
            <a:pPr lvl="1"/>
            <a:r>
              <a:rPr lang="en-US"/>
              <a:t>Second level</a:t>
            </a:r>
          </a:p>
          <a:p>
            <a:pPr lvl="2"/>
            <a:r>
              <a:rPr lang="en-US"/>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rgbClr val="0B3D91"/>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bg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CF389BBE-125E-2C40-A2AB-876199F32F40}"/>
              </a:ext>
            </a:extLst>
          </p:cNvPr>
          <p:cNvPicPr>
            <a:picLocks noChangeAspect="1"/>
          </p:cNvPicPr>
          <p:nvPr userDrawn="1"/>
        </p:nvPicPr>
        <p:blipFill>
          <a:blip r:embed="rId7"/>
          <a:stretch>
            <a:fillRect/>
          </a:stretch>
        </p:blipFill>
        <p:spPr>
          <a:xfrm>
            <a:off x="451614" y="6273211"/>
            <a:ext cx="589280" cy="493031"/>
          </a:xfrm>
          <a:prstGeom prst="rect">
            <a:avLst/>
          </a:prstGeom>
        </p:spPr>
      </p:pic>
    </p:spTree>
    <p:extLst>
      <p:ext uri="{BB962C8B-B14F-4D97-AF65-F5344CB8AC3E}">
        <p14:creationId xmlns:p14="http://schemas.microsoft.com/office/powerpoint/2010/main" val="37258611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42646-BD91-2739-61F7-B98DB72C61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DAAF74-E9C2-C6B0-587A-39D408A3D2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82543-952B-3FA1-2518-0A84FDA587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3891D8-89D9-3C4E-A23C-EC1EB1C9267D}" type="datetimeFigureOut">
              <a:rPr lang="en-US" smtClean="0"/>
              <a:t>1/25/2023</a:t>
            </a:fld>
            <a:endParaRPr lang="en-US"/>
          </a:p>
        </p:txBody>
      </p:sp>
      <p:sp>
        <p:nvSpPr>
          <p:cNvPr id="5" name="Footer Placeholder 4">
            <a:extLst>
              <a:ext uri="{FF2B5EF4-FFF2-40B4-BE49-F238E27FC236}">
                <a16:creationId xmlns:a16="http://schemas.microsoft.com/office/drawing/2014/main" id="{E3374F71-AF9C-E719-BFFA-B30C904816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195CD6-CA59-2F68-C7E8-6A586036C6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F55A93-740E-7A44-BFD7-417FDAFF2DDD}" type="slidenum">
              <a:rPr lang="en-US" smtClean="0"/>
              <a:t>‹#›</a:t>
            </a:fld>
            <a:endParaRPr lang="en-US"/>
          </a:p>
        </p:txBody>
      </p:sp>
    </p:spTree>
    <p:extLst>
      <p:ext uri="{BB962C8B-B14F-4D97-AF65-F5344CB8AC3E}">
        <p14:creationId xmlns:p14="http://schemas.microsoft.com/office/powerpoint/2010/main" val="339909323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hyperlink" Target="https://forum.earthdata.nasa.gov/" TargetMode="External"/><Relationship Id="rId2" Type="http://schemas.openxmlformats.org/officeDocument/2006/relationships/hyperlink" Target="https://daac.ornl.gov/submit/" TargetMode="External"/><Relationship Id="rId1" Type="http://schemas.openxmlformats.org/officeDocument/2006/relationships/slideLayout" Target="../slideLayouts/slideLayout19.xml"/><Relationship Id="rId6" Type="http://schemas.openxmlformats.org/officeDocument/2006/relationships/hyperlink" Target="mailto:manager@daac.ornl.gov" TargetMode="External"/><Relationship Id="rId5" Type="http://schemas.openxmlformats.org/officeDocument/2006/relationships/hyperlink" Target="mailto:uso@daac.ornl.gov" TargetMode="External"/><Relationship Id="rId4" Type="http://schemas.openxmlformats.org/officeDocument/2006/relationships/hyperlink" Target="mailto:ingestlead@daac.ornl.go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3334/ORNLDAAC/1564" TargetMode="External"/><Relationship Id="rId2" Type="http://schemas.openxmlformats.org/officeDocument/2006/relationships/hyperlink" Target="https://doi.org/10.3334/ORNLDAAC/1362" TargetMode="External"/><Relationship Id="rId1" Type="http://schemas.openxmlformats.org/officeDocument/2006/relationships/slideLayout" Target="../slideLayouts/slideLayout19.xml"/><Relationship Id="rId4" Type="http://schemas.openxmlformats.org/officeDocument/2006/relationships/hyperlink" Target="https://doi.org/10.3334/ORNLDAAC/1934"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3334/ORNLDAAC/1362" TargetMode="External"/><Relationship Id="rId2" Type="http://schemas.openxmlformats.org/officeDocument/2006/relationships/hyperlink" Target="https://doi.org/10.3334/ORNLDAAC/1564" TargetMode="External"/><Relationship Id="rId1" Type="http://schemas.openxmlformats.org/officeDocument/2006/relationships/slideLayout" Target="../slideLayouts/slideLayout19.xml"/><Relationship Id="rId4" Type="http://schemas.openxmlformats.org/officeDocument/2006/relationships/hyperlink" Target="https://doi.org/10.3334/ORNLDAAC/1324"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3334/ORNLDAAC/1582" TargetMode="External"/><Relationship Id="rId2" Type="http://schemas.openxmlformats.org/officeDocument/2006/relationships/hyperlink" Target="https://doi.org/10.3334/ORNLDAAC/1569" TargetMode="External"/><Relationship Id="rId1" Type="http://schemas.openxmlformats.org/officeDocument/2006/relationships/slideLayout" Target="../slideLayouts/slideLayout19.xml"/><Relationship Id="rId4" Type="http://schemas.openxmlformats.org/officeDocument/2006/relationships/hyperlink" Target="https://doi.org/10.3334/ORNLDAAC/1717"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hyperlink" Target="https://www.nccs.nasa.gov/systems/ADAPT" TargetMode="External"/><Relationship Id="rId2" Type="http://schemas.openxmlformats.org/officeDocument/2006/relationships/image" Target="../media/image30.jpg"/><Relationship Id="rId1" Type="http://schemas.openxmlformats.org/officeDocument/2006/relationships/slideLayout" Target="../slideLayouts/slideLayout3.xml"/><Relationship Id="rId5" Type="http://schemas.openxmlformats.org/officeDocument/2006/relationships/hyperlink" Target="https://above.nasa.gov/sciencecloud.html" TargetMode="Externa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59.tiff"/><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gif"/><Relationship Id="rId4" Type="http://schemas.openxmlformats.org/officeDocument/2006/relationships/image" Target="../media/image55.jpeg"/><Relationship Id="rId9"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above.nasa.gov/data_workflow.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daac.ornl.gov/cgi-bin/dataset_lister.pl?p=34" TargetMode="External"/><Relationship Id="rId2" Type="http://schemas.openxmlformats.org/officeDocument/2006/relationships/hyperlink" Target="https://above.nasa.gov/profiles_/above_products.html" TargetMode="External"/><Relationship Id="rId1" Type="http://schemas.openxmlformats.org/officeDocument/2006/relationships/slideLayout" Target="../slideLayouts/slideLayout2.xml"/><Relationship Id="rId4" Type="http://schemas.openxmlformats.org/officeDocument/2006/relationships/hyperlink" Target="https://search.earthdata.nasa.gov/portal/above/search"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hyperlink" Target="https://doi.org/10.3334/ORNLDAAC/1527"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49390-2B4C-244F-A656-F90069551A37}"/>
              </a:ext>
            </a:extLst>
          </p:cNvPr>
          <p:cNvSpPr>
            <a:spLocks noGrp="1"/>
          </p:cNvSpPr>
          <p:nvPr>
            <p:ph type="title"/>
          </p:nvPr>
        </p:nvSpPr>
        <p:spPr/>
        <p:txBody>
          <a:bodyPr/>
          <a:lstStyle/>
          <a:p>
            <a:r>
              <a:rPr lang="en-US" dirty="0"/>
              <a:t>Accessing ABoVE Data</a:t>
            </a:r>
          </a:p>
        </p:txBody>
      </p:sp>
      <p:sp>
        <p:nvSpPr>
          <p:cNvPr id="3" name="Text Placeholder 2">
            <a:extLst>
              <a:ext uri="{FF2B5EF4-FFF2-40B4-BE49-F238E27FC236}">
                <a16:creationId xmlns:a16="http://schemas.microsoft.com/office/drawing/2014/main" id="{671A290A-9E97-4641-B3E9-9B18FEECC8B3}"/>
              </a:ext>
            </a:extLst>
          </p:cNvPr>
          <p:cNvSpPr>
            <a:spLocks noGrp="1"/>
          </p:cNvSpPr>
          <p:nvPr>
            <p:ph type="body" sz="quarter" idx="10"/>
          </p:nvPr>
        </p:nvSpPr>
        <p:spPr>
          <a:xfrm>
            <a:off x="838200" y="3517901"/>
            <a:ext cx="10515600" cy="1511922"/>
          </a:xfrm>
        </p:spPr>
        <p:txBody>
          <a:bodyPr/>
          <a:lstStyle/>
          <a:p>
            <a:r>
              <a:rPr lang="en-US" dirty="0"/>
              <a:t>Liz Hoy, Peter Griffith </a:t>
            </a:r>
            <a:r>
              <a:rPr lang="en-US" sz="2800" dirty="0"/>
              <a:t>- NASA Carbon Cycle and Ecosystems Office</a:t>
            </a:r>
          </a:p>
          <a:p>
            <a:r>
              <a:rPr lang="en-US" sz="2800" dirty="0"/>
              <a:t>Jim Shute, Ryan Forbes &amp; others -</a:t>
            </a:r>
            <a:r>
              <a:rPr lang="en-US" dirty="0"/>
              <a:t> </a:t>
            </a:r>
            <a:r>
              <a:rPr lang="en-US" sz="2800" dirty="0"/>
              <a:t>NCCS Team</a:t>
            </a:r>
          </a:p>
          <a:p>
            <a:r>
              <a:rPr lang="en-US" dirty="0"/>
              <a:t>Bruce Wilson, Tammy Walker &amp; others - ORNL DAAC</a:t>
            </a:r>
          </a:p>
          <a:p>
            <a:r>
              <a:rPr lang="en-US" sz="2800" dirty="0"/>
              <a:t>Mark </a:t>
            </a:r>
            <a:r>
              <a:rPr lang="en-US" sz="2800"/>
              <a:t>Carroll - </a:t>
            </a:r>
            <a:r>
              <a:rPr lang="en-US" sz="2800" dirty="0"/>
              <a:t>NASA Data Science Group and Innovation Lab</a:t>
            </a:r>
          </a:p>
          <a:p>
            <a:r>
              <a:rPr lang="en-US" sz="2800" dirty="0"/>
              <a:t>&amp; ABoVE Science Team</a:t>
            </a:r>
          </a:p>
          <a:p>
            <a:endParaRPr lang="en-US" dirty="0"/>
          </a:p>
        </p:txBody>
      </p:sp>
    </p:spTree>
    <p:extLst>
      <p:ext uri="{BB962C8B-B14F-4D97-AF65-F5344CB8AC3E}">
        <p14:creationId xmlns:p14="http://schemas.microsoft.com/office/powerpoint/2010/main" val="2299511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DD23A9-E5CF-DAD1-F01A-8F03ED4FE8E6}"/>
              </a:ext>
            </a:extLst>
          </p:cNvPr>
          <p:cNvSpPr>
            <a:spLocks noGrp="1"/>
          </p:cNvSpPr>
          <p:nvPr>
            <p:ph type="title"/>
          </p:nvPr>
        </p:nvSpPr>
        <p:spPr/>
        <p:txBody>
          <a:bodyPr/>
          <a:lstStyle/>
          <a:p>
            <a:r>
              <a:rPr lang="en-US" dirty="0"/>
              <a:t>What do DAACs do with data?</a:t>
            </a:r>
          </a:p>
        </p:txBody>
      </p:sp>
      <p:pic>
        <p:nvPicPr>
          <p:cNvPr id="1026" name="Picture 2">
            <a:extLst>
              <a:ext uri="{FF2B5EF4-FFF2-40B4-BE49-F238E27FC236}">
                <a16:creationId xmlns:a16="http://schemas.microsoft.com/office/drawing/2014/main" id="{1E0EA29F-6F88-6652-2725-E44994926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697" y="1730361"/>
            <a:ext cx="11430000" cy="38766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0D80831-BFBD-FA8A-E469-E9360634E152}"/>
              </a:ext>
            </a:extLst>
          </p:cNvPr>
          <p:cNvSpPr txBox="1"/>
          <p:nvPr/>
        </p:nvSpPr>
        <p:spPr>
          <a:xfrm>
            <a:off x="958788" y="5451136"/>
            <a:ext cx="7652552" cy="244682"/>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Image: CC-SA4, </a:t>
            </a:r>
            <a:r>
              <a:rPr kumimoji="0" lang="en-US" sz="1100" b="0" i="0" u="none" strike="noStrike" kern="1200" cap="none" spc="0" normalizeH="0" baseline="0" noProof="0" dirty="0" err="1">
                <a:ln>
                  <a:noFill/>
                </a:ln>
                <a:solidFill>
                  <a:prstClr val="black"/>
                </a:solidFill>
                <a:effectLst/>
                <a:uLnTx/>
                <a:uFillTx/>
                <a:latin typeface="Century Gothic" panose="020F0302020204030204"/>
                <a:ea typeface="+mn-ea"/>
                <a:cs typeface="Arial" charset="0"/>
              </a:rPr>
              <a:t>SangyaPundir</a:t>
            </a:r>
            <a:r>
              <a:rPr kumimoji="0" lang="en-US" sz="11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 via Wikimedia commons</a:t>
            </a:r>
          </a:p>
        </p:txBody>
      </p:sp>
      <p:sp>
        <p:nvSpPr>
          <p:cNvPr id="6" name="TextBox 5">
            <a:extLst>
              <a:ext uri="{FF2B5EF4-FFF2-40B4-BE49-F238E27FC236}">
                <a16:creationId xmlns:a16="http://schemas.microsoft.com/office/drawing/2014/main" id="{FBA5E8CC-1627-63E8-AC80-C13D5DB0BE33}"/>
              </a:ext>
            </a:extLst>
          </p:cNvPr>
          <p:cNvSpPr txBox="1"/>
          <p:nvPr/>
        </p:nvSpPr>
        <p:spPr>
          <a:xfrm>
            <a:off x="6738151" y="6019060"/>
            <a:ext cx="5220071" cy="424732"/>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47E59"/>
                </a:solidFill>
                <a:effectLst/>
                <a:uLnTx/>
                <a:uFillTx/>
                <a:latin typeface="Century Gothic" panose="020F0302020204030204"/>
                <a:ea typeface="+mn-ea"/>
                <a:cs typeface="Arial" charset="0"/>
              </a:rPr>
              <a:t>FAIR Principles: https://go-fair.org</a:t>
            </a:r>
          </a:p>
        </p:txBody>
      </p:sp>
      <p:sp>
        <p:nvSpPr>
          <p:cNvPr id="7" name="TextBox 6">
            <a:extLst>
              <a:ext uri="{FF2B5EF4-FFF2-40B4-BE49-F238E27FC236}">
                <a16:creationId xmlns:a16="http://schemas.microsoft.com/office/drawing/2014/main" id="{DB8BE836-A57A-83D1-90B2-82B96A8C7868}"/>
              </a:ext>
            </a:extLst>
          </p:cNvPr>
          <p:cNvSpPr txBox="1"/>
          <p:nvPr/>
        </p:nvSpPr>
        <p:spPr>
          <a:xfrm>
            <a:off x="523781" y="1272247"/>
            <a:ext cx="11132599" cy="424732"/>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entury Gothic" panose="020F0302020204030204"/>
                <a:ea typeface="+mn-ea"/>
                <a:cs typeface="Arial" charset="0"/>
              </a:rPr>
              <a:t>We support science advancement by making data as FAIR as practical</a:t>
            </a:r>
          </a:p>
        </p:txBody>
      </p:sp>
    </p:spTree>
    <p:extLst>
      <p:ext uri="{BB962C8B-B14F-4D97-AF65-F5344CB8AC3E}">
        <p14:creationId xmlns:p14="http://schemas.microsoft.com/office/powerpoint/2010/main" val="2487239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AAB16-686A-2696-82EE-F68271B5895E}"/>
              </a:ext>
            </a:extLst>
          </p:cNvPr>
          <p:cNvSpPr>
            <a:spLocks noGrp="1"/>
          </p:cNvSpPr>
          <p:nvPr>
            <p:ph type="title"/>
          </p:nvPr>
        </p:nvSpPr>
        <p:spPr/>
        <p:txBody>
          <a:bodyPr/>
          <a:lstStyle/>
          <a:p>
            <a:r>
              <a:rPr lang="en-US" dirty="0"/>
              <a:t>How does the ORNL DAAC improve data </a:t>
            </a:r>
            <a:r>
              <a:rPr lang="en-US" dirty="0" err="1"/>
              <a:t>FAIRness</a:t>
            </a:r>
            <a:r>
              <a:rPr lang="en-US" dirty="0"/>
              <a:t>?</a:t>
            </a:r>
          </a:p>
        </p:txBody>
      </p:sp>
      <p:sp>
        <p:nvSpPr>
          <p:cNvPr id="3" name="Content Placeholder 2">
            <a:extLst>
              <a:ext uri="{FF2B5EF4-FFF2-40B4-BE49-F238E27FC236}">
                <a16:creationId xmlns:a16="http://schemas.microsoft.com/office/drawing/2014/main" id="{930142C6-5CA5-EA42-51AC-0067BB9BFB3A}"/>
              </a:ext>
            </a:extLst>
          </p:cNvPr>
          <p:cNvSpPr>
            <a:spLocks noGrp="1"/>
          </p:cNvSpPr>
          <p:nvPr>
            <p:ph idx="1"/>
          </p:nvPr>
        </p:nvSpPr>
        <p:spPr>
          <a:xfrm>
            <a:off x="448055" y="982752"/>
            <a:ext cx="11430000" cy="5246864"/>
          </a:xfrm>
        </p:spPr>
        <p:txBody>
          <a:bodyPr/>
          <a:lstStyle/>
          <a:p>
            <a:r>
              <a:rPr lang="en-US" dirty="0"/>
              <a:t>Publish data</a:t>
            </a:r>
          </a:p>
          <a:p>
            <a:pPr lvl="1">
              <a:spcBef>
                <a:spcPts val="500"/>
              </a:spcBef>
            </a:pPr>
            <a:r>
              <a:rPr lang="en-US" dirty="0"/>
              <a:t>Review data for reasonableness, consistency, compliance with standards, alignment with best practices</a:t>
            </a:r>
          </a:p>
          <a:p>
            <a:pPr lvl="1">
              <a:spcBef>
                <a:spcPts val="500"/>
              </a:spcBef>
            </a:pPr>
            <a:r>
              <a:rPr lang="en-US" dirty="0"/>
              <a:t>Develop a user guide for the data</a:t>
            </a:r>
          </a:p>
          <a:p>
            <a:pPr lvl="1">
              <a:spcBef>
                <a:spcPts val="500"/>
              </a:spcBef>
            </a:pPr>
            <a:r>
              <a:rPr lang="en-US" dirty="0"/>
              <a:t>Assign (and maintain) the DOI and landing page</a:t>
            </a:r>
          </a:p>
          <a:p>
            <a:r>
              <a:rPr lang="en-US" dirty="0"/>
              <a:t>Promote, Support, Enhance, and Maintain data</a:t>
            </a:r>
          </a:p>
          <a:p>
            <a:pPr lvl="1">
              <a:spcBef>
                <a:spcPts val="500"/>
              </a:spcBef>
            </a:pPr>
            <a:r>
              <a:rPr lang="en-US" dirty="0"/>
              <a:t>Ensure discoverability through Earthdata Search and Internet searches</a:t>
            </a:r>
          </a:p>
          <a:p>
            <a:pPr lvl="1">
              <a:spcBef>
                <a:spcPts val="500"/>
              </a:spcBef>
            </a:pPr>
            <a:r>
              <a:rPr lang="en-US" dirty="0"/>
              <a:t>Integrate data with services (subsetting, visualization, transformation)</a:t>
            </a:r>
          </a:p>
          <a:p>
            <a:pPr lvl="1">
              <a:spcBef>
                <a:spcPts val="500"/>
              </a:spcBef>
            </a:pPr>
            <a:r>
              <a:rPr lang="en-US" dirty="0"/>
              <a:t>Track downloads and citations of data </a:t>
            </a:r>
            <a:r>
              <a:rPr lang="en-US" sz="1800" i="1" dirty="0"/>
              <a:t>(displayed on landing pages)</a:t>
            </a:r>
            <a:endParaRPr lang="en-US" i="1" dirty="0"/>
          </a:p>
          <a:p>
            <a:pPr lvl="1">
              <a:spcBef>
                <a:spcPts val="500"/>
              </a:spcBef>
            </a:pPr>
            <a:r>
              <a:rPr lang="en-US" dirty="0"/>
              <a:t>Answer user questions where possible</a:t>
            </a:r>
          </a:p>
          <a:p>
            <a:pPr lvl="1">
              <a:spcBef>
                <a:spcPts val="500"/>
              </a:spcBef>
            </a:pPr>
            <a:r>
              <a:rPr lang="en-US" dirty="0"/>
              <a:t>Update data formats and metadata to ensure continued reusability</a:t>
            </a:r>
          </a:p>
          <a:p>
            <a:pPr lvl="1">
              <a:spcBef>
                <a:spcPts val="500"/>
              </a:spcBef>
            </a:pPr>
            <a:r>
              <a:rPr lang="en-US" dirty="0"/>
              <a:t>Preserve data for the long term</a:t>
            </a:r>
          </a:p>
          <a:p>
            <a:pPr lvl="1">
              <a:spcBef>
                <a:spcPts val="500"/>
              </a:spcBef>
            </a:pPr>
            <a:r>
              <a:rPr lang="en-US" dirty="0"/>
              <a:t>Direct users to the most current version of data</a:t>
            </a:r>
          </a:p>
        </p:txBody>
      </p:sp>
    </p:spTree>
    <p:extLst>
      <p:ext uri="{BB962C8B-B14F-4D97-AF65-F5344CB8AC3E}">
        <p14:creationId xmlns:p14="http://schemas.microsoft.com/office/powerpoint/2010/main" val="3454345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F0568-5E2D-696E-0C4A-BE0D1CD35699}"/>
              </a:ext>
            </a:extLst>
          </p:cNvPr>
          <p:cNvSpPr>
            <a:spLocks noGrp="1"/>
          </p:cNvSpPr>
          <p:nvPr>
            <p:ph type="title"/>
          </p:nvPr>
        </p:nvSpPr>
        <p:spPr/>
        <p:txBody>
          <a:bodyPr/>
          <a:lstStyle/>
          <a:p>
            <a:r>
              <a:rPr lang="en-US" dirty="0"/>
              <a:t>What do we ask of you?</a:t>
            </a:r>
          </a:p>
        </p:txBody>
      </p:sp>
      <p:sp>
        <p:nvSpPr>
          <p:cNvPr id="3" name="Content Placeholder 2">
            <a:extLst>
              <a:ext uri="{FF2B5EF4-FFF2-40B4-BE49-F238E27FC236}">
                <a16:creationId xmlns:a16="http://schemas.microsoft.com/office/drawing/2014/main" id="{5B6B73E8-8E40-F503-D028-DBFD525F5707}"/>
              </a:ext>
            </a:extLst>
          </p:cNvPr>
          <p:cNvSpPr>
            <a:spLocks noGrp="1"/>
          </p:cNvSpPr>
          <p:nvPr>
            <p:ph idx="1"/>
          </p:nvPr>
        </p:nvSpPr>
        <p:spPr/>
        <p:txBody>
          <a:bodyPr/>
          <a:lstStyle/>
          <a:p>
            <a:r>
              <a:rPr lang="en-US" dirty="0"/>
              <a:t>Familiarize yourself with the standards and best practices</a:t>
            </a:r>
          </a:p>
          <a:p>
            <a:pPr lvl="1">
              <a:spcBef>
                <a:spcPts val="400"/>
              </a:spcBef>
            </a:pPr>
            <a:r>
              <a:rPr lang="en-US" dirty="0"/>
              <a:t>See </a:t>
            </a:r>
            <a:r>
              <a:rPr lang="en-US" dirty="0">
                <a:hlinkClick r:id="rId2"/>
              </a:rPr>
              <a:t>https://daac.ornl.gov/submit/</a:t>
            </a:r>
            <a:r>
              <a:rPr lang="en-US" dirty="0"/>
              <a:t> (links to reference material)</a:t>
            </a:r>
          </a:p>
          <a:p>
            <a:pPr>
              <a:spcBef>
                <a:spcPts val="800"/>
              </a:spcBef>
            </a:pPr>
            <a:r>
              <a:rPr lang="en-US" dirty="0"/>
              <a:t>Ask questions and let us know when things aren’t clear</a:t>
            </a:r>
          </a:p>
          <a:p>
            <a:pPr lvl="1">
              <a:spcBef>
                <a:spcPts val="400"/>
              </a:spcBef>
            </a:pPr>
            <a:r>
              <a:rPr lang="en-US" dirty="0"/>
              <a:t>Online: </a:t>
            </a:r>
            <a:r>
              <a:rPr lang="en-US" dirty="0">
                <a:hlinkClick r:id="rId3"/>
              </a:rPr>
              <a:t>https://forum.earthdata.nasa.gov</a:t>
            </a:r>
            <a:r>
              <a:rPr lang="en-US" dirty="0"/>
              <a:t> </a:t>
            </a:r>
          </a:p>
          <a:p>
            <a:pPr lvl="1">
              <a:spcBef>
                <a:spcPts val="400"/>
              </a:spcBef>
            </a:pPr>
            <a:r>
              <a:rPr lang="en-US" dirty="0"/>
              <a:t>Email: </a:t>
            </a:r>
            <a:r>
              <a:rPr lang="en-US" dirty="0">
                <a:hlinkClick r:id="rId4"/>
              </a:rPr>
              <a:t>ingestlead@daac.ornl.gov</a:t>
            </a:r>
            <a:r>
              <a:rPr lang="en-US" dirty="0"/>
              <a:t> (data producer questions)</a:t>
            </a:r>
          </a:p>
          <a:p>
            <a:pPr lvl="1">
              <a:spcBef>
                <a:spcPts val="400"/>
              </a:spcBef>
            </a:pPr>
            <a:r>
              <a:rPr lang="en-US" dirty="0"/>
              <a:t>Email: </a:t>
            </a:r>
            <a:r>
              <a:rPr lang="en-US" dirty="0">
                <a:hlinkClick r:id="rId5"/>
              </a:rPr>
              <a:t>uso@daac.ornl.gov</a:t>
            </a:r>
            <a:r>
              <a:rPr lang="en-US" dirty="0"/>
              <a:t> (data user questions)</a:t>
            </a:r>
          </a:p>
          <a:p>
            <a:pPr>
              <a:spcBef>
                <a:spcPts val="800"/>
              </a:spcBef>
            </a:pPr>
            <a:r>
              <a:rPr lang="en-US" dirty="0"/>
              <a:t>Get us your data as early as you can</a:t>
            </a:r>
          </a:p>
          <a:p>
            <a:pPr>
              <a:spcBef>
                <a:spcPts val="800"/>
              </a:spcBef>
            </a:pPr>
            <a:r>
              <a:rPr lang="en-US" dirty="0"/>
              <a:t>Respond to our questions and review requests promptly</a:t>
            </a:r>
          </a:p>
          <a:p>
            <a:pPr>
              <a:spcBef>
                <a:spcPts val="800"/>
              </a:spcBef>
            </a:pPr>
            <a:r>
              <a:rPr lang="en-US" dirty="0"/>
              <a:t>Add data publications to your CV and publication record</a:t>
            </a:r>
          </a:p>
          <a:p>
            <a:pPr>
              <a:spcBef>
                <a:spcPts val="800"/>
              </a:spcBef>
            </a:pPr>
            <a:r>
              <a:rPr lang="en-US" dirty="0"/>
              <a:t>Let us know when we’ve done well and where we can improve</a:t>
            </a:r>
          </a:p>
          <a:p>
            <a:pPr lvl="1">
              <a:spcBef>
                <a:spcPts val="400"/>
              </a:spcBef>
            </a:pPr>
            <a:r>
              <a:rPr lang="en-US" dirty="0"/>
              <a:t>Email: </a:t>
            </a:r>
            <a:r>
              <a:rPr lang="en-US" dirty="0">
                <a:hlinkClick r:id="rId6"/>
              </a:rPr>
              <a:t>manager@daac.ornl.gov</a:t>
            </a:r>
            <a:r>
              <a:rPr lang="en-US" dirty="0"/>
              <a:t> </a:t>
            </a:r>
          </a:p>
          <a:p>
            <a:pPr lvl="1">
              <a:spcBef>
                <a:spcPts val="400"/>
              </a:spcBef>
            </a:pPr>
            <a:r>
              <a:rPr lang="en-US" dirty="0"/>
              <a:t>Any ORNL DAAC or ESDIS staff member in person</a:t>
            </a:r>
          </a:p>
        </p:txBody>
      </p:sp>
    </p:spTree>
    <p:extLst>
      <p:ext uri="{BB962C8B-B14F-4D97-AF65-F5344CB8AC3E}">
        <p14:creationId xmlns:p14="http://schemas.microsoft.com/office/powerpoint/2010/main" val="3724035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F4D49-811B-45B7-83BE-D7FE7903E1F0}"/>
              </a:ext>
            </a:extLst>
          </p:cNvPr>
          <p:cNvSpPr>
            <a:spLocks noGrp="1"/>
          </p:cNvSpPr>
          <p:nvPr>
            <p:ph type="title"/>
          </p:nvPr>
        </p:nvSpPr>
        <p:spPr/>
        <p:txBody>
          <a:bodyPr/>
          <a:lstStyle/>
          <a:p>
            <a:r>
              <a:rPr lang="en-US" b="1" dirty="0"/>
              <a:t>The ORNL DAAC can do Preprint Datasets, when needed</a:t>
            </a:r>
          </a:p>
        </p:txBody>
      </p:sp>
      <p:sp>
        <p:nvSpPr>
          <p:cNvPr id="4" name="Google Shape;538;p95">
            <a:extLst>
              <a:ext uri="{FF2B5EF4-FFF2-40B4-BE49-F238E27FC236}">
                <a16:creationId xmlns:a16="http://schemas.microsoft.com/office/drawing/2014/main" id="{573CF1A5-E4EF-4732-A83B-36446E458153}"/>
              </a:ext>
            </a:extLst>
          </p:cNvPr>
          <p:cNvSpPr>
            <a:spLocks noGrp="1"/>
          </p:cNvSpPr>
          <p:nvPr/>
        </p:nvSpPr>
        <p:spPr bwMode="auto">
          <a:xfrm>
            <a:off x="380999" y="799635"/>
            <a:ext cx="6117455" cy="5288945"/>
          </a:xfrm>
          <a:prstGeom prst="rect">
            <a:avLst/>
          </a:prstGeom>
          <a:noFill/>
          <a:ln w="9525">
            <a:noFill/>
            <a:miter lim="800000"/>
            <a:headEnd/>
            <a:tailEnd/>
          </a:ln>
        </p:spPr>
        <p:txBody>
          <a:bodyPr spcFirstLastPara="1" vert="horz" wrap="square" lIns="90000" tIns="45000" rIns="90000" bIns="4500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1630" algn="l" defTabSz="914400" rtl="0" eaLnBrk="1" fontAlgn="base" latinLnBrk="0" hangingPunct="1">
              <a:lnSpc>
                <a:spcPct val="100000"/>
              </a:lnSpc>
              <a:spcBef>
                <a:spcPts val="0"/>
              </a:spcBef>
              <a:spcAft>
                <a:spcPts val="0"/>
              </a:spcAft>
              <a:buClr>
                <a:srgbClr val="000000"/>
              </a:buClr>
              <a:buSzPts val="3200"/>
              <a:buFont typeface="Arial"/>
              <a:buChar char="•"/>
              <a:tabLst/>
              <a:defRPr/>
            </a:pPr>
            <a:r>
              <a:rPr kumimoji="0" lang="en-US" sz="2400" b="0" i="0" u="none" strike="noStrike" kern="1200" cap="none" spc="0" normalizeH="0" baseline="0" noProof="0" dirty="0">
                <a:ln>
                  <a:noFill/>
                </a:ln>
                <a:solidFill>
                  <a:srgbClr val="000000"/>
                </a:solidFill>
                <a:effectLst/>
                <a:uLnTx/>
                <a:uFillTx/>
                <a:latin typeface="Century Gothic" panose="020F0302020204030204"/>
                <a:ea typeface="Calibri"/>
                <a:cs typeface="Calibri" panose="020F0502020204030204" pitchFamily="34" charset="0"/>
                <a:sym typeface="Calibri"/>
              </a:rPr>
              <a:t>Many journals require the original data used in a manuscript be archived, and often it needs to be available for reviewers</a:t>
            </a:r>
          </a:p>
          <a:p>
            <a:pPr marL="342900" marR="0" lvl="0" indent="-341630" algn="l" defTabSz="914400" rtl="0" eaLnBrk="1" fontAlgn="base" latinLnBrk="0" hangingPunct="1">
              <a:lnSpc>
                <a:spcPct val="100000"/>
              </a:lnSpc>
              <a:spcBef>
                <a:spcPts val="600"/>
              </a:spcBef>
              <a:spcAft>
                <a:spcPts val="0"/>
              </a:spcAft>
              <a:buClr>
                <a:srgbClr val="000000"/>
              </a:buClr>
              <a:buSzPts val="3200"/>
              <a:buFont typeface="Arial"/>
              <a:buChar char="•"/>
              <a:tabLst/>
              <a:defRPr/>
            </a:pPr>
            <a:r>
              <a:rPr kumimoji="0" lang="en-US" sz="2400" b="0" i="0" u="none" strike="noStrike" kern="1200" cap="none" spc="0" normalizeH="0" baseline="0" noProof="0" dirty="0">
                <a:ln>
                  <a:noFill/>
                </a:ln>
                <a:solidFill>
                  <a:srgbClr val="000000"/>
                </a:solidFill>
                <a:effectLst/>
                <a:uLnTx/>
                <a:uFillTx/>
                <a:latin typeface="Century Gothic" panose="020F0302020204030204"/>
                <a:ea typeface="Calibri"/>
                <a:cs typeface="Calibri" panose="020F0502020204030204" pitchFamily="34" charset="0"/>
                <a:sym typeface="Calibri"/>
              </a:rPr>
              <a:t>Preprint datasets allow data to be available during the regular pub process</a:t>
            </a:r>
            <a:endParaRPr kumimoji="0" lang="en-US" sz="2400" b="0" i="0" u="none" strike="noStrike" kern="1200" cap="none" spc="0" normalizeH="0" baseline="0" noProof="0" dirty="0">
              <a:ln>
                <a:noFill/>
              </a:ln>
              <a:solidFill>
                <a:prstClr val="black"/>
              </a:solidFill>
              <a:effectLst/>
              <a:uLnTx/>
              <a:uFillTx/>
              <a:latin typeface="Century Gothic" panose="020F0302020204030204"/>
              <a:ea typeface="Calibri"/>
              <a:cs typeface="Calibri" panose="020F0502020204030204" pitchFamily="34" charset="0"/>
              <a:sym typeface="Calibri"/>
            </a:endParaRPr>
          </a:p>
          <a:p>
            <a:pPr marL="342900" marR="0" lvl="0" indent="-341630" algn="l" defTabSz="914400" rtl="0" eaLnBrk="1" fontAlgn="base" latinLnBrk="0" hangingPunct="1">
              <a:lnSpc>
                <a:spcPct val="100000"/>
              </a:lnSpc>
              <a:spcBef>
                <a:spcPts val="600"/>
              </a:spcBef>
              <a:spcAft>
                <a:spcPts val="0"/>
              </a:spcAft>
              <a:buClr>
                <a:srgbClr val="000000"/>
              </a:buClr>
              <a:buSzPts val="3200"/>
              <a:buFont typeface="Arial"/>
              <a:buChar char="•"/>
              <a:tabLst/>
              <a:defRPr/>
            </a:pPr>
            <a:r>
              <a:rPr kumimoji="0" lang="en-US" sz="2400" b="0" i="0" u="none" strike="noStrike" kern="1200" cap="none" spc="0" normalizeH="0" baseline="0" noProof="0" dirty="0">
                <a:ln>
                  <a:noFill/>
                </a:ln>
                <a:solidFill>
                  <a:prstClr val="black"/>
                </a:solidFill>
                <a:effectLst/>
                <a:uLnTx/>
                <a:uFillTx/>
                <a:latin typeface="Century Gothic" panose="020F0302020204030204"/>
                <a:ea typeface="Calibri"/>
                <a:cs typeface="Calibri" panose="020F0502020204030204" pitchFamily="34" charset="0"/>
                <a:sym typeface="Calibri"/>
              </a:rPr>
              <a:t>Preprint datasets provide:</a:t>
            </a:r>
            <a:endParaRPr kumimoji="0" lang="en-US" sz="2400" b="0" i="0" u="none" strike="noStrike" kern="1200" cap="none" spc="0" normalizeH="0" baseline="0" noProof="0" dirty="0">
              <a:ln>
                <a:noFill/>
              </a:ln>
              <a:solidFill>
                <a:srgbClr val="000000"/>
              </a:solidFill>
              <a:effectLst/>
              <a:uLnTx/>
              <a:uFillTx/>
              <a:latin typeface="Century Gothic" panose="020F0302020204030204"/>
              <a:ea typeface="Calibri"/>
              <a:cs typeface="Calibri" panose="020F0502020204030204" pitchFamily="34" charset="0"/>
            </a:endParaRPr>
          </a:p>
          <a:p>
            <a:pPr marL="856615" marR="0" lvl="1" indent="-457200" algn="l" defTabSz="914400" rtl="0" eaLnBrk="1" fontAlgn="base" latinLnBrk="0" hangingPunct="1">
              <a:lnSpc>
                <a:spcPct val="100000"/>
              </a:lnSpc>
              <a:spcBef>
                <a:spcPts val="300"/>
              </a:spcBef>
              <a:spcAft>
                <a:spcPts val="0"/>
              </a:spcAft>
              <a:buClr>
                <a:srgbClr val="000000"/>
              </a:buClr>
              <a:buSzPts val="3200"/>
              <a:buFont typeface="Century Gothic" panose="020B0502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entury Gothic" panose="020F0302020204030204"/>
                <a:ea typeface="Calibri"/>
                <a:cs typeface="Calibri" panose="020F0502020204030204" pitchFamily="34" charset="0"/>
                <a:sym typeface="Calibri"/>
              </a:rPr>
              <a:t>Landing page</a:t>
            </a:r>
            <a:endParaRPr kumimoji="0" lang="en-US" sz="2000" b="0" i="0" u="none" strike="noStrike" kern="1200" cap="none" spc="0" normalizeH="0" baseline="0" noProof="0" dirty="0">
              <a:ln>
                <a:noFill/>
              </a:ln>
              <a:solidFill>
                <a:srgbClr val="000000"/>
              </a:solidFill>
              <a:effectLst/>
              <a:uLnTx/>
              <a:uFillTx/>
              <a:latin typeface="Century Gothic" panose="020F0302020204030204"/>
              <a:ea typeface="Calibri"/>
              <a:cs typeface="Calibri" panose="020F0502020204030204" pitchFamily="34" charset="0"/>
            </a:endParaRPr>
          </a:p>
          <a:p>
            <a:pPr marL="856615" marR="0" lvl="1" indent="-457200" algn="l" defTabSz="914400" rtl="0" eaLnBrk="1" fontAlgn="base" latinLnBrk="0" hangingPunct="1">
              <a:lnSpc>
                <a:spcPct val="100000"/>
              </a:lnSpc>
              <a:spcBef>
                <a:spcPts val="300"/>
              </a:spcBef>
              <a:spcAft>
                <a:spcPts val="0"/>
              </a:spcAft>
              <a:buClr>
                <a:srgbClr val="000000"/>
              </a:buClr>
              <a:buSzPts val="3200"/>
              <a:buFont typeface="Century Gothic" panose="020B0502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entury Gothic" panose="020F0302020204030204"/>
                <a:ea typeface="Calibri"/>
                <a:cs typeface="Calibri" panose="020F0502020204030204" pitchFamily="34" charset="0"/>
                <a:sym typeface="Calibri"/>
              </a:rPr>
              <a:t>Data files as received </a:t>
            </a:r>
            <a:endParaRPr kumimoji="0" lang="en-US" sz="2000" b="0" i="0" u="none" strike="noStrike" kern="1200" cap="none" spc="0" normalizeH="0" baseline="0" noProof="0" dirty="0">
              <a:ln>
                <a:noFill/>
              </a:ln>
              <a:solidFill>
                <a:srgbClr val="000000"/>
              </a:solidFill>
              <a:effectLst/>
              <a:uLnTx/>
              <a:uFillTx/>
              <a:latin typeface="Century Gothic" panose="020F0302020204030204"/>
              <a:ea typeface="Calibri"/>
              <a:cs typeface="Calibri" panose="020F0502020204030204" pitchFamily="34" charset="0"/>
            </a:endParaRPr>
          </a:p>
          <a:p>
            <a:pPr marL="856615" marR="0" lvl="1" indent="-457200" algn="l" defTabSz="914400" rtl="0" eaLnBrk="1" fontAlgn="base" latinLnBrk="0" hangingPunct="1">
              <a:lnSpc>
                <a:spcPct val="100000"/>
              </a:lnSpc>
              <a:spcBef>
                <a:spcPts val="300"/>
              </a:spcBef>
              <a:spcAft>
                <a:spcPts val="0"/>
              </a:spcAft>
              <a:buClr>
                <a:srgbClr val="000000"/>
              </a:buClr>
              <a:buSzPts val="3200"/>
              <a:buFont typeface="Century Gothic" panose="020B0502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entury Gothic" panose="020F0302020204030204"/>
                <a:ea typeface="Calibri"/>
                <a:cs typeface="Calibri" panose="020F0502020204030204" pitchFamily="34" charset="0"/>
                <a:sym typeface="Calibri"/>
              </a:rPr>
              <a:t>Documentation you provide</a:t>
            </a:r>
            <a:endParaRPr kumimoji="0" lang="en-US" sz="2000" b="0" i="0" u="none" strike="noStrike" kern="1200" cap="none" spc="0" normalizeH="0" baseline="0" noProof="0" dirty="0">
              <a:ln>
                <a:noFill/>
              </a:ln>
              <a:solidFill>
                <a:srgbClr val="000000"/>
              </a:solidFill>
              <a:effectLst/>
              <a:uLnTx/>
              <a:uFillTx/>
              <a:latin typeface="Century Gothic" panose="020F0302020204030204"/>
              <a:ea typeface="Calibri"/>
              <a:cs typeface="Calibri" panose="020F0502020204030204" pitchFamily="34" charset="0"/>
            </a:endParaRPr>
          </a:p>
          <a:p>
            <a:pPr marL="856615" marR="0" lvl="1" indent="-457200" algn="l" defTabSz="914400" rtl="0" eaLnBrk="1" fontAlgn="base" latinLnBrk="0" hangingPunct="1">
              <a:lnSpc>
                <a:spcPct val="100000"/>
              </a:lnSpc>
              <a:spcBef>
                <a:spcPts val="300"/>
              </a:spcBef>
              <a:spcAft>
                <a:spcPts val="0"/>
              </a:spcAft>
              <a:buClr>
                <a:srgbClr val="000000"/>
              </a:buClr>
              <a:buSzPts val="3200"/>
              <a:buFont typeface="Century Gothic" panose="020B0502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F0302020204030204"/>
                <a:ea typeface="Arial"/>
                <a:cs typeface="Calibri" panose="020F0502020204030204" pitchFamily="34" charset="0"/>
                <a:sym typeface="Arial"/>
              </a:rPr>
              <a:t>Citation</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Arial"/>
              <a:cs typeface="Calibri" panose="020F0502020204030204" pitchFamily="34" charset="0"/>
            </a:endParaRPr>
          </a:p>
          <a:p>
            <a:pPr marL="856615" marR="0" lvl="1" indent="-457200" algn="l" defTabSz="914400" rtl="0" eaLnBrk="1" fontAlgn="base" latinLnBrk="0" hangingPunct="1">
              <a:lnSpc>
                <a:spcPct val="100000"/>
              </a:lnSpc>
              <a:spcBef>
                <a:spcPts val="300"/>
              </a:spcBef>
              <a:spcAft>
                <a:spcPts val="0"/>
              </a:spcAft>
              <a:buClr>
                <a:srgbClr val="000000"/>
              </a:buClr>
              <a:buSzPts val="3200"/>
              <a:buFont typeface="Century Gothic" panose="020B0502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F0302020204030204"/>
                <a:ea typeface="Arial"/>
                <a:cs typeface="Calibri" panose="020F0502020204030204" pitchFamily="34" charset="0"/>
                <a:sym typeface="Arial"/>
              </a:rPr>
              <a:t>Resolvable DOI</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Arial"/>
              <a:cs typeface="Calibri" panose="020F0502020204030204" pitchFamily="34" charset="0"/>
            </a:endParaRPr>
          </a:p>
          <a:p>
            <a:pPr marL="856615" marR="0" lvl="1" indent="-457200" algn="l" defTabSz="914400" rtl="0" eaLnBrk="1" fontAlgn="base" latinLnBrk="0" hangingPunct="1">
              <a:lnSpc>
                <a:spcPct val="100000"/>
              </a:lnSpc>
              <a:spcBef>
                <a:spcPts val="300"/>
              </a:spcBef>
              <a:spcAft>
                <a:spcPts val="0"/>
              </a:spcAft>
              <a:buClr>
                <a:srgbClr val="000000"/>
              </a:buClr>
              <a:buSzPts val="3200"/>
              <a:buFont typeface="Century Gothic" panose="020B0502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entury Gothic" panose="020F0302020204030204"/>
                <a:ea typeface="Arial"/>
                <a:cs typeface="Calibri" panose="020F0502020204030204" pitchFamily="34" charset="0"/>
              </a:rPr>
              <a:t>Since the May 2022 ASTM we have published 9 pre-print datasets from the </a:t>
            </a:r>
            <a:r>
              <a:rPr kumimoji="0" lang="en-US" sz="2000" b="1" i="0" u="none" strike="noStrike" kern="1200" cap="none" spc="0" normalizeH="0" baseline="0" noProof="0" dirty="0" err="1">
                <a:ln>
                  <a:noFill/>
                </a:ln>
                <a:solidFill>
                  <a:prstClr val="black"/>
                </a:solidFill>
                <a:effectLst/>
                <a:uLnTx/>
                <a:uFillTx/>
                <a:latin typeface="Century Gothic" panose="020F0302020204030204"/>
                <a:ea typeface="Arial"/>
                <a:cs typeface="Calibri" panose="020F0502020204030204" pitchFamily="34" charset="0"/>
              </a:rPr>
              <a:t>ABoVE</a:t>
            </a:r>
            <a:r>
              <a:rPr kumimoji="0" lang="en-US" sz="2000" b="1" i="0" u="none" strike="noStrike" kern="1200" cap="none" spc="0" normalizeH="0" baseline="0" noProof="0" dirty="0">
                <a:ln>
                  <a:noFill/>
                </a:ln>
                <a:solidFill>
                  <a:prstClr val="black"/>
                </a:solidFill>
                <a:effectLst/>
                <a:uLnTx/>
                <a:uFillTx/>
                <a:latin typeface="Century Gothic" panose="020F0302020204030204"/>
                <a:ea typeface="Arial"/>
                <a:cs typeface="Calibri" panose="020F0502020204030204" pitchFamily="34" charset="0"/>
              </a:rPr>
              <a:t> project</a:t>
            </a:r>
          </a:p>
        </p:txBody>
      </p:sp>
      <p:grpSp>
        <p:nvGrpSpPr>
          <p:cNvPr id="10" name="Group 9">
            <a:extLst>
              <a:ext uri="{FF2B5EF4-FFF2-40B4-BE49-F238E27FC236}">
                <a16:creationId xmlns:a16="http://schemas.microsoft.com/office/drawing/2014/main" id="{39C48365-F2AA-43EE-9730-FFD3026423B4}"/>
              </a:ext>
            </a:extLst>
          </p:cNvPr>
          <p:cNvGrpSpPr>
            <a:grpSpLocks noChangeAspect="1"/>
          </p:cNvGrpSpPr>
          <p:nvPr/>
        </p:nvGrpSpPr>
        <p:grpSpPr>
          <a:xfrm>
            <a:off x="6784980" y="934720"/>
            <a:ext cx="2630218" cy="5760720"/>
            <a:chOff x="6317610" y="924560"/>
            <a:chExt cx="3506947" cy="7680960"/>
          </a:xfrm>
        </p:grpSpPr>
        <p:pic>
          <p:nvPicPr>
            <p:cNvPr id="6" name="Picture 5">
              <a:extLst>
                <a:ext uri="{FF2B5EF4-FFF2-40B4-BE49-F238E27FC236}">
                  <a16:creationId xmlns:a16="http://schemas.microsoft.com/office/drawing/2014/main" id="{0DEC6718-3922-4BE3-A00A-CC2E96B1759B}"/>
                </a:ext>
              </a:extLst>
            </p:cNvPr>
            <p:cNvPicPr>
              <a:picLocks noChangeAspect="1"/>
            </p:cNvPicPr>
            <p:nvPr/>
          </p:nvPicPr>
          <p:blipFill>
            <a:blip r:embed="rId2"/>
            <a:stretch>
              <a:fillRect/>
            </a:stretch>
          </p:blipFill>
          <p:spPr>
            <a:xfrm>
              <a:off x="6317610" y="924560"/>
              <a:ext cx="3506947" cy="3840480"/>
            </a:xfrm>
            <a:prstGeom prst="rect">
              <a:avLst/>
            </a:prstGeom>
          </p:spPr>
        </p:pic>
        <p:pic>
          <p:nvPicPr>
            <p:cNvPr id="8" name="Picture 7">
              <a:extLst>
                <a:ext uri="{FF2B5EF4-FFF2-40B4-BE49-F238E27FC236}">
                  <a16:creationId xmlns:a16="http://schemas.microsoft.com/office/drawing/2014/main" id="{CF20FAA6-2B00-473A-82B5-5FBC7BA1294B}"/>
                </a:ext>
              </a:extLst>
            </p:cNvPr>
            <p:cNvPicPr>
              <a:picLocks noChangeAspect="1"/>
            </p:cNvPicPr>
            <p:nvPr/>
          </p:nvPicPr>
          <p:blipFill>
            <a:blip r:embed="rId3"/>
            <a:stretch>
              <a:fillRect/>
            </a:stretch>
          </p:blipFill>
          <p:spPr>
            <a:xfrm>
              <a:off x="6319318" y="4765040"/>
              <a:ext cx="3505239" cy="3840480"/>
            </a:xfrm>
            <a:prstGeom prst="rect">
              <a:avLst/>
            </a:prstGeom>
          </p:spPr>
        </p:pic>
      </p:grpSp>
      <p:pic>
        <p:nvPicPr>
          <p:cNvPr id="12" name="Picture 11">
            <a:extLst>
              <a:ext uri="{FF2B5EF4-FFF2-40B4-BE49-F238E27FC236}">
                <a16:creationId xmlns:a16="http://schemas.microsoft.com/office/drawing/2014/main" id="{C57FEC76-25FC-4BAA-BA04-98D0FFC7601D}"/>
              </a:ext>
            </a:extLst>
          </p:cNvPr>
          <p:cNvPicPr>
            <a:picLocks noChangeAspect="1"/>
          </p:cNvPicPr>
          <p:nvPr/>
        </p:nvPicPr>
        <p:blipFill>
          <a:blip r:embed="rId4"/>
          <a:stretch>
            <a:fillRect/>
          </a:stretch>
        </p:blipFill>
        <p:spPr>
          <a:xfrm>
            <a:off x="6571487" y="1968126"/>
            <a:ext cx="5486400" cy="1541829"/>
          </a:xfrm>
          <a:prstGeom prst="rect">
            <a:avLst/>
          </a:prstGeom>
        </p:spPr>
      </p:pic>
    </p:spTree>
    <p:extLst>
      <p:ext uri="{BB962C8B-B14F-4D97-AF65-F5344CB8AC3E}">
        <p14:creationId xmlns:p14="http://schemas.microsoft.com/office/powerpoint/2010/main" val="98659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18C651-157E-4704-A356-6DE569439DB8}"/>
              </a:ext>
            </a:extLst>
          </p:cNvPr>
          <p:cNvSpPr>
            <a:spLocks noGrp="1"/>
          </p:cNvSpPr>
          <p:nvPr>
            <p:ph type="title"/>
          </p:nvPr>
        </p:nvSpPr>
        <p:spPr>
          <a:xfrm>
            <a:off x="429767" y="274320"/>
            <a:ext cx="7782121" cy="539496"/>
          </a:xfrm>
        </p:spPr>
        <p:txBody>
          <a:bodyPr/>
          <a:lstStyle/>
          <a:p>
            <a:r>
              <a:rPr lang="en-US" b="1" dirty="0"/>
              <a:t>The </a:t>
            </a:r>
            <a:r>
              <a:rPr lang="en-US" b="1" dirty="0" err="1"/>
              <a:t>ABoVE</a:t>
            </a:r>
            <a:r>
              <a:rPr lang="en-US" b="1" dirty="0"/>
              <a:t> Project at the ORNL DAAC</a:t>
            </a:r>
          </a:p>
        </p:txBody>
      </p:sp>
      <p:grpSp>
        <p:nvGrpSpPr>
          <p:cNvPr id="11" name="Group 10">
            <a:extLst>
              <a:ext uri="{FF2B5EF4-FFF2-40B4-BE49-F238E27FC236}">
                <a16:creationId xmlns:a16="http://schemas.microsoft.com/office/drawing/2014/main" id="{F8A79C5E-77FB-EB04-BB26-DBB7B430678F}"/>
              </a:ext>
            </a:extLst>
          </p:cNvPr>
          <p:cNvGrpSpPr/>
          <p:nvPr/>
        </p:nvGrpSpPr>
        <p:grpSpPr>
          <a:xfrm>
            <a:off x="7666182" y="1256968"/>
            <a:ext cx="4284773" cy="4417875"/>
            <a:chOff x="8135332" y="813816"/>
            <a:chExt cx="3776012" cy="3915442"/>
          </a:xfrm>
        </p:grpSpPr>
        <p:pic>
          <p:nvPicPr>
            <p:cNvPr id="6" name="Picture 5">
              <a:extLst>
                <a:ext uri="{FF2B5EF4-FFF2-40B4-BE49-F238E27FC236}">
                  <a16:creationId xmlns:a16="http://schemas.microsoft.com/office/drawing/2014/main" id="{CF2CC129-8C3E-4D42-B6B5-B114BEDC5A53}"/>
                </a:ext>
              </a:extLst>
            </p:cNvPr>
            <p:cNvPicPr>
              <a:picLocks noChangeAspect="1"/>
            </p:cNvPicPr>
            <p:nvPr/>
          </p:nvPicPr>
          <p:blipFill>
            <a:blip r:embed="rId2"/>
            <a:stretch>
              <a:fillRect/>
            </a:stretch>
          </p:blipFill>
          <p:spPr>
            <a:xfrm>
              <a:off x="8135332" y="813816"/>
              <a:ext cx="3776012" cy="3915442"/>
            </a:xfrm>
            <a:prstGeom prst="rect">
              <a:avLst/>
            </a:prstGeom>
          </p:spPr>
        </p:pic>
        <p:sp>
          <p:nvSpPr>
            <p:cNvPr id="2" name="Flowchart: Connector 1">
              <a:extLst>
                <a:ext uri="{FF2B5EF4-FFF2-40B4-BE49-F238E27FC236}">
                  <a16:creationId xmlns:a16="http://schemas.microsoft.com/office/drawing/2014/main" id="{9D00CEE1-739A-4E13-BC17-1E293E7524C3}"/>
                </a:ext>
              </a:extLst>
            </p:cNvPr>
            <p:cNvSpPr/>
            <p:nvPr/>
          </p:nvSpPr>
          <p:spPr>
            <a:xfrm>
              <a:off x="8135332" y="2278348"/>
              <a:ext cx="1300899" cy="1374394"/>
            </a:xfrm>
            <a:prstGeom prst="flowChartConnector">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7" name="TextBox 6">
            <a:extLst>
              <a:ext uri="{FF2B5EF4-FFF2-40B4-BE49-F238E27FC236}">
                <a16:creationId xmlns:a16="http://schemas.microsoft.com/office/drawing/2014/main" id="{F8E58260-F12B-44BC-DBD4-7BB3D1B6F551}"/>
              </a:ext>
            </a:extLst>
          </p:cNvPr>
          <p:cNvSpPr txBox="1"/>
          <p:nvPr/>
        </p:nvSpPr>
        <p:spPr>
          <a:xfrm>
            <a:off x="8135332" y="685586"/>
            <a:ext cx="3929125" cy="369332"/>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8FBB55">
                    <a:lumMod val="75000"/>
                  </a:srgbClr>
                </a:solidFill>
                <a:effectLst/>
                <a:uLnTx/>
                <a:uFillTx/>
                <a:latin typeface="Century Gothic" panose="020F0302020204030204"/>
                <a:ea typeface="+mn-ea"/>
                <a:cs typeface="Arial" charset="0"/>
              </a:rPr>
              <a:t>https://daac.ornl.gov/above</a:t>
            </a:r>
          </a:p>
        </p:txBody>
      </p:sp>
      <p:graphicFrame>
        <p:nvGraphicFramePr>
          <p:cNvPr id="10" name="Table 9">
            <a:extLst>
              <a:ext uri="{FF2B5EF4-FFF2-40B4-BE49-F238E27FC236}">
                <a16:creationId xmlns:a16="http://schemas.microsoft.com/office/drawing/2014/main" id="{0B49EB9F-017B-7E4D-9103-A11774BD8FF1}"/>
              </a:ext>
            </a:extLst>
          </p:cNvPr>
          <p:cNvGraphicFramePr>
            <a:graphicFrameLocks noGrp="1"/>
          </p:cNvGraphicFramePr>
          <p:nvPr/>
        </p:nvGraphicFramePr>
        <p:xfrm>
          <a:off x="1534581" y="955000"/>
          <a:ext cx="4891063" cy="4847677"/>
        </p:xfrm>
        <a:graphic>
          <a:graphicData uri="http://schemas.openxmlformats.org/drawingml/2006/table">
            <a:tbl>
              <a:tblPr firstRow="1" bandRow="1">
                <a:tableStyleId>{5C22544A-7EE6-4342-B048-85BDC9FD1C3A}</a:tableStyleId>
              </a:tblPr>
              <a:tblGrid>
                <a:gridCol w="991096">
                  <a:extLst>
                    <a:ext uri="{9D8B030D-6E8A-4147-A177-3AD203B41FA5}">
                      <a16:colId xmlns:a16="http://schemas.microsoft.com/office/drawing/2014/main" val="423050240"/>
                    </a:ext>
                  </a:extLst>
                </a:gridCol>
                <a:gridCol w="1148935">
                  <a:extLst>
                    <a:ext uri="{9D8B030D-6E8A-4147-A177-3AD203B41FA5}">
                      <a16:colId xmlns:a16="http://schemas.microsoft.com/office/drawing/2014/main" val="887189047"/>
                    </a:ext>
                  </a:extLst>
                </a:gridCol>
                <a:gridCol w="1223891">
                  <a:extLst>
                    <a:ext uri="{9D8B030D-6E8A-4147-A177-3AD203B41FA5}">
                      <a16:colId xmlns:a16="http://schemas.microsoft.com/office/drawing/2014/main" val="430556860"/>
                    </a:ext>
                  </a:extLst>
                </a:gridCol>
                <a:gridCol w="1527141">
                  <a:extLst>
                    <a:ext uri="{9D8B030D-6E8A-4147-A177-3AD203B41FA5}">
                      <a16:colId xmlns:a16="http://schemas.microsoft.com/office/drawing/2014/main" val="80559415"/>
                    </a:ext>
                  </a:extLst>
                </a:gridCol>
              </a:tblGrid>
              <a:tr h="1151317">
                <a:tc>
                  <a:txBody>
                    <a:bodyPr/>
                    <a:lstStyle/>
                    <a:p>
                      <a:pPr algn="ctr"/>
                      <a:r>
                        <a:rPr lang="en-US" sz="2000" dirty="0">
                          <a:effectLst/>
                        </a:rPr>
                        <a:t>Fiscal </a:t>
                      </a:r>
                      <a:br>
                        <a:rPr lang="en-US" sz="2000" dirty="0">
                          <a:effectLst/>
                        </a:rPr>
                      </a:br>
                      <a:r>
                        <a:rPr lang="en-US" sz="2000" dirty="0">
                          <a:effectLst/>
                        </a:rPr>
                        <a:t>Year</a:t>
                      </a:r>
                    </a:p>
                  </a:txBody>
                  <a:tcPr marL="0" marR="0" marT="0" marB="0" anchor="ctr"/>
                </a:tc>
                <a:tc>
                  <a:txBody>
                    <a:bodyPr/>
                    <a:lstStyle/>
                    <a:p>
                      <a:pPr algn="ctr"/>
                      <a:r>
                        <a:rPr lang="en-US" sz="2000" dirty="0">
                          <a:effectLst/>
                        </a:rPr>
                        <a:t># of </a:t>
                      </a:r>
                      <a:br>
                        <a:rPr lang="en-US" sz="2000" dirty="0">
                          <a:effectLst/>
                        </a:rPr>
                      </a:br>
                      <a:r>
                        <a:rPr lang="en-US" sz="2000" dirty="0">
                          <a:effectLst/>
                        </a:rPr>
                        <a:t>Datasets</a:t>
                      </a:r>
                    </a:p>
                  </a:txBody>
                  <a:tcPr marL="0" marR="0" marT="0" marB="0" anchor="ctr"/>
                </a:tc>
                <a:tc>
                  <a:txBody>
                    <a:bodyPr/>
                    <a:lstStyle/>
                    <a:p>
                      <a:pPr algn="ctr"/>
                      <a:r>
                        <a:rPr lang="en-US" sz="2000" dirty="0">
                          <a:effectLst/>
                        </a:rPr>
                        <a:t># of </a:t>
                      </a:r>
                      <a:br>
                        <a:rPr lang="en-US" sz="2000" dirty="0">
                          <a:effectLst/>
                        </a:rPr>
                      </a:br>
                      <a:r>
                        <a:rPr lang="en-US" sz="2000" dirty="0">
                          <a:effectLst/>
                        </a:rPr>
                        <a:t>Files</a:t>
                      </a:r>
                    </a:p>
                  </a:txBody>
                  <a:tcPr marL="0" marR="0" marT="0" marB="0" anchor="ctr"/>
                </a:tc>
                <a:tc>
                  <a:txBody>
                    <a:bodyPr/>
                    <a:lstStyle/>
                    <a:p>
                      <a:pPr algn="ctr"/>
                      <a:r>
                        <a:rPr lang="en-US" sz="2000" dirty="0">
                          <a:effectLst/>
                        </a:rPr>
                        <a:t>Data </a:t>
                      </a:r>
                      <a:br>
                        <a:rPr lang="en-US" sz="2000" dirty="0">
                          <a:effectLst/>
                        </a:rPr>
                      </a:br>
                      <a:r>
                        <a:rPr lang="en-US" sz="2000" dirty="0">
                          <a:effectLst/>
                        </a:rPr>
                        <a:t>Volume</a:t>
                      </a:r>
                    </a:p>
                  </a:txBody>
                  <a:tcPr marL="0" marR="0" marT="0" marB="0" anchor="ctr"/>
                </a:tc>
                <a:extLst>
                  <a:ext uri="{0D108BD9-81ED-4DB2-BD59-A6C34878D82A}">
                    <a16:rowId xmlns:a16="http://schemas.microsoft.com/office/drawing/2014/main" val="3883651071"/>
                  </a:ext>
                </a:extLst>
              </a:tr>
              <a:tr h="369636">
                <a:tc>
                  <a:txBody>
                    <a:bodyPr/>
                    <a:lstStyle/>
                    <a:p>
                      <a:pPr algn="ctr"/>
                      <a:r>
                        <a:rPr lang="en-US" sz="2000" dirty="0">
                          <a:effectLst/>
                        </a:rPr>
                        <a:t>FY15</a:t>
                      </a:r>
                    </a:p>
                  </a:txBody>
                  <a:tcPr marL="0" marR="0" marT="0" marB="0" anchor="ctr"/>
                </a:tc>
                <a:tc>
                  <a:txBody>
                    <a:bodyPr/>
                    <a:lstStyle/>
                    <a:p>
                      <a:pPr algn="r"/>
                      <a:r>
                        <a:rPr lang="en-US" sz="2000" dirty="0">
                          <a:effectLst/>
                        </a:rPr>
                        <a:t>3</a:t>
                      </a:r>
                    </a:p>
                  </a:txBody>
                  <a:tcPr marL="0" marT="0" marB="0" anchor="ctr"/>
                </a:tc>
                <a:tc>
                  <a:txBody>
                    <a:bodyPr/>
                    <a:lstStyle/>
                    <a:p>
                      <a:pPr algn="r"/>
                      <a:r>
                        <a:rPr lang="en-US" sz="2000" dirty="0">
                          <a:effectLst/>
                        </a:rPr>
                        <a:t>5</a:t>
                      </a:r>
                    </a:p>
                  </a:txBody>
                  <a:tcPr marL="0" marT="0" marB="0" anchor="ctr"/>
                </a:tc>
                <a:tc>
                  <a:txBody>
                    <a:bodyPr/>
                    <a:lstStyle/>
                    <a:p>
                      <a:pPr algn="r"/>
                      <a:r>
                        <a:rPr lang="en-US" sz="2000" dirty="0">
                          <a:effectLst/>
                        </a:rPr>
                        <a:t>0.08 GB</a:t>
                      </a:r>
                    </a:p>
                  </a:txBody>
                  <a:tcPr marL="0" marT="0" marB="0" anchor="ctr"/>
                </a:tc>
                <a:extLst>
                  <a:ext uri="{0D108BD9-81ED-4DB2-BD59-A6C34878D82A}">
                    <a16:rowId xmlns:a16="http://schemas.microsoft.com/office/drawing/2014/main" val="3870414986"/>
                  </a:ext>
                </a:extLst>
              </a:tr>
              <a:tr h="369636">
                <a:tc>
                  <a:txBody>
                    <a:bodyPr/>
                    <a:lstStyle/>
                    <a:p>
                      <a:pPr algn="ctr"/>
                      <a:r>
                        <a:rPr lang="en-US" sz="2000" dirty="0">
                          <a:effectLst/>
                        </a:rPr>
                        <a:t>FY16</a:t>
                      </a:r>
                    </a:p>
                  </a:txBody>
                  <a:tcPr marL="0" marR="0" marT="0" marB="0" anchor="ctr"/>
                </a:tc>
                <a:tc>
                  <a:txBody>
                    <a:bodyPr/>
                    <a:lstStyle/>
                    <a:p>
                      <a:pPr algn="r"/>
                      <a:r>
                        <a:rPr lang="en-US" sz="2000" dirty="0">
                          <a:effectLst/>
                        </a:rPr>
                        <a:t>4</a:t>
                      </a:r>
                    </a:p>
                  </a:txBody>
                  <a:tcPr marL="0" marT="0" marB="0" anchor="ctr"/>
                </a:tc>
                <a:tc>
                  <a:txBody>
                    <a:bodyPr/>
                    <a:lstStyle/>
                    <a:p>
                      <a:pPr algn="r"/>
                      <a:r>
                        <a:rPr lang="en-US" sz="2000" dirty="0">
                          <a:effectLst/>
                        </a:rPr>
                        <a:t>29</a:t>
                      </a:r>
                    </a:p>
                  </a:txBody>
                  <a:tcPr marL="0" marT="0" marB="0" anchor="ctr"/>
                </a:tc>
                <a:tc>
                  <a:txBody>
                    <a:bodyPr/>
                    <a:lstStyle/>
                    <a:p>
                      <a:pPr algn="r"/>
                      <a:r>
                        <a:rPr lang="en-US" sz="2000" dirty="0">
                          <a:effectLst/>
                        </a:rPr>
                        <a:t>0.3 GB</a:t>
                      </a:r>
                    </a:p>
                  </a:txBody>
                  <a:tcPr marL="0" marT="0" marB="0" anchor="ctr"/>
                </a:tc>
                <a:extLst>
                  <a:ext uri="{0D108BD9-81ED-4DB2-BD59-A6C34878D82A}">
                    <a16:rowId xmlns:a16="http://schemas.microsoft.com/office/drawing/2014/main" val="3360716357"/>
                  </a:ext>
                </a:extLst>
              </a:tr>
              <a:tr h="369636">
                <a:tc>
                  <a:txBody>
                    <a:bodyPr/>
                    <a:lstStyle/>
                    <a:p>
                      <a:pPr algn="ctr"/>
                      <a:r>
                        <a:rPr lang="en-US" sz="2000" dirty="0">
                          <a:effectLst/>
                        </a:rPr>
                        <a:t>FY17</a:t>
                      </a:r>
                    </a:p>
                  </a:txBody>
                  <a:tcPr marL="0" marR="0" marT="0" marB="0" anchor="ctr"/>
                </a:tc>
                <a:tc>
                  <a:txBody>
                    <a:bodyPr/>
                    <a:lstStyle/>
                    <a:p>
                      <a:pPr algn="r"/>
                      <a:r>
                        <a:rPr lang="en-US" sz="2000" dirty="0">
                          <a:effectLst/>
                        </a:rPr>
                        <a:t>27</a:t>
                      </a:r>
                    </a:p>
                  </a:txBody>
                  <a:tcPr marL="0" marT="0" marB="0" anchor="ctr"/>
                </a:tc>
                <a:tc>
                  <a:txBody>
                    <a:bodyPr/>
                    <a:lstStyle/>
                    <a:p>
                      <a:pPr algn="r"/>
                      <a:r>
                        <a:rPr lang="en-US" sz="2000" dirty="0">
                          <a:effectLst/>
                        </a:rPr>
                        <a:t>1,128</a:t>
                      </a:r>
                    </a:p>
                  </a:txBody>
                  <a:tcPr marL="0" marT="0" marB="0" anchor="ctr"/>
                </a:tc>
                <a:tc>
                  <a:txBody>
                    <a:bodyPr/>
                    <a:lstStyle/>
                    <a:p>
                      <a:pPr algn="r"/>
                      <a:r>
                        <a:rPr lang="en-US" sz="2000" dirty="0">
                          <a:effectLst/>
                        </a:rPr>
                        <a:t>0.5 GB</a:t>
                      </a:r>
                    </a:p>
                  </a:txBody>
                  <a:tcPr marL="0" marT="0" marB="0" anchor="ctr"/>
                </a:tc>
                <a:extLst>
                  <a:ext uri="{0D108BD9-81ED-4DB2-BD59-A6C34878D82A}">
                    <a16:rowId xmlns:a16="http://schemas.microsoft.com/office/drawing/2014/main" val="3620664443"/>
                  </a:ext>
                </a:extLst>
              </a:tr>
              <a:tr h="369636">
                <a:tc>
                  <a:txBody>
                    <a:bodyPr/>
                    <a:lstStyle/>
                    <a:p>
                      <a:pPr algn="ctr"/>
                      <a:r>
                        <a:rPr lang="en-US" sz="2000" dirty="0">
                          <a:effectLst/>
                        </a:rPr>
                        <a:t>FY18</a:t>
                      </a:r>
                    </a:p>
                  </a:txBody>
                  <a:tcPr marL="0" marR="0" marT="0" marB="0" anchor="ctr"/>
                </a:tc>
                <a:tc>
                  <a:txBody>
                    <a:bodyPr/>
                    <a:lstStyle/>
                    <a:p>
                      <a:pPr algn="r"/>
                      <a:r>
                        <a:rPr lang="en-US" sz="2000" dirty="0">
                          <a:effectLst/>
                        </a:rPr>
                        <a:t>35</a:t>
                      </a:r>
                    </a:p>
                  </a:txBody>
                  <a:tcPr marL="0" marT="0" marB="0" anchor="ctr"/>
                </a:tc>
                <a:tc>
                  <a:txBody>
                    <a:bodyPr/>
                    <a:lstStyle/>
                    <a:p>
                      <a:pPr algn="r"/>
                      <a:r>
                        <a:rPr lang="en-US" sz="2000" dirty="0">
                          <a:effectLst/>
                        </a:rPr>
                        <a:t>6,957</a:t>
                      </a:r>
                    </a:p>
                  </a:txBody>
                  <a:tcPr marL="0" marT="0" marB="0" anchor="ctr"/>
                </a:tc>
                <a:tc>
                  <a:txBody>
                    <a:bodyPr/>
                    <a:lstStyle/>
                    <a:p>
                      <a:pPr algn="r"/>
                      <a:r>
                        <a:rPr lang="en-US" sz="2000" dirty="0">
                          <a:effectLst/>
                        </a:rPr>
                        <a:t>17,000 GB</a:t>
                      </a:r>
                    </a:p>
                  </a:txBody>
                  <a:tcPr marL="0" marT="0" marB="0" anchor="ctr"/>
                </a:tc>
                <a:extLst>
                  <a:ext uri="{0D108BD9-81ED-4DB2-BD59-A6C34878D82A}">
                    <a16:rowId xmlns:a16="http://schemas.microsoft.com/office/drawing/2014/main" val="511981775"/>
                  </a:ext>
                </a:extLst>
              </a:tr>
              <a:tr h="369636">
                <a:tc>
                  <a:txBody>
                    <a:bodyPr/>
                    <a:lstStyle/>
                    <a:p>
                      <a:pPr algn="ctr"/>
                      <a:r>
                        <a:rPr lang="en-US" sz="2000" dirty="0">
                          <a:effectLst/>
                        </a:rPr>
                        <a:t>FY19</a:t>
                      </a:r>
                    </a:p>
                  </a:txBody>
                  <a:tcPr marL="0" marR="0" marT="0" marB="0" anchor="ctr"/>
                </a:tc>
                <a:tc>
                  <a:txBody>
                    <a:bodyPr/>
                    <a:lstStyle/>
                    <a:p>
                      <a:pPr algn="r"/>
                      <a:r>
                        <a:rPr lang="en-US" sz="2000" dirty="0">
                          <a:effectLst/>
                        </a:rPr>
                        <a:t>33</a:t>
                      </a:r>
                    </a:p>
                  </a:txBody>
                  <a:tcPr marL="0" marT="0" marB="0" anchor="ctr"/>
                </a:tc>
                <a:tc>
                  <a:txBody>
                    <a:bodyPr/>
                    <a:lstStyle/>
                    <a:p>
                      <a:pPr algn="r"/>
                      <a:r>
                        <a:rPr lang="en-US" sz="2000" dirty="0">
                          <a:effectLst/>
                        </a:rPr>
                        <a:t>5,880</a:t>
                      </a:r>
                    </a:p>
                  </a:txBody>
                  <a:tcPr marL="0" marT="0" marB="0" anchor="ctr"/>
                </a:tc>
                <a:tc>
                  <a:txBody>
                    <a:bodyPr/>
                    <a:lstStyle/>
                    <a:p>
                      <a:pPr algn="r"/>
                      <a:r>
                        <a:rPr lang="en-US" sz="2000" dirty="0">
                          <a:effectLst/>
                        </a:rPr>
                        <a:t>17,600 GB </a:t>
                      </a:r>
                    </a:p>
                  </a:txBody>
                  <a:tcPr marL="0" marT="0" marB="0" anchor="ctr"/>
                </a:tc>
                <a:extLst>
                  <a:ext uri="{0D108BD9-81ED-4DB2-BD59-A6C34878D82A}">
                    <a16:rowId xmlns:a16="http://schemas.microsoft.com/office/drawing/2014/main" val="488557006"/>
                  </a:ext>
                </a:extLst>
              </a:tr>
              <a:tr h="369636">
                <a:tc>
                  <a:txBody>
                    <a:bodyPr/>
                    <a:lstStyle/>
                    <a:p>
                      <a:pPr algn="ctr"/>
                      <a:r>
                        <a:rPr lang="en-US" sz="2000" dirty="0">
                          <a:effectLst/>
                        </a:rPr>
                        <a:t>FY20</a:t>
                      </a:r>
                    </a:p>
                  </a:txBody>
                  <a:tcPr marL="0" marR="0" marT="0" marB="0" anchor="ctr"/>
                </a:tc>
                <a:tc>
                  <a:txBody>
                    <a:bodyPr/>
                    <a:lstStyle/>
                    <a:p>
                      <a:pPr algn="r"/>
                      <a:r>
                        <a:rPr lang="en-US" sz="2000" dirty="0">
                          <a:effectLst/>
                        </a:rPr>
                        <a:t>28</a:t>
                      </a:r>
                    </a:p>
                  </a:txBody>
                  <a:tcPr marL="0" marT="0" marB="0" anchor="ctr"/>
                </a:tc>
                <a:tc>
                  <a:txBody>
                    <a:bodyPr/>
                    <a:lstStyle/>
                    <a:p>
                      <a:pPr algn="r"/>
                      <a:r>
                        <a:rPr lang="en-US" sz="2000" dirty="0">
                          <a:effectLst/>
                        </a:rPr>
                        <a:t>25,220</a:t>
                      </a:r>
                    </a:p>
                  </a:txBody>
                  <a:tcPr marL="0" marT="0" marB="0" anchor="ctr"/>
                </a:tc>
                <a:tc>
                  <a:txBody>
                    <a:bodyPr/>
                    <a:lstStyle/>
                    <a:p>
                      <a:pPr algn="r"/>
                      <a:r>
                        <a:rPr lang="en-US" sz="2000" dirty="0">
                          <a:effectLst/>
                        </a:rPr>
                        <a:t>5,000 GB </a:t>
                      </a:r>
                    </a:p>
                  </a:txBody>
                  <a:tcPr marL="0" marT="0" marB="0" anchor="ctr"/>
                </a:tc>
                <a:extLst>
                  <a:ext uri="{0D108BD9-81ED-4DB2-BD59-A6C34878D82A}">
                    <a16:rowId xmlns:a16="http://schemas.microsoft.com/office/drawing/2014/main" val="1155423191"/>
                  </a:ext>
                </a:extLst>
              </a:tr>
              <a:tr h="369636">
                <a:tc>
                  <a:txBody>
                    <a:bodyPr/>
                    <a:lstStyle/>
                    <a:p>
                      <a:pPr algn="ctr"/>
                      <a:r>
                        <a:rPr lang="en-US" sz="2000" dirty="0">
                          <a:effectLst/>
                        </a:rPr>
                        <a:t>FY21</a:t>
                      </a:r>
                    </a:p>
                  </a:txBody>
                  <a:tcPr marL="0" marR="0" marT="0" marB="0" anchor="ctr"/>
                </a:tc>
                <a:tc>
                  <a:txBody>
                    <a:bodyPr/>
                    <a:lstStyle/>
                    <a:p>
                      <a:pPr algn="r"/>
                      <a:r>
                        <a:rPr lang="en-US" sz="2000" dirty="0">
                          <a:effectLst/>
                        </a:rPr>
                        <a:t>19</a:t>
                      </a:r>
                    </a:p>
                  </a:txBody>
                  <a:tcPr marL="0" marT="0" marB="0" anchor="ctr"/>
                </a:tc>
                <a:tc>
                  <a:txBody>
                    <a:bodyPr/>
                    <a:lstStyle/>
                    <a:p>
                      <a:pPr algn="r"/>
                      <a:r>
                        <a:rPr lang="en-US" sz="2000" dirty="0">
                          <a:effectLst/>
                        </a:rPr>
                        <a:t>20,317</a:t>
                      </a:r>
                    </a:p>
                  </a:txBody>
                  <a:tcPr marL="0" marT="0" marB="0" anchor="ctr"/>
                </a:tc>
                <a:tc>
                  <a:txBody>
                    <a:bodyPr/>
                    <a:lstStyle/>
                    <a:p>
                      <a:pPr algn="r"/>
                      <a:r>
                        <a:rPr lang="en-US" sz="2000" dirty="0">
                          <a:effectLst/>
                        </a:rPr>
                        <a:t>19,000 GB</a:t>
                      </a:r>
                    </a:p>
                  </a:txBody>
                  <a:tcPr marL="0" marT="0" marB="0" anchor="ctr"/>
                </a:tc>
                <a:extLst>
                  <a:ext uri="{0D108BD9-81ED-4DB2-BD59-A6C34878D82A}">
                    <a16:rowId xmlns:a16="http://schemas.microsoft.com/office/drawing/2014/main" val="2534612305"/>
                  </a:ext>
                </a:extLst>
              </a:tr>
              <a:tr h="369636">
                <a:tc>
                  <a:txBody>
                    <a:bodyPr/>
                    <a:lstStyle/>
                    <a:p>
                      <a:pPr algn="ctr"/>
                      <a:r>
                        <a:rPr lang="en-US" sz="2000" dirty="0">
                          <a:effectLst/>
                        </a:rPr>
                        <a:t>FY22</a:t>
                      </a:r>
                    </a:p>
                  </a:txBody>
                  <a:tcPr marL="0" marR="0" marT="0" marB="0" anchor="ctr"/>
                </a:tc>
                <a:tc>
                  <a:txBody>
                    <a:bodyPr/>
                    <a:lstStyle/>
                    <a:p>
                      <a:pPr algn="r"/>
                      <a:r>
                        <a:rPr lang="en-US" sz="2000" dirty="0">
                          <a:effectLst/>
                        </a:rPr>
                        <a:t>38</a:t>
                      </a:r>
                    </a:p>
                  </a:txBody>
                  <a:tcPr marL="0" marT="0" marB="0" anchor="ctr"/>
                </a:tc>
                <a:tc>
                  <a:txBody>
                    <a:bodyPr/>
                    <a:lstStyle/>
                    <a:p>
                      <a:pPr algn="r"/>
                      <a:r>
                        <a:rPr lang="en-US" sz="2000" dirty="0">
                          <a:effectLst/>
                        </a:rPr>
                        <a:t>409,629</a:t>
                      </a:r>
                    </a:p>
                  </a:txBody>
                  <a:tcPr marL="0" marT="0" marB="0" anchor="ctr"/>
                </a:tc>
                <a:tc>
                  <a:txBody>
                    <a:bodyPr/>
                    <a:lstStyle/>
                    <a:p>
                      <a:pPr algn="r"/>
                      <a:r>
                        <a:rPr lang="en-US" sz="2000" dirty="0">
                          <a:effectLst/>
                        </a:rPr>
                        <a:t>2,700 GB</a:t>
                      </a:r>
                    </a:p>
                  </a:txBody>
                  <a:tcPr marL="0" marT="0" marB="0" anchor="ctr"/>
                </a:tc>
                <a:extLst>
                  <a:ext uri="{0D108BD9-81ED-4DB2-BD59-A6C34878D82A}">
                    <a16:rowId xmlns:a16="http://schemas.microsoft.com/office/drawing/2014/main" val="2096115325"/>
                  </a:ext>
                </a:extLst>
              </a:tr>
              <a:tr h="369636">
                <a:tc>
                  <a:txBody>
                    <a:bodyPr/>
                    <a:lstStyle/>
                    <a:p>
                      <a:pPr algn="ctr"/>
                      <a:r>
                        <a:rPr lang="en-US" sz="2000" dirty="0">
                          <a:effectLst/>
                        </a:rPr>
                        <a:t>FY23 </a:t>
                      </a:r>
                      <a:r>
                        <a:rPr lang="en-US" sz="1400" dirty="0">
                          <a:effectLst/>
                        </a:rPr>
                        <a:t>Q1</a:t>
                      </a:r>
                      <a:endParaRPr lang="en-US" sz="2000" dirty="0">
                        <a:effectLst/>
                      </a:endParaRPr>
                    </a:p>
                  </a:txBody>
                  <a:tcPr marL="0" marR="0" marT="0" marB="0" anchor="ctr">
                    <a:lnB w="38100" cap="flat" cmpd="sng" algn="ctr">
                      <a:solidFill>
                        <a:schemeClr val="tx1"/>
                      </a:solidFill>
                      <a:prstDash val="solid"/>
                      <a:round/>
                      <a:headEnd type="none" w="med" len="med"/>
                      <a:tailEnd type="none" w="med" len="med"/>
                    </a:lnB>
                  </a:tcPr>
                </a:tc>
                <a:tc>
                  <a:txBody>
                    <a:bodyPr/>
                    <a:lstStyle/>
                    <a:p>
                      <a:pPr algn="r"/>
                      <a:r>
                        <a:rPr lang="en-US" sz="2000" dirty="0">
                          <a:effectLst/>
                        </a:rPr>
                        <a:t>6</a:t>
                      </a:r>
                    </a:p>
                  </a:txBody>
                  <a:tcPr marL="0" marT="0" marB="0" anchor="ctr">
                    <a:lnB w="38100" cap="flat" cmpd="sng" algn="ctr">
                      <a:solidFill>
                        <a:schemeClr val="tx1"/>
                      </a:solidFill>
                      <a:prstDash val="solid"/>
                      <a:round/>
                      <a:headEnd type="none" w="med" len="med"/>
                      <a:tailEnd type="none" w="med" len="med"/>
                    </a:lnB>
                  </a:tcPr>
                </a:tc>
                <a:tc>
                  <a:txBody>
                    <a:bodyPr/>
                    <a:lstStyle/>
                    <a:p>
                      <a:pPr algn="r"/>
                      <a:r>
                        <a:rPr lang="en-US" sz="2000" dirty="0">
                          <a:effectLst/>
                        </a:rPr>
                        <a:t>27,183</a:t>
                      </a:r>
                    </a:p>
                  </a:txBody>
                  <a:tcPr marL="0" marT="0" marB="0" anchor="ctr">
                    <a:lnB w="38100" cap="flat" cmpd="sng" algn="ctr">
                      <a:solidFill>
                        <a:schemeClr val="tx1"/>
                      </a:solidFill>
                      <a:prstDash val="solid"/>
                      <a:round/>
                      <a:headEnd type="none" w="med" len="med"/>
                      <a:tailEnd type="none" w="med" len="med"/>
                    </a:lnB>
                  </a:tcPr>
                </a:tc>
                <a:tc>
                  <a:txBody>
                    <a:bodyPr/>
                    <a:lstStyle/>
                    <a:p>
                      <a:pPr algn="r"/>
                      <a:r>
                        <a:rPr lang="en-US" sz="2000" dirty="0">
                          <a:effectLst/>
                        </a:rPr>
                        <a:t>17,360 GB</a:t>
                      </a:r>
                    </a:p>
                  </a:txBody>
                  <a:tcPr marL="0" marT="0" marB="0" anchor="ct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5633455"/>
                  </a:ext>
                </a:extLst>
              </a:tr>
              <a:tr h="369636">
                <a:tc>
                  <a:txBody>
                    <a:bodyPr/>
                    <a:lstStyle/>
                    <a:p>
                      <a:pPr algn="ctr"/>
                      <a:r>
                        <a:rPr lang="en-US" sz="2000" i="1" dirty="0">
                          <a:solidFill>
                            <a:schemeClr val="accent2">
                              <a:lumMod val="75000"/>
                            </a:schemeClr>
                          </a:solidFill>
                          <a:effectLst/>
                        </a:rPr>
                        <a:t>Total</a:t>
                      </a:r>
                    </a:p>
                  </a:txBody>
                  <a:tcPr marL="0" marR="0" marT="0" marB="0" anchor="ctr">
                    <a:lnT w="38100" cap="flat" cmpd="sng" algn="ctr">
                      <a:solidFill>
                        <a:schemeClr val="tx1"/>
                      </a:solidFill>
                      <a:prstDash val="solid"/>
                      <a:round/>
                      <a:headEnd type="none" w="med" len="med"/>
                      <a:tailEnd type="none" w="med" len="med"/>
                    </a:lnT>
                  </a:tcPr>
                </a:tc>
                <a:tc>
                  <a:txBody>
                    <a:bodyPr/>
                    <a:lstStyle/>
                    <a:p>
                      <a:pPr algn="r"/>
                      <a:r>
                        <a:rPr lang="en-US" sz="2000" i="1" dirty="0">
                          <a:solidFill>
                            <a:schemeClr val="accent2">
                              <a:lumMod val="75000"/>
                            </a:schemeClr>
                          </a:solidFill>
                          <a:effectLst/>
                        </a:rPr>
                        <a:t>193</a:t>
                      </a:r>
                    </a:p>
                  </a:txBody>
                  <a:tcPr marL="0" marT="0" marB="0" anchor="ctr">
                    <a:lnT w="38100" cap="flat" cmpd="sng" algn="ctr">
                      <a:solidFill>
                        <a:schemeClr val="tx1"/>
                      </a:solidFill>
                      <a:prstDash val="solid"/>
                      <a:round/>
                      <a:headEnd type="none" w="med" len="med"/>
                      <a:tailEnd type="none" w="med" len="med"/>
                    </a:lnT>
                  </a:tcPr>
                </a:tc>
                <a:tc>
                  <a:txBody>
                    <a:bodyPr/>
                    <a:lstStyle/>
                    <a:p>
                      <a:pPr algn="r"/>
                      <a:r>
                        <a:rPr lang="en-US" sz="2000" i="1" dirty="0">
                          <a:solidFill>
                            <a:schemeClr val="accent2">
                              <a:lumMod val="75000"/>
                            </a:schemeClr>
                          </a:solidFill>
                          <a:effectLst/>
                        </a:rPr>
                        <a:t>496,348</a:t>
                      </a:r>
                    </a:p>
                  </a:txBody>
                  <a:tcPr marL="0" marT="0" marB="0" anchor="ctr">
                    <a:lnT w="38100" cap="flat" cmpd="sng" algn="ctr">
                      <a:solidFill>
                        <a:schemeClr val="tx1"/>
                      </a:solidFill>
                      <a:prstDash val="solid"/>
                      <a:round/>
                      <a:headEnd type="none" w="med" len="med"/>
                      <a:tailEnd type="none" w="med" len="med"/>
                    </a:lnT>
                  </a:tcPr>
                </a:tc>
                <a:tc>
                  <a:txBody>
                    <a:bodyPr/>
                    <a:lstStyle/>
                    <a:p>
                      <a:pPr algn="r"/>
                      <a:r>
                        <a:rPr lang="en-US" sz="2000" i="1" dirty="0">
                          <a:solidFill>
                            <a:schemeClr val="accent2">
                              <a:lumMod val="75000"/>
                            </a:schemeClr>
                          </a:solidFill>
                          <a:effectLst/>
                        </a:rPr>
                        <a:t>~78,000 GB</a:t>
                      </a:r>
                    </a:p>
                  </a:txBody>
                  <a:tcPr marL="0" marT="0" marB="0" anchor="ct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0597348"/>
                  </a:ext>
                </a:extLst>
              </a:tr>
            </a:tbl>
          </a:graphicData>
        </a:graphic>
      </p:graphicFrame>
      <p:sp>
        <p:nvSpPr>
          <p:cNvPr id="12" name="TextBox 11">
            <a:extLst>
              <a:ext uri="{FF2B5EF4-FFF2-40B4-BE49-F238E27FC236}">
                <a16:creationId xmlns:a16="http://schemas.microsoft.com/office/drawing/2014/main" id="{BC35D652-CF66-868D-DFF8-013A0DF03F21}"/>
              </a:ext>
            </a:extLst>
          </p:cNvPr>
          <p:cNvSpPr txBox="1"/>
          <p:nvPr/>
        </p:nvSpPr>
        <p:spPr>
          <a:xfrm>
            <a:off x="1534581" y="6117996"/>
            <a:ext cx="8768916" cy="424732"/>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Current: 169 active datasets, 313,691 files totaling 26.5 TB</a:t>
            </a:r>
          </a:p>
        </p:txBody>
      </p:sp>
    </p:spTree>
    <p:extLst>
      <p:ext uri="{BB962C8B-B14F-4D97-AF65-F5344CB8AC3E}">
        <p14:creationId xmlns:p14="http://schemas.microsoft.com/office/powerpoint/2010/main" val="2987511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EB83D-D326-5359-0DCD-3F8F5D6C357A}"/>
              </a:ext>
            </a:extLst>
          </p:cNvPr>
          <p:cNvSpPr>
            <a:spLocks noGrp="1"/>
          </p:cNvSpPr>
          <p:nvPr>
            <p:ph type="title"/>
          </p:nvPr>
        </p:nvSpPr>
        <p:spPr>
          <a:xfrm>
            <a:off x="429768" y="274320"/>
            <a:ext cx="11425236" cy="535531"/>
          </a:xfrm>
        </p:spPr>
        <p:txBody>
          <a:bodyPr/>
          <a:lstStyle/>
          <a:p>
            <a:r>
              <a:rPr lang="en-US" dirty="0"/>
              <a:t>ABoVE is the largest ORNL DAAC project (by volume)</a:t>
            </a:r>
          </a:p>
        </p:txBody>
      </p:sp>
      <p:graphicFrame>
        <p:nvGraphicFramePr>
          <p:cNvPr id="4" name="Table 4">
            <a:extLst>
              <a:ext uri="{FF2B5EF4-FFF2-40B4-BE49-F238E27FC236}">
                <a16:creationId xmlns:a16="http://schemas.microsoft.com/office/drawing/2014/main" id="{C54B5277-DFD3-6D52-5E91-CA489C52B63F}"/>
              </a:ext>
            </a:extLst>
          </p:cNvPr>
          <p:cNvGraphicFramePr>
            <a:graphicFrameLocks noGrp="1"/>
          </p:cNvGraphicFramePr>
          <p:nvPr/>
        </p:nvGraphicFramePr>
        <p:xfrm>
          <a:off x="1302535" y="1142654"/>
          <a:ext cx="5940746" cy="4754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418811247"/>
                    </a:ext>
                  </a:extLst>
                </a:gridCol>
                <a:gridCol w="1329932">
                  <a:extLst>
                    <a:ext uri="{9D8B030D-6E8A-4147-A177-3AD203B41FA5}">
                      <a16:colId xmlns:a16="http://schemas.microsoft.com/office/drawing/2014/main" val="3593809975"/>
                    </a:ext>
                  </a:extLst>
                </a:gridCol>
                <a:gridCol w="1469205">
                  <a:extLst>
                    <a:ext uri="{9D8B030D-6E8A-4147-A177-3AD203B41FA5}">
                      <a16:colId xmlns:a16="http://schemas.microsoft.com/office/drawing/2014/main" val="2391180317"/>
                    </a:ext>
                  </a:extLst>
                </a:gridCol>
                <a:gridCol w="1109609">
                  <a:extLst>
                    <a:ext uri="{9D8B030D-6E8A-4147-A177-3AD203B41FA5}">
                      <a16:colId xmlns:a16="http://schemas.microsoft.com/office/drawing/2014/main" val="2047668638"/>
                    </a:ext>
                  </a:extLst>
                </a:gridCol>
              </a:tblGrid>
              <a:tr h="370840">
                <a:tc>
                  <a:txBody>
                    <a:bodyPr/>
                    <a:lstStyle/>
                    <a:p>
                      <a:r>
                        <a:rPr lang="en-US" sz="2000" dirty="0"/>
                        <a:t>Project</a:t>
                      </a:r>
                    </a:p>
                  </a:txBody>
                  <a:tcPr/>
                </a:tc>
                <a:tc>
                  <a:txBody>
                    <a:bodyPr/>
                    <a:lstStyle/>
                    <a:p>
                      <a:pPr algn="ctr"/>
                      <a:r>
                        <a:rPr lang="en-US" sz="2000" dirty="0"/>
                        <a:t>Datasets</a:t>
                      </a:r>
                    </a:p>
                  </a:txBody>
                  <a:tcPr/>
                </a:tc>
                <a:tc>
                  <a:txBody>
                    <a:bodyPr/>
                    <a:lstStyle/>
                    <a:p>
                      <a:pPr algn="ctr"/>
                      <a:r>
                        <a:rPr lang="en-US" sz="2000" dirty="0"/>
                        <a:t># Files</a:t>
                      </a:r>
                    </a:p>
                  </a:txBody>
                  <a:tcPr/>
                </a:tc>
                <a:tc>
                  <a:txBody>
                    <a:bodyPr/>
                    <a:lstStyle/>
                    <a:p>
                      <a:pPr algn="ctr"/>
                      <a:r>
                        <a:rPr lang="en-US" sz="2000" dirty="0"/>
                        <a:t>Data TB</a:t>
                      </a:r>
                    </a:p>
                  </a:txBody>
                  <a:tcPr/>
                </a:tc>
                <a:extLst>
                  <a:ext uri="{0D108BD9-81ED-4DB2-BD59-A6C34878D82A}">
                    <a16:rowId xmlns:a16="http://schemas.microsoft.com/office/drawing/2014/main" val="2639698804"/>
                  </a:ext>
                </a:extLst>
              </a:tr>
              <a:tr h="370840">
                <a:tc>
                  <a:txBody>
                    <a:bodyPr/>
                    <a:lstStyle/>
                    <a:p>
                      <a:r>
                        <a:rPr lang="en-US" sz="2000" dirty="0"/>
                        <a:t>ABoVE</a:t>
                      </a:r>
                    </a:p>
                  </a:txBody>
                  <a:tcPr/>
                </a:tc>
                <a:tc>
                  <a:txBody>
                    <a:bodyPr/>
                    <a:lstStyle/>
                    <a:p>
                      <a:pPr algn="r"/>
                      <a:r>
                        <a:rPr lang="en-US" sz="2000" dirty="0"/>
                        <a:t>169</a:t>
                      </a:r>
                    </a:p>
                  </a:txBody>
                  <a:tcPr/>
                </a:tc>
                <a:tc>
                  <a:txBody>
                    <a:bodyPr/>
                    <a:lstStyle/>
                    <a:p>
                      <a:pPr algn="r"/>
                      <a:r>
                        <a:rPr lang="en-US" sz="2000" dirty="0"/>
                        <a:t>314K</a:t>
                      </a:r>
                    </a:p>
                  </a:txBody>
                  <a:tcPr/>
                </a:tc>
                <a:tc>
                  <a:txBody>
                    <a:bodyPr/>
                    <a:lstStyle/>
                    <a:p>
                      <a:pPr algn="r"/>
                      <a:r>
                        <a:rPr lang="en-US" sz="2000" dirty="0"/>
                        <a:t>26.2</a:t>
                      </a:r>
                    </a:p>
                  </a:txBody>
                  <a:tcPr/>
                </a:tc>
                <a:extLst>
                  <a:ext uri="{0D108BD9-81ED-4DB2-BD59-A6C34878D82A}">
                    <a16:rowId xmlns:a16="http://schemas.microsoft.com/office/drawing/2014/main" val="3094314003"/>
                  </a:ext>
                </a:extLst>
              </a:tr>
              <a:tr h="370840">
                <a:tc>
                  <a:txBody>
                    <a:bodyPr/>
                    <a:lstStyle/>
                    <a:p>
                      <a:r>
                        <a:rPr lang="en-US" sz="2000" dirty="0"/>
                        <a:t>CMS</a:t>
                      </a:r>
                    </a:p>
                  </a:txBody>
                  <a:tcPr/>
                </a:tc>
                <a:tc>
                  <a:txBody>
                    <a:bodyPr/>
                    <a:lstStyle/>
                    <a:p>
                      <a:pPr algn="r"/>
                      <a:r>
                        <a:rPr lang="en-US" sz="2000" dirty="0"/>
                        <a:t>98</a:t>
                      </a:r>
                    </a:p>
                  </a:txBody>
                  <a:tcPr/>
                </a:tc>
                <a:tc>
                  <a:txBody>
                    <a:bodyPr/>
                    <a:lstStyle/>
                    <a:p>
                      <a:pPr algn="r"/>
                      <a:r>
                        <a:rPr lang="en-US" sz="2000" dirty="0"/>
                        <a:t>708K</a:t>
                      </a:r>
                    </a:p>
                  </a:txBody>
                  <a:tcPr/>
                </a:tc>
                <a:tc>
                  <a:txBody>
                    <a:bodyPr/>
                    <a:lstStyle/>
                    <a:p>
                      <a:pPr algn="r"/>
                      <a:r>
                        <a:rPr lang="en-US" sz="2000" dirty="0"/>
                        <a:t>23.3</a:t>
                      </a:r>
                    </a:p>
                  </a:txBody>
                  <a:tcPr/>
                </a:tc>
                <a:extLst>
                  <a:ext uri="{0D108BD9-81ED-4DB2-BD59-A6C34878D82A}">
                    <a16:rowId xmlns:a16="http://schemas.microsoft.com/office/drawing/2014/main" val="801690125"/>
                  </a:ext>
                </a:extLst>
              </a:tr>
              <a:tr h="370840">
                <a:tc>
                  <a:txBody>
                    <a:bodyPr/>
                    <a:lstStyle/>
                    <a:p>
                      <a:r>
                        <a:rPr lang="en-US" sz="2000" dirty="0"/>
                        <a:t>Vegetation</a:t>
                      </a:r>
                    </a:p>
                  </a:txBody>
                  <a:tcPr/>
                </a:tc>
                <a:tc>
                  <a:txBody>
                    <a:bodyPr/>
                    <a:lstStyle/>
                    <a:p>
                      <a:pPr algn="r"/>
                      <a:r>
                        <a:rPr lang="en-US" sz="2000" dirty="0"/>
                        <a:t>74</a:t>
                      </a:r>
                    </a:p>
                  </a:txBody>
                  <a:tcPr/>
                </a:tc>
                <a:tc>
                  <a:txBody>
                    <a:bodyPr/>
                    <a:lstStyle/>
                    <a:p>
                      <a:pPr algn="r"/>
                      <a:r>
                        <a:rPr lang="en-US" sz="2000" dirty="0"/>
                        <a:t>56K</a:t>
                      </a:r>
                    </a:p>
                  </a:txBody>
                  <a:tcPr/>
                </a:tc>
                <a:tc>
                  <a:txBody>
                    <a:bodyPr/>
                    <a:lstStyle/>
                    <a:p>
                      <a:pPr algn="r"/>
                      <a:r>
                        <a:rPr lang="en-US" sz="2000" dirty="0"/>
                        <a:t>14.9</a:t>
                      </a:r>
                    </a:p>
                  </a:txBody>
                  <a:tcPr/>
                </a:tc>
                <a:extLst>
                  <a:ext uri="{0D108BD9-81ED-4DB2-BD59-A6C34878D82A}">
                    <a16:rowId xmlns:a16="http://schemas.microsoft.com/office/drawing/2014/main" val="3683450978"/>
                  </a:ext>
                </a:extLst>
              </a:tr>
              <a:tr h="370840">
                <a:tc>
                  <a:txBody>
                    <a:bodyPr/>
                    <a:lstStyle/>
                    <a:p>
                      <a:r>
                        <a:rPr lang="en-US" sz="2000" dirty="0"/>
                        <a:t>ACT-America</a:t>
                      </a:r>
                    </a:p>
                  </a:txBody>
                  <a:tcPr/>
                </a:tc>
                <a:tc>
                  <a:txBody>
                    <a:bodyPr/>
                    <a:lstStyle/>
                    <a:p>
                      <a:pPr algn="r"/>
                      <a:r>
                        <a:rPr lang="en-US" sz="2000" dirty="0"/>
                        <a:t>16</a:t>
                      </a:r>
                    </a:p>
                  </a:txBody>
                  <a:tcPr/>
                </a:tc>
                <a:tc>
                  <a:txBody>
                    <a:bodyPr/>
                    <a:lstStyle/>
                    <a:p>
                      <a:pPr algn="r"/>
                      <a:r>
                        <a:rPr lang="en-US" sz="2000" dirty="0"/>
                        <a:t>34K</a:t>
                      </a:r>
                    </a:p>
                  </a:txBody>
                  <a:tcPr/>
                </a:tc>
                <a:tc>
                  <a:txBody>
                    <a:bodyPr/>
                    <a:lstStyle/>
                    <a:p>
                      <a:pPr algn="r"/>
                      <a:r>
                        <a:rPr lang="en-US" sz="2000" dirty="0"/>
                        <a:t>13</a:t>
                      </a:r>
                    </a:p>
                  </a:txBody>
                  <a:tcPr/>
                </a:tc>
                <a:extLst>
                  <a:ext uri="{0D108BD9-81ED-4DB2-BD59-A6C34878D82A}">
                    <a16:rowId xmlns:a16="http://schemas.microsoft.com/office/drawing/2014/main" val="3939810569"/>
                  </a:ext>
                </a:extLst>
              </a:tr>
              <a:tr h="370840">
                <a:tc>
                  <a:txBody>
                    <a:bodyPr/>
                    <a:lstStyle/>
                    <a:p>
                      <a:r>
                        <a:rPr lang="en-US" sz="2000" dirty="0"/>
                        <a:t>GEDI</a:t>
                      </a:r>
                    </a:p>
                  </a:txBody>
                  <a:tcPr/>
                </a:tc>
                <a:tc>
                  <a:txBody>
                    <a:bodyPr/>
                    <a:lstStyle/>
                    <a:p>
                      <a:pPr algn="r"/>
                      <a:r>
                        <a:rPr lang="en-US" sz="2000" dirty="0"/>
                        <a:t>4</a:t>
                      </a:r>
                    </a:p>
                  </a:txBody>
                  <a:tcPr/>
                </a:tc>
                <a:tc>
                  <a:txBody>
                    <a:bodyPr/>
                    <a:lstStyle/>
                    <a:p>
                      <a:pPr algn="r"/>
                      <a:r>
                        <a:rPr lang="en-US" sz="2000" dirty="0"/>
                        <a:t>60K</a:t>
                      </a:r>
                    </a:p>
                  </a:txBody>
                  <a:tcPr/>
                </a:tc>
                <a:tc>
                  <a:txBody>
                    <a:bodyPr/>
                    <a:lstStyle/>
                    <a:p>
                      <a:pPr algn="r"/>
                      <a:r>
                        <a:rPr lang="en-US" sz="2000" dirty="0"/>
                        <a:t>11.5</a:t>
                      </a:r>
                    </a:p>
                  </a:txBody>
                  <a:tcPr/>
                </a:tc>
                <a:extLst>
                  <a:ext uri="{0D108BD9-81ED-4DB2-BD59-A6C34878D82A}">
                    <a16:rowId xmlns:a16="http://schemas.microsoft.com/office/drawing/2014/main" val="1327149335"/>
                  </a:ext>
                </a:extLst>
              </a:tr>
              <a:tr h="370840">
                <a:tc>
                  <a:txBody>
                    <a:bodyPr/>
                    <a:lstStyle/>
                    <a:p>
                      <a:r>
                        <a:rPr lang="en-US" sz="2000" dirty="0"/>
                        <a:t>CARVE</a:t>
                      </a:r>
                    </a:p>
                  </a:txBody>
                  <a:tcPr/>
                </a:tc>
                <a:tc>
                  <a:txBody>
                    <a:bodyPr/>
                    <a:lstStyle/>
                    <a:p>
                      <a:pPr algn="r"/>
                      <a:r>
                        <a:rPr lang="en-US" sz="2000" dirty="0"/>
                        <a:t>26</a:t>
                      </a:r>
                    </a:p>
                  </a:txBody>
                  <a:tcPr/>
                </a:tc>
                <a:tc>
                  <a:txBody>
                    <a:bodyPr/>
                    <a:lstStyle/>
                    <a:p>
                      <a:pPr algn="r"/>
                      <a:r>
                        <a:rPr lang="en-US" sz="2000" dirty="0"/>
                        <a:t>21K</a:t>
                      </a:r>
                    </a:p>
                  </a:txBody>
                  <a:tcPr/>
                </a:tc>
                <a:tc>
                  <a:txBody>
                    <a:bodyPr/>
                    <a:lstStyle/>
                    <a:p>
                      <a:pPr algn="r"/>
                      <a:r>
                        <a:rPr lang="en-US" sz="2000" dirty="0"/>
                        <a:t>6.3</a:t>
                      </a:r>
                    </a:p>
                  </a:txBody>
                  <a:tcPr/>
                </a:tc>
                <a:extLst>
                  <a:ext uri="{0D108BD9-81ED-4DB2-BD59-A6C34878D82A}">
                    <a16:rowId xmlns:a16="http://schemas.microsoft.com/office/drawing/2014/main" val="672867686"/>
                  </a:ext>
                </a:extLst>
              </a:tr>
              <a:tr h="370840">
                <a:tc>
                  <a:txBody>
                    <a:bodyPr/>
                    <a:lstStyle/>
                    <a:p>
                      <a:r>
                        <a:rPr lang="en-US" sz="2000" dirty="0" err="1"/>
                        <a:t>Daymet</a:t>
                      </a:r>
                      <a:endParaRPr lang="en-US" sz="2000" dirty="0"/>
                    </a:p>
                  </a:txBody>
                  <a:tcPr/>
                </a:tc>
                <a:tc>
                  <a:txBody>
                    <a:bodyPr/>
                    <a:lstStyle/>
                    <a:p>
                      <a:pPr algn="r"/>
                      <a:r>
                        <a:rPr lang="en-US" sz="2000" dirty="0"/>
                        <a:t>5</a:t>
                      </a:r>
                    </a:p>
                  </a:txBody>
                  <a:tcPr/>
                </a:tc>
                <a:tc>
                  <a:txBody>
                    <a:bodyPr/>
                    <a:lstStyle/>
                    <a:p>
                      <a:pPr algn="r"/>
                      <a:r>
                        <a:rPr lang="en-US" sz="2000" dirty="0"/>
                        <a:t>6K</a:t>
                      </a:r>
                    </a:p>
                  </a:txBody>
                  <a:tcPr/>
                </a:tc>
                <a:tc>
                  <a:txBody>
                    <a:bodyPr/>
                    <a:lstStyle/>
                    <a:p>
                      <a:pPr algn="r"/>
                      <a:r>
                        <a:rPr lang="en-US" sz="2000" dirty="0"/>
                        <a:t>3.9</a:t>
                      </a:r>
                    </a:p>
                  </a:txBody>
                  <a:tcPr/>
                </a:tc>
                <a:extLst>
                  <a:ext uri="{0D108BD9-81ED-4DB2-BD59-A6C34878D82A}">
                    <a16:rowId xmlns:a16="http://schemas.microsoft.com/office/drawing/2014/main" val="2977417114"/>
                  </a:ext>
                </a:extLst>
              </a:tr>
              <a:tr h="370840">
                <a:tc>
                  <a:txBody>
                    <a:bodyPr/>
                    <a:lstStyle/>
                    <a:p>
                      <a:r>
                        <a:rPr lang="en-US" sz="2000" dirty="0"/>
                        <a:t>MASTER</a:t>
                      </a:r>
                    </a:p>
                  </a:txBody>
                  <a:tcPr/>
                </a:tc>
                <a:tc>
                  <a:txBody>
                    <a:bodyPr/>
                    <a:lstStyle/>
                    <a:p>
                      <a:pPr algn="r"/>
                      <a:r>
                        <a:rPr lang="en-US" sz="2000" dirty="0"/>
                        <a:t>90</a:t>
                      </a:r>
                    </a:p>
                  </a:txBody>
                  <a:tcPr/>
                </a:tc>
                <a:tc>
                  <a:txBody>
                    <a:bodyPr/>
                    <a:lstStyle/>
                    <a:p>
                      <a:pPr algn="r"/>
                      <a:r>
                        <a:rPr lang="en-US" sz="2000" dirty="0"/>
                        <a:t>29K</a:t>
                      </a:r>
                    </a:p>
                  </a:txBody>
                  <a:tcPr/>
                </a:tc>
                <a:tc>
                  <a:txBody>
                    <a:bodyPr/>
                    <a:lstStyle/>
                    <a:p>
                      <a:pPr algn="r"/>
                      <a:r>
                        <a:rPr lang="en-US" sz="2000" dirty="0"/>
                        <a:t>3.7</a:t>
                      </a:r>
                    </a:p>
                  </a:txBody>
                  <a:tcPr/>
                </a:tc>
                <a:extLst>
                  <a:ext uri="{0D108BD9-81ED-4DB2-BD59-A6C34878D82A}">
                    <a16:rowId xmlns:a16="http://schemas.microsoft.com/office/drawing/2014/main" val="613225258"/>
                  </a:ext>
                </a:extLst>
              </a:tr>
              <a:tr h="370840">
                <a:tc>
                  <a:txBody>
                    <a:bodyPr/>
                    <a:lstStyle/>
                    <a:p>
                      <a:r>
                        <a:rPr lang="en-US" sz="2000" dirty="0"/>
                        <a:t>…</a:t>
                      </a:r>
                    </a:p>
                  </a:txBody>
                  <a:tcPr/>
                </a:tc>
                <a:tc>
                  <a:txBody>
                    <a:bodyPr/>
                    <a:lstStyle/>
                    <a:p>
                      <a:pPr algn="r"/>
                      <a:endParaRPr lang="en-US" sz="2000" dirty="0"/>
                    </a:p>
                  </a:txBody>
                  <a:tcPr/>
                </a:tc>
                <a:tc>
                  <a:txBody>
                    <a:bodyPr/>
                    <a:lstStyle/>
                    <a:p>
                      <a:pPr algn="r"/>
                      <a:endParaRPr lang="en-US" sz="2000" dirty="0"/>
                    </a:p>
                  </a:txBody>
                  <a:tcPr/>
                </a:tc>
                <a:tc>
                  <a:txBody>
                    <a:bodyPr/>
                    <a:lstStyle/>
                    <a:p>
                      <a:pPr algn="r"/>
                      <a:endParaRPr lang="en-US" sz="2000" dirty="0"/>
                    </a:p>
                  </a:txBody>
                  <a:tcPr/>
                </a:tc>
                <a:extLst>
                  <a:ext uri="{0D108BD9-81ED-4DB2-BD59-A6C34878D82A}">
                    <a16:rowId xmlns:a16="http://schemas.microsoft.com/office/drawing/2014/main" val="3842753536"/>
                  </a:ext>
                </a:extLst>
              </a:tr>
              <a:tr h="370840">
                <a:tc>
                  <a:txBody>
                    <a:bodyPr/>
                    <a:lstStyle/>
                    <a:p>
                      <a:r>
                        <a:rPr lang="en-US" sz="2000" dirty="0"/>
                        <a:t>LBA-ECO</a:t>
                      </a:r>
                    </a:p>
                  </a:txBody>
                  <a:tcPr/>
                </a:tc>
                <a:tc>
                  <a:txBody>
                    <a:bodyPr/>
                    <a:lstStyle/>
                    <a:p>
                      <a:pPr algn="r"/>
                      <a:r>
                        <a:rPr lang="en-US" sz="2000" dirty="0"/>
                        <a:t>264</a:t>
                      </a:r>
                    </a:p>
                  </a:txBody>
                  <a:tcPr/>
                </a:tc>
                <a:tc>
                  <a:txBody>
                    <a:bodyPr/>
                    <a:lstStyle/>
                    <a:p>
                      <a:pPr algn="r"/>
                      <a:r>
                        <a:rPr lang="en-US" sz="2000" dirty="0"/>
                        <a:t>14K</a:t>
                      </a:r>
                    </a:p>
                  </a:txBody>
                  <a:tcPr/>
                </a:tc>
                <a:tc>
                  <a:txBody>
                    <a:bodyPr/>
                    <a:lstStyle/>
                    <a:p>
                      <a:pPr algn="r"/>
                      <a:r>
                        <a:rPr lang="en-US" sz="2000" dirty="0"/>
                        <a:t>0.5</a:t>
                      </a:r>
                    </a:p>
                  </a:txBody>
                  <a:tcPr/>
                </a:tc>
                <a:extLst>
                  <a:ext uri="{0D108BD9-81ED-4DB2-BD59-A6C34878D82A}">
                    <a16:rowId xmlns:a16="http://schemas.microsoft.com/office/drawing/2014/main" val="3667501929"/>
                  </a:ext>
                </a:extLst>
              </a:tr>
              <a:tr h="370840">
                <a:tc>
                  <a:txBody>
                    <a:bodyPr/>
                    <a:lstStyle/>
                    <a:p>
                      <a:r>
                        <a:rPr lang="en-US" sz="2000" dirty="0"/>
                        <a:t>BOREAS</a:t>
                      </a:r>
                    </a:p>
                  </a:txBody>
                  <a:tcPr/>
                </a:tc>
                <a:tc>
                  <a:txBody>
                    <a:bodyPr/>
                    <a:lstStyle/>
                    <a:p>
                      <a:pPr algn="r"/>
                      <a:r>
                        <a:rPr lang="en-US" sz="2000" dirty="0"/>
                        <a:t>303</a:t>
                      </a:r>
                    </a:p>
                  </a:txBody>
                  <a:tcPr/>
                </a:tc>
                <a:tc>
                  <a:txBody>
                    <a:bodyPr/>
                    <a:lstStyle/>
                    <a:p>
                      <a:pPr algn="r"/>
                      <a:r>
                        <a:rPr lang="en-US" sz="2000" dirty="0"/>
                        <a:t>39K</a:t>
                      </a:r>
                    </a:p>
                  </a:txBody>
                  <a:tcPr/>
                </a:tc>
                <a:tc>
                  <a:txBody>
                    <a:bodyPr/>
                    <a:lstStyle/>
                    <a:p>
                      <a:pPr algn="r"/>
                      <a:r>
                        <a:rPr lang="en-US" sz="2000" dirty="0"/>
                        <a:t>&lt; 0.1</a:t>
                      </a:r>
                    </a:p>
                  </a:txBody>
                  <a:tcPr/>
                </a:tc>
                <a:extLst>
                  <a:ext uri="{0D108BD9-81ED-4DB2-BD59-A6C34878D82A}">
                    <a16:rowId xmlns:a16="http://schemas.microsoft.com/office/drawing/2014/main" val="1099971874"/>
                  </a:ext>
                </a:extLst>
              </a:tr>
            </a:tbl>
          </a:graphicData>
        </a:graphic>
      </p:graphicFrame>
      <p:sp>
        <p:nvSpPr>
          <p:cNvPr id="3" name="TextBox 2">
            <a:extLst>
              <a:ext uri="{FF2B5EF4-FFF2-40B4-BE49-F238E27FC236}">
                <a16:creationId xmlns:a16="http://schemas.microsoft.com/office/drawing/2014/main" id="{BF737CB5-9560-E2AC-EAF6-5FE61EB9FA47}"/>
              </a:ext>
            </a:extLst>
          </p:cNvPr>
          <p:cNvSpPr txBox="1"/>
          <p:nvPr/>
        </p:nvSpPr>
        <p:spPr>
          <a:xfrm>
            <a:off x="1302535" y="6048862"/>
            <a:ext cx="10068910" cy="590931"/>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Since January 2015, </a:t>
            </a:r>
            <a:r>
              <a:rPr kumimoji="0" lang="en-US" sz="1800" b="0" i="0" u="none" strike="noStrike" kern="1200" cap="none" spc="0" normalizeH="0" baseline="0" noProof="0" dirty="0" err="1">
                <a:ln>
                  <a:noFill/>
                </a:ln>
                <a:solidFill>
                  <a:prstClr val="black"/>
                </a:solidFill>
                <a:effectLst/>
                <a:uLnTx/>
                <a:uFillTx/>
                <a:latin typeface="Century Gothic" panose="020F0302020204030204"/>
                <a:ea typeface="+mn-ea"/>
                <a:cs typeface="Arial" charset="0"/>
              </a:rPr>
              <a:t>ABoVE</a:t>
            </a: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 data have been downloaded from the ORNL DAAC 58,000 times from 12,000 unique IP addresses, with at least 97 dataset citations.</a:t>
            </a:r>
          </a:p>
        </p:txBody>
      </p:sp>
    </p:spTree>
    <p:extLst>
      <p:ext uri="{BB962C8B-B14F-4D97-AF65-F5344CB8AC3E}">
        <p14:creationId xmlns:p14="http://schemas.microsoft.com/office/powerpoint/2010/main" val="3959431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53FC7-DBEF-3D52-F2B2-8B8AFC8ABE51}"/>
              </a:ext>
            </a:extLst>
          </p:cNvPr>
          <p:cNvSpPr>
            <a:spLocks noGrp="1"/>
          </p:cNvSpPr>
          <p:nvPr>
            <p:ph type="title"/>
          </p:nvPr>
        </p:nvSpPr>
        <p:spPr/>
        <p:txBody>
          <a:bodyPr/>
          <a:lstStyle/>
          <a:p>
            <a:r>
              <a:rPr lang="en-US" dirty="0"/>
              <a:t>Most downloaded </a:t>
            </a:r>
            <a:r>
              <a:rPr lang="en-US" dirty="0" err="1"/>
              <a:t>ABoVE</a:t>
            </a:r>
            <a:r>
              <a:rPr lang="en-US" dirty="0"/>
              <a:t> data in calendar year 2022</a:t>
            </a:r>
          </a:p>
        </p:txBody>
      </p:sp>
      <p:sp>
        <p:nvSpPr>
          <p:cNvPr id="3" name="Content Placeholder 2">
            <a:extLst>
              <a:ext uri="{FF2B5EF4-FFF2-40B4-BE49-F238E27FC236}">
                <a16:creationId xmlns:a16="http://schemas.microsoft.com/office/drawing/2014/main" id="{B869E57C-20A8-C690-9659-C999611CCF5B}"/>
              </a:ext>
            </a:extLst>
          </p:cNvPr>
          <p:cNvSpPr>
            <a:spLocks noGrp="1"/>
          </p:cNvSpPr>
          <p:nvPr>
            <p:ph idx="1"/>
          </p:nvPr>
        </p:nvSpPr>
        <p:spPr>
          <a:xfrm>
            <a:off x="448055" y="1019503"/>
            <a:ext cx="11430000" cy="4682010"/>
          </a:xfrm>
        </p:spPr>
        <p:txBody>
          <a:bodyPr/>
          <a:lstStyle/>
          <a:p>
            <a:r>
              <a:rPr lang="en-US" sz="2400" dirty="0" err="1"/>
              <a:t>ABoVE</a:t>
            </a:r>
            <a:r>
              <a:rPr lang="en-US" sz="2400" dirty="0"/>
              <a:t>: Fractional Open Water Cover for Pan-Arctic and </a:t>
            </a:r>
            <a:r>
              <a:rPr lang="en-US" sz="2400" dirty="0" err="1"/>
              <a:t>ABoVE</a:t>
            </a:r>
            <a:r>
              <a:rPr lang="en-US" sz="2400" dirty="0"/>
              <a:t>-Domain Regions, 2002-2015 (399 downloads)</a:t>
            </a:r>
          </a:p>
          <a:p>
            <a:pPr lvl="1"/>
            <a:r>
              <a:rPr lang="en-US" sz="1600" dirty="0"/>
              <a:t>Du, J., J.S. Kimball, and J.D. Watts. 2016. </a:t>
            </a:r>
            <a:r>
              <a:rPr lang="en-US" sz="1600" dirty="0" err="1"/>
              <a:t>ABoVE</a:t>
            </a:r>
            <a:r>
              <a:rPr lang="en-US" sz="1600" dirty="0"/>
              <a:t>: Fractional Open Water Cover for Pan-Arctic and </a:t>
            </a:r>
            <a:r>
              <a:rPr lang="en-US" sz="1600" dirty="0" err="1"/>
              <a:t>ABoVE</a:t>
            </a:r>
            <a:r>
              <a:rPr lang="en-US" sz="1600" dirty="0"/>
              <a:t>-Domain Regions, 2002-2015. ORNL DAAC, Oak Ridge, Tennessee, USA. </a:t>
            </a:r>
            <a:r>
              <a:rPr lang="en-US" sz="1600" dirty="0">
                <a:hlinkClick r:id="rId2"/>
              </a:rPr>
              <a:t>https://doi.org/10.3334/ORNLDAAC/1362</a:t>
            </a:r>
            <a:endParaRPr lang="en-US" sz="1600" dirty="0"/>
          </a:p>
          <a:p>
            <a:r>
              <a:rPr lang="en-US" sz="2400" dirty="0" err="1"/>
              <a:t>ABoVE</a:t>
            </a:r>
            <a:r>
              <a:rPr lang="en-US" sz="2400" dirty="0"/>
              <a:t>: Landsat-derived Burn Scar </a:t>
            </a:r>
            <a:r>
              <a:rPr lang="en-US" sz="2400" dirty="0" err="1"/>
              <a:t>dNBR</a:t>
            </a:r>
            <a:r>
              <a:rPr lang="en-US" sz="2400" dirty="0"/>
              <a:t> across Alaska and Canada, 1985-2015 (357 downloads)</a:t>
            </a:r>
          </a:p>
          <a:p>
            <a:pPr lvl="1"/>
            <a:r>
              <a:rPr lang="en-US" sz="1800" dirty="0" err="1"/>
              <a:t>Loboda</a:t>
            </a:r>
            <a:r>
              <a:rPr lang="en-US" sz="1800" dirty="0"/>
              <a:t>, T.V., D. Chen, J.V. Hall, and J. He. 2018. </a:t>
            </a:r>
            <a:r>
              <a:rPr lang="en-US" sz="1800" dirty="0">
                <a:hlinkClick r:id="rId3"/>
              </a:rPr>
              <a:t>https://doi.org/10.3334/ORNLDAAC/1564</a:t>
            </a:r>
            <a:endParaRPr lang="en-US" sz="2000" dirty="0"/>
          </a:p>
          <a:p>
            <a:r>
              <a:rPr lang="en-US" sz="2400" dirty="0"/>
              <a:t>The </a:t>
            </a:r>
            <a:r>
              <a:rPr lang="en-US" sz="2400" dirty="0" err="1"/>
              <a:t>ABCflux</a:t>
            </a:r>
            <a:r>
              <a:rPr lang="en-US" sz="2400" dirty="0"/>
              <a:t> Database: Arctic-Boreal CO2 Flux and Site Environmental Data, 1989-2020 (292 downloads)</a:t>
            </a:r>
          </a:p>
          <a:p>
            <a:pPr lvl="1"/>
            <a:r>
              <a:rPr lang="en-US" sz="1600" dirty="0" err="1"/>
              <a:t>Virkkala</a:t>
            </a:r>
            <a:r>
              <a:rPr lang="en-US" sz="1600" dirty="0"/>
              <a:t>, A-M., S. Natali, B.M. Rogers, J.D. Watts, K. Savage, S.J. </a:t>
            </a:r>
            <a:r>
              <a:rPr lang="en-US" sz="1600" dirty="0" err="1"/>
              <a:t>Connon</a:t>
            </a:r>
            <a:r>
              <a:rPr lang="en-US" sz="1600" dirty="0"/>
              <a:t>, M.E. Mauritz-</a:t>
            </a:r>
            <a:r>
              <a:rPr lang="en-US" sz="1600" dirty="0" err="1"/>
              <a:t>tozer</a:t>
            </a:r>
            <a:r>
              <a:rPr lang="en-US" sz="1600" dirty="0"/>
              <a:t>, E.A.G. Schuur, D.L. Peter, C. Minions, J. </a:t>
            </a:r>
            <a:r>
              <a:rPr lang="en-US" sz="1600" dirty="0" err="1"/>
              <a:t>Nojeim</a:t>
            </a:r>
            <a:r>
              <a:rPr lang="en-US" sz="1600" dirty="0"/>
              <a:t>, R. </a:t>
            </a:r>
            <a:r>
              <a:rPr lang="en-US" sz="1600" dirty="0" err="1"/>
              <a:t>Commane</a:t>
            </a:r>
            <a:r>
              <a:rPr lang="en-US" sz="1600" dirty="0"/>
              <a:t>, C.A. </a:t>
            </a:r>
            <a:r>
              <a:rPr lang="en-US" sz="1600" dirty="0" err="1"/>
              <a:t>Emmerton</a:t>
            </a:r>
            <a:r>
              <a:rPr lang="en-US" sz="1600" dirty="0"/>
              <a:t>, M. </a:t>
            </a:r>
            <a:r>
              <a:rPr lang="en-US" sz="1600" dirty="0" err="1"/>
              <a:t>Goeckede</a:t>
            </a:r>
            <a:r>
              <a:rPr lang="en-US" sz="1600" dirty="0"/>
              <a:t>, M. </a:t>
            </a:r>
            <a:r>
              <a:rPr lang="en-US" sz="1600" dirty="0" err="1"/>
              <a:t>Helbig</a:t>
            </a:r>
            <a:r>
              <a:rPr lang="en-US" sz="1600" dirty="0"/>
              <a:t>, D. Holl, H. Iwata, H. Kobayashi, P. Kolari, E. Lopez-</a:t>
            </a:r>
            <a:r>
              <a:rPr lang="en-US" sz="1600" dirty="0" err="1"/>
              <a:t>blanco</a:t>
            </a:r>
            <a:r>
              <a:rPr lang="en-US" sz="1600" dirty="0"/>
              <a:t>, M.E. </a:t>
            </a:r>
            <a:r>
              <a:rPr lang="en-US" sz="1600" dirty="0" err="1"/>
              <a:t>Marushchak</a:t>
            </a:r>
            <a:r>
              <a:rPr lang="en-US" sz="1600" dirty="0"/>
              <a:t>, M. </a:t>
            </a:r>
            <a:r>
              <a:rPr lang="en-US" sz="1600" dirty="0" err="1"/>
              <a:t>Mastepanov</a:t>
            </a:r>
            <a:r>
              <a:rPr lang="en-US" sz="1600" dirty="0"/>
              <a:t>, L. </a:t>
            </a:r>
            <a:r>
              <a:rPr lang="en-US" sz="1600" dirty="0" err="1"/>
              <a:t>Merbold</a:t>
            </a:r>
            <a:r>
              <a:rPr lang="en-US" sz="1600" dirty="0"/>
              <a:t>, M. </a:t>
            </a:r>
            <a:r>
              <a:rPr lang="en-US" sz="1600" dirty="0" err="1"/>
              <a:t>Peichl</a:t>
            </a:r>
            <a:r>
              <a:rPr lang="en-US" sz="1600" dirty="0"/>
              <a:t>, O. </a:t>
            </a:r>
            <a:r>
              <a:rPr lang="en-US" sz="1600" dirty="0" err="1"/>
              <a:t>Sonnentag</a:t>
            </a:r>
            <a:r>
              <a:rPr lang="en-US" sz="1600" dirty="0"/>
              <a:t>, T. Sachs, M. </a:t>
            </a:r>
            <a:r>
              <a:rPr lang="en-US" sz="1600" dirty="0" err="1"/>
              <a:t>Ueyama</a:t>
            </a:r>
            <a:r>
              <a:rPr lang="en-US" sz="1600" dirty="0"/>
              <a:t>, C. Voigt, M. </a:t>
            </a:r>
            <a:r>
              <a:rPr lang="en-US" sz="1600" dirty="0" err="1"/>
              <a:t>Aurela</a:t>
            </a:r>
            <a:r>
              <a:rPr lang="en-US" sz="1600" dirty="0"/>
              <a:t>, J. </a:t>
            </a:r>
            <a:r>
              <a:rPr lang="en-US" sz="1600" dirty="0" err="1"/>
              <a:t>Boike</a:t>
            </a:r>
            <a:r>
              <a:rPr lang="en-US" sz="1600" dirty="0"/>
              <a:t>, G. </a:t>
            </a:r>
            <a:r>
              <a:rPr lang="en-US" sz="1600" dirty="0" err="1"/>
              <a:t>Celis</a:t>
            </a:r>
            <a:r>
              <a:rPr lang="en-US" sz="1600" dirty="0"/>
              <a:t>, N. Chae, T. Christensen, S. Bret-Harte, S. </a:t>
            </a:r>
            <a:r>
              <a:rPr lang="en-US" sz="1600" dirty="0" err="1"/>
              <a:t>Dengel</a:t>
            </a:r>
            <a:r>
              <a:rPr lang="en-US" sz="1600" dirty="0"/>
              <a:t>, H. Dolman, C. Edgar, B. </a:t>
            </a:r>
            <a:r>
              <a:rPr lang="en-US" sz="1600" dirty="0" err="1"/>
              <a:t>Elberling</a:t>
            </a:r>
            <a:r>
              <a:rPr lang="en-US" sz="1600" dirty="0"/>
              <a:t>, S.E. </a:t>
            </a:r>
            <a:r>
              <a:rPr lang="en-US" sz="1600" dirty="0" err="1"/>
              <a:t>Euskirchen</a:t>
            </a:r>
            <a:r>
              <a:rPr lang="en-US" sz="1600" dirty="0"/>
              <a:t>, A. </a:t>
            </a:r>
            <a:r>
              <a:rPr lang="en-US" sz="1600" dirty="0" err="1"/>
              <a:t>Grelle</a:t>
            </a:r>
            <a:r>
              <a:rPr lang="en-US" sz="1600" dirty="0"/>
              <a:t>, J. </a:t>
            </a:r>
            <a:r>
              <a:rPr lang="en-US" sz="1600" dirty="0" err="1"/>
              <a:t>Hatakka</a:t>
            </a:r>
            <a:r>
              <a:rPr lang="en-US" sz="1600" dirty="0"/>
              <a:t>, E.R. Humphreys, J. </a:t>
            </a:r>
            <a:r>
              <a:rPr lang="en-US" sz="1600" dirty="0" err="1"/>
              <a:t>Jaerveoja</a:t>
            </a:r>
            <a:r>
              <a:rPr lang="en-US" sz="1600" dirty="0"/>
              <a:t>, A. Kotani, L. </a:t>
            </a:r>
            <a:r>
              <a:rPr lang="en-US" sz="1600" dirty="0" err="1"/>
              <a:t>Kutzbach</a:t>
            </a:r>
            <a:r>
              <a:rPr lang="en-US" sz="1600" dirty="0"/>
              <a:t>, T. </a:t>
            </a:r>
            <a:r>
              <a:rPr lang="en-US" sz="1600" dirty="0" err="1"/>
              <a:t>Laurila</a:t>
            </a:r>
            <a:r>
              <a:rPr lang="en-US" sz="1600" dirty="0"/>
              <a:t>, A. </a:t>
            </a:r>
            <a:r>
              <a:rPr lang="en-US" sz="1600" dirty="0" err="1"/>
              <a:t>Lohila</a:t>
            </a:r>
            <a:r>
              <a:rPr lang="en-US" sz="1600" dirty="0"/>
              <a:t>, I. </a:t>
            </a:r>
            <a:r>
              <a:rPr lang="en-US" sz="1600" dirty="0" err="1"/>
              <a:t>Mammarella</a:t>
            </a:r>
            <a:r>
              <a:rPr lang="en-US" sz="1600" dirty="0"/>
              <a:t>, Y. Matsuura, G. Meyer, M.B. Nilsson, S.F. </a:t>
            </a:r>
            <a:r>
              <a:rPr lang="en-US" sz="1600" dirty="0" err="1"/>
              <a:t>Oberbauer</a:t>
            </a:r>
            <a:r>
              <a:rPr lang="en-US" sz="1600" dirty="0"/>
              <a:t>, S.J. Park, F.J.W. </a:t>
            </a:r>
            <a:r>
              <a:rPr lang="en-US" sz="1600" dirty="0" err="1"/>
              <a:t>Parmentier</a:t>
            </a:r>
            <a:r>
              <a:rPr lang="en-US" sz="1600" dirty="0"/>
              <a:t>, R. Petrov, A.S. </a:t>
            </a:r>
            <a:r>
              <a:rPr lang="en-US" sz="1600" dirty="0" err="1"/>
              <a:t>Prokushkin</a:t>
            </a:r>
            <a:r>
              <a:rPr lang="en-US" sz="1600" dirty="0"/>
              <a:t>, S. </a:t>
            </a:r>
            <a:r>
              <a:rPr lang="en-US" sz="1600" dirty="0" err="1"/>
              <a:t>Zyrianov</a:t>
            </a:r>
            <a:r>
              <a:rPr lang="en-US" sz="1600" dirty="0"/>
              <a:t>, C. Schulze, V.L. </a:t>
            </a:r>
            <a:r>
              <a:rPr lang="en-US" sz="1600" dirty="0" err="1"/>
              <a:t>St.louis</a:t>
            </a:r>
            <a:r>
              <a:rPr lang="en-US" sz="1600" dirty="0"/>
              <a:t>, E.S. </a:t>
            </a:r>
            <a:r>
              <a:rPr lang="en-US" sz="1600" dirty="0" err="1"/>
              <a:t>Tuittila</a:t>
            </a:r>
            <a:r>
              <a:rPr lang="en-US" sz="1600" dirty="0"/>
              <a:t>, J.P. </a:t>
            </a:r>
            <a:r>
              <a:rPr lang="en-US" sz="1600" dirty="0" err="1"/>
              <a:t>Tuovinen</a:t>
            </a:r>
            <a:r>
              <a:rPr lang="en-US" sz="1600" dirty="0"/>
              <a:t>, W. Quinton, A. </a:t>
            </a:r>
            <a:r>
              <a:rPr lang="en-US" sz="1600" dirty="0" err="1"/>
              <a:t>Varlagin</a:t>
            </a:r>
            <a:r>
              <a:rPr lang="en-US" sz="1600" dirty="0"/>
              <a:t>, D. Zona, and V.I. </a:t>
            </a:r>
            <a:r>
              <a:rPr lang="en-US" sz="1600" dirty="0" err="1"/>
              <a:t>Zyryanov</a:t>
            </a:r>
            <a:r>
              <a:rPr lang="en-US" sz="1600" dirty="0"/>
              <a:t>.  2021 </a:t>
            </a:r>
            <a:r>
              <a:rPr lang="en-US" sz="1600" dirty="0">
                <a:hlinkClick r:id="rId4"/>
              </a:rPr>
              <a:t>https://doi.org/10.3334/ORNLDAAC/1934</a:t>
            </a:r>
            <a:endParaRPr lang="en-US" sz="1600" dirty="0"/>
          </a:p>
        </p:txBody>
      </p:sp>
    </p:spTree>
    <p:extLst>
      <p:ext uri="{BB962C8B-B14F-4D97-AF65-F5344CB8AC3E}">
        <p14:creationId xmlns:p14="http://schemas.microsoft.com/office/powerpoint/2010/main" val="2277112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53FC7-DBEF-3D52-F2B2-8B8AFC8ABE51}"/>
              </a:ext>
            </a:extLst>
          </p:cNvPr>
          <p:cNvSpPr>
            <a:spLocks noGrp="1"/>
          </p:cNvSpPr>
          <p:nvPr>
            <p:ph type="title"/>
          </p:nvPr>
        </p:nvSpPr>
        <p:spPr>
          <a:xfrm>
            <a:off x="429767" y="274320"/>
            <a:ext cx="11430000" cy="978729"/>
          </a:xfrm>
        </p:spPr>
        <p:txBody>
          <a:bodyPr/>
          <a:lstStyle/>
          <a:p>
            <a:r>
              <a:rPr lang="en-US" dirty="0"/>
              <a:t>Most downloaded </a:t>
            </a:r>
            <a:r>
              <a:rPr lang="en-US" dirty="0" err="1"/>
              <a:t>ABoVE</a:t>
            </a:r>
            <a:r>
              <a:rPr lang="en-US" dirty="0"/>
              <a:t> data for all time (as of end of 2022)</a:t>
            </a:r>
          </a:p>
        </p:txBody>
      </p:sp>
      <p:sp>
        <p:nvSpPr>
          <p:cNvPr id="3" name="Content Placeholder 2">
            <a:extLst>
              <a:ext uri="{FF2B5EF4-FFF2-40B4-BE49-F238E27FC236}">
                <a16:creationId xmlns:a16="http://schemas.microsoft.com/office/drawing/2014/main" id="{B869E57C-20A8-C690-9659-C999611CCF5B}"/>
              </a:ext>
            </a:extLst>
          </p:cNvPr>
          <p:cNvSpPr>
            <a:spLocks noGrp="1"/>
          </p:cNvSpPr>
          <p:nvPr>
            <p:ph idx="1"/>
          </p:nvPr>
        </p:nvSpPr>
        <p:spPr>
          <a:xfrm>
            <a:off x="429767" y="1391737"/>
            <a:ext cx="11430000" cy="4682010"/>
          </a:xfrm>
        </p:spPr>
        <p:txBody>
          <a:bodyPr/>
          <a:lstStyle/>
          <a:p>
            <a:r>
              <a:rPr lang="en-US" sz="2400" dirty="0" err="1"/>
              <a:t>ABoVE</a:t>
            </a:r>
            <a:r>
              <a:rPr lang="en-US" sz="2400" dirty="0"/>
              <a:t>: Landsat-derived Burn Scar </a:t>
            </a:r>
            <a:r>
              <a:rPr lang="en-US" sz="2400" dirty="0" err="1"/>
              <a:t>dNBR</a:t>
            </a:r>
            <a:r>
              <a:rPr lang="en-US" sz="2400" dirty="0"/>
              <a:t> across Alaska and Canada, 1985-2015 (1,747 downloads)</a:t>
            </a:r>
          </a:p>
          <a:p>
            <a:pPr lvl="1"/>
            <a:r>
              <a:rPr lang="en-US" sz="2000" dirty="0" err="1"/>
              <a:t>Loboda</a:t>
            </a:r>
            <a:r>
              <a:rPr lang="en-US" sz="2000" dirty="0"/>
              <a:t>, T.V., D. Chen, J.V. Hall, and J. He. 2018. </a:t>
            </a:r>
            <a:r>
              <a:rPr lang="en-US" sz="2000" dirty="0">
                <a:hlinkClick r:id="rId2"/>
              </a:rPr>
              <a:t>https://doi.org/10.3334/ORNLDAAC/1564</a:t>
            </a:r>
            <a:endParaRPr lang="en-US" sz="2000" dirty="0"/>
          </a:p>
          <a:p>
            <a:r>
              <a:rPr lang="en-US" sz="2400" dirty="0" err="1"/>
              <a:t>ABoVE</a:t>
            </a:r>
            <a:r>
              <a:rPr lang="en-US" sz="2400" dirty="0"/>
              <a:t>: Fractional Open Water Cover for Pan-Arctic and </a:t>
            </a:r>
            <a:r>
              <a:rPr lang="en-US" sz="2400" dirty="0" err="1"/>
              <a:t>ABoVE</a:t>
            </a:r>
            <a:r>
              <a:rPr lang="en-US" sz="2400" dirty="0"/>
              <a:t>-Domain Regions, 2002-2015 (1,692 downloads)</a:t>
            </a:r>
          </a:p>
          <a:p>
            <a:pPr lvl="1"/>
            <a:r>
              <a:rPr lang="en-US" sz="2000" dirty="0"/>
              <a:t>Du, J., J.S. Kimball, and J.D. Watts. 2016. </a:t>
            </a:r>
            <a:r>
              <a:rPr lang="en-US" sz="2000" dirty="0">
                <a:hlinkClick r:id="rId3"/>
              </a:rPr>
              <a:t>https://doi.org/10.3334/ORNLDAAC/1362</a:t>
            </a:r>
            <a:endParaRPr lang="en-US" sz="2000" dirty="0"/>
          </a:p>
          <a:p>
            <a:r>
              <a:rPr lang="en-US" sz="2400" dirty="0" err="1"/>
              <a:t>ABoVE</a:t>
            </a:r>
            <a:r>
              <a:rPr lang="en-US" sz="2400" dirty="0"/>
              <a:t>: Surface Water Extent, Boreal and Tundra Regions, North America, 1991-2011 (1,519 downloads)</a:t>
            </a:r>
          </a:p>
          <a:p>
            <a:pPr lvl="1"/>
            <a:r>
              <a:rPr lang="en-US" sz="2000" dirty="0"/>
              <a:t>Carroll, M.L., M.R. Wooten, C. </a:t>
            </a:r>
            <a:r>
              <a:rPr lang="en-US" sz="2000" dirty="0" err="1"/>
              <a:t>Dimiceli</a:t>
            </a:r>
            <a:r>
              <a:rPr lang="en-US" sz="2000" dirty="0"/>
              <a:t>, R.A. </a:t>
            </a:r>
            <a:r>
              <a:rPr lang="en-US" sz="2000" dirty="0" err="1"/>
              <a:t>Sohlberg</a:t>
            </a:r>
            <a:r>
              <a:rPr lang="en-US" sz="2000" dirty="0"/>
              <a:t>, and J.R.G. Townshend. 2016. </a:t>
            </a:r>
            <a:r>
              <a:rPr lang="en-US" sz="2000" dirty="0">
                <a:hlinkClick r:id="rId4"/>
              </a:rPr>
              <a:t>https://doi.org/10.3334/ORNLDAAC/1324</a:t>
            </a:r>
            <a:endParaRPr lang="en-US" sz="2000" dirty="0"/>
          </a:p>
          <a:p>
            <a:pPr lvl="1"/>
            <a:endParaRPr lang="en-US" sz="2000" dirty="0"/>
          </a:p>
          <a:p>
            <a:pPr lvl="1"/>
            <a:endParaRPr lang="en-US" sz="1800" dirty="0"/>
          </a:p>
          <a:p>
            <a:endParaRPr lang="en-US" sz="2400" dirty="0"/>
          </a:p>
        </p:txBody>
      </p:sp>
    </p:spTree>
    <p:extLst>
      <p:ext uri="{BB962C8B-B14F-4D97-AF65-F5344CB8AC3E}">
        <p14:creationId xmlns:p14="http://schemas.microsoft.com/office/powerpoint/2010/main" val="2203987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53FC7-DBEF-3D52-F2B2-8B8AFC8ABE51}"/>
              </a:ext>
            </a:extLst>
          </p:cNvPr>
          <p:cNvSpPr>
            <a:spLocks noGrp="1"/>
          </p:cNvSpPr>
          <p:nvPr>
            <p:ph type="title"/>
          </p:nvPr>
        </p:nvSpPr>
        <p:spPr>
          <a:xfrm>
            <a:off x="429767" y="274320"/>
            <a:ext cx="11430000" cy="978729"/>
          </a:xfrm>
        </p:spPr>
        <p:txBody>
          <a:bodyPr/>
          <a:lstStyle/>
          <a:p>
            <a:r>
              <a:rPr lang="en-US" dirty="0"/>
              <a:t>Most downloaded </a:t>
            </a:r>
            <a:r>
              <a:rPr lang="en-US" dirty="0" err="1"/>
              <a:t>ABoVE</a:t>
            </a:r>
            <a:r>
              <a:rPr lang="en-US" dirty="0"/>
              <a:t> airborne data (as of end of 2022) </a:t>
            </a:r>
          </a:p>
        </p:txBody>
      </p:sp>
      <p:sp>
        <p:nvSpPr>
          <p:cNvPr id="3" name="Content Placeholder 2">
            <a:extLst>
              <a:ext uri="{FF2B5EF4-FFF2-40B4-BE49-F238E27FC236}">
                <a16:creationId xmlns:a16="http://schemas.microsoft.com/office/drawing/2014/main" id="{B869E57C-20A8-C690-9659-C999611CCF5B}"/>
              </a:ext>
            </a:extLst>
          </p:cNvPr>
          <p:cNvSpPr>
            <a:spLocks noGrp="1"/>
          </p:cNvSpPr>
          <p:nvPr>
            <p:ph idx="1"/>
          </p:nvPr>
        </p:nvSpPr>
        <p:spPr>
          <a:xfrm>
            <a:off x="429767" y="1253049"/>
            <a:ext cx="11430000" cy="4682010"/>
          </a:xfrm>
        </p:spPr>
        <p:txBody>
          <a:bodyPr/>
          <a:lstStyle/>
          <a:p>
            <a:r>
              <a:rPr lang="en-US" sz="2400" dirty="0" err="1"/>
              <a:t>ABoVE</a:t>
            </a:r>
            <a:r>
              <a:rPr lang="en-US" sz="2400" dirty="0"/>
              <a:t>: Hyperspectral Imagery from AVIRIS-NG, Alaskan and Canadian Arctic, 2017-2019 (1,155 downloads)</a:t>
            </a:r>
          </a:p>
          <a:p>
            <a:pPr lvl="1"/>
            <a:r>
              <a:rPr lang="en-US" sz="2000" dirty="0"/>
              <a:t>Miller, C.E., R.O. Green, D.R. Thompson, A.K. Thorpe, M. Eastwood, I.B. </a:t>
            </a:r>
            <a:r>
              <a:rPr lang="en-US" sz="2000" dirty="0" err="1"/>
              <a:t>Mccubbin</a:t>
            </a:r>
            <a:r>
              <a:rPr lang="en-US" sz="2000" dirty="0"/>
              <a:t>, W. Olson-Duvall, M. </a:t>
            </a:r>
            <a:r>
              <a:rPr lang="en-US" sz="2000" dirty="0" err="1"/>
              <a:t>Bernas</a:t>
            </a:r>
            <a:r>
              <a:rPr lang="en-US" sz="2000" dirty="0"/>
              <a:t>, C.M. </a:t>
            </a:r>
            <a:r>
              <a:rPr lang="en-US" sz="2000" dirty="0" err="1"/>
              <a:t>Sarture</a:t>
            </a:r>
            <a:r>
              <a:rPr lang="en-US" sz="2000" dirty="0"/>
              <a:t>, S. Nolte, L.M. Rios, M.A. Hernandez, B.D. </a:t>
            </a:r>
            <a:r>
              <a:rPr lang="en-US" sz="2000" dirty="0" err="1"/>
              <a:t>Bue</a:t>
            </a:r>
            <a:r>
              <a:rPr lang="en-US" sz="2000" dirty="0"/>
              <a:t>, and S.R. Lundeen. 2019. </a:t>
            </a:r>
            <a:r>
              <a:rPr lang="en-US" sz="2000" dirty="0">
                <a:hlinkClick r:id="rId2"/>
              </a:rPr>
              <a:t>https://doi.org/10.3334/ORNLDAAC/1569</a:t>
            </a:r>
            <a:endParaRPr lang="en-US" sz="2000" dirty="0"/>
          </a:p>
          <a:p>
            <a:r>
              <a:rPr lang="en-US" sz="2400" dirty="0" err="1"/>
              <a:t>ABoVE</a:t>
            </a:r>
            <a:r>
              <a:rPr lang="en-US" sz="2400" dirty="0"/>
              <a:t>: Directory of Field Sites Associated with 2017 </a:t>
            </a:r>
            <a:r>
              <a:rPr lang="en-US" sz="2400" dirty="0" err="1"/>
              <a:t>ABoVE</a:t>
            </a:r>
            <a:r>
              <a:rPr lang="en-US" sz="2400" dirty="0"/>
              <a:t> Airborne Campaign (297 downloads)</a:t>
            </a:r>
          </a:p>
          <a:p>
            <a:pPr lvl="1"/>
            <a:r>
              <a:rPr lang="en-US" sz="2000" dirty="0"/>
              <a:t>Hoy, E.E., P. Griffith, C.E. Miller, and </a:t>
            </a:r>
            <a:r>
              <a:rPr lang="en-US" sz="2000" dirty="0" err="1"/>
              <a:t>ABoVE</a:t>
            </a:r>
            <a:r>
              <a:rPr lang="en-US" sz="2000" dirty="0"/>
              <a:t> Science Team. 2018. </a:t>
            </a:r>
            <a:r>
              <a:rPr lang="en-US" sz="2000" dirty="0">
                <a:hlinkClick r:id="rId3"/>
              </a:rPr>
              <a:t>https://doi.org/10.3334/ORNLDAAC/1582</a:t>
            </a:r>
            <a:endParaRPr lang="en-US" sz="2000" dirty="0"/>
          </a:p>
          <a:p>
            <a:r>
              <a:rPr lang="en-US" sz="2400" dirty="0" err="1"/>
              <a:t>ABoVE</a:t>
            </a:r>
            <a:r>
              <a:rPr lang="en-US" sz="2400" dirty="0"/>
              <a:t>: Atmospheric Gas Concentrations from Airborne Flasks, Arctic-CAP, 2017 (281 downloads)</a:t>
            </a:r>
          </a:p>
          <a:p>
            <a:pPr lvl="1"/>
            <a:r>
              <a:rPr lang="en-US" sz="2000" dirty="0"/>
              <a:t>Sweeney, C., K. </a:t>
            </a:r>
            <a:r>
              <a:rPr lang="en-US" sz="2000" dirty="0" err="1"/>
              <a:t>McKain</a:t>
            </a:r>
            <a:r>
              <a:rPr lang="en-US" sz="2000" dirty="0"/>
              <a:t>, B.R. Miller, and S.E. Michel. 2019. </a:t>
            </a:r>
            <a:r>
              <a:rPr lang="en-US" sz="2000" dirty="0" err="1"/>
              <a:t>ABoVE</a:t>
            </a:r>
            <a:r>
              <a:rPr lang="en-US" sz="2000" dirty="0"/>
              <a:t>: Atmospheric Gas Concentrations from Airborne Flasks, Arctic-CAP, 2017. ORNL DAAC, Oak Ridge, Tennessee, USA. </a:t>
            </a:r>
            <a:r>
              <a:rPr lang="en-US" sz="2000" dirty="0">
                <a:hlinkClick r:id="rId4"/>
              </a:rPr>
              <a:t>https://doi.org/10.3334/ORNLDAAC/1717</a:t>
            </a:r>
            <a:endParaRPr lang="en-US" sz="2000" dirty="0"/>
          </a:p>
          <a:p>
            <a:pPr lvl="1"/>
            <a:endParaRPr lang="en-US" sz="1600" dirty="0"/>
          </a:p>
          <a:p>
            <a:pPr lvl="1"/>
            <a:endParaRPr lang="en-US" sz="1800" dirty="0"/>
          </a:p>
          <a:p>
            <a:endParaRPr lang="en-US" sz="2400" dirty="0"/>
          </a:p>
        </p:txBody>
      </p:sp>
    </p:spTree>
    <p:extLst>
      <p:ext uri="{BB962C8B-B14F-4D97-AF65-F5344CB8AC3E}">
        <p14:creationId xmlns:p14="http://schemas.microsoft.com/office/powerpoint/2010/main" val="1682472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53FC7-DBEF-3D52-F2B2-8B8AFC8ABE51}"/>
              </a:ext>
            </a:extLst>
          </p:cNvPr>
          <p:cNvSpPr>
            <a:spLocks noGrp="1"/>
          </p:cNvSpPr>
          <p:nvPr>
            <p:ph type="title"/>
          </p:nvPr>
        </p:nvSpPr>
        <p:spPr/>
        <p:txBody>
          <a:bodyPr/>
          <a:lstStyle/>
          <a:p>
            <a:r>
              <a:rPr lang="en-US" dirty="0"/>
              <a:t>Most Datasets as Lead Author (as of end of 2022)</a:t>
            </a:r>
          </a:p>
        </p:txBody>
      </p:sp>
      <p:sp>
        <p:nvSpPr>
          <p:cNvPr id="3" name="Content Placeholder 2">
            <a:extLst>
              <a:ext uri="{FF2B5EF4-FFF2-40B4-BE49-F238E27FC236}">
                <a16:creationId xmlns:a16="http://schemas.microsoft.com/office/drawing/2014/main" id="{B869E57C-20A8-C690-9659-C999611CCF5B}"/>
              </a:ext>
            </a:extLst>
          </p:cNvPr>
          <p:cNvSpPr>
            <a:spLocks noGrp="1"/>
          </p:cNvSpPr>
          <p:nvPr>
            <p:ph idx="1"/>
          </p:nvPr>
        </p:nvSpPr>
        <p:spPr>
          <a:xfrm>
            <a:off x="448055" y="1019503"/>
            <a:ext cx="11430000" cy="4682010"/>
          </a:xfrm>
        </p:spPr>
        <p:txBody>
          <a:bodyPr/>
          <a:lstStyle/>
          <a:p>
            <a:r>
              <a:rPr lang="en-US" sz="2400" dirty="0"/>
              <a:t>Donald </a:t>
            </a:r>
            <a:r>
              <a:rPr lang="en-US" sz="2400"/>
              <a:t>(Skip) </a:t>
            </a:r>
            <a:r>
              <a:rPr lang="en-US" sz="2400" dirty="0"/>
              <a:t>Walker (University of Alaska, Fairbanks)</a:t>
            </a:r>
          </a:p>
          <a:p>
            <a:pPr lvl="1"/>
            <a:r>
              <a:rPr lang="en-US" sz="2000" dirty="0"/>
              <a:t>13 as lead, 16 more as a co-author</a:t>
            </a:r>
          </a:p>
          <a:p>
            <a:r>
              <a:rPr lang="en-US" sz="2400" dirty="0"/>
              <a:t>Laura </a:t>
            </a:r>
            <a:r>
              <a:rPr lang="en-US" sz="2400" dirty="0" err="1"/>
              <a:t>Bourgeau</a:t>
            </a:r>
            <a:r>
              <a:rPr lang="en-US" sz="2400" dirty="0"/>
              <a:t>-Chavez (Michigan Tech Research Institute)</a:t>
            </a:r>
          </a:p>
          <a:p>
            <a:pPr lvl="1"/>
            <a:r>
              <a:rPr lang="en-US" sz="2000" dirty="0"/>
              <a:t>6 as lead; 5 more as co-author</a:t>
            </a:r>
          </a:p>
          <a:p>
            <a:r>
              <a:rPr lang="en-US" sz="2400" dirty="0"/>
              <a:t>Tatiana </a:t>
            </a:r>
            <a:r>
              <a:rPr lang="en-US" sz="2400" dirty="0" err="1"/>
              <a:t>Loboda</a:t>
            </a:r>
            <a:r>
              <a:rPr lang="en-US" sz="2400" dirty="0"/>
              <a:t> (University of Maryland)</a:t>
            </a:r>
          </a:p>
          <a:p>
            <a:pPr lvl="1"/>
            <a:r>
              <a:rPr lang="en-US" sz="2000" dirty="0"/>
              <a:t>6 as lead; 2 more as co-author</a:t>
            </a:r>
            <a:endParaRPr lang="en-US" sz="1200" dirty="0"/>
          </a:p>
          <a:p>
            <a:pPr lvl="1"/>
            <a:endParaRPr lang="en-US" sz="1800" dirty="0"/>
          </a:p>
          <a:p>
            <a:endParaRPr lang="en-US" sz="2400" dirty="0"/>
          </a:p>
        </p:txBody>
      </p:sp>
    </p:spTree>
    <p:extLst>
      <p:ext uri="{BB962C8B-B14F-4D97-AF65-F5344CB8AC3E}">
        <p14:creationId xmlns:p14="http://schemas.microsoft.com/office/powerpoint/2010/main" val="1645104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AE82-96CB-C143-A97E-1E1BF79A4FCE}"/>
              </a:ext>
            </a:extLst>
          </p:cNvPr>
          <p:cNvSpPr>
            <a:spLocks noGrp="1"/>
          </p:cNvSpPr>
          <p:nvPr>
            <p:ph type="title"/>
          </p:nvPr>
        </p:nvSpPr>
        <p:spPr>
          <a:xfrm>
            <a:off x="614569" y="1078022"/>
            <a:ext cx="10962861" cy="787814"/>
          </a:xfrm>
        </p:spPr>
        <p:txBody>
          <a:bodyPr/>
          <a:lstStyle/>
          <a:p>
            <a:r>
              <a:rPr lang="en-US" dirty="0"/>
              <a:t>ABoVE Data Workflow</a:t>
            </a:r>
          </a:p>
        </p:txBody>
      </p:sp>
      <p:pic>
        <p:nvPicPr>
          <p:cNvPr id="4" name="Picture 2" descr="https://above.nasa.gov/images/data_cycle_updated06272016.png">
            <a:extLst>
              <a:ext uri="{FF2B5EF4-FFF2-40B4-BE49-F238E27FC236}">
                <a16:creationId xmlns:a16="http://schemas.microsoft.com/office/drawing/2014/main" id="{65640D9A-8D9A-1A78-BBCF-AE14A11AC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766" y="1739900"/>
            <a:ext cx="8672067" cy="50346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Logo, company name&#10;&#10;Description automatically generated">
            <a:extLst>
              <a:ext uri="{FF2B5EF4-FFF2-40B4-BE49-F238E27FC236}">
                <a16:creationId xmlns:a16="http://schemas.microsoft.com/office/drawing/2014/main" id="{072A31BA-7A35-BF78-279D-0F4CA1502D74}"/>
              </a:ext>
            </a:extLst>
          </p:cNvPr>
          <p:cNvPicPr>
            <a:picLocks noChangeAspect="1"/>
          </p:cNvPicPr>
          <p:nvPr/>
        </p:nvPicPr>
        <p:blipFill>
          <a:blip r:embed="rId4"/>
          <a:stretch>
            <a:fillRect/>
          </a:stretch>
        </p:blipFill>
        <p:spPr>
          <a:xfrm>
            <a:off x="5638100" y="3622450"/>
            <a:ext cx="979050" cy="629100"/>
          </a:xfrm>
          <a:prstGeom prst="rect">
            <a:avLst/>
          </a:prstGeom>
        </p:spPr>
      </p:pic>
    </p:spTree>
    <p:extLst>
      <p:ext uri="{BB962C8B-B14F-4D97-AF65-F5344CB8AC3E}">
        <p14:creationId xmlns:p14="http://schemas.microsoft.com/office/powerpoint/2010/main" val="28475088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53FC7-DBEF-3D52-F2B2-8B8AFC8ABE51}"/>
              </a:ext>
            </a:extLst>
          </p:cNvPr>
          <p:cNvSpPr>
            <a:spLocks noGrp="1"/>
          </p:cNvSpPr>
          <p:nvPr>
            <p:ph type="title"/>
          </p:nvPr>
        </p:nvSpPr>
        <p:spPr>
          <a:xfrm>
            <a:off x="429767" y="274320"/>
            <a:ext cx="11430000" cy="978729"/>
          </a:xfrm>
        </p:spPr>
        <p:txBody>
          <a:bodyPr/>
          <a:lstStyle/>
          <a:p>
            <a:r>
              <a:rPr lang="en-US" dirty="0"/>
              <a:t>Dataset contributions (author or co-author) (as of end of 2022)</a:t>
            </a:r>
          </a:p>
        </p:txBody>
      </p:sp>
      <p:sp>
        <p:nvSpPr>
          <p:cNvPr id="3" name="Content Placeholder 2">
            <a:extLst>
              <a:ext uri="{FF2B5EF4-FFF2-40B4-BE49-F238E27FC236}">
                <a16:creationId xmlns:a16="http://schemas.microsoft.com/office/drawing/2014/main" id="{B869E57C-20A8-C690-9659-C999611CCF5B}"/>
              </a:ext>
            </a:extLst>
          </p:cNvPr>
          <p:cNvSpPr>
            <a:spLocks noGrp="1"/>
          </p:cNvSpPr>
          <p:nvPr>
            <p:ph idx="1"/>
          </p:nvPr>
        </p:nvSpPr>
        <p:spPr>
          <a:xfrm>
            <a:off x="429767" y="1545486"/>
            <a:ext cx="11430000" cy="4682010"/>
          </a:xfrm>
        </p:spPr>
        <p:txBody>
          <a:bodyPr/>
          <a:lstStyle/>
          <a:p>
            <a:r>
              <a:rPr lang="en-US" sz="2400" dirty="0"/>
              <a:t>Brendan Rogers (</a:t>
            </a:r>
            <a:r>
              <a:rPr lang="en-US" sz="2400" dirty="0" err="1"/>
              <a:t>Woodwell</a:t>
            </a:r>
            <a:r>
              <a:rPr lang="en-US" sz="2400" dirty="0"/>
              <a:t> Climate Research Center): 14 datasets</a:t>
            </a:r>
          </a:p>
          <a:p>
            <a:r>
              <a:rPr lang="en-US" sz="2400" dirty="0"/>
              <a:t>Amy Breen (University of Alaska, Fairbanks): 12 datasets</a:t>
            </a:r>
          </a:p>
          <a:p>
            <a:r>
              <a:rPr lang="en-US" sz="2400" dirty="0"/>
              <a:t>Jennifer Watts (</a:t>
            </a:r>
            <a:r>
              <a:rPr lang="en-US" sz="2400" dirty="0" err="1"/>
              <a:t>Woodwell</a:t>
            </a:r>
            <a:r>
              <a:rPr lang="en-US" sz="2400" dirty="0"/>
              <a:t> Climate Research Center): 11 datasets</a:t>
            </a:r>
          </a:p>
          <a:p>
            <a:r>
              <a:rPr lang="en-US" sz="2400" dirty="0"/>
              <a:t>Martha </a:t>
            </a:r>
            <a:r>
              <a:rPr lang="en-US" sz="2400" dirty="0" err="1"/>
              <a:t>Raynolds</a:t>
            </a:r>
            <a:r>
              <a:rPr lang="en-US" sz="2400" dirty="0"/>
              <a:t> (University of Alaska, Fairbanks): 9 datasets</a:t>
            </a:r>
          </a:p>
          <a:p>
            <a:r>
              <a:rPr lang="en-US" sz="2400" dirty="0"/>
              <a:t>Kevin Schaefer (University of Colorado): 9 datasets</a:t>
            </a:r>
          </a:p>
          <a:p>
            <a:r>
              <a:rPr lang="en-US" sz="2400" dirty="0"/>
              <a:t>Susan Natali (</a:t>
            </a:r>
            <a:r>
              <a:rPr lang="en-US" sz="2400" dirty="0" err="1"/>
              <a:t>Woodwell</a:t>
            </a:r>
            <a:r>
              <a:rPr lang="en-US" sz="2400" dirty="0"/>
              <a:t> Climate Research Center): 9 datasets</a:t>
            </a:r>
          </a:p>
          <a:p>
            <a:endParaRPr lang="en-US" sz="2400" dirty="0"/>
          </a:p>
          <a:p>
            <a:endParaRPr lang="en-US" sz="2400" dirty="0"/>
          </a:p>
          <a:p>
            <a:pPr lvl="1"/>
            <a:endParaRPr lang="en-US" sz="2000" dirty="0"/>
          </a:p>
          <a:p>
            <a:pPr lvl="1"/>
            <a:endParaRPr lang="en-US" sz="1800" dirty="0"/>
          </a:p>
          <a:p>
            <a:endParaRPr lang="en-US" sz="2400" dirty="0"/>
          </a:p>
        </p:txBody>
      </p:sp>
    </p:spTree>
    <p:extLst>
      <p:ext uri="{BB962C8B-B14F-4D97-AF65-F5344CB8AC3E}">
        <p14:creationId xmlns:p14="http://schemas.microsoft.com/office/powerpoint/2010/main" val="1126044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8440" y="1932214"/>
            <a:ext cx="7086599" cy="4151086"/>
          </a:xfrm>
        </p:spPr>
        <p:txBody>
          <a:bodyPr>
            <a:normAutofit/>
          </a:bodyPr>
          <a:lstStyle/>
          <a:p>
            <a:pPr fontAlgn="base"/>
            <a:r>
              <a:rPr lang="en-US" dirty="0"/>
              <a:t>EXPLORE/ADAPT is the Advanced Data and Analytics </a:t>
            </a:r>
            <a:r>
              <a:rPr lang="en-US" dirty="0" err="1"/>
              <a:t>PlaTform</a:t>
            </a:r>
            <a:r>
              <a:rPr lang="en-US" dirty="0"/>
              <a:t>, available from the NASA Center for Climate Simulation (NCCS)</a:t>
            </a:r>
          </a:p>
          <a:p>
            <a:pPr fontAlgn="base"/>
            <a:r>
              <a:rPr lang="en-US" dirty="0"/>
              <a:t>Both Linux &amp; Windows Virtual Machines (VMs)</a:t>
            </a:r>
          </a:p>
          <a:p>
            <a:r>
              <a:rPr lang="en-US" dirty="0"/>
              <a:t>Incorporates storage, compute, and cloud computing capabilities</a:t>
            </a:r>
          </a:p>
          <a:p>
            <a:r>
              <a:rPr lang="en-US" dirty="0"/>
              <a:t>Designed for large-scale data analytics</a:t>
            </a:r>
            <a:endParaRPr lang="en-US" b="0" dirty="0">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5257" y="1238428"/>
            <a:ext cx="2538303" cy="1968144"/>
          </a:xfrm>
          <a:prstGeom prst="rect">
            <a:avLst/>
          </a:prstGeom>
        </p:spPr>
      </p:pic>
      <p:sp>
        <p:nvSpPr>
          <p:cNvPr id="5" name="Rectangle 4"/>
          <p:cNvSpPr/>
          <p:nvPr/>
        </p:nvSpPr>
        <p:spPr>
          <a:xfrm>
            <a:off x="1569357" y="5946041"/>
            <a:ext cx="10014857" cy="523220"/>
          </a:xfrm>
          <a:prstGeom prst="rect">
            <a:avLst/>
          </a:prstGeom>
        </p:spPr>
        <p:txBody>
          <a:bodyPr wrap="square">
            <a:spAutoFit/>
          </a:bodyPr>
          <a:lstStyle/>
          <a:p>
            <a:r>
              <a:rPr lang="en-US" sz="2800" dirty="0"/>
              <a:t>Info on ADAPT: </a:t>
            </a:r>
            <a:r>
              <a:rPr lang="en-US" sz="2800" u="sng" dirty="0">
                <a:hlinkClick r:id="rId3"/>
              </a:rPr>
              <a:t>https://www.nccs.nasa.gov/systems/ADAPT</a:t>
            </a:r>
            <a:r>
              <a:rPr lang="en-US" sz="2800" dirty="0"/>
              <a:t> </a:t>
            </a:r>
          </a:p>
        </p:txBody>
      </p:sp>
      <p:sp>
        <p:nvSpPr>
          <p:cNvPr id="7" name="Title 6">
            <a:extLst>
              <a:ext uri="{FF2B5EF4-FFF2-40B4-BE49-F238E27FC236}">
                <a16:creationId xmlns:a16="http://schemas.microsoft.com/office/drawing/2014/main" id="{56453FEB-A936-4A63-28B6-D4E570B5B5BB}"/>
              </a:ext>
            </a:extLst>
          </p:cNvPr>
          <p:cNvSpPr>
            <a:spLocks noGrp="1"/>
          </p:cNvSpPr>
          <p:nvPr>
            <p:ph type="title"/>
          </p:nvPr>
        </p:nvSpPr>
        <p:spPr/>
        <p:txBody>
          <a:bodyPr/>
          <a:lstStyle/>
          <a:p>
            <a:endParaRPr lang="en-US" dirty="0"/>
          </a:p>
        </p:txBody>
      </p:sp>
      <p:sp>
        <p:nvSpPr>
          <p:cNvPr id="8" name="Content Placeholder 2">
            <a:extLst>
              <a:ext uri="{FF2B5EF4-FFF2-40B4-BE49-F238E27FC236}">
                <a16:creationId xmlns:a16="http://schemas.microsoft.com/office/drawing/2014/main" id="{6BA8F745-7516-C97C-EC99-9A651FCA088F}"/>
              </a:ext>
            </a:extLst>
          </p:cNvPr>
          <p:cNvSpPr txBox="1">
            <a:spLocks/>
          </p:cNvSpPr>
          <p:nvPr/>
        </p:nvSpPr>
        <p:spPr>
          <a:xfrm>
            <a:off x="123136" y="1203706"/>
            <a:ext cx="7337206" cy="1157514"/>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3600" dirty="0"/>
              <a:t>High Performance Compute for ABoVE</a:t>
            </a:r>
          </a:p>
        </p:txBody>
      </p:sp>
      <p:pic>
        <p:nvPicPr>
          <p:cNvPr id="10" name="Picture 9">
            <a:extLst>
              <a:ext uri="{FF2B5EF4-FFF2-40B4-BE49-F238E27FC236}">
                <a16:creationId xmlns:a16="http://schemas.microsoft.com/office/drawing/2014/main" id="{23C0ACF8-075B-9474-D64D-F2095808A259}"/>
              </a:ext>
            </a:extLst>
          </p:cNvPr>
          <p:cNvPicPr>
            <a:picLocks noChangeAspect="1"/>
          </p:cNvPicPr>
          <p:nvPr/>
        </p:nvPicPr>
        <p:blipFill>
          <a:blip r:embed="rId4"/>
          <a:stretch>
            <a:fillRect/>
          </a:stretch>
        </p:blipFill>
        <p:spPr>
          <a:xfrm>
            <a:off x="7375642" y="3429000"/>
            <a:ext cx="4567918" cy="2151961"/>
          </a:xfrm>
          <a:prstGeom prst="rect">
            <a:avLst/>
          </a:prstGeom>
        </p:spPr>
      </p:pic>
      <p:sp>
        <p:nvSpPr>
          <p:cNvPr id="12" name="TextBox 11">
            <a:extLst>
              <a:ext uri="{FF2B5EF4-FFF2-40B4-BE49-F238E27FC236}">
                <a16:creationId xmlns:a16="http://schemas.microsoft.com/office/drawing/2014/main" id="{5B068786-AE06-385A-E9A0-804BD58FDEEF}"/>
              </a:ext>
            </a:extLst>
          </p:cNvPr>
          <p:cNvSpPr txBox="1"/>
          <p:nvPr/>
        </p:nvSpPr>
        <p:spPr>
          <a:xfrm>
            <a:off x="7086601" y="5654294"/>
            <a:ext cx="5105400" cy="369332"/>
          </a:xfrm>
          <a:prstGeom prst="rect">
            <a:avLst/>
          </a:prstGeom>
          <a:noFill/>
        </p:spPr>
        <p:txBody>
          <a:bodyPr wrap="square">
            <a:spAutoFit/>
          </a:bodyPr>
          <a:lstStyle/>
          <a:p>
            <a:r>
              <a:rPr lang="en-US" dirty="0"/>
              <a:t>&gt;12 PB of Maxar Imagery Available on ADAPT</a:t>
            </a:r>
            <a:endParaRPr lang="en-US" b="0" dirty="0">
              <a:effectLst/>
            </a:endParaRPr>
          </a:p>
        </p:txBody>
      </p:sp>
      <p:sp>
        <p:nvSpPr>
          <p:cNvPr id="2" name="Rectangle 1">
            <a:extLst>
              <a:ext uri="{FF2B5EF4-FFF2-40B4-BE49-F238E27FC236}">
                <a16:creationId xmlns:a16="http://schemas.microsoft.com/office/drawing/2014/main" id="{4F35359B-D023-2A14-9B72-F352D27D2454}"/>
              </a:ext>
            </a:extLst>
          </p:cNvPr>
          <p:cNvSpPr/>
          <p:nvPr/>
        </p:nvSpPr>
        <p:spPr>
          <a:xfrm>
            <a:off x="114301" y="6327041"/>
            <a:ext cx="13208000" cy="523220"/>
          </a:xfrm>
          <a:prstGeom prst="rect">
            <a:avLst/>
          </a:prstGeom>
        </p:spPr>
        <p:txBody>
          <a:bodyPr wrap="square">
            <a:spAutoFit/>
          </a:bodyPr>
          <a:lstStyle/>
          <a:p>
            <a:r>
              <a:rPr lang="en-US" sz="2800" dirty="0"/>
              <a:t>To accessing ADAPT &amp; Maxar Imagery: </a:t>
            </a:r>
            <a:r>
              <a:rPr lang="en-US" sz="2800" u="sng" dirty="0">
                <a:hlinkClick r:id="rId5"/>
              </a:rPr>
              <a:t>https://above.nasa.gov/sciencecloud.html</a:t>
            </a:r>
            <a:r>
              <a:rPr lang="en-US" sz="2800" u="sng" dirty="0"/>
              <a:t>? </a:t>
            </a:r>
            <a:endParaRPr lang="en-US" sz="2800" dirty="0"/>
          </a:p>
        </p:txBody>
      </p:sp>
    </p:spTree>
    <p:extLst>
      <p:ext uri="{BB962C8B-B14F-4D97-AF65-F5344CB8AC3E}">
        <p14:creationId xmlns:p14="http://schemas.microsoft.com/office/powerpoint/2010/main" val="2776589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896190"/>
          </a:xfrm>
          <a:prstGeom prst="rect">
            <a:avLst/>
          </a:prstGeom>
        </p:spPr>
      </p:pic>
      <p:sp>
        <p:nvSpPr>
          <p:cNvPr id="2" name="Title 1"/>
          <p:cNvSpPr>
            <a:spLocks noGrp="1"/>
          </p:cNvSpPr>
          <p:nvPr>
            <p:ph type="title"/>
          </p:nvPr>
        </p:nvSpPr>
        <p:spPr>
          <a:xfrm>
            <a:off x="838200" y="3176"/>
            <a:ext cx="10515600" cy="881080"/>
          </a:xfrm>
        </p:spPr>
        <p:txBody>
          <a:bodyPr>
            <a:normAutofit/>
          </a:bodyPr>
          <a:lstStyle/>
          <a:p>
            <a:pPr algn="ctr"/>
            <a:r>
              <a:rPr lang="en-US" dirty="0"/>
              <a:t>Large Data Collections on ADAPT</a:t>
            </a:r>
          </a:p>
        </p:txBody>
      </p:sp>
      <p:pic>
        <p:nvPicPr>
          <p:cNvPr id="1027" name="Picture 3" descr="https://lh4.googleusercontent.com/hGGB3l5_IjSurcdByhsC3-HTZtcYF42R2rJ5SU-6WAubwzEVPS-s_Gh-T2mCBqYiW7FjjJuV-ws61rN-Og7y4SNVo3ECIMpeBdp93XhyoDoa4j2x5SER1tmCIINupN-u=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25" y="990600"/>
            <a:ext cx="7497875" cy="58102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lh6.googleusercontent.com/NBuxDTM-UB1HDlTGKquKGVx2fdavSt1IDDQdkHaI5xVNEnd-76bu0wUdL0eEIfv2NeW0QG0psFCvJV9oXGbiHOkpjw2WssBzQKtLfRbsX-l2xjLHJS4Y-yyU4fSwzwfq=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4475" y="1295400"/>
            <a:ext cx="3937273" cy="518160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rot="10800000">
            <a:off x="1946787" y="1042219"/>
            <a:ext cx="432618" cy="24580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ight Arrow 5"/>
          <p:cNvSpPr/>
          <p:nvPr/>
        </p:nvSpPr>
        <p:spPr>
          <a:xfrm rot="10800000">
            <a:off x="10240297" y="3347883"/>
            <a:ext cx="432618" cy="24580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ight Arrow 6"/>
          <p:cNvSpPr/>
          <p:nvPr/>
        </p:nvSpPr>
        <p:spPr>
          <a:xfrm rot="10800000">
            <a:off x="10082980" y="3770670"/>
            <a:ext cx="432618" cy="24580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ight Arrow 7"/>
          <p:cNvSpPr/>
          <p:nvPr/>
        </p:nvSpPr>
        <p:spPr>
          <a:xfrm rot="10800000">
            <a:off x="10259961" y="4576916"/>
            <a:ext cx="432618" cy="24580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ight Arrow 8"/>
          <p:cNvSpPr/>
          <p:nvPr/>
        </p:nvSpPr>
        <p:spPr>
          <a:xfrm rot="10800000">
            <a:off x="10977716" y="6189406"/>
            <a:ext cx="432618" cy="24580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ight Arrow 9"/>
          <p:cNvSpPr/>
          <p:nvPr/>
        </p:nvSpPr>
        <p:spPr>
          <a:xfrm rot="10800000">
            <a:off x="10240297" y="2571135"/>
            <a:ext cx="432618" cy="24580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ight Arrow 10"/>
          <p:cNvSpPr/>
          <p:nvPr/>
        </p:nvSpPr>
        <p:spPr>
          <a:xfrm rot="10800000">
            <a:off x="5334000" y="2669458"/>
            <a:ext cx="432618" cy="24580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ight Arrow 12"/>
          <p:cNvSpPr/>
          <p:nvPr/>
        </p:nvSpPr>
        <p:spPr>
          <a:xfrm rot="10800000">
            <a:off x="11567922" y="4950380"/>
            <a:ext cx="432618" cy="24580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74FBA6E-A1FC-D3B5-D4F0-DD217DAF4853}"/>
              </a:ext>
            </a:extLst>
          </p:cNvPr>
          <p:cNvSpPr/>
          <p:nvPr/>
        </p:nvSpPr>
        <p:spPr>
          <a:xfrm>
            <a:off x="10075195" y="6096000"/>
            <a:ext cx="440403" cy="339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solidFill>
              </a:rPr>
              <a:t>12</a:t>
            </a:r>
          </a:p>
        </p:txBody>
      </p:sp>
    </p:spTree>
    <p:extLst>
      <p:ext uri="{BB962C8B-B14F-4D97-AF65-F5344CB8AC3E}">
        <p14:creationId xmlns:p14="http://schemas.microsoft.com/office/powerpoint/2010/main" val="2725512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7075"/>
            <a:ext cx="10515600" cy="901177"/>
          </a:xfrm>
        </p:spPr>
        <p:txBody>
          <a:bodyPr>
            <a:normAutofit/>
          </a:bodyPr>
          <a:lstStyle/>
          <a:p>
            <a:pPr algn="ctr"/>
            <a:r>
              <a:rPr lang="en-US" dirty="0"/>
              <a:t>80 TB of ABoVE-Archived Data are on ADAPT</a:t>
            </a:r>
          </a:p>
        </p:txBody>
      </p:sp>
      <p:sp>
        <p:nvSpPr>
          <p:cNvPr id="4" name="Rectangle 3"/>
          <p:cNvSpPr/>
          <p:nvPr/>
        </p:nvSpPr>
        <p:spPr>
          <a:xfrm>
            <a:off x="5977217" y="3244334"/>
            <a:ext cx="237566" cy="369332"/>
          </a:xfrm>
          <a:prstGeom prst="rect">
            <a:avLst/>
          </a:prstGeom>
        </p:spPr>
        <p:txBody>
          <a:bodyPr wrap="none">
            <a:spAutoFit/>
          </a:bodyPr>
          <a:lstStyle/>
          <a:p>
            <a:r>
              <a:rPr lang="en-US" b="0" dirty="0">
                <a:effectLst/>
              </a:rPr>
              <a:t> </a:t>
            </a:r>
            <a:endParaRPr lang="en-US" dirty="0"/>
          </a:p>
        </p:txBody>
      </p:sp>
      <p:pic>
        <p:nvPicPr>
          <p:cNvPr id="2054" name="Picture 6" descr="https://lh6.googleusercontent.com/YU0qY5psc1t_4wI_4pS3LaS1HZugIe3fxnY2oJbFLYuC4SAe1UnSLATeIPoAhvqqr2Febz8brzD44DqzTlYpuGi1sC4esmDQ--GDmHUREtFKX3Kjiw7zdJ8WqkXkJL2j=s0"/>
          <p:cNvPicPr>
            <a:picLocks noChangeAspect="1" noChangeArrowheads="1"/>
          </p:cNvPicPr>
          <p:nvPr/>
        </p:nvPicPr>
        <p:blipFill rotWithShape="1">
          <a:blip r:embed="rId3">
            <a:extLst>
              <a:ext uri="{28A0092B-C50C-407E-A947-70E740481C1C}">
                <a14:useLocalDpi xmlns:a14="http://schemas.microsoft.com/office/drawing/2010/main" val="0"/>
              </a:ext>
            </a:extLst>
          </a:blip>
          <a:srcRect b="9185"/>
          <a:stretch/>
        </p:blipFill>
        <p:spPr bwMode="auto">
          <a:xfrm>
            <a:off x="921726" y="3854030"/>
            <a:ext cx="3981450" cy="20574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3" name="Picture 5" descr="https://lh3.googleusercontent.com/Ako7cnZOsZbNZykEEV9_4Qgji-pEKPJ-ea09zhcqtaPnhtu70LZIVStVvHqVUzEU5j4i6aqfljYF6aWd_YkDynhmxHGMfbrDQ3koj802xrMK3Fn8gltEz17TkzCCJUQU=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3666" y="1415631"/>
            <a:ext cx="6051644" cy="1543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997926" y="3754316"/>
            <a:ext cx="3886200" cy="1200329"/>
          </a:xfrm>
          <a:prstGeom prst="rect">
            <a:avLst/>
          </a:prstGeom>
        </p:spPr>
        <p:txBody>
          <a:bodyPr wrap="square">
            <a:spAutoFit/>
          </a:bodyPr>
          <a:lstStyle/>
          <a:p>
            <a:pPr algn="ctr"/>
            <a:r>
              <a:rPr lang="en-US" sz="2400" b="1" dirty="0">
                <a:solidFill>
                  <a:srgbClr val="FFFFFF"/>
                </a:solidFill>
                <a:latin typeface="+mj-lt"/>
              </a:rPr>
              <a:t>L-Band UAVSAR Data</a:t>
            </a:r>
            <a:endParaRPr lang="en-US" sz="2400" b="1" dirty="0">
              <a:effectLst/>
              <a:latin typeface="+mj-lt"/>
            </a:endParaRPr>
          </a:p>
          <a:p>
            <a:br>
              <a:rPr lang="en-US" sz="2400" b="1" dirty="0">
                <a:latin typeface="+mj-lt"/>
              </a:rPr>
            </a:br>
            <a:endParaRPr lang="en-US" sz="2400" b="1" dirty="0">
              <a:latin typeface="+mj-lt"/>
            </a:endParaRPr>
          </a:p>
        </p:txBody>
      </p:sp>
      <p:sp>
        <p:nvSpPr>
          <p:cNvPr id="10" name="Rectangle 9"/>
          <p:cNvSpPr/>
          <p:nvPr/>
        </p:nvSpPr>
        <p:spPr>
          <a:xfrm>
            <a:off x="1021373" y="1886285"/>
            <a:ext cx="3892271" cy="1384995"/>
          </a:xfrm>
          <a:prstGeom prst="rect">
            <a:avLst/>
          </a:prstGeom>
        </p:spPr>
        <p:txBody>
          <a:bodyPr wrap="square">
            <a:spAutoFit/>
          </a:bodyPr>
          <a:lstStyle/>
          <a:p>
            <a:pPr algn="just"/>
            <a:r>
              <a:rPr lang="en-US" sz="2800" b="1" dirty="0"/>
              <a:t>ADAPT brings together all ABoVE datasets in a single location for users.</a:t>
            </a:r>
          </a:p>
        </p:txBody>
      </p:sp>
      <p:pic>
        <p:nvPicPr>
          <p:cNvPr id="12" name="Picture 2" descr="https://above.nasa.gov/images/ABoVE_Logo_large_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853" y="6352948"/>
            <a:ext cx="1159832" cy="4250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6"/>
          <a:srcRect t="9177" b="8447"/>
          <a:stretch/>
        </p:blipFill>
        <p:spPr>
          <a:xfrm>
            <a:off x="4857135" y="6467886"/>
            <a:ext cx="2794121" cy="302353"/>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39082" y="6281068"/>
            <a:ext cx="652918" cy="517940"/>
          </a:xfrm>
          <a:prstGeom prst="rect">
            <a:avLst/>
          </a:prstGeom>
        </p:spPr>
      </p:pic>
      <p:pic>
        <p:nvPicPr>
          <p:cNvPr id="3" name="Picture 2"/>
          <p:cNvPicPr>
            <a:picLocks noChangeAspect="1"/>
          </p:cNvPicPr>
          <p:nvPr/>
        </p:nvPicPr>
        <p:blipFill>
          <a:blip r:embed="rId8"/>
          <a:stretch>
            <a:fillRect/>
          </a:stretch>
        </p:blipFill>
        <p:spPr>
          <a:xfrm>
            <a:off x="5777804" y="3258483"/>
            <a:ext cx="6063446" cy="3049114"/>
          </a:xfrm>
          <a:prstGeom prst="rect">
            <a:avLst/>
          </a:prstGeom>
          <a:ln>
            <a:solidFill>
              <a:schemeClr val="tx1"/>
            </a:solidFill>
          </a:ln>
        </p:spPr>
      </p:pic>
    </p:spTree>
    <p:extLst>
      <p:ext uri="{BB962C8B-B14F-4D97-AF65-F5344CB8AC3E}">
        <p14:creationId xmlns:p14="http://schemas.microsoft.com/office/powerpoint/2010/main" val="3609647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7292"/>
            <a:ext cx="12192000" cy="880864"/>
          </a:xfrm>
        </p:spPr>
        <p:txBody>
          <a:bodyPr>
            <a:normAutofit/>
          </a:bodyPr>
          <a:lstStyle/>
          <a:p>
            <a:pPr algn="ctr"/>
            <a:r>
              <a:rPr lang="en-US" sz="4000" dirty="0"/>
              <a:t>ABoVE Publications and Products Developed on EXPLORE</a:t>
            </a:r>
          </a:p>
        </p:txBody>
      </p:sp>
      <p:sp>
        <p:nvSpPr>
          <p:cNvPr id="3" name="Content Placeholder 2"/>
          <p:cNvSpPr>
            <a:spLocks noGrp="1"/>
          </p:cNvSpPr>
          <p:nvPr>
            <p:ph idx="1"/>
          </p:nvPr>
        </p:nvSpPr>
        <p:spPr>
          <a:xfrm>
            <a:off x="375976" y="1343304"/>
            <a:ext cx="7602415" cy="4351338"/>
          </a:xfrm>
        </p:spPr>
        <p:txBody>
          <a:bodyPr/>
          <a:lstStyle/>
          <a:p>
            <a:r>
              <a:rPr lang="en-US" dirty="0"/>
              <a:t>13 publications list the use of ADAPT in their acknowledgements (more are in-process)</a:t>
            </a:r>
          </a:p>
          <a:p>
            <a:r>
              <a:rPr lang="en-US" dirty="0"/>
              <a:t>39 data products using/used EXPLORE in their development (more to come)</a:t>
            </a:r>
          </a:p>
          <a:p>
            <a:pPr lvl="1"/>
            <a:r>
              <a:rPr lang="en-US" dirty="0"/>
              <a:t>30 archived datasets at a NASA DAAC</a:t>
            </a:r>
          </a:p>
          <a:p>
            <a:pPr lvl="1"/>
            <a:r>
              <a:rPr lang="en-US" dirty="0"/>
              <a:t>7 planned products</a:t>
            </a:r>
          </a:p>
          <a:p>
            <a:pPr lvl="1"/>
            <a:r>
              <a:rPr lang="en-US" dirty="0"/>
              <a:t>2 public products</a:t>
            </a:r>
          </a:p>
        </p:txBody>
      </p:sp>
      <p:pic>
        <p:nvPicPr>
          <p:cNvPr id="10" name="Picture 9"/>
          <p:cNvPicPr>
            <a:picLocks noChangeAspect="1"/>
          </p:cNvPicPr>
          <p:nvPr/>
        </p:nvPicPr>
        <p:blipFill>
          <a:blip r:embed="rId3"/>
          <a:stretch>
            <a:fillRect/>
          </a:stretch>
        </p:blipFill>
        <p:spPr>
          <a:xfrm>
            <a:off x="7556359" y="1467546"/>
            <a:ext cx="4464817" cy="2225705"/>
          </a:xfrm>
          <a:prstGeom prst="rect">
            <a:avLst/>
          </a:prstGeom>
          <a:ln>
            <a:solidFill>
              <a:schemeClr val="tx1"/>
            </a:solidFill>
          </a:ln>
        </p:spPr>
      </p:pic>
      <p:pic>
        <p:nvPicPr>
          <p:cNvPr id="11" name="Picture 10"/>
          <p:cNvPicPr>
            <a:picLocks noChangeAspect="1"/>
          </p:cNvPicPr>
          <p:nvPr/>
        </p:nvPicPr>
        <p:blipFill>
          <a:blip r:embed="rId4"/>
          <a:stretch>
            <a:fillRect/>
          </a:stretch>
        </p:blipFill>
        <p:spPr>
          <a:xfrm>
            <a:off x="6736894" y="4341865"/>
            <a:ext cx="5284282" cy="2205614"/>
          </a:xfrm>
          <a:prstGeom prst="rect">
            <a:avLst/>
          </a:prstGeom>
          <a:ln>
            <a:solidFill>
              <a:schemeClr val="tx1"/>
            </a:solidFill>
          </a:ln>
        </p:spPr>
      </p:pic>
      <p:pic>
        <p:nvPicPr>
          <p:cNvPr id="5" name="Picture 4">
            <a:extLst>
              <a:ext uri="{FF2B5EF4-FFF2-40B4-BE49-F238E27FC236}">
                <a16:creationId xmlns:a16="http://schemas.microsoft.com/office/drawing/2014/main" id="{B3D16EFA-044D-52D0-666B-63B5D6748E16}"/>
              </a:ext>
            </a:extLst>
          </p:cNvPr>
          <p:cNvPicPr>
            <a:picLocks noChangeAspect="1"/>
          </p:cNvPicPr>
          <p:nvPr/>
        </p:nvPicPr>
        <p:blipFill>
          <a:blip r:embed="rId5"/>
          <a:stretch>
            <a:fillRect/>
          </a:stretch>
        </p:blipFill>
        <p:spPr>
          <a:xfrm>
            <a:off x="573910" y="4481565"/>
            <a:ext cx="5476875" cy="1962150"/>
          </a:xfrm>
          <a:prstGeom prst="rect">
            <a:avLst/>
          </a:prstGeom>
          <a:ln>
            <a:solidFill>
              <a:schemeClr val="tx1"/>
            </a:solidFill>
          </a:ln>
        </p:spPr>
      </p:pic>
    </p:spTree>
    <p:extLst>
      <p:ext uri="{BB962C8B-B14F-4D97-AF65-F5344CB8AC3E}">
        <p14:creationId xmlns:p14="http://schemas.microsoft.com/office/powerpoint/2010/main" val="4267856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39AF5764-1F51-4E89-B6AB-CB968194DA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1677" y="3908410"/>
            <a:ext cx="2759970" cy="2854458"/>
          </a:xfrm>
          <a:prstGeom prst="rect">
            <a:avLst/>
          </a:prstGeom>
        </p:spPr>
      </p:pic>
      <p:sp>
        <p:nvSpPr>
          <p:cNvPr id="14" name="TextBox 13">
            <a:extLst>
              <a:ext uri="{FF2B5EF4-FFF2-40B4-BE49-F238E27FC236}">
                <a16:creationId xmlns:a16="http://schemas.microsoft.com/office/drawing/2014/main" id="{5934C5B8-8B1A-3B48-9EF6-AC837978EEB6}"/>
              </a:ext>
            </a:extLst>
          </p:cNvPr>
          <p:cNvSpPr txBox="1"/>
          <p:nvPr/>
        </p:nvSpPr>
        <p:spPr>
          <a:xfrm>
            <a:off x="1790700" y="2365240"/>
            <a:ext cx="10795000" cy="923330"/>
          </a:xfrm>
          <a:prstGeom prst="rect">
            <a:avLst/>
          </a:prstGeom>
          <a:noFill/>
          <a:ln>
            <a:noFill/>
          </a:ln>
        </p:spPr>
        <p:txBody>
          <a:bodyPr wrap="square" rtlCol="0">
            <a:spAutoFit/>
          </a:bodyPr>
          <a:lstStyle/>
          <a:p>
            <a:pPr marL="285750" indent="-285750">
              <a:buFont typeface="Arial" panose="020B0604020202020204" pitchFamily="34" charset="0"/>
              <a:buChar char="•"/>
            </a:pPr>
            <a:r>
              <a:rPr lang="en-US" dirty="0"/>
              <a:t>Documented increases in Deciduous and Evergreen Shrub, Conifer and Broadleaf Tree top cover.</a:t>
            </a:r>
          </a:p>
          <a:p>
            <a:pPr marL="285750" indent="-285750">
              <a:buFont typeface="Arial" panose="020B0604020202020204" pitchFamily="34" charset="0"/>
              <a:buChar char="•"/>
            </a:pPr>
            <a:r>
              <a:rPr lang="en-US" dirty="0"/>
              <a:t>Associated decreases in Graminoid and Lichen top cover with fire disturbance and shrub increases.</a:t>
            </a:r>
          </a:p>
          <a:p>
            <a:pPr marL="285750" indent="-285750">
              <a:buFont typeface="Arial" panose="020B0604020202020204" pitchFamily="34" charset="0"/>
              <a:buChar char="•"/>
            </a:pPr>
            <a:r>
              <a:rPr lang="en-US" dirty="0"/>
              <a:t>These changes are highly relevant to resource management applications, including wildlife habitat.</a:t>
            </a:r>
          </a:p>
        </p:txBody>
      </p:sp>
      <p:sp>
        <p:nvSpPr>
          <p:cNvPr id="62" name="ZoneTexte 3">
            <a:extLst>
              <a:ext uri="{FF2B5EF4-FFF2-40B4-BE49-F238E27FC236}">
                <a16:creationId xmlns:a16="http://schemas.microsoft.com/office/drawing/2014/main" id="{6A7B3C6F-C861-4D86-B790-C6B078F970B7}"/>
              </a:ext>
            </a:extLst>
          </p:cNvPr>
          <p:cNvSpPr txBox="1">
            <a:spLocks/>
          </p:cNvSpPr>
          <p:nvPr/>
        </p:nvSpPr>
        <p:spPr>
          <a:xfrm>
            <a:off x="1964503" y="954046"/>
            <a:ext cx="8189796" cy="757130"/>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Calibri" panose="020F0502020204030204" pitchFamily="34" charset="0"/>
                <a:ea typeface="Calibri" panose="020F0502020204030204" pitchFamily="34" charset="0"/>
                <a:cs typeface="Times New Roman" panose="02020603050405020304" pitchFamily="18" charset="0"/>
              </a:rPr>
              <a:t>Time-series maps reveal widespread change in plant functional type cover across Arctic and boreal Alaska and Yukon</a:t>
            </a:r>
            <a:endParaRPr lang="fr-FR" sz="2200" b="1" dirty="0">
              <a:latin typeface="Calibri" panose="020F0502020204030204" pitchFamily="34" charset="0"/>
              <a:cs typeface="Calibri" panose="020F0502020204030204" pitchFamily="34" charset="0"/>
            </a:endParaRPr>
          </a:p>
        </p:txBody>
      </p:sp>
      <p:sp>
        <p:nvSpPr>
          <p:cNvPr id="65" name="ZoneTexte 4">
            <a:extLst>
              <a:ext uri="{FF2B5EF4-FFF2-40B4-BE49-F238E27FC236}">
                <a16:creationId xmlns:a16="http://schemas.microsoft.com/office/drawing/2014/main" id="{AC2EBC8B-9D06-4375-A1F2-7923463ABB89}"/>
              </a:ext>
            </a:extLst>
          </p:cNvPr>
          <p:cNvSpPr txBox="1"/>
          <p:nvPr/>
        </p:nvSpPr>
        <p:spPr>
          <a:xfrm>
            <a:off x="1964503" y="1711176"/>
            <a:ext cx="7894114" cy="307777"/>
          </a:xfrm>
          <a:prstGeom prst="rect">
            <a:avLst/>
          </a:prstGeom>
          <a:noFill/>
        </p:spPr>
        <p:txBody>
          <a:bodyPr wrap="square" rtlCol="0">
            <a:spAutoFit/>
          </a:bodyPr>
          <a:lstStyle/>
          <a:p>
            <a:pPr lvl="1" algn="ctr"/>
            <a:r>
              <a:rPr lang="en-US" sz="1400" dirty="0" err="1"/>
              <a:t>Macander</a:t>
            </a:r>
            <a:r>
              <a:rPr lang="en-US" sz="1400" dirty="0"/>
              <a:t> et al. (2022) </a:t>
            </a:r>
            <a:r>
              <a:rPr lang="en-US" sz="1400" i="1" dirty="0"/>
              <a:t>Environmental Research Letters.</a:t>
            </a:r>
            <a:endParaRPr lang="en-US" sz="1400" dirty="0"/>
          </a:p>
        </p:txBody>
      </p:sp>
      <p:pic>
        <p:nvPicPr>
          <p:cNvPr id="12" name="Picture 11" descr="Map&#10;&#10;Description automatically generated">
            <a:extLst>
              <a:ext uri="{FF2B5EF4-FFF2-40B4-BE49-F238E27FC236}">
                <a16:creationId xmlns:a16="http://schemas.microsoft.com/office/drawing/2014/main" id="{0E51B31D-EA49-4B50-9330-D19BDC9511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41647" y="3906886"/>
            <a:ext cx="2761494" cy="2855982"/>
          </a:xfrm>
          <a:prstGeom prst="rect">
            <a:avLst/>
          </a:prstGeom>
        </p:spPr>
      </p:pic>
      <p:pic>
        <p:nvPicPr>
          <p:cNvPr id="15" name="Picture 14" descr="Map&#10;&#10;Description automatically generated">
            <a:extLst>
              <a:ext uri="{FF2B5EF4-FFF2-40B4-BE49-F238E27FC236}">
                <a16:creationId xmlns:a16="http://schemas.microsoft.com/office/drawing/2014/main" id="{FF43A4B8-DB5C-4204-A2BF-CC73EA8A0CD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22280" y="3892668"/>
            <a:ext cx="2759970" cy="2855982"/>
          </a:xfrm>
          <a:prstGeom prst="rect">
            <a:avLst/>
          </a:prstGeom>
        </p:spPr>
      </p:pic>
      <p:pic>
        <p:nvPicPr>
          <p:cNvPr id="18" name="Picture 17" descr="Map&#10;&#10;Description automatically generated">
            <a:extLst>
              <a:ext uri="{FF2B5EF4-FFF2-40B4-BE49-F238E27FC236}">
                <a16:creationId xmlns:a16="http://schemas.microsoft.com/office/drawing/2014/main" id="{22A4BBF2-6173-4E60-A199-38E65C36F80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353482" y="3895559"/>
            <a:ext cx="2759970" cy="2857506"/>
          </a:xfrm>
          <a:prstGeom prst="rect">
            <a:avLst/>
          </a:prstGeom>
        </p:spPr>
      </p:pic>
      <p:pic>
        <p:nvPicPr>
          <p:cNvPr id="21" name="Picture 20" descr="Chart&#10;&#10;Description automatically generated with low confidence">
            <a:extLst>
              <a:ext uri="{FF2B5EF4-FFF2-40B4-BE49-F238E27FC236}">
                <a16:creationId xmlns:a16="http://schemas.microsoft.com/office/drawing/2014/main" id="{96567F8C-8748-4DBF-888D-DAB4B9D3BE8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438" y="2683603"/>
            <a:ext cx="923546" cy="2755398"/>
          </a:xfrm>
          <a:prstGeom prst="rect">
            <a:avLst/>
          </a:prstGeom>
        </p:spPr>
      </p:pic>
      <p:pic>
        <p:nvPicPr>
          <p:cNvPr id="26" name="Picture 25" descr="Logo&#10;&#10;Description automatically generated">
            <a:extLst>
              <a:ext uri="{FF2B5EF4-FFF2-40B4-BE49-F238E27FC236}">
                <a16:creationId xmlns:a16="http://schemas.microsoft.com/office/drawing/2014/main" id="{57B83CE3-952C-4751-B330-B436BB126CB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7296" y="841057"/>
            <a:ext cx="1171065" cy="783610"/>
          </a:xfrm>
          <a:prstGeom prst="rect">
            <a:avLst/>
          </a:prstGeom>
        </p:spPr>
      </p:pic>
    </p:spTree>
    <p:extLst>
      <p:ext uri="{BB962C8B-B14F-4D97-AF65-F5344CB8AC3E}">
        <p14:creationId xmlns:p14="http://schemas.microsoft.com/office/powerpoint/2010/main" val="2966559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0" y="619868"/>
            <a:ext cx="12192000" cy="615513"/>
          </a:xfrm>
          <a:prstGeom prst="rect">
            <a:avLst/>
          </a:prstGeom>
          <a:noFill/>
          <a:ln>
            <a:noFill/>
          </a:ln>
        </p:spPr>
        <p:txBody>
          <a:bodyPr spcFirstLastPara="1" wrap="square" lIns="121900" tIns="121900" rIns="121900" bIns="121900" anchor="t" anchorCtr="0">
            <a:spAutoFit/>
          </a:bodyPr>
          <a:lstStyle/>
          <a:p>
            <a:r>
              <a:rPr lang="en" sz="2400" dirty="0"/>
              <a:t>A Database of Simulated Vegetation Change at Sites Across the Taiga-Tundra Ecotone</a:t>
            </a:r>
            <a:endParaRPr sz="2400" dirty="0"/>
          </a:p>
        </p:txBody>
      </p:sp>
      <p:pic>
        <p:nvPicPr>
          <p:cNvPr id="55" name="Google Shape;55;p13"/>
          <p:cNvPicPr preferRelativeResize="0"/>
          <p:nvPr/>
        </p:nvPicPr>
        <p:blipFill>
          <a:blip r:embed="rId3">
            <a:alphaModFix/>
          </a:blip>
          <a:stretch>
            <a:fillRect/>
          </a:stretch>
        </p:blipFill>
        <p:spPr>
          <a:xfrm>
            <a:off x="3586896" y="2550780"/>
            <a:ext cx="8569733" cy="4284867"/>
          </a:xfrm>
          <a:prstGeom prst="rect">
            <a:avLst/>
          </a:prstGeom>
          <a:noFill/>
          <a:ln>
            <a:noFill/>
          </a:ln>
        </p:spPr>
      </p:pic>
      <p:sp>
        <p:nvSpPr>
          <p:cNvPr id="56" name="Google Shape;56;p13"/>
          <p:cNvSpPr txBox="1"/>
          <p:nvPr/>
        </p:nvSpPr>
        <p:spPr>
          <a:xfrm>
            <a:off x="3635967" y="1292168"/>
            <a:ext cx="8458000" cy="984845"/>
          </a:xfrm>
          <a:prstGeom prst="rect">
            <a:avLst/>
          </a:prstGeom>
          <a:noFill/>
          <a:ln>
            <a:noFill/>
          </a:ln>
        </p:spPr>
        <p:txBody>
          <a:bodyPr spcFirstLastPara="1" wrap="square" lIns="121900" tIns="121900" rIns="121900" bIns="121900" anchor="t" anchorCtr="0">
            <a:spAutoFit/>
          </a:bodyPr>
          <a:lstStyle/>
          <a:p>
            <a:r>
              <a:rPr lang="en" sz="1600" i="1">
                <a:solidFill>
                  <a:schemeClr val="dk1"/>
                </a:solidFill>
              </a:rPr>
              <a:t>The forest growth model</a:t>
            </a:r>
            <a:r>
              <a:rPr lang="en" sz="1600" b="1" i="1">
                <a:solidFill>
                  <a:schemeClr val="dk1"/>
                </a:solidFill>
              </a:rPr>
              <a:t> SIBBORK-TTE </a:t>
            </a:r>
            <a:r>
              <a:rPr lang="en" sz="1600" i="1">
                <a:solidFill>
                  <a:schemeClr val="dk1"/>
                </a:solidFill>
              </a:rPr>
              <a:t>is run on ADAPT to track the growth of individual trees and shrubs through time (</a:t>
            </a:r>
            <a:r>
              <a:rPr lang="en" sz="1600">
                <a:solidFill>
                  <a:schemeClr val="dk1"/>
                </a:solidFill>
              </a:rPr>
              <a:t>1900-2100) and across bioclimatic gradients using spatial inputs from ArcticDEM, SoilGRIDS, MERRA2, CMIP6, &amp; NASA cloud cover</a:t>
            </a:r>
            <a:endParaRPr sz="1600">
              <a:solidFill>
                <a:schemeClr val="dk1"/>
              </a:solidFill>
            </a:endParaRPr>
          </a:p>
        </p:txBody>
      </p:sp>
      <p:pic>
        <p:nvPicPr>
          <p:cNvPr id="57" name="Google Shape;57;p13"/>
          <p:cNvPicPr preferRelativeResize="0"/>
          <p:nvPr/>
        </p:nvPicPr>
        <p:blipFill>
          <a:blip r:embed="rId4">
            <a:alphaModFix/>
          </a:blip>
          <a:stretch>
            <a:fillRect/>
          </a:stretch>
        </p:blipFill>
        <p:spPr>
          <a:xfrm>
            <a:off x="89500" y="1518454"/>
            <a:ext cx="3428467" cy="2113799"/>
          </a:xfrm>
          <a:prstGeom prst="rect">
            <a:avLst/>
          </a:prstGeom>
          <a:noFill/>
          <a:ln w="9525" cap="flat" cmpd="sng">
            <a:solidFill>
              <a:schemeClr val="dk2"/>
            </a:solidFill>
            <a:prstDash val="solid"/>
            <a:round/>
            <a:headEnd type="none" w="sm" len="sm"/>
            <a:tailEnd type="none" w="sm" len="sm"/>
          </a:ln>
        </p:spPr>
      </p:pic>
      <p:sp>
        <p:nvSpPr>
          <p:cNvPr id="58" name="Google Shape;58;p13"/>
          <p:cNvSpPr txBox="1"/>
          <p:nvPr/>
        </p:nvSpPr>
        <p:spPr>
          <a:xfrm>
            <a:off x="185900" y="1092737"/>
            <a:ext cx="10807200" cy="290800"/>
          </a:xfrm>
          <a:prstGeom prst="rect">
            <a:avLst/>
          </a:prstGeom>
          <a:noFill/>
          <a:ln>
            <a:noFill/>
          </a:ln>
        </p:spPr>
        <p:txBody>
          <a:bodyPr spcFirstLastPara="1" wrap="square" lIns="121900" tIns="121900" rIns="121900" bIns="121900" anchor="ctr" anchorCtr="0">
            <a:noAutofit/>
          </a:bodyPr>
          <a:lstStyle/>
          <a:p>
            <a:r>
              <a:rPr lang="en" sz="1600" i="1" dirty="0"/>
              <a:t>P. Montesano, </a:t>
            </a:r>
            <a:r>
              <a:rPr lang="en" sz="1600" i="1" dirty="0">
                <a:solidFill>
                  <a:schemeClr val="dk1"/>
                </a:solidFill>
              </a:rPr>
              <a:t>A. Armstrong (PI), </a:t>
            </a:r>
            <a:r>
              <a:rPr lang="en" sz="1600" i="1" dirty="0"/>
              <a:t>B. Osmanoglu, H. Epstein, E. Heffernan, B. Gay</a:t>
            </a:r>
            <a:endParaRPr sz="1600" i="1" dirty="0"/>
          </a:p>
        </p:txBody>
      </p:sp>
      <p:sp>
        <p:nvSpPr>
          <p:cNvPr id="59" name="Google Shape;59;p13"/>
          <p:cNvSpPr txBox="1"/>
          <p:nvPr/>
        </p:nvSpPr>
        <p:spPr>
          <a:xfrm>
            <a:off x="111867" y="4064403"/>
            <a:ext cx="3602400" cy="1477287"/>
          </a:xfrm>
          <a:prstGeom prst="rect">
            <a:avLst/>
          </a:prstGeom>
          <a:noFill/>
          <a:ln>
            <a:noFill/>
          </a:ln>
        </p:spPr>
        <p:txBody>
          <a:bodyPr spcFirstLastPara="1" wrap="square" lIns="121900" tIns="121900" rIns="121900" bIns="121900" anchor="t" anchorCtr="0">
            <a:spAutoFit/>
          </a:bodyPr>
          <a:lstStyle/>
          <a:p>
            <a:r>
              <a:rPr lang="en" sz="1600" i="1" dirty="0">
                <a:solidFill>
                  <a:schemeClr val="dk1"/>
                </a:solidFill>
              </a:rPr>
              <a:t>These simulations are assembled in a database to explore the variation in expected changes in vegetation structure and composition across the taiga-tundra ecotone in North America.</a:t>
            </a:r>
            <a:endParaRPr sz="1600" dirty="0">
              <a:solidFill>
                <a:schemeClr val="dk1"/>
              </a:solidFill>
            </a:endParaRPr>
          </a:p>
        </p:txBody>
      </p:sp>
      <p:sp>
        <p:nvSpPr>
          <p:cNvPr id="60" name="Google Shape;60;p13"/>
          <p:cNvSpPr txBox="1"/>
          <p:nvPr/>
        </p:nvSpPr>
        <p:spPr>
          <a:xfrm>
            <a:off x="111867" y="3319061"/>
            <a:ext cx="3121200" cy="290800"/>
          </a:xfrm>
          <a:prstGeom prst="rect">
            <a:avLst/>
          </a:prstGeom>
          <a:solidFill>
            <a:schemeClr val="lt2"/>
          </a:solidFill>
          <a:ln>
            <a:noFill/>
          </a:ln>
        </p:spPr>
        <p:txBody>
          <a:bodyPr spcFirstLastPara="1" wrap="square" lIns="121900" tIns="121900" rIns="121900" bIns="121900" anchor="ctr" anchorCtr="0">
            <a:noAutofit/>
          </a:bodyPr>
          <a:lstStyle/>
          <a:p>
            <a:r>
              <a:rPr lang="en" sz="1333" b="1" i="1"/>
              <a:t>Sites of simulations in database</a:t>
            </a:r>
            <a:endParaRPr sz="1333" b="1" i="1"/>
          </a:p>
        </p:txBody>
      </p:sp>
      <p:sp>
        <p:nvSpPr>
          <p:cNvPr id="61" name="Google Shape;61;p13"/>
          <p:cNvSpPr txBox="1"/>
          <p:nvPr/>
        </p:nvSpPr>
        <p:spPr>
          <a:xfrm>
            <a:off x="3635967" y="2249067"/>
            <a:ext cx="8458000" cy="290800"/>
          </a:xfrm>
          <a:prstGeom prst="rect">
            <a:avLst/>
          </a:prstGeom>
          <a:solidFill>
            <a:schemeClr val="lt1"/>
          </a:solidFill>
          <a:ln>
            <a:noFill/>
          </a:ln>
        </p:spPr>
        <p:txBody>
          <a:bodyPr spcFirstLastPara="1" wrap="square" lIns="121900" tIns="121900" rIns="121900" bIns="121900" anchor="ctr" anchorCtr="0">
            <a:noAutofit/>
          </a:bodyPr>
          <a:lstStyle/>
          <a:p>
            <a:r>
              <a:rPr lang="en" sz="1333" b="1" i="1"/>
              <a:t>200 years of change in vegetation structure &amp; composition at sites in the taiga-tundra ecotone</a:t>
            </a:r>
            <a:endParaRPr sz="1333" b="1" i="1"/>
          </a:p>
        </p:txBody>
      </p:sp>
    </p:spTree>
    <p:extLst>
      <p:ext uri="{BB962C8B-B14F-4D97-AF65-F5344CB8AC3E}">
        <p14:creationId xmlns:p14="http://schemas.microsoft.com/office/powerpoint/2010/main" val="1927418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716756" cy="737755"/>
          </a:xfrm>
        </p:spPr>
        <p:txBody>
          <a:bodyPr>
            <a:noAutofit/>
          </a:bodyPr>
          <a:lstStyle/>
          <a:p>
            <a:r>
              <a:rPr lang="en-US" sz="2400" dirty="0">
                <a:latin typeface="+mn-lt"/>
              </a:rPr>
              <a:t>Modeling Emissions and Analyzing Variability in Burned Areas</a:t>
            </a:r>
          </a:p>
        </p:txBody>
      </p:sp>
      <p:sp>
        <p:nvSpPr>
          <p:cNvPr id="3" name="Text Placeholder 2"/>
          <p:cNvSpPr>
            <a:spLocks noGrp="1"/>
          </p:cNvSpPr>
          <p:nvPr>
            <p:ph type="body" idx="10"/>
          </p:nvPr>
        </p:nvSpPr>
        <p:spPr>
          <a:xfrm>
            <a:off x="189953" y="1687667"/>
            <a:ext cx="11577431" cy="4256116"/>
          </a:xfrm>
        </p:spPr>
        <p:txBody>
          <a:bodyPr/>
          <a:lstStyle/>
          <a:p>
            <a:pPr lvl="1"/>
            <a:r>
              <a:rPr lang="en-US" dirty="0"/>
              <a:t>Over 8,000 jobs submitted on ADAPT</a:t>
            </a:r>
          </a:p>
          <a:p>
            <a:pPr lvl="1"/>
            <a:r>
              <a:rPr lang="en-US" dirty="0"/>
              <a:t>Using ORNL DAAC datasets to build a statistical model of emissions</a:t>
            </a:r>
          </a:p>
          <a:p>
            <a:pPr lvl="1"/>
            <a:r>
              <a:rPr lang="en-US" dirty="0"/>
              <a:t>Using MODIS and Landsat data to identify burned areas &amp; model carbon emissions</a:t>
            </a:r>
          </a:p>
          <a:p>
            <a:pPr lvl="1"/>
            <a:r>
              <a:rPr lang="en-US" dirty="0"/>
              <a:t>Applying a combustion model to estimate carbon emissions from belowground and aboveground sources (for 2001-2019) </a:t>
            </a:r>
          </a:p>
        </p:txBody>
      </p:sp>
      <p:pic>
        <p:nvPicPr>
          <p:cNvPr id="5" name="Picture 4"/>
          <p:cNvPicPr>
            <a:picLocks noChangeAspect="1"/>
          </p:cNvPicPr>
          <p:nvPr/>
        </p:nvPicPr>
        <p:blipFill>
          <a:blip r:embed="rId3"/>
          <a:stretch>
            <a:fillRect/>
          </a:stretch>
        </p:blipFill>
        <p:spPr>
          <a:xfrm>
            <a:off x="6819900" y="3503851"/>
            <a:ext cx="4757530" cy="3171686"/>
          </a:xfrm>
          <a:prstGeom prst="rect">
            <a:avLst/>
          </a:prstGeom>
        </p:spPr>
      </p:pic>
      <p:pic>
        <p:nvPicPr>
          <p:cNvPr id="4" name="Picture 3"/>
          <p:cNvPicPr>
            <a:picLocks noChangeAspect="1"/>
          </p:cNvPicPr>
          <p:nvPr/>
        </p:nvPicPr>
        <p:blipFill>
          <a:blip r:embed="rId4"/>
          <a:stretch>
            <a:fillRect/>
          </a:stretch>
        </p:blipFill>
        <p:spPr>
          <a:xfrm>
            <a:off x="1441326" y="3818767"/>
            <a:ext cx="4395030" cy="2856770"/>
          </a:xfrm>
          <a:prstGeom prst="rect">
            <a:avLst/>
          </a:prstGeom>
        </p:spPr>
      </p:pic>
      <p:sp>
        <p:nvSpPr>
          <p:cNvPr id="6" name="Rectangle 5"/>
          <p:cNvSpPr/>
          <p:nvPr/>
        </p:nvSpPr>
        <p:spPr>
          <a:xfrm>
            <a:off x="5977217" y="3244334"/>
            <a:ext cx="237566" cy="369332"/>
          </a:xfrm>
          <a:prstGeom prst="rect">
            <a:avLst/>
          </a:prstGeom>
        </p:spPr>
        <p:txBody>
          <a:bodyPr wrap="none">
            <a:spAutoFit/>
          </a:bodyPr>
          <a:lstStyle/>
          <a:p>
            <a:r>
              <a:rPr lang="en-US" b="0" dirty="0">
                <a:effectLst/>
              </a:rPr>
              <a:t> </a:t>
            </a:r>
            <a:endParaRPr lang="en-US" dirty="0"/>
          </a:p>
        </p:txBody>
      </p:sp>
      <p:sp>
        <p:nvSpPr>
          <p:cNvPr id="8" name="Rectangle 7"/>
          <p:cNvSpPr/>
          <p:nvPr/>
        </p:nvSpPr>
        <p:spPr>
          <a:xfrm>
            <a:off x="298367" y="1216735"/>
            <a:ext cx="2625783" cy="369332"/>
          </a:xfrm>
          <a:prstGeom prst="rect">
            <a:avLst/>
          </a:prstGeom>
        </p:spPr>
        <p:txBody>
          <a:bodyPr wrap="none">
            <a:spAutoFit/>
          </a:bodyPr>
          <a:lstStyle/>
          <a:p>
            <a:r>
              <a:rPr lang="en-US" i="1" dirty="0"/>
              <a:t>S. Potter, B. Rogers, et al. </a:t>
            </a:r>
          </a:p>
        </p:txBody>
      </p:sp>
    </p:spTree>
    <p:extLst>
      <p:ext uri="{BB962C8B-B14F-4D97-AF65-F5344CB8AC3E}">
        <p14:creationId xmlns:p14="http://schemas.microsoft.com/office/powerpoint/2010/main" val="4162560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459740" y="4483842"/>
            <a:ext cx="7636628" cy="2280039"/>
          </a:xfrm>
          <a:prstGeom prst="rect">
            <a:avLst/>
          </a:prstGeom>
          <a:solidFill>
            <a:schemeClr val="tx2">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459740" y="1643889"/>
            <a:ext cx="7636628" cy="2768092"/>
          </a:xfrm>
          <a:prstGeom prst="rect">
            <a:avLst/>
          </a:prstGeom>
          <a:solidFill>
            <a:schemeClr val="tx2">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383095" y="58308"/>
            <a:ext cx="7761089" cy="1530776"/>
          </a:xfrm>
          <a:prstGeom prst="rect">
            <a:avLst/>
          </a:prstGeom>
          <a:solidFill>
            <a:schemeClr val="tx2">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4383095" cy="6896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4580" y="6343470"/>
            <a:ext cx="827787" cy="41159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2589" y="6314489"/>
            <a:ext cx="1299893" cy="47651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65" y="6363554"/>
            <a:ext cx="397190" cy="39684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923" y="6315223"/>
            <a:ext cx="994041" cy="49702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8358" y="6339548"/>
            <a:ext cx="614164" cy="394820"/>
          </a:xfrm>
          <a:prstGeom prst="rect">
            <a:avLst/>
          </a:prstGeom>
        </p:spPr>
      </p:pic>
      <p:sp>
        <p:nvSpPr>
          <p:cNvPr id="15" name="TextBox 14"/>
          <p:cNvSpPr txBox="1"/>
          <p:nvPr/>
        </p:nvSpPr>
        <p:spPr>
          <a:xfrm>
            <a:off x="9430288" y="2582488"/>
            <a:ext cx="2713896"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Deployed model on over 7,000 </a:t>
            </a:r>
            <a:r>
              <a:rPr lang="en-US" sz="1600" dirty="0" err="1">
                <a:latin typeface="Arial" panose="020B0604020202020204" pitchFamily="34" charset="0"/>
                <a:cs typeface="Arial" panose="020B0604020202020204" pitchFamily="34" charset="0"/>
              </a:rPr>
              <a:t>PlanetScope</a:t>
            </a:r>
            <a:r>
              <a:rPr lang="en-US" sz="1600" dirty="0">
                <a:latin typeface="Arial" panose="020B0604020202020204" pitchFamily="34" charset="0"/>
                <a:cs typeface="Arial" panose="020B0604020202020204" pitchFamily="34" charset="0"/>
              </a:rPr>
              <a:t> images (area ~ 3x Alaska)</a:t>
            </a:r>
          </a:p>
        </p:txBody>
      </p: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4425" t="73621"/>
          <a:stretch/>
        </p:blipFill>
        <p:spPr>
          <a:xfrm>
            <a:off x="4688441" y="249235"/>
            <a:ext cx="3113051" cy="1017671"/>
          </a:xfrm>
          <a:prstGeom prst="rect">
            <a:avLst/>
          </a:prstGeom>
        </p:spPr>
      </p:pic>
      <p:sp>
        <p:nvSpPr>
          <p:cNvPr id="18" name="TextBox 17"/>
          <p:cNvSpPr txBox="1"/>
          <p:nvPr/>
        </p:nvSpPr>
        <p:spPr>
          <a:xfrm>
            <a:off x="7835740" y="219461"/>
            <a:ext cx="4295742" cy="107721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Trained model with &gt;13,000 hand-delineated water bodies on PRISM GPU cluster. Training data development relied heavily on 2 m </a:t>
            </a:r>
            <a:r>
              <a:rPr lang="en-US" sz="1600" dirty="0" err="1">
                <a:latin typeface="Arial" panose="020B0604020202020204" pitchFamily="34" charset="0"/>
                <a:cs typeface="Arial" panose="020B0604020202020204" pitchFamily="34" charset="0"/>
              </a:rPr>
              <a:t>Maxar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WorldView</a:t>
            </a:r>
            <a:r>
              <a:rPr lang="en-US" sz="1600" dirty="0">
                <a:latin typeface="Arial" panose="020B0604020202020204" pitchFamily="34" charset="0"/>
                <a:cs typeface="Arial" panose="020B0604020202020204" pitchFamily="34" charset="0"/>
              </a:rPr>
              <a:t> imagery from NGA archive.</a:t>
            </a:r>
          </a:p>
        </p:txBody>
      </p:sp>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978" t="2269" r="1291" b="1437"/>
          <a:stretch/>
        </p:blipFill>
        <p:spPr>
          <a:xfrm>
            <a:off x="4629114" y="1729648"/>
            <a:ext cx="4615817" cy="2577165"/>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b="50000"/>
          <a:stretch/>
        </p:blipFill>
        <p:spPr>
          <a:xfrm>
            <a:off x="4868839" y="4616504"/>
            <a:ext cx="4136365" cy="2090603"/>
          </a:xfrm>
          <a:prstGeom prst="rect">
            <a:avLst/>
          </a:prstGeom>
        </p:spPr>
      </p:pic>
      <p:sp>
        <p:nvSpPr>
          <p:cNvPr id="29" name="TextBox 28"/>
          <p:cNvSpPr txBox="1"/>
          <p:nvPr/>
        </p:nvSpPr>
        <p:spPr>
          <a:xfrm>
            <a:off x="35759" y="2440304"/>
            <a:ext cx="459335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Mullen et al., 2023 (in review; see poster)</a:t>
            </a:r>
          </a:p>
        </p:txBody>
      </p:sp>
      <p:sp>
        <p:nvSpPr>
          <p:cNvPr id="32" name="TextBox 31"/>
          <p:cNvSpPr txBox="1"/>
          <p:nvPr/>
        </p:nvSpPr>
        <p:spPr>
          <a:xfrm>
            <a:off x="9210842" y="5246306"/>
            <a:ext cx="2885525"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Tracked small changes in lake and pond surface area at near-daily temporal resolution</a:t>
            </a:r>
          </a:p>
        </p:txBody>
      </p:sp>
      <p:sp>
        <p:nvSpPr>
          <p:cNvPr id="33" name="Down Arrow 32"/>
          <p:cNvSpPr/>
          <p:nvPr/>
        </p:nvSpPr>
        <p:spPr>
          <a:xfrm>
            <a:off x="10243457" y="1423913"/>
            <a:ext cx="642257" cy="1022698"/>
          </a:xfrm>
          <a:prstGeom prst="downArrow">
            <a:avLst/>
          </a:prstGeom>
          <a:solidFill>
            <a:schemeClr val="tx2">
              <a:lumMod val="7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a:off x="10243457" y="3688714"/>
            <a:ext cx="642257" cy="1417028"/>
          </a:xfrm>
          <a:prstGeom prst="downArrow">
            <a:avLst/>
          </a:prstGeom>
          <a:solidFill>
            <a:schemeClr val="tx2">
              <a:lumMod val="7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6904" y="2947845"/>
            <a:ext cx="3169286" cy="3169286"/>
          </a:xfrm>
          <a:prstGeom prst="rect">
            <a:avLst/>
          </a:prstGeom>
        </p:spPr>
      </p:pic>
      <p:sp>
        <p:nvSpPr>
          <p:cNvPr id="2" name="Rectangle 1"/>
          <p:cNvSpPr/>
          <p:nvPr/>
        </p:nvSpPr>
        <p:spPr>
          <a:xfrm>
            <a:off x="149200" y="273289"/>
            <a:ext cx="4009959" cy="1938992"/>
          </a:xfrm>
          <a:prstGeom prst="rect">
            <a:avLst/>
          </a:prstGeom>
        </p:spPr>
        <p:txBody>
          <a:bodyPr wrap="square">
            <a:spAutoFit/>
          </a:bodyPr>
          <a:lstStyle/>
          <a:p>
            <a:pPr algn="ctr">
              <a:spcBef>
                <a:spcPts val="600"/>
              </a:spcBef>
              <a:spcAft>
                <a:spcPts val="1800"/>
              </a:spcAft>
            </a:pPr>
            <a:r>
              <a:rPr lang="en-US" sz="2400" kern="1400" spc="-50" dirty="0">
                <a:latin typeface="Arial" panose="020B0604020202020204" pitchFamily="34" charset="0"/>
                <a:ea typeface="Times New Roman" panose="02020603050405020304" pitchFamily="18" charset="0"/>
                <a:cs typeface="Arial" panose="020B0604020202020204" pitchFamily="34" charset="0"/>
              </a:rPr>
              <a:t>Using High-resolution Satellite Imagery and Deep Learning to Track Dynamic Seasonality in Small Water Bodies</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39848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Freeform: Shape 103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CD3CD9-0EE3-C3CA-D88A-AFF68D417055}"/>
              </a:ext>
            </a:extLst>
          </p:cNvPr>
          <p:cNvSpPr>
            <a:spLocks noGrp="1"/>
          </p:cNvSpPr>
          <p:nvPr>
            <p:ph type="title"/>
          </p:nvPr>
        </p:nvSpPr>
        <p:spPr>
          <a:xfrm>
            <a:off x="877542" y="410443"/>
            <a:ext cx="9392421" cy="1330841"/>
          </a:xfrm>
        </p:spPr>
        <p:txBody>
          <a:bodyPr>
            <a:normAutofit/>
          </a:bodyPr>
          <a:lstStyle/>
          <a:p>
            <a:r>
              <a:rPr lang="en-US" dirty="0"/>
              <a:t>NCCS </a:t>
            </a:r>
            <a:r>
              <a:rPr lang="en-US" dirty="0" err="1"/>
              <a:t>ABoVE</a:t>
            </a:r>
            <a:r>
              <a:rPr lang="en-US" dirty="0"/>
              <a:t> GLAD ARD Product</a:t>
            </a:r>
          </a:p>
        </p:txBody>
      </p:sp>
      <p:sp>
        <p:nvSpPr>
          <p:cNvPr id="3" name="Content Placeholder 2">
            <a:extLst>
              <a:ext uri="{FF2B5EF4-FFF2-40B4-BE49-F238E27FC236}">
                <a16:creationId xmlns:a16="http://schemas.microsoft.com/office/drawing/2014/main" id="{23E73490-8D83-D3C0-900D-B89A7951C4F8}"/>
              </a:ext>
            </a:extLst>
          </p:cNvPr>
          <p:cNvSpPr>
            <a:spLocks noGrp="1"/>
          </p:cNvSpPr>
          <p:nvPr>
            <p:ph idx="1"/>
          </p:nvPr>
        </p:nvSpPr>
        <p:spPr>
          <a:xfrm>
            <a:off x="1050392" y="1741284"/>
            <a:ext cx="5465609" cy="3917773"/>
          </a:xfrm>
        </p:spPr>
        <p:txBody>
          <a:bodyPr>
            <a:normAutofit lnSpcReduction="10000"/>
          </a:bodyPr>
          <a:lstStyle/>
          <a:p>
            <a:r>
              <a:rPr lang="en-US" sz="1600" dirty="0">
                <a:effectLst/>
                <a:latin typeface="TimesNewRomanPSMT"/>
              </a:rPr>
              <a:t>Landsat Analysis Ready Data (ARD) tiles are produced from Landsat Collection 2 data by the Global Land Analysis and Discovery Lab (GLAD) at the University of Maryland. </a:t>
            </a:r>
          </a:p>
          <a:p>
            <a:r>
              <a:rPr lang="en-US" sz="1600" dirty="0">
                <a:effectLst/>
                <a:latin typeface="TimesNewRomanPSMT"/>
              </a:rPr>
              <a:t>The dataset is distributed as 16-day interval composites, with 23 intervals for each year (i.e., Interval ID 5 corresponds to DOY 65 to 80).</a:t>
            </a:r>
            <a:endParaRPr lang="en-US" sz="1600" dirty="0"/>
          </a:p>
          <a:p>
            <a:r>
              <a:rPr lang="en-US" sz="1600" dirty="0">
                <a:effectLst/>
                <a:latin typeface="TimesNewRomanPSMT"/>
              </a:rPr>
              <a:t>We have downloaded and made available the entirety of this dataset through October 2022 across the </a:t>
            </a:r>
            <a:r>
              <a:rPr lang="en-US" sz="1600" dirty="0" err="1">
                <a:effectLst/>
                <a:latin typeface="TimesNewRomanPSMT"/>
              </a:rPr>
              <a:t>ABoVE</a:t>
            </a:r>
            <a:r>
              <a:rPr lang="en-US" sz="1600" dirty="0">
                <a:effectLst/>
                <a:latin typeface="TimesNewRomanPSMT"/>
              </a:rPr>
              <a:t> Study domain, including the Extended Region. There is currently a total of 18TB, with more data to come.</a:t>
            </a:r>
          </a:p>
          <a:p>
            <a:r>
              <a:rPr lang="en-US" sz="1600" dirty="0">
                <a:effectLst/>
                <a:latin typeface="TimesNewRomanPSMT"/>
              </a:rPr>
              <a:t>The GLAD Landsat ARD C2 product has been gridded to the </a:t>
            </a:r>
            <a:r>
              <a:rPr lang="en-US" sz="1600" dirty="0" err="1">
                <a:effectLst/>
                <a:latin typeface="TimesNewRomanPSMT"/>
              </a:rPr>
              <a:t>ABoVE</a:t>
            </a:r>
            <a:r>
              <a:rPr lang="en-US" sz="1600" dirty="0">
                <a:effectLst/>
                <a:latin typeface="TimesNewRomanPSMT"/>
              </a:rPr>
              <a:t> Reference Grid at moderate resolution (B) and reprojected to Canada Albers Equal Area Conic (ESRI: 102001). </a:t>
            </a:r>
          </a:p>
          <a:p>
            <a:pPr marL="0" indent="0">
              <a:buNone/>
            </a:pPr>
            <a:r>
              <a:rPr lang="en-US" sz="1600" dirty="0">
                <a:latin typeface="-apple-system"/>
              </a:rPr>
              <a:t>   </a:t>
            </a:r>
            <a:r>
              <a:rPr lang="en-US" sz="1600" i="0" dirty="0">
                <a:effectLst/>
                <a:latin typeface="-apple-system"/>
              </a:rPr>
              <a:t>/</a:t>
            </a:r>
            <a:r>
              <a:rPr lang="en-US" sz="1600" i="0" dirty="0" err="1">
                <a:effectLst/>
                <a:latin typeface="-apple-system"/>
              </a:rPr>
              <a:t>css</a:t>
            </a:r>
            <a:r>
              <a:rPr lang="en-US" sz="1600" i="0" dirty="0">
                <a:effectLst/>
                <a:latin typeface="-apple-system"/>
              </a:rPr>
              <a:t>/above/</a:t>
            </a:r>
            <a:r>
              <a:rPr lang="en-US" sz="1600" i="0" dirty="0" err="1">
                <a:effectLst/>
                <a:latin typeface="-apple-system"/>
              </a:rPr>
              <a:t>glad.umd.edu</a:t>
            </a:r>
            <a:r>
              <a:rPr lang="en-US" sz="1600" i="0" dirty="0">
                <a:effectLst/>
                <a:latin typeface="-apple-system"/>
              </a:rPr>
              <a:t>/Collection2/GLAD_ARD/</a:t>
            </a:r>
            <a:r>
              <a:rPr lang="en-US" sz="1600" i="0" dirty="0" err="1">
                <a:effectLst/>
                <a:latin typeface="-apple-system"/>
              </a:rPr>
              <a:t>ABoVE_Grid</a:t>
            </a:r>
            <a:endParaRPr lang="en-US" sz="1600" i="0" dirty="0">
              <a:effectLst/>
              <a:latin typeface="-apple-system"/>
            </a:endParaRPr>
          </a:p>
          <a:p>
            <a:pPr marL="0" indent="0">
              <a:buNone/>
            </a:pPr>
            <a:endParaRPr lang="en-US" sz="1600" dirty="0"/>
          </a:p>
          <a:p>
            <a:endParaRPr lang="en-US" sz="1600" dirty="0">
              <a:effectLst/>
              <a:latin typeface="TimesNewRomanPSMT"/>
            </a:endParaRPr>
          </a:p>
          <a:p>
            <a:endParaRPr lang="en-US" sz="1600" dirty="0"/>
          </a:p>
        </p:txBody>
      </p:sp>
      <p:sp>
        <p:nvSpPr>
          <p:cNvPr id="1035" name="Freeform: Shape 103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C9EBFF3F-F535-B308-8232-E684E15C5774}"/>
              </a:ext>
            </a:extLst>
          </p:cNvPr>
          <p:cNvSpPr txBox="1">
            <a:spLocks/>
          </p:cNvSpPr>
          <p:nvPr/>
        </p:nvSpPr>
        <p:spPr>
          <a:xfrm>
            <a:off x="1137034" y="6277594"/>
            <a:ext cx="10325759" cy="4935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err="1">
                <a:ln>
                  <a:noFill/>
                </a:ln>
                <a:solidFill>
                  <a:prstClr val="black"/>
                </a:solidFill>
                <a:effectLst/>
                <a:uLnTx/>
                <a:uFillTx/>
                <a:latin typeface="TimesNewRomanPSMT"/>
                <a:ea typeface="+mn-ea"/>
                <a:cs typeface="+mn-cs"/>
              </a:rPr>
              <a:t>Potapov</a:t>
            </a:r>
            <a:r>
              <a:rPr kumimoji="0" lang="en-US" sz="1200" b="0" i="0" u="none" strike="noStrike" kern="1200" cap="none" spc="0" normalizeH="0" baseline="0" noProof="0" dirty="0">
                <a:ln>
                  <a:noFill/>
                </a:ln>
                <a:solidFill>
                  <a:prstClr val="black"/>
                </a:solidFill>
                <a:effectLst/>
                <a:uLnTx/>
                <a:uFillTx/>
                <a:latin typeface="TimesNewRomanPSMT"/>
                <a:ea typeface="+mn-ea"/>
                <a:cs typeface="+mn-cs"/>
              </a:rPr>
              <a:t>, P., Hansen, M.C., </a:t>
            </a:r>
            <a:r>
              <a:rPr kumimoji="0" lang="en-US" sz="1200" b="0" i="0" u="none" strike="noStrike" kern="1200" cap="none" spc="0" normalizeH="0" baseline="0" noProof="0" dirty="0" err="1">
                <a:ln>
                  <a:noFill/>
                </a:ln>
                <a:solidFill>
                  <a:prstClr val="black"/>
                </a:solidFill>
                <a:effectLst/>
                <a:uLnTx/>
                <a:uFillTx/>
                <a:latin typeface="TimesNewRomanPSMT"/>
                <a:ea typeface="+mn-ea"/>
                <a:cs typeface="+mn-cs"/>
              </a:rPr>
              <a:t>Kommareddy</a:t>
            </a:r>
            <a:r>
              <a:rPr kumimoji="0" lang="en-US" sz="1200" b="0" i="0" u="none" strike="noStrike" kern="1200" cap="none" spc="0" normalizeH="0" baseline="0" noProof="0" dirty="0">
                <a:ln>
                  <a:noFill/>
                </a:ln>
                <a:solidFill>
                  <a:prstClr val="black"/>
                </a:solidFill>
                <a:effectLst/>
                <a:uLnTx/>
                <a:uFillTx/>
                <a:latin typeface="TimesNewRomanPSMT"/>
                <a:ea typeface="+mn-ea"/>
                <a:cs typeface="+mn-cs"/>
              </a:rPr>
              <a:t>, I., </a:t>
            </a:r>
            <a:r>
              <a:rPr kumimoji="0" lang="en-US" sz="1200" b="0" i="0" u="none" strike="noStrike" kern="1200" cap="none" spc="0" normalizeH="0" baseline="0" noProof="0" dirty="0" err="1">
                <a:ln>
                  <a:noFill/>
                </a:ln>
                <a:solidFill>
                  <a:prstClr val="black"/>
                </a:solidFill>
                <a:effectLst/>
                <a:uLnTx/>
                <a:uFillTx/>
                <a:latin typeface="TimesNewRomanPSMT"/>
                <a:ea typeface="+mn-ea"/>
                <a:cs typeface="+mn-cs"/>
              </a:rPr>
              <a:t>Kommareddy</a:t>
            </a:r>
            <a:r>
              <a:rPr kumimoji="0" lang="en-US" sz="1200" b="0" i="0" u="none" strike="noStrike" kern="1200" cap="none" spc="0" normalizeH="0" baseline="0" noProof="0" dirty="0">
                <a:ln>
                  <a:noFill/>
                </a:ln>
                <a:solidFill>
                  <a:prstClr val="black"/>
                </a:solidFill>
                <a:effectLst/>
                <a:uLnTx/>
                <a:uFillTx/>
                <a:latin typeface="TimesNewRomanPSMT"/>
                <a:ea typeface="+mn-ea"/>
                <a:cs typeface="+mn-cs"/>
              </a:rPr>
              <a:t>, A., </a:t>
            </a:r>
            <a:r>
              <a:rPr kumimoji="0" lang="en-US" sz="1200" b="0" i="0" u="none" strike="noStrike" kern="1200" cap="none" spc="0" normalizeH="0" baseline="0" noProof="0" dirty="0" err="1">
                <a:ln>
                  <a:noFill/>
                </a:ln>
                <a:solidFill>
                  <a:prstClr val="black"/>
                </a:solidFill>
                <a:effectLst/>
                <a:uLnTx/>
                <a:uFillTx/>
                <a:latin typeface="TimesNewRomanPSMT"/>
                <a:ea typeface="+mn-ea"/>
                <a:cs typeface="+mn-cs"/>
              </a:rPr>
              <a:t>Turubanova</a:t>
            </a:r>
            <a:r>
              <a:rPr kumimoji="0" lang="en-US" sz="1200" b="0" i="0" u="none" strike="noStrike" kern="1200" cap="none" spc="0" normalizeH="0" baseline="0" noProof="0" dirty="0">
                <a:ln>
                  <a:noFill/>
                </a:ln>
                <a:solidFill>
                  <a:prstClr val="black"/>
                </a:solidFill>
                <a:effectLst/>
                <a:uLnTx/>
                <a:uFillTx/>
                <a:latin typeface="TimesNewRomanPSMT"/>
                <a:ea typeface="+mn-ea"/>
                <a:cs typeface="+mn-cs"/>
              </a:rPr>
              <a:t>, S., Pickens, A., </a:t>
            </a:r>
            <a:r>
              <a:rPr kumimoji="0" lang="en-US" sz="1200" b="0" i="0" u="none" strike="noStrike" kern="1200" cap="none" spc="0" normalizeH="0" baseline="0" noProof="0" dirty="0" err="1">
                <a:ln>
                  <a:noFill/>
                </a:ln>
                <a:solidFill>
                  <a:prstClr val="black"/>
                </a:solidFill>
                <a:effectLst/>
                <a:uLnTx/>
                <a:uFillTx/>
                <a:latin typeface="TimesNewRomanPSMT"/>
                <a:ea typeface="+mn-ea"/>
                <a:cs typeface="+mn-cs"/>
              </a:rPr>
              <a:t>Adusei</a:t>
            </a:r>
            <a:r>
              <a:rPr kumimoji="0" lang="en-US" sz="1200" b="0" i="0" u="none" strike="noStrike" kern="1200" cap="none" spc="0" normalizeH="0" baseline="0" noProof="0" dirty="0">
                <a:ln>
                  <a:noFill/>
                </a:ln>
                <a:solidFill>
                  <a:prstClr val="black"/>
                </a:solidFill>
                <a:effectLst/>
                <a:uLnTx/>
                <a:uFillTx/>
                <a:latin typeface="TimesNewRomanPSMT"/>
                <a:ea typeface="+mn-ea"/>
                <a:cs typeface="+mn-cs"/>
              </a:rPr>
              <a:t>, B., </a:t>
            </a:r>
            <a:r>
              <a:rPr kumimoji="0" lang="en-US" sz="1200" b="0" i="0" u="none" strike="noStrike" kern="1200" cap="none" spc="0" normalizeH="0" baseline="0" noProof="0" dirty="0" err="1">
                <a:ln>
                  <a:noFill/>
                </a:ln>
                <a:solidFill>
                  <a:prstClr val="black"/>
                </a:solidFill>
                <a:effectLst/>
                <a:uLnTx/>
                <a:uFillTx/>
                <a:latin typeface="TimesNewRomanPSMT"/>
                <a:ea typeface="+mn-ea"/>
                <a:cs typeface="+mn-cs"/>
              </a:rPr>
              <a:t>Tyukavina</a:t>
            </a:r>
            <a:r>
              <a:rPr kumimoji="0" lang="en-US" sz="1200" b="0" i="0" u="none" strike="noStrike" kern="1200" cap="none" spc="0" normalizeH="0" baseline="0" noProof="0" dirty="0">
                <a:ln>
                  <a:noFill/>
                </a:ln>
                <a:solidFill>
                  <a:prstClr val="black"/>
                </a:solidFill>
                <a:effectLst/>
                <a:uLnTx/>
                <a:uFillTx/>
                <a:latin typeface="TimesNewRomanPSMT"/>
                <a:ea typeface="+mn-ea"/>
                <a:cs typeface="+mn-cs"/>
              </a:rPr>
              <a:t> A., and Ying, Q., 2020. Landsat analysis ready data for global land cover and land cover change mapping. </a:t>
            </a:r>
            <a:r>
              <a:rPr kumimoji="0" lang="en-US" sz="1200" b="0" i="1" u="none" strike="noStrike" kern="1200" cap="none" spc="0" normalizeH="0" baseline="0" noProof="0" dirty="0">
                <a:ln>
                  <a:noFill/>
                </a:ln>
                <a:solidFill>
                  <a:prstClr val="black"/>
                </a:solidFill>
                <a:effectLst/>
                <a:uLnTx/>
                <a:uFillTx/>
                <a:latin typeface="TimesNewRomanPS"/>
                <a:ea typeface="+mn-ea"/>
                <a:cs typeface="+mn-cs"/>
              </a:rPr>
              <a:t>Remote Sensing 12, 426</a:t>
            </a:r>
            <a:r>
              <a:rPr kumimoji="0" lang="en-US" sz="1200" b="0" i="0" u="none" strike="noStrike" kern="1200" cap="none" spc="0" normalizeH="0" baseline="0" noProof="0" dirty="0">
                <a:ln>
                  <a:noFill/>
                </a:ln>
                <a:solidFill>
                  <a:prstClr val="black"/>
                </a:solidFill>
                <a:effectLst/>
                <a:uLnTx/>
                <a:uFillTx/>
                <a:latin typeface="TimesNewRomanPSMT"/>
                <a:ea typeface="+mn-ea"/>
                <a:cs typeface="+mn-cs"/>
              </a:rPr>
              <a:t>; doi:10.3390/rs12030426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5" name="Table 15">
            <a:extLst>
              <a:ext uri="{FF2B5EF4-FFF2-40B4-BE49-F238E27FC236}">
                <a16:creationId xmlns:a16="http://schemas.microsoft.com/office/drawing/2014/main" id="{649B41D8-F000-EC71-2787-A438FA73383E}"/>
              </a:ext>
            </a:extLst>
          </p:cNvPr>
          <p:cNvGraphicFramePr>
            <a:graphicFrameLocks noGrp="1"/>
          </p:cNvGraphicFramePr>
          <p:nvPr/>
        </p:nvGraphicFramePr>
        <p:xfrm>
          <a:off x="7038489" y="4763680"/>
          <a:ext cx="4424304" cy="1280160"/>
        </p:xfrm>
        <a:graphic>
          <a:graphicData uri="http://schemas.openxmlformats.org/drawingml/2006/table">
            <a:tbl>
              <a:tblPr firstRow="1" bandRow="1">
                <a:tableStyleId>{5C22544A-7EE6-4342-B048-85BDC9FD1C3A}</a:tableStyleId>
              </a:tblPr>
              <a:tblGrid>
                <a:gridCol w="2206072">
                  <a:extLst>
                    <a:ext uri="{9D8B030D-6E8A-4147-A177-3AD203B41FA5}">
                      <a16:colId xmlns:a16="http://schemas.microsoft.com/office/drawing/2014/main" val="2303398415"/>
                    </a:ext>
                  </a:extLst>
                </a:gridCol>
                <a:gridCol w="2218232">
                  <a:extLst>
                    <a:ext uri="{9D8B030D-6E8A-4147-A177-3AD203B41FA5}">
                      <a16:colId xmlns:a16="http://schemas.microsoft.com/office/drawing/2014/main" val="3040640230"/>
                    </a:ext>
                  </a:extLst>
                </a:gridCol>
              </a:tblGrid>
              <a:tr h="14752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ABoVE.GladARD.200511.Bh002v003.001.20220919.tif</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6534055"/>
                  </a:ext>
                </a:extLst>
              </a:tr>
              <a:tr h="236046">
                <a:tc>
                  <a:txBody>
                    <a:bodyPr/>
                    <a:lstStyle/>
                    <a:p>
                      <a:r>
                        <a:rPr lang="en-US" sz="900" dirty="0">
                          <a:solidFill>
                            <a:schemeClr val="tx1"/>
                          </a:solidFill>
                        </a:rPr>
                        <a:t>200511</a:t>
                      </a:r>
                      <a:endParaRPr lang="en-US" sz="9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effectLst/>
                          <a:latin typeface="+mn-lt"/>
                          <a:ea typeface="+mn-ea"/>
                          <a:cs typeface="+mn-cs"/>
                        </a:rPr>
                        <a:t>data reference date, given by year and interval ID </a:t>
                      </a:r>
                      <a:endParaRPr lang="en-US" sz="9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6162223"/>
                  </a:ext>
                </a:extLst>
              </a:tr>
              <a:tr h="195754">
                <a:tc>
                  <a:txBody>
                    <a:bodyPr/>
                    <a:lstStyle/>
                    <a:p>
                      <a:r>
                        <a:rPr lang="en-US" sz="900" dirty="0">
                          <a:solidFill>
                            <a:schemeClr val="tx1"/>
                          </a:solidFill>
                        </a:rPr>
                        <a:t>Bh002v003</a:t>
                      </a:r>
                      <a:endParaRPr lang="en-US" sz="9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effectLst/>
                          <a:latin typeface="+mn-lt"/>
                          <a:ea typeface="+mn-ea"/>
                          <a:cs typeface="+mn-cs"/>
                        </a:rPr>
                        <a:t>position within the </a:t>
                      </a:r>
                      <a:r>
                        <a:rPr lang="en-US" sz="900" kern="1200" dirty="0" err="1">
                          <a:solidFill>
                            <a:schemeClr val="dk1"/>
                          </a:solidFill>
                          <a:effectLst/>
                          <a:latin typeface="+mn-lt"/>
                          <a:ea typeface="+mn-ea"/>
                          <a:cs typeface="+mn-cs"/>
                        </a:rPr>
                        <a:t>ABoVE</a:t>
                      </a:r>
                      <a:r>
                        <a:rPr lang="en-US" sz="900" kern="1200" dirty="0">
                          <a:solidFill>
                            <a:schemeClr val="dk1"/>
                          </a:solidFill>
                          <a:effectLst/>
                          <a:latin typeface="+mn-lt"/>
                          <a:ea typeface="+mn-ea"/>
                          <a:cs typeface="+mn-cs"/>
                        </a:rPr>
                        <a:t> reference B grid </a:t>
                      </a:r>
                      <a:endParaRPr lang="en-US" sz="9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558060"/>
                  </a:ext>
                </a:extLst>
              </a:tr>
              <a:tr h="147529">
                <a:tc>
                  <a:txBody>
                    <a:bodyPr/>
                    <a:lstStyle/>
                    <a:p>
                      <a:r>
                        <a:rPr lang="en-US" sz="900" dirty="0">
                          <a:solidFill>
                            <a:schemeClr val="tx1"/>
                          </a:solidFill>
                        </a:rPr>
                        <a:t>001</a:t>
                      </a:r>
                      <a:endParaRPr lang="en-US" sz="9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effectLst/>
                          <a:latin typeface="+mn-lt"/>
                          <a:ea typeface="+mn-ea"/>
                          <a:cs typeface="+mn-cs"/>
                        </a:rPr>
                        <a:t>product version</a:t>
                      </a:r>
                      <a:endParaRPr lang="en-US" sz="9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8083515"/>
                  </a:ext>
                </a:extLst>
              </a:tr>
              <a:tr h="1475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20220919</a:t>
                      </a:r>
                      <a:endParaRPr lang="en-US" sz="9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kern="1200" dirty="0">
                          <a:solidFill>
                            <a:schemeClr val="dk1"/>
                          </a:solidFill>
                          <a:effectLst/>
                          <a:latin typeface="+mn-lt"/>
                          <a:ea typeface="+mn-ea"/>
                          <a:cs typeface="+mn-cs"/>
                        </a:rPr>
                        <a:t>production date </a:t>
                      </a:r>
                      <a:endParaRPr lang="en-US" sz="9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4871022"/>
                  </a:ext>
                </a:extLst>
              </a:tr>
            </a:tbl>
          </a:graphicData>
        </a:graphic>
      </p:graphicFrame>
      <p:graphicFrame>
        <p:nvGraphicFramePr>
          <p:cNvPr id="16" name="Table 15">
            <a:extLst>
              <a:ext uri="{FF2B5EF4-FFF2-40B4-BE49-F238E27FC236}">
                <a16:creationId xmlns:a16="http://schemas.microsoft.com/office/drawing/2014/main" id="{8DBA26E4-D5E9-C4AA-7AFC-FDF193DAB146}"/>
              </a:ext>
            </a:extLst>
          </p:cNvPr>
          <p:cNvGraphicFramePr>
            <a:graphicFrameLocks noGrp="1"/>
          </p:cNvGraphicFramePr>
          <p:nvPr/>
        </p:nvGraphicFramePr>
        <p:xfrm>
          <a:off x="9818064" y="1988029"/>
          <a:ext cx="1859756" cy="2377440"/>
        </p:xfrm>
        <a:graphic>
          <a:graphicData uri="http://schemas.openxmlformats.org/drawingml/2006/table">
            <a:tbl>
              <a:tblPr firstRow="1" bandRow="1">
                <a:tableStyleId>{5C22544A-7EE6-4342-B048-85BDC9FD1C3A}</a:tableStyleId>
              </a:tblPr>
              <a:tblGrid>
                <a:gridCol w="512870">
                  <a:extLst>
                    <a:ext uri="{9D8B030D-6E8A-4147-A177-3AD203B41FA5}">
                      <a16:colId xmlns:a16="http://schemas.microsoft.com/office/drawing/2014/main" val="2303398415"/>
                    </a:ext>
                  </a:extLst>
                </a:gridCol>
                <a:gridCol w="1346886">
                  <a:extLst>
                    <a:ext uri="{9D8B030D-6E8A-4147-A177-3AD203B41FA5}">
                      <a16:colId xmlns:a16="http://schemas.microsoft.com/office/drawing/2014/main" val="3040640230"/>
                    </a:ext>
                  </a:extLst>
                </a:gridCol>
              </a:tblGrid>
              <a:tr h="141420">
                <a:tc gridSpan="2">
                  <a:txBody>
                    <a:bodyPr/>
                    <a:lstStyle/>
                    <a:p>
                      <a:r>
                        <a:rPr lang="en-US" sz="800" dirty="0">
                          <a:solidFill>
                            <a:schemeClr val="tx1"/>
                          </a:solidFill>
                        </a:rPr>
                        <a:t>Table 1. Available bands</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80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4506614"/>
                  </a:ext>
                </a:extLst>
              </a:tr>
              <a:tr h="141420">
                <a:tc>
                  <a:txBody>
                    <a:bodyPr/>
                    <a:lstStyle/>
                    <a:p>
                      <a:r>
                        <a:rPr lang="en-US" sz="800" dirty="0">
                          <a:solidFill>
                            <a:schemeClr val="tx1"/>
                          </a:solidFill>
                        </a:rPr>
                        <a:t>ID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dirty="0">
                          <a:solidFill>
                            <a:schemeClr val="tx1"/>
                          </a:solidFill>
                        </a:rPr>
                        <a:t>Band</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4374929"/>
                  </a:ext>
                </a:extLst>
              </a:tr>
              <a:tr h="141420">
                <a:tc>
                  <a:txBody>
                    <a:bodyPr/>
                    <a:lstStyle/>
                    <a:p>
                      <a:r>
                        <a:rPr lang="en-US" sz="800" dirty="0">
                          <a:solidFill>
                            <a:schemeClr val="tx1"/>
                          </a:solidFill>
                        </a:rPr>
                        <a:t>1</a:t>
                      </a:r>
                      <a:endParaRPr lang="en-US" sz="8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kern="1200" dirty="0">
                          <a:solidFill>
                            <a:schemeClr val="dk1"/>
                          </a:solidFill>
                          <a:effectLst/>
                          <a:latin typeface="+mn-lt"/>
                          <a:ea typeface="+mn-ea"/>
                          <a:cs typeface="+mn-cs"/>
                        </a:rPr>
                        <a:t>Blue band</a:t>
                      </a:r>
                      <a:endParaRPr lang="en-US" sz="8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6162223"/>
                  </a:ext>
                </a:extLst>
              </a:tr>
              <a:tr h="141420">
                <a:tc>
                  <a:txBody>
                    <a:bodyPr/>
                    <a:lstStyle/>
                    <a:p>
                      <a:r>
                        <a:rPr lang="en-US" sz="800" dirty="0">
                          <a:solidFill>
                            <a:schemeClr val="tx1"/>
                          </a:solidFill>
                        </a:rPr>
                        <a:t>2</a:t>
                      </a:r>
                      <a:endParaRPr lang="en-US" sz="8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kern="1200" dirty="0">
                          <a:solidFill>
                            <a:schemeClr val="dk1"/>
                          </a:solidFill>
                          <a:effectLst/>
                          <a:latin typeface="+mn-lt"/>
                          <a:ea typeface="+mn-ea"/>
                          <a:cs typeface="+mn-cs"/>
                        </a:rPr>
                        <a:t>Green band</a:t>
                      </a:r>
                      <a:endParaRPr lang="en-US" sz="8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558060"/>
                  </a:ext>
                </a:extLst>
              </a:tr>
              <a:tr h="141420">
                <a:tc>
                  <a:txBody>
                    <a:bodyPr/>
                    <a:lstStyle/>
                    <a:p>
                      <a:r>
                        <a:rPr lang="en-US" sz="800" dirty="0">
                          <a:solidFill>
                            <a:schemeClr val="tx1"/>
                          </a:solidFill>
                        </a:rPr>
                        <a:t>3</a:t>
                      </a:r>
                      <a:endParaRPr lang="en-US" sz="8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kern="1200" dirty="0">
                          <a:solidFill>
                            <a:schemeClr val="dk1"/>
                          </a:solidFill>
                          <a:effectLst/>
                          <a:latin typeface="+mn-lt"/>
                          <a:ea typeface="+mn-ea"/>
                          <a:cs typeface="+mn-cs"/>
                        </a:rPr>
                        <a:t>Red band</a:t>
                      </a:r>
                      <a:endParaRPr lang="en-US" sz="8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8083515"/>
                  </a:ext>
                </a:extLst>
              </a:tr>
              <a:tr h="141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4</a:t>
                      </a:r>
                      <a:endParaRPr lang="en-US" sz="8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kern="1200" dirty="0">
                          <a:solidFill>
                            <a:schemeClr val="dk1"/>
                          </a:solidFill>
                          <a:effectLst/>
                          <a:latin typeface="+mn-lt"/>
                          <a:ea typeface="+mn-ea"/>
                          <a:cs typeface="+mn-cs"/>
                        </a:rPr>
                        <a:t>NIR band</a:t>
                      </a:r>
                      <a:endParaRPr lang="en-US" sz="8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4871022"/>
                  </a:ext>
                </a:extLst>
              </a:tr>
              <a:tr h="141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dirty="0"/>
                        <a:t>SWIR1 band</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9782687"/>
                  </a:ext>
                </a:extLst>
              </a:tr>
              <a:tr h="141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6</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dirty="0"/>
                        <a:t>SWIR2 band</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9531775"/>
                  </a:ext>
                </a:extLst>
              </a:tr>
              <a:tr h="2222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7</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dirty="0"/>
                        <a:t>Normalized brightness temperature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3802890"/>
                  </a:ext>
                </a:extLst>
              </a:tr>
              <a:tr h="2222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8</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dirty="0"/>
                        <a:t>Observation quality flag (QF)</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14536"/>
                  </a:ext>
                </a:extLst>
              </a:tr>
            </a:tbl>
          </a:graphicData>
        </a:graphic>
      </p:graphicFrame>
      <p:grpSp>
        <p:nvGrpSpPr>
          <p:cNvPr id="24" name="Group 23">
            <a:extLst>
              <a:ext uri="{FF2B5EF4-FFF2-40B4-BE49-F238E27FC236}">
                <a16:creationId xmlns:a16="http://schemas.microsoft.com/office/drawing/2014/main" id="{A90326BD-966E-0486-AF11-5B813FE74018}"/>
              </a:ext>
            </a:extLst>
          </p:cNvPr>
          <p:cNvGrpSpPr/>
          <p:nvPr/>
        </p:nvGrpSpPr>
        <p:grpSpPr>
          <a:xfrm>
            <a:off x="6645124" y="1787186"/>
            <a:ext cx="3065074" cy="3125491"/>
            <a:chOff x="6720258" y="1741283"/>
            <a:chExt cx="3065074" cy="3125491"/>
          </a:xfrm>
        </p:grpSpPr>
        <p:pic>
          <p:nvPicPr>
            <p:cNvPr id="1032" name="Picture 8" descr="Study Domain and Reference Grid for ABoVE Campaign | ORNL DAAC News">
              <a:extLst>
                <a:ext uri="{FF2B5EF4-FFF2-40B4-BE49-F238E27FC236}">
                  <a16:creationId xmlns:a16="http://schemas.microsoft.com/office/drawing/2014/main" id="{8717D753-13DC-900D-554C-9DE301E81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0258" y="1741283"/>
              <a:ext cx="3065074" cy="2738981"/>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F7A05C91-BD8D-6636-ACA6-D66D1D10AF7A}"/>
                </a:ext>
              </a:extLst>
            </p:cNvPr>
            <p:cNvCxnSpPr>
              <a:cxnSpLocks/>
            </p:cNvCxnSpPr>
            <p:nvPr/>
          </p:nvCxnSpPr>
          <p:spPr>
            <a:xfrm>
              <a:off x="7182551" y="2291641"/>
              <a:ext cx="708184" cy="25751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C64F4B6-D987-0C5D-9509-7030C04C43C0}"/>
                </a:ext>
              </a:extLst>
            </p:cNvPr>
            <p:cNvSpPr/>
            <p:nvPr/>
          </p:nvSpPr>
          <p:spPr>
            <a:xfrm>
              <a:off x="7144901" y="2260599"/>
              <a:ext cx="75050" cy="76201"/>
            </a:xfrm>
            <a:prstGeom prst="rect">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21222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42905-B079-959D-1E83-8A4D51137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51" y="759355"/>
            <a:ext cx="7372349" cy="5663991"/>
          </a:xfrm>
          <a:prstGeom prst="rect">
            <a:avLst/>
          </a:prstGeom>
          <a:ln>
            <a:solidFill>
              <a:schemeClr val="tx1"/>
            </a:solidFill>
          </a:ln>
        </p:spPr>
      </p:pic>
      <p:sp>
        <p:nvSpPr>
          <p:cNvPr id="10" name="TextBox 9">
            <a:extLst>
              <a:ext uri="{FF2B5EF4-FFF2-40B4-BE49-F238E27FC236}">
                <a16:creationId xmlns:a16="http://schemas.microsoft.com/office/drawing/2014/main" id="{4A4ADAB9-F870-B6F1-FBBA-4DA3DA4BBE2B}"/>
              </a:ext>
            </a:extLst>
          </p:cNvPr>
          <p:cNvSpPr txBox="1"/>
          <p:nvPr/>
        </p:nvSpPr>
        <p:spPr>
          <a:xfrm>
            <a:off x="3905250" y="6393418"/>
            <a:ext cx="6096000" cy="369332"/>
          </a:xfrm>
          <a:prstGeom prst="rect">
            <a:avLst/>
          </a:prstGeom>
          <a:noFill/>
        </p:spPr>
        <p:txBody>
          <a:bodyPr wrap="square">
            <a:spAutoFit/>
          </a:bodyPr>
          <a:lstStyle/>
          <a:p>
            <a:r>
              <a:rPr lang="en-US" dirty="0">
                <a:hlinkClick r:id="rId4"/>
              </a:rPr>
              <a:t>https://above.nasa.gov/data_workflow.html</a:t>
            </a:r>
            <a:r>
              <a:rPr lang="en-US" dirty="0"/>
              <a:t> </a:t>
            </a:r>
          </a:p>
        </p:txBody>
      </p:sp>
    </p:spTree>
    <p:extLst>
      <p:ext uri="{BB962C8B-B14F-4D97-AF65-F5344CB8AC3E}">
        <p14:creationId xmlns:p14="http://schemas.microsoft.com/office/powerpoint/2010/main" val="3566744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p:nvPr/>
        </p:nvSpPr>
        <p:spPr>
          <a:xfrm>
            <a:off x="457859" y="832388"/>
            <a:ext cx="1708000" cy="1712400"/>
          </a:xfrm>
          <a:prstGeom prst="rect">
            <a:avLst/>
          </a:prstGeom>
          <a:noFill/>
          <a:ln w="9525" cap="flat" cmpd="sng">
            <a:solidFill>
              <a:schemeClr val="dk2"/>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70;p15"/>
          <p:cNvSpPr/>
          <p:nvPr/>
        </p:nvSpPr>
        <p:spPr>
          <a:xfrm>
            <a:off x="2406633" y="822661"/>
            <a:ext cx="1708000" cy="1712400"/>
          </a:xfrm>
          <a:prstGeom prst="rect">
            <a:avLst/>
          </a:prstGeom>
          <a:solidFill>
            <a:srgbClr val="C27BA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71;p15"/>
          <p:cNvSpPr/>
          <p:nvPr/>
        </p:nvSpPr>
        <p:spPr>
          <a:xfrm>
            <a:off x="2952476" y="1842853"/>
            <a:ext cx="750800" cy="672000"/>
          </a:xfrm>
          <a:prstGeom prst="parallelogram">
            <a:avLst>
              <a:gd name="adj" fmla="val 25000"/>
            </a:avLst>
          </a:prstGeom>
          <a:noFill/>
          <a:ln w="9525" cap="flat" cmpd="sng">
            <a:solidFill>
              <a:schemeClr val="dk2"/>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72;p15"/>
          <p:cNvSpPr/>
          <p:nvPr/>
        </p:nvSpPr>
        <p:spPr>
          <a:xfrm>
            <a:off x="3053316" y="1343253"/>
            <a:ext cx="750800" cy="672000"/>
          </a:xfrm>
          <a:prstGeom prst="parallelogram">
            <a:avLst>
              <a:gd name="adj" fmla="val 25000"/>
            </a:avLst>
          </a:prstGeom>
          <a:noFill/>
          <a:ln w="9525" cap="flat" cmpd="sng">
            <a:solidFill>
              <a:schemeClr val="dk2"/>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73;p15"/>
          <p:cNvSpPr/>
          <p:nvPr/>
        </p:nvSpPr>
        <p:spPr>
          <a:xfrm>
            <a:off x="3154609" y="847520"/>
            <a:ext cx="750800" cy="672000"/>
          </a:xfrm>
          <a:prstGeom prst="parallelogram">
            <a:avLst>
              <a:gd name="adj" fmla="val 25000"/>
            </a:avLst>
          </a:prstGeom>
          <a:noFill/>
          <a:ln w="9525" cap="flat" cmpd="sng">
            <a:solidFill>
              <a:schemeClr val="dk2"/>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74;p15"/>
          <p:cNvSpPr/>
          <p:nvPr/>
        </p:nvSpPr>
        <p:spPr>
          <a:xfrm>
            <a:off x="9546265" y="2626867"/>
            <a:ext cx="1618000" cy="39192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75;p15"/>
          <p:cNvSpPr/>
          <p:nvPr/>
        </p:nvSpPr>
        <p:spPr>
          <a:xfrm>
            <a:off x="4578633" y="2626867"/>
            <a:ext cx="3557600" cy="391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76;p15"/>
          <p:cNvSpPr/>
          <p:nvPr/>
        </p:nvSpPr>
        <p:spPr>
          <a:xfrm>
            <a:off x="6521967" y="3061067"/>
            <a:ext cx="1359200" cy="3372800"/>
          </a:xfrm>
          <a:prstGeom prst="rect">
            <a:avLst/>
          </a:prstGeom>
          <a:solidFill>
            <a:schemeClr val="lt2"/>
          </a:solidFill>
          <a:ln w="9525" cap="flat" cmpd="sng">
            <a:solidFill>
              <a:schemeClr val="dk2"/>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77;p15"/>
          <p:cNvSpPr/>
          <p:nvPr/>
        </p:nvSpPr>
        <p:spPr>
          <a:xfrm>
            <a:off x="6844264" y="4099533"/>
            <a:ext cx="722000" cy="2215200"/>
          </a:xfrm>
          <a:prstGeom prst="rect">
            <a:avLst/>
          </a:prstGeom>
          <a:solidFill>
            <a:srgbClr val="999999"/>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78;p15"/>
          <p:cNvSpPr/>
          <p:nvPr/>
        </p:nvSpPr>
        <p:spPr>
          <a:xfrm>
            <a:off x="4684667" y="3061067"/>
            <a:ext cx="1359200" cy="3372800"/>
          </a:xfrm>
          <a:prstGeom prst="rect">
            <a:avLst/>
          </a:prstGeom>
          <a:solidFill>
            <a:schemeClr val="lt2"/>
          </a:solidFill>
          <a:ln w="9525" cap="flat" cmpd="sng">
            <a:solidFill>
              <a:schemeClr val="dk2"/>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79;p15"/>
          <p:cNvSpPr/>
          <p:nvPr/>
        </p:nvSpPr>
        <p:spPr>
          <a:xfrm>
            <a:off x="2640767" y="3188233"/>
            <a:ext cx="1359200" cy="337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80;p15"/>
          <p:cNvSpPr/>
          <p:nvPr/>
        </p:nvSpPr>
        <p:spPr>
          <a:xfrm>
            <a:off x="658133" y="3188200"/>
            <a:ext cx="1359200" cy="337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81;p15"/>
          <p:cNvSpPr txBox="1">
            <a:spLocks noGrp="1"/>
          </p:cNvSpPr>
          <p:nvPr>
            <p:ph type="title"/>
          </p:nvPr>
        </p:nvSpPr>
        <p:spPr>
          <a:xfrm>
            <a:off x="152767" y="83500"/>
            <a:ext cx="6197600" cy="524800"/>
          </a:xfrm>
          <a:prstGeom prst="rect">
            <a:avLst/>
          </a:prstGeom>
        </p:spPr>
        <p:txBody>
          <a:bodyPr spcFirstLastPara="1" vert="horz" wrap="square" lIns="121900" tIns="121900" rIns="121900" bIns="121900" rtlCol="0" anchor="ctr" anchorCtr="0">
            <a:noAutofit/>
          </a:bodyPr>
          <a:lstStyle/>
          <a:p>
            <a:pPr>
              <a:spcBef>
                <a:spcPts val="0"/>
              </a:spcBef>
              <a:buSzPts val="990"/>
            </a:pPr>
            <a:r>
              <a:rPr lang="en" sz="2293" b="1" i="1" dirty="0"/>
              <a:t>VHR Analysis Ready Data for Alaska</a:t>
            </a:r>
            <a:endParaRPr sz="2293" b="1" i="1" dirty="0"/>
          </a:p>
        </p:txBody>
      </p:sp>
      <p:sp>
        <p:nvSpPr>
          <p:cNvPr id="82" name="Google Shape;82;p15"/>
          <p:cNvSpPr/>
          <p:nvPr/>
        </p:nvSpPr>
        <p:spPr>
          <a:xfrm>
            <a:off x="943967" y="3301267"/>
            <a:ext cx="731600" cy="833967"/>
          </a:xfrm>
          <a:prstGeom prst="flowChartMagneticDisk">
            <a:avLst/>
          </a:prstGeom>
          <a:solidFill>
            <a:srgbClr val="E0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83;p15"/>
          <p:cNvSpPr/>
          <p:nvPr/>
        </p:nvSpPr>
        <p:spPr>
          <a:xfrm>
            <a:off x="948767" y="4226700"/>
            <a:ext cx="722000" cy="2215200"/>
          </a:xfrm>
          <a:prstGeom prst="rect">
            <a:avLst/>
          </a:prstGeom>
          <a:solidFill>
            <a:srgbClr val="F4CCCC"/>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84;p15"/>
          <p:cNvSpPr/>
          <p:nvPr/>
        </p:nvSpPr>
        <p:spPr>
          <a:xfrm>
            <a:off x="1031804" y="1856905"/>
            <a:ext cx="750800" cy="672000"/>
          </a:xfrm>
          <a:prstGeom prst="parallelogram">
            <a:avLst>
              <a:gd name="adj" fmla="val 250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85;p15"/>
          <p:cNvSpPr/>
          <p:nvPr/>
        </p:nvSpPr>
        <p:spPr>
          <a:xfrm>
            <a:off x="1132643" y="1357305"/>
            <a:ext cx="750800" cy="672000"/>
          </a:xfrm>
          <a:prstGeom prst="parallelogram">
            <a:avLst>
              <a:gd name="adj" fmla="val 250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86;p15"/>
          <p:cNvSpPr/>
          <p:nvPr/>
        </p:nvSpPr>
        <p:spPr>
          <a:xfrm>
            <a:off x="1233937" y="861572"/>
            <a:ext cx="750800" cy="672000"/>
          </a:xfrm>
          <a:prstGeom prst="parallelogram">
            <a:avLst>
              <a:gd name="adj" fmla="val 250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87;p15"/>
          <p:cNvSpPr/>
          <p:nvPr/>
        </p:nvSpPr>
        <p:spPr>
          <a:xfrm>
            <a:off x="2916033" y="3301267"/>
            <a:ext cx="731600" cy="833967"/>
          </a:xfrm>
          <a:prstGeom prst="flowChartMagneticDisk">
            <a:avLst/>
          </a:prstGeom>
          <a:solidFill>
            <a:srgbClr val="3D85C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88;p15"/>
          <p:cNvSpPr txBox="1"/>
          <p:nvPr/>
        </p:nvSpPr>
        <p:spPr>
          <a:xfrm>
            <a:off x="2742367" y="3655500"/>
            <a:ext cx="1156000" cy="32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67" b="0" i="0" u="none" strike="noStrike" kern="1200" cap="none" spc="0" normalizeH="0" baseline="0" noProof="0">
                <a:ln>
                  <a:noFill/>
                </a:ln>
                <a:solidFill>
                  <a:prstClr val="black"/>
                </a:solidFill>
                <a:effectLst/>
                <a:uLnTx/>
                <a:uFillTx/>
                <a:latin typeface="Calibri" panose="020F0502020204030204"/>
                <a:ea typeface="+mn-ea"/>
                <a:cs typeface="+mn-cs"/>
              </a:rPr>
              <a:t>CNN cloud mask workflow</a:t>
            </a:r>
            <a:endParaRPr kumimoji="0"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89;p15"/>
          <p:cNvSpPr txBox="1"/>
          <p:nvPr/>
        </p:nvSpPr>
        <p:spPr>
          <a:xfrm>
            <a:off x="370272" y="940589"/>
            <a:ext cx="793600" cy="5888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33" b="0" i="0" u="none" strike="noStrike" kern="1200" cap="none" spc="0" normalizeH="0" baseline="0" noProof="0">
                <a:ln>
                  <a:noFill/>
                </a:ln>
                <a:solidFill>
                  <a:prstClr val="black"/>
                </a:solidFill>
                <a:effectLst/>
                <a:uLnTx/>
                <a:uFillTx/>
                <a:latin typeface="Calibri" panose="020F0502020204030204"/>
                <a:ea typeface="+mn-ea"/>
                <a:cs typeface="+mn-cs"/>
              </a:rPr>
              <a:t>Raw VHR image scenes</a:t>
            </a:r>
            <a:endParaRPr kumimoji="0"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90;p15"/>
          <p:cNvSpPr txBox="1"/>
          <p:nvPr/>
        </p:nvSpPr>
        <p:spPr>
          <a:xfrm>
            <a:off x="693228" y="4405867"/>
            <a:ext cx="1290400" cy="3224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67" b="0" i="0" u="none" strike="noStrike" kern="1200" cap="none" spc="0" normalizeH="0" baseline="0" noProof="0">
                <a:ln>
                  <a:noFill/>
                </a:ln>
                <a:solidFill>
                  <a:prstClr val="black"/>
                </a:solidFill>
                <a:effectLst/>
                <a:uLnTx/>
                <a:uFillTx/>
                <a:latin typeface="Calibri" panose="020F0502020204030204"/>
                <a:ea typeface="+mn-ea"/>
                <a:cs typeface="+mn-cs"/>
              </a:rPr>
              <a:t>Output TOA VHR image strip</a:t>
            </a:r>
            <a:endParaRPr kumimoji="0"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91;p15"/>
          <p:cNvSpPr txBox="1"/>
          <p:nvPr/>
        </p:nvSpPr>
        <p:spPr>
          <a:xfrm>
            <a:off x="826933" y="3635867"/>
            <a:ext cx="952800" cy="3224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67" b="0" i="0" u="none" strike="noStrike" kern="1200" cap="none" spc="0" normalizeH="0" baseline="0" noProof="0">
                <a:ln>
                  <a:noFill/>
                </a:ln>
                <a:solidFill>
                  <a:prstClr val="black"/>
                </a:solidFill>
                <a:effectLst/>
                <a:uLnTx/>
                <a:uFillTx/>
                <a:latin typeface="Calibri" panose="020F0502020204030204"/>
                <a:ea typeface="+mn-ea"/>
                <a:cs typeface="+mn-cs"/>
              </a:rPr>
              <a:t>TOA workflow</a:t>
            </a:r>
            <a:endParaRPr kumimoji="0"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2" name="Google Shape;92;p15"/>
          <p:cNvCxnSpPr>
            <a:stCxn id="84" idx="3"/>
            <a:endCxn id="80" idx="0"/>
          </p:cNvCxnSpPr>
          <p:nvPr/>
        </p:nvCxnSpPr>
        <p:spPr>
          <a:xfrm>
            <a:off x="1323204" y="2528905"/>
            <a:ext cx="14400" cy="659200"/>
          </a:xfrm>
          <a:prstGeom prst="straightConnector1">
            <a:avLst/>
          </a:prstGeom>
          <a:noFill/>
          <a:ln w="19050" cap="flat" cmpd="sng">
            <a:solidFill>
              <a:schemeClr val="dk2"/>
            </a:solidFill>
            <a:prstDash val="solid"/>
            <a:round/>
            <a:headEnd type="none" w="med" len="med"/>
            <a:tailEnd type="triangle" w="med" len="med"/>
          </a:ln>
        </p:spPr>
      </p:cxnSp>
      <p:cxnSp>
        <p:nvCxnSpPr>
          <p:cNvPr id="93" name="Google Shape;93;p15"/>
          <p:cNvCxnSpPr>
            <a:stCxn id="80" idx="3"/>
          </p:cNvCxnSpPr>
          <p:nvPr/>
        </p:nvCxnSpPr>
        <p:spPr>
          <a:xfrm rot="10800000" flipH="1">
            <a:off x="2017333" y="4805400"/>
            <a:ext cx="613600" cy="69200"/>
          </a:xfrm>
          <a:prstGeom prst="bentConnector3">
            <a:avLst>
              <a:gd name="adj1" fmla="val 50000"/>
            </a:avLst>
          </a:prstGeom>
          <a:noFill/>
          <a:ln w="19050" cap="flat" cmpd="sng">
            <a:solidFill>
              <a:schemeClr val="dk2"/>
            </a:solidFill>
            <a:prstDash val="solid"/>
            <a:round/>
            <a:headEnd type="none" w="med" len="med"/>
            <a:tailEnd type="triangle" w="med" len="med"/>
          </a:ln>
        </p:spPr>
      </p:cxnSp>
      <p:sp>
        <p:nvSpPr>
          <p:cNvPr id="94" name="Google Shape;94;p15"/>
          <p:cNvSpPr/>
          <p:nvPr/>
        </p:nvSpPr>
        <p:spPr>
          <a:xfrm>
            <a:off x="2920833" y="4226700"/>
            <a:ext cx="722000" cy="2215200"/>
          </a:xfrm>
          <a:prstGeom prst="rect">
            <a:avLst/>
          </a:prstGeom>
          <a:solidFill>
            <a:srgbClr val="C9DAF8"/>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95;p15"/>
          <p:cNvSpPr txBox="1"/>
          <p:nvPr/>
        </p:nvSpPr>
        <p:spPr>
          <a:xfrm>
            <a:off x="2675161" y="4405867"/>
            <a:ext cx="1290400" cy="3224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67" b="0" i="0" u="none" strike="noStrike" kern="1200" cap="none" spc="0" normalizeH="0" baseline="0" noProof="0">
                <a:ln>
                  <a:noFill/>
                </a:ln>
                <a:solidFill>
                  <a:prstClr val="black"/>
                </a:solidFill>
                <a:effectLst/>
                <a:uLnTx/>
                <a:uFillTx/>
                <a:latin typeface="Calibri" panose="020F0502020204030204"/>
                <a:ea typeface="+mn-ea"/>
                <a:cs typeface="+mn-cs"/>
              </a:rPr>
              <a:t>Output VHR cloudmask strip</a:t>
            </a:r>
            <a:endParaRPr kumimoji="0"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96;p15"/>
          <p:cNvSpPr txBox="1"/>
          <p:nvPr/>
        </p:nvSpPr>
        <p:spPr>
          <a:xfrm>
            <a:off x="2434672" y="918568"/>
            <a:ext cx="793600" cy="449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33" b="0" i="0" u="none" strike="noStrike" kern="1200" cap="none" spc="0" normalizeH="0" baseline="0" noProof="0">
                <a:ln>
                  <a:noFill/>
                </a:ln>
                <a:solidFill>
                  <a:prstClr val="black"/>
                </a:solidFill>
                <a:effectLst/>
                <a:uLnTx/>
                <a:uFillTx/>
                <a:latin typeface="Calibri" panose="020F0502020204030204"/>
                <a:ea typeface="+mn-ea"/>
                <a:cs typeface="+mn-cs"/>
              </a:rPr>
              <a:t>CCDC Landsat composite</a:t>
            </a:r>
            <a:endParaRPr kumimoji="0"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97;p15"/>
          <p:cNvSpPr/>
          <p:nvPr/>
        </p:nvSpPr>
        <p:spPr>
          <a:xfrm>
            <a:off x="4998467" y="3174101"/>
            <a:ext cx="731600" cy="833967"/>
          </a:xfrm>
          <a:prstGeom prst="flowChartMagneticDisk">
            <a:avLst/>
          </a:prstGeom>
          <a:solidFill>
            <a:srgbClr val="6AA84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Google Shape;98;p15"/>
          <p:cNvSpPr txBox="1"/>
          <p:nvPr/>
        </p:nvSpPr>
        <p:spPr>
          <a:xfrm>
            <a:off x="4752900" y="3508700"/>
            <a:ext cx="1156000" cy="32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67" b="0" i="0" u="none" strike="noStrike" kern="1200" cap="none" spc="0" normalizeH="0" baseline="0" noProof="0">
                <a:ln>
                  <a:noFill/>
                </a:ln>
                <a:solidFill>
                  <a:prstClr val="black"/>
                </a:solidFill>
                <a:effectLst/>
                <a:uLnTx/>
                <a:uFillTx/>
                <a:latin typeface="Calibri" panose="020F0502020204030204"/>
                <a:ea typeface="+mn-ea"/>
                <a:cs typeface="+mn-cs"/>
              </a:rPr>
              <a:t>Input data stack workflow</a:t>
            </a:r>
            <a:endParaRPr kumimoji="0"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9" name="Google Shape;99;p15"/>
          <p:cNvCxnSpPr>
            <a:stCxn id="79" idx="3"/>
          </p:cNvCxnSpPr>
          <p:nvPr/>
        </p:nvCxnSpPr>
        <p:spPr>
          <a:xfrm rot="10800000" flipH="1">
            <a:off x="3999967" y="4807033"/>
            <a:ext cx="584800" cy="67600"/>
          </a:xfrm>
          <a:prstGeom prst="bentConnector3">
            <a:avLst>
              <a:gd name="adj1" fmla="val 50000"/>
            </a:avLst>
          </a:prstGeom>
          <a:noFill/>
          <a:ln w="19050" cap="flat" cmpd="sng">
            <a:solidFill>
              <a:schemeClr val="dk2"/>
            </a:solidFill>
            <a:prstDash val="solid"/>
            <a:round/>
            <a:headEnd type="none" w="med" len="med"/>
            <a:tailEnd type="triangle" w="med" len="med"/>
          </a:ln>
        </p:spPr>
      </p:cxnSp>
      <p:cxnSp>
        <p:nvCxnSpPr>
          <p:cNvPr id="100" name="Google Shape;100;p15"/>
          <p:cNvCxnSpPr>
            <a:stCxn id="80" idx="2"/>
          </p:cNvCxnSpPr>
          <p:nvPr/>
        </p:nvCxnSpPr>
        <p:spPr>
          <a:xfrm rot="-5400000">
            <a:off x="2201733" y="4184200"/>
            <a:ext cx="1512800" cy="3240800"/>
          </a:xfrm>
          <a:prstGeom prst="bentConnector4">
            <a:avLst>
              <a:gd name="adj1" fmla="val -7040"/>
              <a:gd name="adj2" fmla="val 90785"/>
            </a:avLst>
          </a:prstGeom>
          <a:noFill/>
          <a:ln w="19050" cap="flat" cmpd="sng">
            <a:solidFill>
              <a:schemeClr val="dk2"/>
            </a:solidFill>
            <a:prstDash val="solid"/>
            <a:round/>
            <a:headEnd type="none" w="med" len="med"/>
            <a:tailEnd type="triangle" w="med" len="med"/>
          </a:ln>
        </p:spPr>
      </p:cxnSp>
      <p:cxnSp>
        <p:nvCxnSpPr>
          <p:cNvPr id="101" name="Google Shape;101;p15"/>
          <p:cNvCxnSpPr>
            <a:stCxn id="70" idx="3"/>
            <a:endCxn id="75" idx="1"/>
          </p:cNvCxnSpPr>
          <p:nvPr/>
        </p:nvCxnSpPr>
        <p:spPr>
          <a:xfrm>
            <a:off x="4114633" y="1678861"/>
            <a:ext cx="464000" cy="2907600"/>
          </a:xfrm>
          <a:prstGeom prst="bentConnector3">
            <a:avLst>
              <a:gd name="adj1" fmla="val 38355"/>
            </a:avLst>
          </a:prstGeom>
          <a:noFill/>
          <a:ln w="19050" cap="flat" cmpd="sng">
            <a:solidFill>
              <a:schemeClr val="dk2"/>
            </a:solidFill>
            <a:prstDash val="solid"/>
            <a:round/>
            <a:headEnd type="none" w="med" len="med"/>
            <a:tailEnd type="triangle" w="med" len="med"/>
          </a:ln>
        </p:spPr>
      </p:cxnSp>
      <p:sp>
        <p:nvSpPr>
          <p:cNvPr id="102" name="Google Shape;102;p15"/>
          <p:cNvSpPr/>
          <p:nvPr/>
        </p:nvSpPr>
        <p:spPr>
          <a:xfrm>
            <a:off x="4904441" y="4040433"/>
            <a:ext cx="722000" cy="2215200"/>
          </a:xfrm>
          <a:prstGeom prst="rect">
            <a:avLst/>
          </a:prstGeom>
          <a:solidFill>
            <a:srgbClr val="C27BA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103;p15"/>
          <p:cNvSpPr/>
          <p:nvPr/>
        </p:nvSpPr>
        <p:spPr>
          <a:xfrm>
            <a:off x="4968397" y="4099533"/>
            <a:ext cx="722000" cy="2215200"/>
          </a:xfrm>
          <a:prstGeom prst="rect">
            <a:avLst/>
          </a:prstGeom>
          <a:solidFill>
            <a:srgbClr val="C9DAF8"/>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104;p15"/>
          <p:cNvSpPr/>
          <p:nvPr/>
        </p:nvSpPr>
        <p:spPr>
          <a:xfrm>
            <a:off x="5041431" y="4175567"/>
            <a:ext cx="722000" cy="2215200"/>
          </a:xfrm>
          <a:prstGeom prst="rect">
            <a:avLst/>
          </a:prstGeom>
          <a:solidFill>
            <a:srgbClr val="F4CCCC"/>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105;p15"/>
          <p:cNvSpPr txBox="1"/>
          <p:nvPr/>
        </p:nvSpPr>
        <p:spPr>
          <a:xfrm>
            <a:off x="370533" y="2901684"/>
            <a:ext cx="880400" cy="3224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67" b="1" i="0" u="none" strike="noStrike" kern="1200" cap="none" spc="0" normalizeH="0" baseline="0" noProof="0">
                <a:ln>
                  <a:noFill/>
                </a:ln>
                <a:solidFill>
                  <a:prstClr val="black"/>
                </a:solidFill>
                <a:effectLst/>
                <a:uLnTx/>
                <a:uFillTx/>
                <a:latin typeface="Calibri" panose="020F0502020204030204"/>
                <a:ea typeface="+mn-ea"/>
                <a:cs typeface="+mn-cs"/>
              </a:rPr>
              <a:t>EVHR Container</a:t>
            </a:r>
            <a:endParaRPr kumimoji="0" sz="1067"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106;p15"/>
          <p:cNvSpPr txBox="1"/>
          <p:nvPr/>
        </p:nvSpPr>
        <p:spPr>
          <a:xfrm>
            <a:off x="4456433" y="2478133"/>
            <a:ext cx="1618000" cy="2472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67" b="1" i="0" u="none" strike="noStrike" kern="1200" cap="none" spc="0" normalizeH="0" baseline="0" noProof="0">
                <a:ln>
                  <a:noFill/>
                </a:ln>
                <a:solidFill>
                  <a:prstClr val="black"/>
                </a:solidFill>
                <a:effectLst/>
                <a:uLnTx/>
                <a:uFillTx/>
                <a:latin typeface="Calibri" panose="020F0502020204030204"/>
                <a:ea typeface="+mn-ea"/>
                <a:cs typeface="+mn-cs"/>
              </a:rPr>
              <a:t>SR-lite Container</a:t>
            </a:r>
            <a:endParaRPr kumimoji="0" sz="1067"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107;p15"/>
          <p:cNvSpPr txBox="1"/>
          <p:nvPr/>
        </p:nvSpPr>
        <p:spPr>
          <a:xfrm>
            <a:off x="2246533" y="639833"/>
            <a:ext cx="1156000" cy="2472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67" b="1" i="0" u="none" strike="noStrike" kern="1200" cap="none" spc="0" normalizeH="0" baseline="0" noProof="0">
                <a:ln>
                  <a:noFill/>
                </a:ln>
                <a:solidFill>
                  <a:prstClr val="black"/>
                </a:solidFill>
                <a:effectLst/>
                <a:uLnTx/>
                <a:uFillTx/>
                <a:latin typeface="Calibri" panose="020F0502020204030204"/>
                <a:ea typeface="+mn-ea"/>
                <a:cs typeface="+mn-cs"/>
              </a:rPr>
              <a:t>Reference SR</a:t>
            </a:r>
            <a:endParaRPr kumimoji="0" sz="1067"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108;p15"/>
          <p:cNvSpPr/>
          <p:nvPr/>
        </p:nvSpPr>
        <p:spPr>
          <a:xfrm>
            <a:off x="6844267" y="3206467"/>
            <a:ext cx="731600" cy="833967"/>
          </a:xfrm>
          <a:prstGeom prst="flowChartMagneticDisk">
            <a:avLst/>
          </a:prstGeom>
          <a:solidFill>
            <a:srgbClr val="FEF48B"/>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109;p15"/>
          <p:cNvSpPr txBox="1"/>
          <p:nvPr/>
        </p:nvSpPr>
        <p:spPr>
          <a:xfrm>
            <a:off x="6648100" y="3528333"/>
            <a:ext cx="1156000" cy="32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67" b="0" i="0" u="none" strike="noStrike" kern="1200" cap="none" spc="0" normalizeH="0" baseline="0" noProof="0">
                <a:ln>
                  <a:noFill/>
                </a:ln>
                <a:solidFill>
                  <a:prstClr val="black"/>
                </a:solidFill>
                <a:effectLst/>
                <a:uLnTx/>
                <a:uFillTx/>
                <a:latin typeface="Calibri" panose="020F0502020204030204"/>
                <a:ea typeface="+mn-ea"/>
                <a:cs typeface="+mn-cs"/>
              </a:rPr>
              <a:t>SR model workflow</a:t>
            </a:r>
            <a:endParaRPr kumimoji="0"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110;p15"/>
          <p:cNvSpPr txBox="1"/>
          <p:nvPr/>
        </p:nvSpPr>
        <p:spPr>
          <a:xfrm>
            <a:off x="4840636" y="5042948"/>
            <a:ext cx="1156000" cy="32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67" b="0" i="0" u="none" strike="noStrike" kern="1200" cap="none" spc="0" normalizeH="0" baseline="0" noProof="0">
                <a:ln>
                  <a:noFill/>
                </a:ln>
                <a:solidFill>
                  <a:prstClr val="black"/>
                </a:solidFill>
                <a:effectLst/>
                <a:uLnTx/>
                <a:uFillTx/>
                <a:latin typeface="Calibri" panose="020F0502020204030204"/>
                <a:ea typeface="+mn-ea"/>
                <a:cs typeface="+mn-cs"/>
              </a:rPr>
              <a:t>masking</a:t>
            </a:r>
            <a:endParaRPr kumimoji="0"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111;p15"/>
          <p:cNvSpPr txBox="1"/>
          <p:nvPr/>
        </p:nvSpPr>
        <p:spPr>
          <a:xfrm>
            <a:off x="6623567" y="4582633"/>
            <a:ext cx="1156000" cy="32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67" b="0" i="0" u="none" strike="noStrike" kern="1200" cap="none" spc="0" normalizeH="0" baseline="0" noProof="0">
                <a:ln>
                  <a:noFill/>
                </a:ln>
                <a:solidFill>
                  <a:prstClr val="black"/>
                </a:solidFill>
                <a:effectLst/>
                <a:uLnTx/>
                <a:uFillTx/>
                <a:latin typeface="Calibri" panose="020F0502020204030204"/>
                <a:ea typeface="+mn-ea"/>
                <a:cs typeface="+mn-cs"/>
              </a:rPr>
              <a:t>model build</a:t>
            </a:r>
            <a:endParaRPr kumimoji="0"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112;p15"/>
          <p:cNvSpPr txBox="1"/>
          <p:nvPr/>
        </p:nvSpPr>
        <p:spPr>
          <a:xfrm>
            <a:off x="4824433" y="4294800"/>
            <a:ext cx="1156000" cy="32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67" b="0" i="0" u="none" strike="noStrike" kern="1200" cap="none" spc="0" normalizeH="0" baseline="0" noProof="0">
                <a:ln>
                  <a:noFill/>
                </a:ln>
                <a:solidFill>
                  <a:prstClr val="black"/>
                </a:solidFill>
                <a:effectLst/>
                <a:uLnTx/>
                <a:uFillTx/>
                <a:latin typeface="Calibri" panose="020F0502020204030204"/>
                <a:ea typeface="+mn-ea"/>
                <a:cs typeface="+mn-cs"/>
              </a:rPr>
              <a:t>clipping</a:t>
            </a:r>
            <a:endParaRPr kumimoji="0"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113;p15"/>
          <p:cNvSpPr txBox="1"/>
          <p:nvPr/>
        </p:nvSpPr>
        <p:spPr>
          <a:xfrm>
            <a:off x="4824433" y="4664900"/>
            <a:ext cx="1156000" cy="32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67" b="0" i="0" u="none" strike="noStrike" kern="1200" cap="none" spc="0" normalizeH="0" baseline="0" noProof="0">
                <a:ln>
                  <a:noFill/>
                </a:ln>
                <a:solidFill>
                  <a:prstClr val="black"/>
                </a:solidFill>
                <a:effectLst/>
                <a:uLnTx/>
                <a:uFillTx/>
                <a:latin typeface="Calibri" panose="020F0502020204030204"/>
                <a:ea typeface="+mn-ea"/>
                <a:cs typeface="+mn-cs"/>
              </a:rPr>
              <a:t>re-gridding</a:t>
            </a:r>
            <a:endParaRPr kumimoji="0"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114;p15"/>
          <p:cNvSpPr txBox="1"/>
          <p:nvPr/>
        </p:nvSpPr>
        <p:spPr>
          <a:xfrm>
            <a:off x="6623567" y="4964133"/>
            <a:ext cx="1156000" cy="3224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67" b="0" i="0" u="none" strike="noStrike" kern="1200" cap="none" spc="0" normalizeH="0" baseline="0" noProof="0">
                <a:ln>
                  <a:noFill/>
                </a:ln>
                <a:solidFill>
                  <a:prstClr val="black"/>
                </a:solidFill>
                <a:effectLst/>
                <a:uLnTx/>
                <a:uFillTx/>
                <a:latin typeface="Calibri" panose="020F0502020204030204"/>
                <a:ea typeface="+mn-ea"/>
                <a:cs typeface="+mn-cs"/>
              </a:rPr>
              <a:t>model apply</a:t>
            </a:r>
            <a:endParaRPr kumimoji="0"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Google Shape;115;p15"/>
          <p:cNvSpPr txBox="1"/>
          <p:nvPr/>
        </p:nvSpPr>
        <p:spPr>
          <a:xfrm>
            <a:off x="1002933" y="6217637"/>
            <a:ext cx="600800" cy="1880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667" b="0" i="0" u="none" strike="noStrike" kern="1200" cap="none" spc="0" normalizeH="0" baseline="0" noProof="0">
                <a:ln>
                  <a:noFill/>
                </a:ln>
                <a:solidFill>
                  <a:prstClr val="black"/>
                </a:solidFill>
                <a:effectLst/>
                <a:uLnTx/>
                <a:uFillTx/>
                <a:latin typeface="Calibri" panose="020F0502020204030204"/>
                <a:ea typeface="+mn-ea"/>
                <a:cs typeface="+mn-cs"/>
              </a:rPr>
              <a:t>MS bands</a:t>
            </a:r>
            <a:endParaRPr kumimoji="0" sz="6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116;p15"/>
          <p:cNvSpPr txBox="1"/>
          <p:nvPr/>
        </p:nvSpPr>
        <p:spPr>
          <a:xfrm>
            <a:off x="6904933" y="6090471"/>
            <a:ext cx="600800" cy="1880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667" b="0" i="0" u="none" strike="noStrike" kern="1200" cap="none" spc="0" normalizeH="0" baseline="0" noProof="0">
                <a:ln>
                  <a:noFill/>
                </a:ln>
                <a:solidFill>
                  <a:prstClr val="black"/>
                </a:solidFill>
                <a:effectLst/>
                <a:uLnTx/>
                <a:uFillTx/>
                <a:latin typeface="Calibri" panose="020F0502020204030204"/>
                <a:ea typeface="+mn-ea"/>
                <a:cs typeface="+mn-cs"/>
              </a:rPr>
              <a:t>MS bands</a:t>
            </a:r>
            <a:endParaRPr kumimoji="0" sz="6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117;p15"/>
          <p:cNvSpPr txBox="1"/>
          <p:nvPr/>
        </p:nvSpPr>
        <p:spPr>
          <a:xfrm>
            <a:off x="2314215" y="2931180"/>
            <a:ext cx="793600" cy="3224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67" b="1" i="0" u="none" strike="noStrike" kern="1200" cap="none" spc="0" normalizeH="0" baseline="0" noProof="0">
                <a:ln>
                  <a:noFill/>
                </a:ln>
                <a:solidFill>
                  <a:prstClr val="black"/>
                </a:solidFill>
                <a:effectLst/>
                <a:uLnTx/>
                <a:uFillTx/>
                <a:latin typeface="Calibri" panose="020F0502020204030204"/>
                <a:ea typeface="+mn-ea"/>
                <a:cs typeface="+mn-cs"/>
              </a:rPr>
              <a:t>Cloud Masking</a:t>
            </a:r>
            <a:endParaRPr kumimoji="0" sz="1067"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118;p15"/>
          <p:cNvSpPr/>
          <p:nvPr/>
        </p:nvSpPr>
        <p:spPr>
          <a:xfrm>
            <a:off x="9738865" y="3011267"/>
            <a:ext cx="1156000" cy="1022367"/>
          </a:xfrm>
          <a:prstGeom prst="flowChartInternalStorage">
            <a:avLst/>
          </a:prstGeom>
          <a:solidFill>
            <a:srgbClr val="FEF48B"/>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119;p15"/>
          <p:cNvSpPr/>
          <p:nvPr/>
        </p:nvSpPr>
        <p:spPr>
          <a:xfrm>
            <a:off x="9973463" y="4221512"/>
            <a:ext cx="722000" cy="2215200"/>
          </a:xfrm>
          <a:prstGeom prst="rect">
            <a:avLst/>
          </a:prstGeom>
          <a:solidFill>
            <a:srgbClr val="FEF48B"/>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120;p15"/>
          <p:cNvSpPr txBox="1"/>
          <p:nvPr/>
        </p:nvSpPr>
        <p:spPr>
          <a:xfrm>
            <a:off x="10034132" y="6212449"/>
            <a:ext cx="600800" cy="1880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667" b="0" i="0" u="none" strike="noStrike" kern="1200" cap="none" spc="0" normalizeH="0" baseline="0" noProof="0">
                <a:ln>
                  <a:noFill/>
                </a:ln>
                <a:solidFill>
                  <a:prstClr val="black"/>
                </a:solidFill>
                <a:effectLst/>
                <a:uLnTx/>
                <a:uFillTx/>
                <a:latin typeface="Calibri" panose="020F0502020204030204"/>
                <a:ea typeface="+mn-ea"/>
                <a:cs typeface="+mn-cs"/>
              </a:rPr>
              <a:t>MS bands</a:t>
            </a:r>
            <a:endParaRPr kumimoji="0" sz="6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121;p15"/>
          <p:cNvSpPr txBox="1"/>
          <p:nvPr/>
        </p:nvSpPr>
        <p:spPr>
          <a:xfrm>
            <a:off x="9737899" y="4924167"/>
            <a:ext cx="1257600" cy="5248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67" b="0" i="0" u="none" strike="noStrike" kern="1200" cap="none" spc="0" normalizeH="0" baseline="0" noProof="0">
                <a:ln>
                  <a:noFill/>
                </a:ln>
                <a:solidFill>
                  <a:prstClr val="black"/>
                </a:solidFill>
                <a:effectLst/>
                <a:uLnTx/>
                <a:uFillTx/>
                <a:latin typeface="Calibri" panose="020F0502020204030204"/>
                <a:ea typeface="+mn-ea"/>
                <a:cs typeface="+mn-cs"/>
              </a:rPr>
              <a:t>Output SR Cloud-optimized GeoTiff</a:t>
            </a:r>
            <a:endParaRPr kumimoji="0"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122;p15"/>
          <p:cNvSpPr txBox="1"/>
          <p:nvPr/>
        </p:nvSpPr>
        <p:spPr>
          <a:xfrm>
            <a:off x="9643043" y="3308100"/>
            <a:ext cx="1359200" cy="524800"/>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67" b="0" i="0" u="none" strike="noStrike" kern="1200" cap="none" spc="0" normalizeH="0" baseline="0" noProof="0">
                <a:ln>
                  <a:noFill/>
                </a:ln>
                <a:solidFill>
                  <a:prstClr val="black"/>
                </a:solidFill>
                <a:effectLst/>
                <a:uLnTx/>
                <a:uFillTx/>
                <a:latin typeface="Calibri" panose="020F0502020204030204"/>
                <a:ea typeface="+mn-ea"/>
                <a:cs typeface="+mn-cs"/>
              </a:rPr>
              <a:t>Output SR model evaluation table</a:t>
            </a:r>
            <a:endParaRPr kumimoji="0"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123;p15"/>
          <p:cNvSpPr txBox="1"/>
          <p:nvPr/>
        </p:nvSpPr>
        <p:spPr>
          <a:xfrm>
            <a:off x="9463999" y="2489467"/>
            <a:ext cx="1618000" cy="2472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67" b="1" i="0" u="none" strike="noStrike" kern="1200" cap="none" spc="0" normalizeH="0" baseline="0" noProof="0">
                <a:ln>
                  <a:noFill/>
                </a:ln>
                <a:solidFill>
                  <a:prstClr val="black"/>
                </a:solidFill>
                <a:effectLst/>
                <a:uLnTx/>
                <a:uFillTx/>
                <a:latin typeface="Calibri" panose="020F0502020204030204"/>
                <a:ea typeface="+mn-ea"/>
                <a:cs typeface="+mn-cs"/>
              </a:rPr>
              <a:t>SR-lite Result</a:t>
            </a:r>
            <a:endParaRPr kumimoji="0" sz="1067"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24" name="Google Shape;124;p15"/>
          <p:cNvCxnSpPr>
            <a:stCxn id="75" idx="3"/>
            <a:endCxn id="74" idx="1"/>
          </p:cNvCxnSpPr>
          <p:nvPr/>
        </p:nvCxnSpPr>
        <p:spPr>
          <a:xfrm>
            <a:off x="8136233" y="4586467"/>
            <a:ext cx="1410000" cy="800"/>
          </a:xfrm>
          <a:prstGeom prst="bentConnector3">
            <a:avLst>
              <a:gd name="adj1" fmla="val 50001"/>
            </a:avLst>
          </a:prstGeom>
          <a:noFill/>
          <a:ln w="19050" cap="flat" cmpd="sng">
            <a:solidFill>
              <a:schemeClr val="dk2"/>
            </a:solidFill>
            <a:prstDash val="solid"/>
            <a:round/>
            <a:headEnd type="none" w="med" len="med"/>
            <a:tailEnd type="triangle" w="med" len="med"/>
          </a:ln>
        </p:spPr>
      </p:cxnSp>
      <p:sp>
        <p:nvSpPr>
          <p:cNvPr id="125" name="Google Shape;125;p15"/>
          <p:cNvSpPr txBox="1"/>
          <p:nvPr/>
        </p:nvSpPr>
        <p:spPr>
          <a:xfrm>
            <a:off x="218533" y="629967"/>
            <a:ext cx="1156000" cy="2472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067" b="1" i="0" u="none" strike="noStrike" kern="1200" cap="none" spc="0" normalizeH="0" baseline="0" noProof="0">
                <a:ln>
                  <a:noFill/>
                </a:ln>
                <a:solidFill>
                  <a:prstClr val="black"/>
                </a:solidFill>
                <a:effectLst/>
                <a:uLnTx/>
                <a:uFillTx/>
                <a:latin typeface="Calibri" panose="020F0502020204030204"/>
                <a:ea typeface="+mn-ea"/>
                <a:cs typeface="+mn-cs"/>
              </a:rPr>
              <a:t>Source VHR</a:t>
            </a:r>
            <a:endParaRPr kumimoji="0" sz="1067"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126;p15"/>
          <p:cNvSpPr txBox="1"/>
          <p:nvPr/>
        </p:nvSpPr>
        <p:spPr>
          <a:xfrm rot="-5400000">
            <a:off x="1026803" y="5620533"/>
            <a:ext cx="1708000" cy="247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67" b="1" i="1" u="none" strike="noStrike" kern="1200" cap="none" spc="0" normalizeH="0" baseline="0" noProof="0">
                <a:ln>
                  <a:noFill/>
                </a:ln>
                <a:solidFill>
                  <a:prstClr val="black"/>
                </a:solidFill>
                <a:effectLst/>
                <a:uLnTx/>
                <a:uFillTx/>
                <a:latin typeface="Calibri" panose="020F0502020204030204"/>
                <a:ea typeface="+mn-ea"/>
                <a:cs typeface="+mn-cs"/>
              </a:rPr>
              <a:t>Neigh et al. 2019</a:t>
            </a:r>
            <a:endParaRPr kumimoji="0" sz="1067" b="1"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127;p15"/>
          <p:cNvSpPr txBox="1"/>
          <p:nvPr/>
        </p:nvSpPr>
        <p:spPr>
          <a:xfrm rot="-5400000">
            <a:off x="2933867" y="5505333"/>
            <a:ext cx="1938400" cy="247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67" b="1" i="1" u="none" strike="noStrike" kern="1200" cap="none" spc="0" normalizeH="0" baseline="0" noProof="0">
                <a:ln>
                  <a:noFill/>
                </a:ln>
                <a:solidFill>
                  <a:prstClr val="black"/>
                </a:solidFill>
                <a:effectLst/>
                <a:uLnTx/>
                <a:uFillTx/>
                <a:latin typeface="Calibri" panose="020F0502020204030204"/>
                <a:ea typeface="+mn-ea"/>
                <a:cs typeface="+mn-cs"/>
              </a:rPr>
              <a:t>Caraballo-Vega et al. 2022</a:t>
            </a:r>
            <a:endParaRPr kumimoji="0" sz="1067" b="1"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128;p15"/>
          <p:cNvSpPr txBox="1"/>
          <p:nvPr/>
        </p:nvSpPr>
        <p:spPr>
          <a:xfrm rot="-5400000">
            <a:off x="3156019" y="1545533"/>
            <a:ext cx="1708000" cy="247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67" b="1" i="1" u="none" strike="noStrike" kern="1200" cap="none" spc="0" normalizeH="0" baseline="0" noProof="0">
                <a:ln>
                  <a:noFill/>
                </a:ln>
                <a:solidFill>
                  <a:prstClr val="black"/>
                </a:solidFill>
                <a:effectLst/>
                <a:uLnTx/>
                <a:uFillTx/>
                <a:latin typeface="Calibri" panose="020F0502020204030204"/>
                <a:ea typeface="+mn-ea"/>
                <a:cs typeface="+mn-cs"/>
              </a:rPr>
              <a:t>Zhu &amp; Woodcock 2014</a:t>
            </a:r>
            <a:endParaRPr kumimoji="0" sz="1067" b="1"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129;p15"/>
          <p:cNvSpPr txBox="1"/>
          <p:nvPr/>
        </p:nvSpPr>
        <p:spPr>
          <a:xfrm rot="-5400000">
            <a:off x="1230003" y="1556533"/>
            <a:ext cx="1708000" cy="247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67" b="1" i="1" u="none" strike="noStrike" kern="1200" cap="none" spc="0" normalizeH="0" baseline="0" noProof="0">
                <a:ln>
                  <a:noFill/>
                </a:ln>
                <a:solidFill>
                  <a:prstClr val="black"/>
                </a:solidFill>
                <a:effectLst/>
                <a:uLnTx/>
                <a:uFillTx/>
                <a:latin typeface="Calibri" panose="020F0502020204030204"/>
                <a:ea typeface="+mn-ea"/>
                <a:cs typeface="+mn-cs"/>
              </a:rPr>
              <a:t>Neigh et al. 2013</a:t>
            </a:r>
            <a:endParaRPr kumimoji="0" sz="1067" b="1"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130;p15"/>
          <p:cNvSpPr/>
          <p:nvPr/>
        </p:nvSpPr>
        <p:spPr>
          <a:xfrm>
            <a:off x="4433301" y="861444"/>
            <a:ext cx="700400" cy="204400"/>
          </a:xfrm>
          <a:prstGeom prst="rect">
            <a:avLst/>
          </a:prstGeom>
          <a:solidFill>
            <a:srgbClr val="C27BA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131;p15"/>
          <p:cNvSpPr/>
          <p:nvPr/>
        </p:nvSpPr>
        <p:spPr>
          <a:xfrm>
            <a:off x="4433301" y="1134911"/>
            <a:ext cx="700400" cy="2044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Google Shape;132;p15"/>
          <p:cNvSpPr/>
          <p:nvPr/>
        </p:nvSpPr>
        <p:spPr>
          <a:xfrm>
            <a:off x="4433301" y="1408377"/>
            <a:ext cx="700400" cy="2044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133;p15"/>
          <p:cNvSpPr/>
          <p:nvPr/>
        </p:nvSpPr>
        <p:spPr>
          <a:xfrm>
            <a:off x="4433301" y="1679311"/>
            <a:ext cx="700400" cy="2044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134;p15"/>
          <p:cNvSpPr/>
          <p:nvPr/>
        </p:nvSpPr>
        <p:spPr>
          <a:xfrm>
            <a:off x="4433301" y="1957095"/>
            <a:ext cx="700400" cy="204400"/>
          </a:xfrm>
          <a:prstGeom prst="rect">
            <a:avLst/>
          </a:prstGeom>
          <a:solidFill>
            <a:srgbClr val="FEF48B"/>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135;p15"/>
          <p:cNvSpPr txBox="1"/>
          <p:nvPr/>
        </p:nvSpPr>
        <p:spPr>
          <a:xfrm>
            <a:off x="5142800" y="866000"/>
            <a:ext cx="1517200" cy="2044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00" b="0" i="1" u="none" strike="noStrike" kern="1200" cap="none" spc="0" normalizeH="0" baseline="0" noProof="0">
                <a:ln>
                  <a:noFill/>
                </a:ln>
                <a:solidFill>
                  <a:prstClr val="black"/>
                </a:solidFill>
                <a:effectLst/>
                <a:uLnTx/>
                <a:uFillTx/>
                <a:latin typeface="Calibri" panose="020F0502020204030204"/>
                <a:ea typeface="+mn-ea"/>
                <a:cs typeface="+mn-cs"/>
              </a:rPr>
              <a:t>Input reference SR data</a:t>
            </a:r>
            <a:endParaRPr kumimoji="0" sz="8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136;p15"/>
          <p:cNvSpPr txBox="1"/>
          <p:nvPr/>
        </p:nvSpPr>
        <p:spPr>
          <a:xfrm>
            <a:off x="5146664" y="1134904"/>
            <a:ext cx="1641200" cy="2044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00" b="0" i="1" u="none" strike="noStrike" kern="1200" cap="none" spc="0" normalizeH="0" baseline="0" noProof="0">
                <a:ln>
                  <a:noFill/>
                </a:ln>
                <a:solidFill>
                  <a:prstClr val="black"/>
                </a:solidFill>
                <a:effectLst/>
                <a:uLnTx/>
                <a:uFillTx/>
                <a:latin typeface="Calibri" panose="020F0502020204030204"/>
                <a:ea typeface="+mn-ea"/>
                <a:cs typeface="+mn-cs"/>
              </a:rPr>
              <a:t>Input source EVHR TOA data</a:t>
            </a:r>
            <a:endParaRPr kumimoji="0" sz="8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137;p15"/>
          <p:cNvSpPr txBox="1"/>
          <p:nvPr/>
        </p:nvSpPr>
        <p:spPr>
          <a:xfrm>
            <a:off x="5142800" y="1408373"/>
            <a:ext cx="2018400" cy="2044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00" b="0" i="1" u="none" strike="noStrike" kern="1200" cap="none" spc="0" normalizeH="0" baseline="0" noProof="0">
                <a:ln>
                  <a:noFill/>
                </a:ln>
                <a:solidFill>
                  <a:prstClr val="black"/>
                </a:solidFill>
                <a:effectLst/>
                <a:uLnTx/>
                <a:uFillTx/>
                <a:latin typeface="Calibri" panose="020F0502020204030204"/>
                <a:ea typeface="+mn-ea"/>
                <a:cs typeface="+mn-cs"/>
              </a:rPr>
              <a:t>Intermediate source cloudmask data</a:t>
            </a:r>
            <a:endParaRPr kumimoji="0" sz="8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138;p15"/>
          <p:cNvSpPr txBox="1"/>
          <p:nvPr/>
        </p:nvSpPr>
        <p:spPr>
          <a:xfrm>
            <a:off x="5146664" y="1682744"/>
            <a:ext cx="1994800" cy="2044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00" b="0" i="1" u="none" strike="noStrike" kern="1200" cap="none" spc="0" normalizeH="0" baseline="0" noProof="0">
                <a:ln>
                  <a:noFill/>
                </a:ln>
                <a:solidFill>
                  <a:prstClr val="black"/>
                </a:solidFill>
                <a:effectLst/>
                <a:uLnTx/>
                <a:uFillTx/>
                <a:latin typeface="Calibri" panose="020F0502020204030204"/>
                <a:ea typeface="+mn-ea"/>
                <a:cs typeface="+mn-cs"/>
              </a:rPr>
              <a:t>Intermediate model development data</a:t>
            </a:r>
            <a:endParaRPr kumimoji="0" sz="8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139;p15"/>
          <p:cNvSpPr txBox="1"/>
          <p:nvPr/>
        </p:nvSpPr>
        <p:spPr>
          <a:xfrm>
            <a:off x="5146664" y="1954531"/>
            <a:ext cx="1994800" cy="2044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00" b="0" i="1" u="none" strike="noStrike" kern="1200" cap="none" spc="0" normalizeH="0" baseline="0" noProof="0">
                <a:ln>
                  <a:noFill/>
                </a:ln>
                <a:solidFill>
                  <a:prstClr val="black"/>
                </a:solidFill>
                <a:effectLst/>
                <a:uLnTx/>
                <a:uFillTx/>
                <a:latin typeface="Calibri" panose="020F0502020204030204"/>
                <a:ea typeface="+mn-ea"/>
                <a:cs typeface="+mn-cs"/>
              </a:rPr>
              <a:t>Output SR data</a:t>
            </a:r>
            <a:endParaRPr kumimoji="0" sz="8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140;p15"/>
          <p:cNvSpPr txBox="1"/>
          <p:nvPr/>
        </p:nvSpPr>
        <p:spPr>
          <a:xfrm>
            <a:off x="4311233" y="534667"/>
            <a:ext cx="1517200" cy="359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a:ln>
                  <a:noFill/>
                </a:ln>
                <a:solidFill>
                  <a:prstClr val="black"/>
                </a:solidFill>
                <a:effectLst/>
                <a:uLnTx/>
                <a:uFillTx/>
                <a:latin typeface="Calibri" panose="020F0502020204030204"/>
                <a:ea typeface="+mn-ea"/>
                <a:cs typeface="+mn-cs"/>
              </a:rPr>
              <a:t>Workflow Key</a:t>
            </a:r>
            <a:endParaRPr kumimoji="0"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141;p15"/>
          <p:cNvSpPr/>
          <p:nvPr/>
        </p:nvSpPr>
        <p:spPr>
          <a:xfrm>
            <a:off x="6350369" y="1899477"/>
            <a:ext cx="419267" cy="477895"/>
          </a:xfrm>
          <a:prstGeom prst="flowChartMagneticDisk">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Google Shape;142;p15"/>
          <p:cNvSpPr txBox="1"/>
          <p:nvPr/>
        </p:nvSpPr>
        <p:spPr>
          <a:xfrm>
            <a:off x="6769633" y="2014817"/>
            <a:ext cx="880400" cy="247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933" b="0" i="1" u="none" strike="noStrike" kern="1200" cap="none" spc="0" normalizeH="0" baseline="0" noProof="0">
                <a:ln>
                  <a:noFill/>
                </a:ln>
                <a:solidFill>
                  <a:prstClr val="black"/>
                </a:solidFill>
                <a:effectLst/>
                <a:uLnTx/>
                <a:uFillTx/>
                <a:latin typeface="Calibri" panose="020F0502020204030204"/>
                <a:ea typeface="+mn-ea"/>
                <a:cs typeface="+mn-cs"/>
              </a:rPr>
              <a:t>Sub-routine workflows</a:t>
            </a:r>
            <a:endParaRPr kumimoji="0" sz="933" b="0" i="1"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3" name="Google Shape;143;p15"/>
          <p:cNvPicPr preferRelativeResize="0"/>
          <p:nvPr/>
        </p:nvPicPr>
        <p:blipFill>
          <a:blip r:embed="rId3">
            <a:alphaModFix/>
          </a:blip>
          <a:stretch>
            <a:fillRect/>
          </a:stretch>
        </p:blipFill>
        <p:spPr>
          <a:xfrm>
            <a:off x="7983101" y="134835"/>
            <a:ext cx="4075092" cy="1938400"/>
          </a:xfrm>
          <a:prstGeom prst="rect">
            <a:avLst/>
          </a:prstGeom>
          <a:noFill/>
          <a:ln w="19050" cap="flat" cmpd="sng">
            <a:solidFill>
              <a:schemeClr val="dk2"/>
            </a:solidFill>
            <a:prstDash val="solid"/>
            <a:round/>
            <a:headEnd type="none" w="sm" len="sm"/>
            <a:tailEnd type="none" w="sm" len="sm"/>
          </a:ln>
        </p:spPr>
      </p:pic>
      <p:cxnSp>
        <p:nvCxnSpPr>
          <p:cNvPr id="144" name="Google Shape;144;p15"/>
          <p:cNvCxnSpPr>
            <a:stCxn id="123" idx="0"/>
            <a:endCxn id="143" idx="2"/>
          </p:cNvCxnSpPr>
          <p:nvPr/>
        </p:nvCxnSpPr>
        <p:spPr>
          <a:xfrm rot="5400000" flipH="1">
            <a:off x="9938599" y="2155067"/>
            <a:ext cx="416400" cy="252400"/>
          </a:xfrm>
          <a:prstGeom prst="bentConnector3">
            <a:avLst>
              <a:gd name="adj1" fmla="val 49980"/>
            </a:avLst>
          </a:prstGeom>
          <a:noFill/>
          <a:ln w="19050" cap="flat" cmpd="sng">
            <a:solidFill>
              <a:schemeClr val="dk2"/>
            </a:solidFill>
            <a:prstDash val="solid"/>
            <a:round/>
            <a:headEnd type="none" w="med" len="med"/>
            <a:tailEnd type="triangle" w="med" len="med"/>
          </a:ln>
        </p:spPr>
      </p:cxnSp>
      <p:sp>
        <p:nvSpPr>
          <p:cNvPr id="145" name="Google Shape;145;p15"/>
          <p:cNvSpPr txBox="1"/>
          <p:nvPr/>
        </p:nvSpPr>
        <p:spPr>
          <a:xfrm>
            <a:off x="9561800" y="1371700"/>
            <a:ext cx="1708000" cy="5248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1600"/>
              </a:spcBef>
              <a:spcAft>
                <a:spcPts val="1600"/>
              </a:spcAft>
              <a:buClrTx/>
              <a:buSzTx/>
              <a:buFontTx/>
              <a:buNone/>
              <a:tabLst/>
              <a:defRPr/>
            </a:pPr>
            <a:r>
              <a:rPr kumimoji="0" lang="en" sz="800" b="0" i="1" u="none" strike="noStrike" kern="1200" cap="none" spc="0" normalizeH="0" baseline="0" noProof="0">
                <a:ln>
                  <a:noFill/>
                </a:ln>
                <a:solidFill>
                  <a:prstClr val="black"/>
                </a:solidFill>
                <a:effectLst/>
                <a:uLnTx/>
                <a:uFillTx/>
                <a:latin typeface="Calibri" panose="020F0502020204030204"/>
                <a:ea typeface="+mn-ea"/>
                <a:cs typeface="+mn-cs"/>
              </a:rPr>
              <a:t>A set of </a:t>
            </a:r>
            <a:r>
              <a:rPr kumimoji="0" lang="en" sz="800" b="1" i="1" u="none" strike="noStrike" kern="1200" cap="none" spc="0" normalizeH="0" baseline="0" noProof="0">
                <a:ln>
                  <a:noFill/>
                </a:ln>
                <a:solidFill>
                  <a:prstClr val="black"/>
                </a:solidFill>
                <a:effectLst/>
                <a:uLnTx/>
                <a:uFillTx/>
                <a:latin typeface="Calibri" panose="020F0502020204030204"/>
                <a:ea typeface="+mn-ea"/>
                <a:cs typeface="+mn-cs"/>
              </a:rPr>
              <a:t>172 VHR</a:t>
            </a:r>
            <a:r>
              <a:rPr kumimoji="0" lang="en" sz="800" b="0" i="1" u="none" strike="noStrike" kern="1200" cap="none" spc="0" normalizeH="0" baseline="0" noProof="0">
                <a:ln>
                  <a:noFill/>
                </a:ln>
                <a:solidFill>
                  <a:prstClr val="black"/>
                </a:solidFill>
                <a:effectLst/>
                <a:uLnTx/>
                <a:uFillTx/>
                <a:latin typeface="Calibri" panose="020F0502020204030204"/>
                <a:ea typeface="+mn-ea"/>
                <a:cs typeface="+mn-cs"/>
              </a:rPr>
              <a:t> images across Alaska for which surface reflectance was estimated with the </a:t>
            </a:r>
            <a:r>
              <a:rPr kumimoji="0" lang="en" sz="800" b="1" i="1" u="none" strike="noStrike" kern="1200" cap="none" spc="0" normalizeH="0" baseline="0" noProof="0">
                <a:ln>
                  <a:noFill/>
                </a:ln>
                <a:solidFill>
                  <a:prstClr val="black"/>
                </a:solidFill>
                <a:effectLst/>
                <a:uLnTx/>
                <a:uFillTx/>
                <a:latin typeface="Calibri" panose="020F0502020204030204"/>
                <a:ea typeface="+mn-ea"/>
                <a:cs typeface="+mn-cs"/>
              </a:rPr>
              <a:t>SR-lite workflow</a:t>
            </a:r>
            <a:r>
              <a:rPr kumimoji="0" lang="en" sz="800" b="0" i="1" u="none" strike="noStrike" kern="1200" cap="none" spc="0" normalizeH="0" baseline="0" noProof="0">
                <a:ln>
                  <a:noFill/>
                </a:ln>
                <a:solidFill>
                  <a:prstClr val="black"/>
                </a:solidFill>
                <a:effectLst/>
                <a:uLnTx/>
                <a:uFillTx/>
                <a:latin typeface="Calibri" panose="020F0502020204030204"/>
                <a:ea typeface="+mn-ea"/>
                <a:cs typeface="+mn-cs"/>
              </a:rPr>
              <a:t>.</a:t>
            </a:r>
            <a:endParaRPr kumimoji="0" sz="8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146;p15"/>
          <p:cNvSpPr txBox="1"/>
          <p:nvPr/>
        </p:nvSpPr>
        <p:spPr>
          <a:xfrm>
            <a:off x="7031533" y="6622933"/>
            <a:ext cx="5137600" cy="247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67" b="1" i="1" u="none" strike="noStrike" kern="1200" cap="none" spc="0" normalizeH="0" baseline="0" noProof="0">
                <a:ln>
                  <a:noFill/>
                </a:ln>
                <a:solidFill>
                  <a:prstClr val="black"/>
                </a:solidFill>
                <a:effectLst/>
                <a:uLnTx/>
                <a:uFillTx/>
                <a:latin typeface="Calibri" panose="020F0502020204030204"/>
                <a:ea typeface="+mn-ea"/>
                <a:cs typeface="+mn-cs"/>
              </a:rPr>
              <a:t>Montesano, Carrol, Neigh, Macander, Caraballo-Vega, Tamkin in prep. 2023</a:t>
            </a:r>
            <a:endParaRPr kumimoji="0" sz="1067" b="1" i="1"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0C8B8-5E1F-4846-B856-E6FF381DCE97}"/>
              </a:ext>
            </a:extLst>
          </p:cNvPr>
          <p:cNvSpPr>
            <a:spLocks noGrp="1"/>
          </p:cNvSpPr>
          <p:nvPr>
            <p:ph type="title"/>
          </p:nvPr>
        </p:nvSpPr>
        <p:spPr/>
        <p:txBody>
          <a:bodyPr/>
          <a:lstStyle/>
          <a:p>
            <a:endParaRPr lang="en-US"/>
          </a:p>
        </p:txBody>
      </p:sp>
      <p:pic>
        <p:nvPicPr>
          <p:cNvPr id="15" name="Content Placeholder 14">
            <a:extLst>
              <a:ext uri="{FF2B5EF4-FFF2-40B4-BE49-F238E27FC236}">
                <a16:creationId xmlns:a16="http://schemas.microsoft.com/office/drawing/2014/main" id="{7E71747C-D4F8-D846-9146-4571082FDA22}"/>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21265" y="0"/>
            <a:ext cx="12344400" cy="3614802"/>
          </a:xfrm>
        </p:spPr>
      </p:pic>
      <p:sp>
        <p:nvSpPr>
          <p:cNvPr id="17" name="TextBox 16">
            <a:extLst>
              <a:ext uri="{FF2B5EF4-FFF2-40B4-BE49-F238E27FC236}">
                <a16:creationId xmlns:a16="http://schemas.microsoft.com/office/drawing/2014/main" id="{75F363FA-A0F1-D646-951D-431AEA3B277B}"/>
              </a:ext>
            </a:extLst>
          </p:cNvPr>
          <p:cNvSpPr txBox="1"/>
          <p:nvPr/>
        </p:nvSpPr>
        <p:spPr>
          <a:xfrm>
            <a:off x="1525772" y="3722055"/>
            <a:ext cx="9143999"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NGA Imagery Data Discovery Tool (DDT)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NASA Center for Climate Simulation (NCCS)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January 25,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Jim Shute</a:t>
            </a: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NCCS Cloud Computing and Data Services (CCDS) Lead</a:t>
            </a:r>
            <a:b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james.k.shute@nasa.gov</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Slide Number Placeholder 18">
            <a:extLst>
              <a:ext uri="{FF2B5EF4-FFF2-40B4-BE49-F238E27FC236}">
                <a16:creationId xmlns:a16="http://schemas.microsoft.com/office/drawing/2014/main" id="{BCA960FC-5F29-BD46-87AB-A1B7347C5C4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67175F6-0B53-2141-BDC6-05B5DDF6370E}" type="slidenum">
              <a:rPr kumimoji="0" lang="en-US" sz="1400" b="0" i="0" u="none" strike="noStrike" kern="1200" cap="none" spc="0" normalizeH="0" baseline="0" noProof="0" smtClean="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dirty="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endParaRPr>
          </a:p>
        </p:txBody>
      </p:sp>
      <p:sp>
        <p:nvSpPr>
          <p:cNvPr id="18" name="Rectangle 17">
            <a:extLst>
              <a:ext uri="{FF2B5EF4-FFF2-40B4-BE49-F238E27FC236}">
                <a16:creationId xmlns:a16="http://schemas.microsoft.com/office/drawing/2014/main" id="{72B2476D-575F-BD48-8E76-C47D73F7511A}"/>
              </a:ext>
            </a:extLst>
          </p:cNvPr>
          <p:cNvSpPr/>
          <p:nvPr/>
        </p:nvSpPr>
        <p:spPr>
          <a:xfrm>
            <a:off x="5869175" y="6613451"/>
            <a:ext cx="457200" cy="226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BF9DFA2-5B01-6F42-A0E1-67FC15A5F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5940" y="5060883"/>
            <a:ext cx="2063580" cy="1326163"/>
          </a:xfrm>
          <a:prstGeom prst="rect">
            <a:avLst/>
          </a:prstGeom>
        </p:spPr>
      </p:pic>
      <p:pic>
        <p:nvPicPr>
          <p:cNvPr id="9" name="Picture 8">
            <a:extLst>
              <a:ext uri="{FF2B5EF4-FFF2-40B4-BE49-F238E27FC236}">
                <a16:creationId xmlns:a16="http://schemas.microsoft.com/office/drawing/2014/main" id="{72AB6FF7-AF5F-664E-8191-EB9CB535ADF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3538" y="5060883"/>
            <a:ext cx="1545045" cy="1326163"/>
          </a:xfrm>
          <a:prstGeom prst="rect">
            <a:avLst/>
          </a:prstGeom>
        </p:spPr>
      </p:pic>
    </p:spTree>
    <p:extLst>
      <p:ext uri="{BB962C8B-B14F-4D97-AF65-F5344CB8AC3E}">
        <p14:creationId xmlns:p14="http://schemas.microsoft.com/office/powerpoint/2010/main" val="3645777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246285-E617-4F9F-EEA6-0905DC70779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fld id="{A67175F6-0B53-2141-BDC6-05B5DDF6370E}" type="slidenum">
              <a:rPr kumimoji="0" lang="en-US" sz="1400" b="0" i="0" u="none" strike="noStrike" kern="1200" cap="none" spc="0" normalizeH="0" baseline="0" noProof="0" smtClean="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rPr>
              <a:pPr marL="0" marR="0" lvl="0" indent="0" algn="ctr" defTabSz="457200" rtl="0" eaLnBrk="1" fontAlgn="auto" latinLnBrk="0" hangingPunct="1">
                <a:lnSpc>
                  <a:spcPct val="100000"/>
                </a:lnSpc>
                <a:spcBef>
                  <a:spcPct val="0"/>
                </a:spcBef>
                <a:spcAft>
                  <a:spcPts val="0"/>
                </a:spcAft>
                <a:buClrTx/>
                <a:buSzTx/>
                <a:buFontTx/>
                <a:buNone/>
                <a:tabLst/>
                <a:defRPr/>
              </a:pPr>
              <a:t>32</a:t>
            </a:fld>
            <a:endParaRPr kumimoji="0" lang="en-US" sz="1400" b="0" i="0" u="none" strike="noStrike" kern="1200" cap="none" spc="0" normalizeH="0" baseline="0" noProof="0" dirty="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C8F7CD5B-1046-0969-8DE2-0C5E18042035}"/>
              </a:ext>
            </a:extLst>
          </p:cNvPr>
          <p:cNvSpPr>
            <a:spLocks noGrp="1"/>
          </p:cNvSpPr>
          <p:nvPr>
            <p:ph idx="1"/>
          </p:nvPr>
        </p:nvSpPr>
        <p:spPr>
          <a:xfrm>
            <a:off x="155784" y="922491"/>
            <a:ext cx="5938524" cy="5516409"/>
          </a:xfrm>
        </p:spPr>
        <p:txBody>
          <a:bodyPr>
            <a:normAutofit/>
          </a:bodyPr>
          <a:lstStyle/>
          <a:p>
            <a:r>
              <a:rPr lang="en-US" dirty="0"/>
              <a:t>29.2 million images</a:t>
            </a:r>
          </a:p>
          <a:p>
            <a:r>
              <a:rPr lang="en-US" dirty="0"/>
              <a:t>12.8 petabytes</a:t>
            </a:r>
          </a:p>
          <a:p>
            <a:r>
              <a:rPr lang="en-US" dirty="0"/>
              <a:t>Sensors</a:t>
            </a:r>
          </a:p>
          <a:p>
            <a:pPr lvl="1"/>
            <a:r>
              <a:rPr lang="en-US" dirty="0"/>
              <a:t>GE01 (1,948,067)</a:t>
            </a:r>
          </a:p>
          <a:p>
            <a:pPr lvl="1"/>
            <a:r>
              <a:rPr lang="en-US" dirty="0"/>
              <a:t>IK01 (322,417)</a:t>
            </a:r>
          </a:p>
          <a:p>
            <a:pPr lvl="1"/>
            <a:r>
              <a:rPr lang="en-US" dirty="0"/>
              <a:t>OV03 (227)</a:t>
            </a:r>
          </a:p>
          <a:p>
            <a:pPr lvl="1"/>
            <a:r>
              <a:rPr lang="en-US" dirty="0"/>
              <a:t>QB02 (3,470,713)</a:t>
            </a:r>
          </a:p>
          <a:p>
            <a:pPr lvl="1"/>
            <a:r>
              <a:rPr lang="en-US" dirty="0"/>
              <a:t>WV01 (6,362,592)</a:t>
            </a:r>
          </a:p>
          <a:p>
            <a:pPr lvl="1"/>
            <a:r>
              <a:rPr lang="en-US" dirty="0"/>
              <a:t>WV02 (11,796,075)</a:t>
            </a:r>
          </a:p>
          <a:p>
            <a:pPr lvl="1"/>
            <a:r>
              <a:rPr lang="en-US" dirty="0"/>
              <a:t>WV03 (5,234,308)</a:t>
            </a:r>
          </a:p>
          <a:p>
            <a:pPr lvl="1"/>
            <a:r>
              <a:rPr lang="en-US" dirty="0"/>
              <a:t>WV04 (13,505)</a:t>
            </a:r>
          </a:p>
          <a:p>
            <a:endParaRPr lang="en-US" dirty="0"/>
          </a:p>
          <a:p>
            <a:pPr lvl="1"/>
            <a:endParaRPr lang="en-US" dirty="0"/>
          </a:p>
        </p:txBody>
      </p:sp>
      <p:sp>
        <p:nvSpPr>
          <p:cNvPr id="4" name="Title 3">
            <a:extLst>
              <a:ext uri="{FF2B5EF4-FFF2-40B4-BE49-F238E27FC236}">
                <a16:creationId xmlns:a16="http://schemas.microsoft.com/office/drawing/2014/main" id="{A9BD0FD8-DEE9-07AD-641C-640ED053F844}"/>
              </a:ext>
            </a:extLst>
          </p:cNvPr>
          <p:cNvSpPr>
            <a:spLocks noGrp="1"/>
          </p:cNvSpPr>
          <p:nvPr>
            <p:ph type="title"/>
          </p:nvPr>
        </p:nvSpPr>
        <p:spPr/>
        <p:txBody>
          <a:bodyPr/>
          <a:lstStyle/>
          <a:p>
            <a:r>
              <a:rPr lang="en-US" dirty="0"/>
              <a:t>NGA/Maxar Data Statistics</a:t>
            </a:r>
          </a:p>
        </p:txBody>
      </p:sp>
      <p:sp>
        <p:nvSpPr>
          <p:cNvPr id="9" name="Content Placeholder 2">
            <a:extLst>
              <a:ext uri="{FF2B5EF4-FFF2-40B4-BE49-F238E27FC236}">
                <a16:creationId xmlns:a16="http://schemas.microsoft.com/office/drawing/2014/main" id="{5295FC5D-48DE-815F-63CA-22C5AF06490D}"/>
              </a:ext>
            </a:extLst>
          </p:cNvPr>
          <p:cNvSpPr txBox="1">
            <a:spLocks/>
          </p:cNvSpPr>
          <p:nvPr/>
        </p:nvSpPr>
        <p:spPr>
          <a:xfrm>
            <a:off x="6094309" y="922491"/>
            <a:ext cx="5945292" cy="544020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Years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1999 (10), 2000 (25,485),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2001 (34,174), 2002 (176,934),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2003 (260,623), 2004 (274,672),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2005 (252,903), 2006 (309,937),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2007 (482,251), 2008 (740,694),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2009 (802,602), 2010 (1,197,106), 2011 (1,772,616), 2012 (1,990,030), 2013 (1,914,354), 2014 (1,753,856), 2015 (1,886,852), 2016 (2,150,556), 2017 (2,297,327), 2018 (1,923,486), 2019 (1,580,714), 2020 (2,733,255), 2021 (2,560,723), 2022 (2,021,130), 2023 (5,615)</a:t>
            </a:r>
          </a:p>
        </p:txBody>
      </p:sp>
    </p:spTree>
    <p:extLst>
      <p:ext uri="{BB962C8B-B14F-4D97-AF65-F5344CB8AC3E}">
        <p14:creationId xmlns:p14="http://schemas.microsoft.com/office/powerpoint/2010/main" val="2692978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26ABE3-69A6-0DBE-5A16-DC0019652C8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fld id="{A67175F6-0B53-2141-BDC6-05B5DDF6370E}" type="slidenum">
              <a:rPr kumimoji="0" lang="en-US" sz="1400" b="0" i="0" u="none" strike="noStrike" kern="1200" cap="none" spc="0" normalizeH="0" baseline="0" noProof="0" smtClean="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rPr>
              <a:pPr marL="0" marR="0" lvl="0" indent="0" algn="ctr" defTabSz="457200" rtl="0" eaLnBrk="1" fontAlgn="auto" latinLnBrk="0" hangingPunct="1">
                <a:lnSpc>
                  <a:spcPct val="100000"/>
                </a:lnSpc>
                <a:spcBef>
                  <a:spcPct val="0"/>
                </a:spcBef>
                <a:spcAft>
                  <a:spcPts val="0"/>
                </a:spcAft>
                <a:buClrTx/>
                <a:buSzTx/>
                <a:buFontTx/>
                <a:buNone/>
                <a:tabLst/>
                <a:defRPr/>
              </a:pPr>
              <a:t>33</a:t>
            </a:fld>
            <a:endParaRPr kumimoji="0" lang="en-US" sz="1400" b="0" i="0" u="none" strike="noStrike" kern="1200" cap="none" spc="0" normalizeH="0" baseline="0" noProof="0" dirty="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endParaRPr>
          </a:p>
        </p:txBody>
      </p:sp>
      <p:sp>
        <p:nvSpPr>
          <p:cNvPr id="4" name="Title 3">
            <a:extLst>
              <a:ext uri="{FF2B5EF4-FFF2-40B4-BE49-F238E27FC236}">
                <a16:creationId xmlns:a16="http://schemas.microsoft.com/office/drawing/2014/main" id="{EDCC7F78-353E-7D0A-45CB-DCB0F40FA14A}"/>
              </a:ext>
            </a:extLst>
          </p:cNvPr>
          <p:cNvSpPr>
            <a:spLocks noGrp="1"/>
          </p:cNvSpPr>
          <p:nvPr>
            <p:ph type="title"/>
          </p:nvPr>
        </p:nvSpPr>
        <p:spPr/>
        <p:txBody>
          <a:bodyPr/>
          <a:lstStyle/>
          <a:p>
            <a:r>
              <a:rPr lang="en-US" dirty="0"/>
              <a:t>NGA/Maxar Data Coverage</a:t>
            </a:r>
          </a:p>
        </p:txBody>
      </p:sp>
      <p:pic>
        <p:nvPicPr>
          <p:cNvPr id="5" name="Picture 4">
            <a:extLst>
              <a:ext uri="{FF2B5EF4-FFF2-40B4-BE49-F238E27FC236}">
                <a16:creationId xmlns:a16="http://schemas.microsoft.com/office/drawing/2014/main" id="{29963F30-BF8C-461A-C821-5DEF8B53A2A7}"/>
              </a:ext>
            </a:extLst>
          </p:cNvPr>
          <p:cNvPicPr>
            <a:picLocks noChangeAspect="1"/>
          </p:cNvPicPr>
          <p:nvPr/>
        </p:nvPicPr>
        <p:blipFill>
          <a:blip r:embed="rId2"/>
          <a:stretch>
            <a:fillRect/>
          </a:stretch>
        </p:blipFill>
        <p:spPr>
          <a:xfrm>
            <a:off x="539927" y="981777"/>
            <a:ext cx="11112146" cy="5476775"/>
          </a:xfrm>
          <a:prstGeom prst="rect">
            <a:avLst/>
          </a:prstGeom>
          <a:ln w="19050">
            <a:solidFill>
              <a:schemeClr val="tx1"/>
            </a:solidFill>
          </a:ln>
        </p:spPr>
      </p:pic>
      <p:pic>
        <p:nvPicPr>
          <p:cNvPr id="6" name="Picture 5">
            <a:extLst>
              <a:ext uri="{FF2B5EF4-FFF2-40B4-BE49-F238E27FC236}">
                <a16:creationId xmlns:a16="http://schemas.microsoft.com/office/drawing/2014/main" id="{4E129352-EFEB-E352-0F7A-CF9BEC8C3FCB}"/>
              </a:ext>
            </a:extLst>
          </p:cNvPr>
          <p:cNvPicPr>
            <a:picLocks noChangeAspect="1"/>
          </p:cNvPicPr>
          <p:nvPr/>
        </p:nvPicPr>
        <p:blipFill>
          <a:blip r:embed="rId3"/>
          <a:stretch>
            <a:fillRect/>
          </a:stretch>
        </p:blipFill>
        <p:spPr>
          <a:xfrm>
            <a:off x="761965" y="3325906"/>
            <a:ext cx="2998729" cy="1681170"/>
          </a:xfrm>
          <a:prstGeom prst="rect">
            <a:avLst/>
          </a:prstGeom>
          <a:ln w="19050">
            <a:solidFill>
              <a:srgbClr val="FF0000"/>
            </a:solidFill>
          </a:ln>
        </p:spPr>
      </p:pic>
      <p:sp>
        <p:nvSpPr>
          <p:cNvPr id="7" name="Rectangle 6">
            <a:extLst>
              <a:ext uri="{FF2B5EF4-FFF2-40B4-BE49-F238E27FC236}">
                <a16:creationId xmlns:a16="http://schemas.microsoft.com/office/drawing/2014/main" id="{01C65D1B-94E2-4CBE-9D81-99E1CA0901FE}"/>
              </a:ext>
            </a:extLst>
          </p:cNvPr>
          <p:cNvSpPr/>
          <p:nvPr/>
        </p:nvSpPr>
        <p:spPr>
          <a:xfrm>
            <a:off x="771490" y="1880780"/>
            <a:ext cx="128016" cy="128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48199DFE-1F00-17F3-4083-0E0328C5C415}"/>
              </a:ext>
            </a:extLst>
          </p:cNvPr>
          <p:cNvCxnSpPr>
            <a:cxnSpLocks/>
          </p:cNvCxnSpPr>
          <p:nvPr/>
        </p:nvCxnSpPr>
        <p:spPr>
          <a:xfrm flipH="1">
            <a:off x="761965" y="2005113"/>
            <a:ext cx="12700" cy="13207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FBDDAA-B921-BDD4-F345-1B69D0DBD2D2}"/>
              </a:ext>
            </a:extLst>
          </p:cNvPr>
          <p:cNvCxnSpPr>
            <a:cxnSpLocks/>
          </p:cNvCxnSpPr>
          <p:nvPr/>
        </p:nvCxnSpPr>
        <p:spPr>
          <a:xfrm>
            <a:off x="899506" y="2005113"/>
            <a:ext cx="2870713" cy="13207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F978B61-445E-DC0A-F180-45F12177D1A8}"/>
              </a:ext>
            </a:extLst>
          </p:cNvPr>
          <p:cNvCxnSpPr>
            <a:cxnSpLocks/>
          </p:cNvCxnSpPr>
          <p:nvPr/>
        </p:nvCxnSpPr>
        <p:spPr>
          <a:xfrm flipH="1" flipV="1">
            <a:off x="946150" y="4924425"/>
            <a:ext cx="352425" cy="367316"/>
          </a:xfrm>
          <a:prstGeom prst="line">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D98D8E6-2644-3C2A-D69B-B82C1534509B}"/>
              </a:ext>
            </a:extLst>
          </p:cNvPr>
          <p:cNvSpPr txBox="1"/>
          <p:nvPr/>
        </p:nvSpPr>
        <p:spPr>
          <a:xfrm>
            <a:off x="1216025" y="5216525"/>
            <a:ext cx="8999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rPr>
              <a:t>501 Images</a:t>
            </a:r>
          </a:p>
        </p:txBody>
      </p:sp>
    </p:spTree>
    <p:extLst>
      <p:ext uri="{BB962C8B-B14F-4D97-AF65-F5344CB8AC3E}">
        <p14:creationId xmlns:p14="http://schemas.microsoft.com/office/powerpoint/2010/main" val="1076432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425A67-7FA4-CA28-3DDE-4B7FE52D415F}"/>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fld id="{A67175F6-0B53-2141-BDC6-05B5DDF6370E}" type="slidenum">
              <a:rPr kumimoji="0" lang="en-US" sz="1400" b="0" i="0" u="none" strike="noStrike" kern="1200" cap="none" spc="0" normalizeH="0" baseline="0" noProof="0" smtClean="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rPr>
              <a:pPr marL="0" marR="0" lvl="0" indent="0" algn="ctr" defTabSz="457200" rtl="0" eaLnBrk="1" fontAlgn="auto" latinLnBrk="0" hangingPunct="1">
                <a:lnSpc>
                  <a:spcPct val="100000"/>
                </a:lnSpc>
                <a:spcBef>
                  <a:spcPct val="0"/>
                </a:spcBef>
                <a:spcAft>
                  <a:spcPts val="0"/>
                </a:spcAft>
                <a:buClrTx/>
                <a:buSzTx/>
                <a:buFontTx/>
                <a:buNone/>
                <a:tabLst/>
                <a:defRPr/>
              </a:pPr>
              <a:t>34</a:t>
            </a:fld>
            <a:endParaRPr kumimoji="0" lang="en-US" sz="1400" b="0" i="0" u="none" strike="noStrike" kern="1200" cap="none" spc="0" normalizeH="0" baseline="0" noProof="0" dirty="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E21EBC08-B24F-85F2-3301-6D90EDF41EAF}"/>
              </a:ext>
            </a:extLst>
          </p:cNvPr>
          <p:cNvSpPr>
            <a:spLocks noGrp="1"/>
          </p:cNvSpPr>
          <p:nvPr>
            <p:ph idx="1"/>
          </p:nvPr>
        </p:nvSpPr>
        <p:spPr/>
        <p:txBody>
          <a:bodyPr/>
          <a:lstStyle/>
          <a:p>
            <a:r>
              <a:rPr lang="en-US" dirty="0"/>
              <a:t>Global View (polygons are hidden at this scale)</a:t>
            </a:r>
          </a:p>
        </p:txBody>
      </p:sp>
      <p:sp>
        <p:nvSpPr>
          <p:cNvPr id="4" name="Title 3">
            <a:extLst>
              <a:ext uri="{FF2B5EF4-FFF2-40B4-BE49-F238E27FC236}">
                <a16:creationId xmlns:a16="http://schemas.microsoft.com/office/drawing/2014/main" id="{9C437801-55EE-B117-0B13-6F4405F0D7E0}"/>
              </a:ext>
            </a:extLst>
          </p:cNvPr>
          <p:cNvSpPr>
            <a:spLocks noGrp="1"/>
          </p:cNvSpPr>
          <p:nvPr>
            <p:ph type="title"/>
          </p:nvPr>
        </p:nvSpPr>
        <p:spPr/>
        <p:txBody>
          <a:bodyPr/>
          <a:lstStyle/>
          <a:p>
            <a:r>
              <a:rPr lang="en-US" dirty="0"/>
              <a:t>Data Discovery Tool</a:t>
            </a:r>
          </a:p>
        </p:txBody>
      </p:sp>
      <p:pic>
        <p:nvPicPr>
          <p:cNvPr id="5" name="Picture 4">
            <a:extLst>
              <a:ext uri="{FF2B5EF4-FFF2-40B4-BE49-F238E27FC236}">
                <a16:creationId xmlns:a16="http://schemas.microsoft.com/office/drawing/2014/main" id="{D0968213-341B-1597-17AF-53ADEF50ACE5}"/>
              </a:ext>
            </a:extLst>
          </p:cNvPr>
          <p:cNvPicPr>
            <a:picLocks noChangeAspect="1"/>
          </p:cNvPicPr>
          <p:nvPr/>
        </p:nvPicPr>
        <p:blipFill>
          <a:blip r:embed="rId2"/>
          <a:stretch>
            <a:fillRect/>
          </a:stretch>
        </p:blipFill>
        <p:spPr>
          <a:xfrm>
            <a:off x="2042566" y="1828800"/>
            <a:ext cx="8106868" cy="4533900"/>
          </a:xfrm>
          <a:prstGeom prst="rect">
            <a:avLst/>
          </a:prstGeom>
          <a:ln w="19050">
            <a:solidFill>
              <a:schemeClr val="tx1"/>
            </a:solidFill>
          </a:ln>
        </p:spPr>
      </p:pic>
    </p:spTree>
    <p:extLst>
      <p:ext uri="{BB962C8B-B14F-4D97-AF65-F5344CB8AC3E}">
        <p14:creationId xmlns:p14="http://schemas.microsoft.com/office/powerpoint/2010/main" val="4131980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425A67-7FA4-CA28-3DDE-4B7FE52D415F}"/>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fld id="{A67175F6-0B53-2141-BDC6-05B5DDF6370E}" type="slidenum">
              <a:rPr kumimoji="0" lang="en-US" sz="1400" b="0" i="0" u="none" strike="noStrike" kern="1200" cap="none" spc="0" normalizeH="0" baseline="0" noProof="0" smtClean="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rPr>
              <a:pPr marL="0" marR="0" lvl="0" indent="0" algn="ctr" defTabSz="457200" rtl="0" eaLnBrk="1" fontAlgn="auto" latinLnBrk="0" hangingPunct="1">
                <a:lnSpc>
                  <a:spcPct val="100000"/>
                </a:lnSpc>
                <a:spcBef>
                  <a:spcPct val="0"/>
                </a:spcBef>
                <a:spcAft>
                  <a:spcPts val="0"/>
                </a:spcAft>
                <a:buClrTx/>
                <a:buSzTx/>
                <a:buFontTx/>
                <a:buNone/>
                <a:tabLst/>
                <a:defRPr/>
              </a:pPr>
              <a:t>35</a:t>
            </a:fld>
            <a:endParaRPr kumimoji="0" lang="en-US" sz="1400" b="0" i="0" u="none" strike="noStrike" kern="1200" cap="none" spc="0" normalizeH="0" baseline="0" noProof="0" dirty="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E21EBC08-B24F-85F2-3301-6D90EDF41EAF}"/>
              </a:ext>
            </a:extLst>
          </p:cNvPr>
          <p:cNvSpPr>
            <a:spLocks noGrp="1"/>
          </p:cNvSpPr>
          <p:nvPr>
            <p:ph idx="1"/>
          </p:nvPr>
        </p:nvSpPr>
        <p:spPr/>
        <p:txBody>
          <a:bodyPr/>
          <a:lstStyle/>
          <a:p>
            <a:r>
              <a:rPr lang="en-US" dirty="0"/>
              <a:t>Zoom to area of interest (polygons enabled; reduces server impact)</a:t>
            </a:r>
          </a:p>
        </p:txBody>
      </p:sp>
      <p:sp>
        <p:nvSpPr>
          <p:cNvPr id="4" name="Title 3">
            <a:extLst>
              <a:ext uri="{FF2B5EF4-FFF2-40B4-BE49-F238E27FC236}">
                <a16:creationId xmlns:a16="http://schemas.microsoft.com/office/drawing/2014/main" id="{9C437801-55EE-B117-0B13-6F4405F0D7E0}"/>
              </a:ext>
            </a:extLst>
          </p:cNvPr>
          <p:cNvSpPr>
            <a:spLocks noGrp="1"/>
          </p:cNvSpPr>
          <p:nvPr>
            <p:ph type="title"/>
          </p:nvPr>
        </p:nvSpPr>
        <p:spPr/>
        <p:txBody>
          <a:bodyPr/>
          <a:lstStyle/>
          <a:p>
            <a:r>
              <a:rPr lang="en-US" dirty="0"/>
              <a:t>Data Discovery Tool</a:t>
            </a:r>
          </a:p>
        </p:txBody>
      </p:sp>
      <p:pic>
        <p:nvPicPr>
          <p:cNvPr id="6" name="Picture 5">
            <a:extLst>
              <a:ext uri="{FF2B5EF4-FFF2-40B4-BE49-F238E27FC236}">
                <a16:creationId xmlns:a16="http://schemas.microsoft.com/office/drawing/2014/main" id="{F1AA40A4-3727-F5B0-8B0B-38E3763B4086}"/>
              </a:ext>
            </a:extLst>
          </p:cNvPr>
          <p:cNvPicPr>
            <a:picLocks noChangeAspect="1"/>
          </p:cNvPicPr>
          <p:nvPr/>
        </p:nvPicPr>
        <p:blipFill>
          <a:blip r:embed="rId2"/>
          <a:stretch>
            <a:fillRect/>
          </a:stretch>
        </p:blipFill>
        <p:spPr>
          <a:xfrm>
            <a:off x="2025068" y="1828800"/>
            <a:ext cx="8141863" cy="4533900"/>
          </a:xfrm>
          <a:prstGeom prst="rect">
            <a:avLst/>
          </a:prstGeom>
          <a:ln w="19050">
            <a:solidFill>
              <a:schemeClr val="tx1"/>
            </a:solidFill>
          </a:ln>
        </p:spPr>
      </p:pic>
    </p:spTree>
    <p:extLst>
      <p:ext uri="{BB962C8B-B14F-4D97-AF65-F5344CB8AC3E}">
        <p14:creationId xmlns:p14="http://schemas.microsoft.com/office/powerpoint/2010/main" val="2220277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DF2456-8DD0-C890-3E2F-9E382E473CC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fld id="{A67175F6-0B53-2141-BDC6-05B5DDF6370E}" type="slidenum">
              <a:rPr kumimoji="0" lang="en-US" sz="1400" b="0" i="0" u="none" strike="noStrike" kern="1200" cap="none" spc="0" normalizeH="0" baseline="0" noProof="0" smtClean="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rPr>
              <a:pPr marL="0" marR="0" lvl="0" indent="0" algn="ctr" defTabSz="457200" rtl="0" eaLnBrk="1" fontAlgn="auto" latinLnBrk="0" hangingPunct="1">
                <a:lnSpc>
                  <a:spcPct val="100000"/>
                </a:lnSpc>
                <a:spcBef>
                  <a:spcPct val="0"/>
                </a:spcBef>
                <a:spcAft>
                  <a:spcPts val="0"/>
                </a:spcAft>
                <a:buClrTx/>
                <a:buSzTx/>
                <a:buFontTx/>
                <a:buNone/>
                <a:tabLst/>
                <a:defRPr/>
              </a:pPr>
              <a:t>36</a:t>
            </a:fld>
            <a:endParaRPr kumimoji="0" lang="en-US" sz="1400" b="0" i="0" u="none" strike="noStrike" kern="1200" cap="none" spc="0" normalizeH="0" baseline="0" noProof="0" dirty="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929CD531-3A0A-8BEB-36D3-28A25C68AFF9}"/>
              </a:ext>
            </a:extLst>
          </p:cNvPr>
          <p:cNvSpPr>
            <a:spLocks noGrp="1"/>
          </p:cNvSpPr>
          <p:nvPr>
            <p:ph idx="1"/>
          </p:nvPr>
        </p:nvSpPr>
        <p:spPr/>
        <p:txBody>
          <a:bodyPr/>
          <a:lstStyle/>
          <a:p>
            <a:r>
              <a:rPr lang="en-US" dirty="0"/>
              <a:t>Click a polygon to see the attributes, to include image thumbnail</a:t>
            </a:r>
          </a:p>
        </p:txBody>
      </p:sp>
      <p:sp>
        <p:nvSpPr>
          <p:cNvPr id="4" name="Title 3">
            <a:extLst>
              <a:ext uri="{FF2B5EF4-FFF2-40B4-BE49-F238E27FC236}">
                <a16:creationId xmlns:a16="http://schemas.microsoft.com/office/drawing/2014/main" id="{911C9286-FCC4-9C40-187F-56F6DC110B35}"/>
              </a:ext>
            </a:extLst>
          </p:cNvPr>
          <p:cNvSpPr>
            <a:spLocks noGrp="1"/>
          </p:cNvSpPr>
          <p:nvPr>
            <p:ph type="title"/>
          </p:nvPr>
        </p:nvSpPr>
        <p:spPr/>
        <p:txBody>
          <a:bodyPr/>
          <a:lstStyle/>
          <a:p>
            <a:r>
              <a:rPr lang="en-US" dirty="0"/>
              <a:t>Data Discovery Tool</a:t>
            </a:r>
          </a:p>
        </p:txBody>
      </p:sp>
      <p:pic>
        <p:nvPicPr>
          <p:cNvPr id="5" name="Picture 4">
            <a:extLst>
              <a:ext uri="{FF2B5EF4-FFF2-40B4-BE49-F238E27FC236}">
                <a16:creationId xmlns:a16="http://schemas.microsoft.com/office/drawing/2014/main" id="{590B5E9D-E106-0747-885A-36A37BC368D0}"/>
              </a:ext>
            </a:extLst>
          </p:cNvPr>
          <p:cNvPicPr>
            <a:picLocks noChangeAspect="1"/>
          </p:cNvPicPr>
          <p:nvPr/>
        </p:nvPicPr>
        <p:blipFill>
          <a:blip r:embed="rId2"/>
          <a:stretch>
            <a:fillRect/>
          </a:stretch>
        </p:blipFill>
        <p:spPr>
          <a:xfrm>
            <a:off x="2049387" y="1828800"/>
            <a:ext cx="8093225" cy="4533900"/>
          </a:xfrm>
          <a:prstGeom prst="rect">
            <a:avLst/>
          </a:prstGeom>
          <a:ln w="19050">
            <a:solidFill>
              <a:schemeClr val="tx1"/>
            </a:solidFill>
          </a:ln>
        </p:spPr>
      </p:pic>
    </p:spTree>
    <p:extLst>
      <p:ext uri="{BB962C8B-B14F-4D97-AF65-F5344CB8AC3E}">
        <p14:creationId xmlns:p14="http://schemas.microsoft.com/office/powerpoint/2010/main" val="3116514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1EE7F8-BD96-8C0A-C94F-66738CFB4AB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fld id="{A67175F6-0B53-2141-BDC6-05B5DDF6370E}" type="slidenum">
              <a:rPr kumimoji="0" lang="en-US" sz="1400" b="0" i="0" u="none" strike="noStrike" kern="1200" cap="none" spc="0" normalizeH="0" baseline="0" noProof="0" smtClean="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rPr>
              <a:pPr marL="0" marR="0" lvl="0" indent="0" algn="ctr" defTabSz="457200" rtl="0" eaLnBrk="1" fontAlgn="auto" latinLnBrk="0" hangingPunct="1">
                <a:lnSpc>
                  <a:spcPct val="100000"/>
                </a:lnSpc>
                <a:spcBef>
                  <a:spcPct val="0"/>
                </a:spcBef>
                <a:spcAft>
                  <a:spcPts val="0"/>
                </a:spcAft>
                <a:buClrTx/>
                <a:buSzTx/>
                <a:buFontTx/>
                <a:buNone/>
                <a:tabLst/>
                <a:defRPr/>
              </a:pPr>
              <a:t>37</a:t>
            </a:fld>
            <a:endParaRPr kumimoji="0" lang="en-US" sz="1400" b="0" i="0" u="none" strike="noStrike" kern="1200" cap="none" spc="0" normalizeH="0" baseline="0" noProof="0" dirty="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14404E56-2D47-5781-61C3-395A90E7AFD9}"/>
              </a:ext>
            </a:extLst>
          </p:cNvPr>
          <p:cNvSpPr>
            <a:spLocks noGrp="1"/>
          </p:cNvSpPr>
          <p:nvPr>
            <p:ph idx="1"/>
          </p:nvPr>
        </p:nvSpPr>
        <p:spPr/>
        <p:txBody>
          <a:bodyPr/>
          <a:lstStyle/>
          <a:p>
            <a:r>
              <a:rPr lang="en-US" dirty="0"/>
              <a:t>Click the </a:t>
            </a:r>
            <a:r>
              <a:rPr lang="en-US" dirty="0" err="1"/>
              <a:t>previewurl</a:t>
            </a:r>
            <a:r>
              <a:rPr lang="en-US" dirty="0"/>
              <a:t> “More info” link or the thumbnail to see the image in more detail </a:t>
            </a:r>
          </a:p>
        </p:txBody>
      </p:sp>
      <p:sp>
        <p:nvSpPr>
          <p:cNvPr id="4" name="Title 3">
            <a:extLst>
              <a:ext uri="{FF2B5EF4-FFF2-40B4-BE49-F238E27FC236}">
                <a16:creationId xmlns:a16="http://schemas.microsoft.com/office/drawing/2014/main" id="{38369AA0-59DD-F369-89EF-202D9CF45D50}"/>
              </a:ext>
            </a:extLst>
          </p:cNvPr>
          <p:cNvSpPr>
            <a:spLocks noGrp="1"/>
          </p:cNvSpPr>
          <p:nvPr>
            <p:ph type="title"/>
          </p:nvPr>
        </p:nvSpPr>
        <p:spPr/>
        <p:txBody>
          <a:bodyPr/>
          <a:lstStyle/>
          <a:p>
            <a:r>
              <a:rPr lang="en-US" dirty="0"/>
              <a:t>Data Discovery Tool</a:t>
            </a:r>
          </a:p>
        </p:txBody>
      </p:sp>
      <p:pic>
        <p:nvPicPr>
          <p:cNvPr id="5" name="Picture 4">
            <a:extLst>
              <a:ext uri="{FF2B5EF4-FFF2-40B4-BE49-F238E27FC236}">
                <a16:creationId xmlns:a16="http://schemas.microsoft.com/office/drawing/2014/main" id="{51F70BBE-318C-6AD5-8AC4-67C68A372539}"/>
              </a:ext>
            </a:extLst>
          </p:cNvPr>
          <p:cNvPicPr>
            <a:picLocks noChangeAspect="1"/>
          </p:cNvPicPr>
          <p:nvPr/>
        </p:nvPicPr>
        <p:blipFill>
          <a:blip r:embed="rId2"/>
          <a:stretch>
            <a:fillRect/>
          </a:stretch>
        </p:blipFill>
        <p:spPr>
          <a:xfrm>
            <a:off x="2039351" y="1828800"/>
            <a:ext cx="8113297" cy="4533900"/>
          </a:xfrm>
          <a:prstGeom prst="rect">
            <a:avLst/>
          </a:prstGeom>
          <a:ln w="19050">
            <a:solidFill>
              <a:schemeClr val="tx1"/>
            </a:solidFill>
          </a:ln>
        </p:spPr>
      </p:pic>
    </p:spTree>
    <p:extLst>
      <p:ext uri="{BB962C8B-B14F-4D97-AF65-F5344CB8AC3E}">
        <p14:creationId xmlns:p14="http://schemas.microsoft.com/office/powerpoint/2010/main" val="234922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425A67-7FA4-CA28-3DDE-4B7FE52D415F}"/>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fld id="{A67175F6-0B53-2141-BDC6-05B5DDF6370E}" type="slidenum">
              <a:rPr kumimoji="0" lang="en-US" sz="1400" b="0" i="0" u="none" strike="noStrike" kern="1200" cap="none" spc="0" normalizeH="0" baseline="0" noProof="0" smtClean="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rPr>
              <a:pPr marL="0" marR="0" lvl="0" indent="0" algn="ctr" defTabSz="457200" rtl="0" eaLnBrk="1" fontAlgn="auto" latinLnBrk="0" hangingPunct="1">
                <a:lnSpc>
                  <a:spcPct val="100000"/>
                </a:lnSpc>
                <a:spcBef>
                  <a:spcPct val="0"/>
                </a:spcBef>
                <a:spcAft>
                  <a:spcPts val="0"/>
                </a:spcAft>
                <a:buClrTx/>
                <a:buSzTx/>
                <a:buFontTx/>
                <a:buNone/>
                <a:tabLst/>
                <a:defRPr/>
              </a:pPr>
              <a:t>38</a:t>
            </a:fld>
            <a:endParaRPr kumimoji="0" lang="en-US" sz="1400" b="0" i="0" u="none" strike="noStrike" kern="1200" cap="none" spc="0" normalizeH="0" baseline="0" noProof="0" dirty="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E21EBC08-B24F-85F2-3301-6D90EDF41EAF}"/>
              </a:ext>
            </a:extLst>
          </p:cNvPr>
          <p:cNvSpPr>
            <a:spLocks noGrp="1"/>
          </p:cNvSpPr>
          <p:nvPr>
            <p:ph idx="1"/>
          </p:nvPr>
        </p:nvSpPr>
        <p:spPr/>
        <p:txBody>
          <a:bodyPr/>
          <a:lstStyle/>
          <a:p>
            <a:r>
              <a:rPr lang="en-US" dirty="0"/>
              <a:t>Click Spatial Search – select point/line/polygon, set buffer distance</a:t>
            </a:r>
          </a:p>
        </p:txBody>
      </p:sp>
      <p:sp>
        <p:nvSpPr>
          <p:cNvPr id="4" name="Title 3">
            <a:extLst>
              <a:ext uri="{FF2B5EF4-FFF2-40B4-BE49-F238E27FC236}">
                <a16:creationId xmlns:a16="http://schemas.microsoft.com/office/drawing/2014/main" id="{9C437801-55EE-B117-0B13-6F4405F0D7E0}"/>
              </a:ext>
            </a:extLst>
          </p:cNvPr>
          <p:cNvSpPr>
            <a:spLocks noGrp="1"/>
          </p:cNvSpPr>
          <p:nvPr>
            <p:ph type="title"/>
          </p:nvPr>
        </p:nvSpPr>
        <p:spPr/>
        <p:txBody>
          <a:bodyPr/>
          <a:lstStyle/>
          <a:p>
            <a:r>
              <a:rPr lang="en-US" dirty="0"/>
              <a:t>Data Discovery Tool</a:t>
            </a:r>
          </a:p>
        </p:txBody>
      </p:sp>
      <p:pic>
        <p:nvPicPr>
          <p:cNvPr id="6" name="Picture 5">
            <a:extLst>
              <a:ext uri="{FF2B5EF4-FFF2-40B4-BE49-F238E27FC236}">
                <a16:creationId xmlns:a16="http://schemas.microsoft.com/office/drawing/2014/main" id="{2393F502-326E-A0B6-E557-AED19B3AD12C}"/>
              </a:ext>
            </a:extLst>
          </p:cNvPr>
          <p:cNvPicPr>
            <a:picLocks noChangeAspect="1"/>
          </p:cNvPicPr>
          <p:nvPr/>
        </p:nvPicPr>
        <p:blipFill>
          <a:blip r:embed="rId2"/>
          <a:stretch>
            <a:fillRect/>
          </a:stretch>
        </p:blipFill>
        <p:spPr>
          <a:xfrm>
            <a:off x="1883678" y="1828800"/>
            <a:ext cx="8098522" cy="4533900"/>
          </a:xfrm>
          <a:prstGeom prst="rect">
            <a:avLst/>
          </a:prstGeom>
          <a:ln w="19050">
            <a:solidFill>
              <a:schemeClr val="tx1"/>
            </a:solidFill>
          </a:ln>
        </p:spPr>
      </p:pic>
      <p:sp>
        <p:nvSpPr>
          <p:cNvPr id="7" name="Rectangle 6">
            <a:extLst>
              <a:ext uri="{FF2B5EF4-FFF2-40B4-BE49-F238E27FC236}">
                <a16:creationId xmlns:a16="http://schemas.microsoft.com/office/drawing/2014/main" id="{E20B5C69-51FF-A9CB-074C-5DB7C5C17128}"/>
              </a:ext>
            </a:extLst>
          </p:cNvPr>
          <p:cNvSpPr/>
          <p:nvPr/>
        </p:nvSpPr>
        <p:spPr>
          <a:xfrm>
            <a:off x="5743497" y="5135051"/>
            <a:ext cx="378884" cy="3788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D951BB3-5B2B-B328-2029-0720D5C1DE71}"/>
              </a:ext>
            </a:extLst>
          </p:cNvPr>
          <p:cNvSpPr/>
          <p:nvPr/>
        </p:nvSpPr>
        <p:spPr>
          <a:xfrm>
            <a:off x="1988403" y="5903986"/>
            <a:ext cx="1531546" cy="3788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491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425A67-7FA4-CA28-3DDE-4B7FE52D415F}"/>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fld id="{A67175F6-0B53-2141-BDC6-05B5DDF6370E}" type="slidenum">
              <a:rPr kumimoji="0" lang="en-US" sz="1400" b="0" i="0" u="none" strike="noStrike" kern="1200" cap="none" spc="0" normalizeH="0" baseline="0" noProof="0" smtClean="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rPr>
              <a:pPr marL="0" marR="0" lvl="0" indent="0" algn="ctr" defTabSz="457200" rtl="0" eaLnBrk="1" fontAlgn="auto" latinLnBrk="0" hangingPunct="1">
                <a:lnSpc>
                  <a:spcPct val="100000"/>
                </a:lnSpc>
                <a:spcBef>
                  <a:spcPct val="0"/>
                </a:spcBef>
                <a:spcAft>
                  <a:spcPts val="0"/>
                </a:spcAft>
                <a:buClrTx/>
                <a:buSzTx/>
                <a:buFontTx/>
                <a:buNone/>
                <a:tabLst/>
                <a:defRPr/>
              </a:pPr>
              <a:t>39</a:t>
            </a:fld>
            <a:endParaRPr kumimoji="0" lang="en-US" sz="1400" b="0" i="0" u="none" strike="noStrike" kern="1200" cap="none" spc="0" normalizeH="0" baseline="0" noProof="0" dirty="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E21EBC08-B24F-85F2-3301-6D90EDF41EAF}"/>
              </a:ext>
            </a:extLst>
          </p:cNvPr>
          <p:cNvSpPr>
            <a:spLocks noGrp="1"/>
          </p:cNvSpPr>
          <p:nvPr>
            <p:ph idx="1"/>
          </p:nvPr>
        </p:nvSpPr>
        <p:spPr/>
        <p:txBody>
          <a:bodyPr/>
          <a:lstStyle/>
          <a:p>
            <a:r>
              <a:rPr lang="en-US" dirty="0"/>
              <a:t>After selection, system will generate buffer and zoom to location</a:t>
            </a:r>
          </a:p>
        </p:txBody>
      </p:sp>
      <p:sp>
        <p:nvSpPr>
          <p:cNvPr id="4" name="Title 3">
            <a:extLst>
              <a:ext uri="{FF2B5EF4-FFF2-40B4-BE49-F238E27FC236}">
                <a16:creationId xmlns:a16="http://schemas.microsoft.com/office/drawing/2014/main" id="{9C437801-55EE-B117-0B13-6F4405F0D7E0}"/>
              </a:ext>
            </a:extLst>
          </p:cNvPr>
          <p:cNvSpPr>
            <a:spLocks noGrp="1"/>
          </p:cNvSpPr>
          <p:nvPr>
            <p:ph type="title"/>
          </p:nvPr>
        </p:nvSpPr>
        <p:spPr/>
        <p:txBody>
          <a:bodyPr/>
          <a:lstStyle/>
          <a:p>
            <a:r>
              <a:rPr lang="en-US" dirty="0"/>
              <a:t>Data Discovery Tool</a:t>
            </a:r>
          </a:p>
        </p:txBody>
      </p:sp>
      <p:pic>
        <p:nvPicPr>
          <p:cNvPr id="7" name="Picture 6">
            <a:extLst>
              <a:ext uri="{FF2B5EF4-FFF2-40B4-BE49-F238E27FC236}">
                <a16:creationId xmlns:a16="http://schemas.microsoft.com/office/drawing/2014/main" id="{76A70EF6-B84C-FF0B-8B36-85205E7734C1}"/>
              </a:ext>
            </a:extLst>
          </p:cNvPr>
          <p:cNvPicPr>
            <a:picLocks noChangeAspect="1"/>
          </p:cNvPicPr>
          <p:nvPr/>
        </p:nvPicPr>
        <p:blipFill>
          <a:blip r:embed="rId2"/>
          <a:stretch>
            <a:fillRect/>
          </a:stretch>
        </p:blipFill>
        <p:spPr>
          <a:xfrm>
            <a:off x="2021867" y="1828800"/>
            <a:ext cx="8148266" cy="4533900"/>
          </a:xfrm>
          <a:prstGeom prst="rect">
            <a:avLst/>
          </a:prstGeom>
          <a:ln w="19050">
            <a:solidFill>
              <a:schemeClr val="tx1"/>
            </a:solidFill>
          </a:ln>
        </p:spPr>
      </p:pic>
    </p:spTree>
    <p:extLst>
      <p:ext uri="{BB962C8B-B14F-4D97-AF65-F5344CB8AC3E}">
        <p14:creationId xmlns:p14="http://schemas.microsoft.com/office/powerpoint/2010/main" val="61154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42905-B079-959D-1E83-8A4D511376DB}"/>
              </a:ext>
            </a:extLst>
          </p:cNvPr>
          <p:cNvPicPr>
            <a:picLocks noChangeAspect="1"/>
          </p:cNvPicPr>
          <p:nvPr/>
        </p:nvPicPr>
        <p:blipFill rotWithShape="1">
          <a:blip r:embed="rId3">
            <a:extLst>
              <a:ext uri="{28A0092B-C50C-407E-A947-70E740481C1C}">
                <a14:useLocalDpi xmlns:a14="http://schemas.microsoft.com/office/drawing/2010/main" val="0"/>
              </a:ext>
            </a:extLst>
          </a:blip>
          <a:srcRect b="42349"/>
          <a:stretch/>
        </p:blipFill>
        <p:spPr>
          <a:xfrm>
            <a:off x="2076450" y="721255"/>
            <a:ext cx="7962899" cy="3526895"/>
          </a:xfrm>
          <a:prstGeom prst="rect">
            <a:avLst/>
          </a:prstGeom>
          <a:ln>
            <a:solidFill>
              <a:schemeClr val="tx1"/>
            </a:solidFill>
          </a:ln>
        </p:spPr>
      </p:pic>
      <p:pic>
        <p:nvPicPr>
          <p:cNvPr id="2" name="Picture 1">
            <a:extLst>
              <a:ext uri="{FF2B5EF4-FFF2-40B4-BE49-F238E27FC236}">
                <a16:creationId xmlns:a16="http://schemas.microsoft.com/office/drawing/2014/main" id="{666F9E48-B9E6-E8D5-6F33-38C4F85C07B5}"/>
              </a:ext>
            </a:extLst>
          </p:cNvPr>
          <p:cNvPicPr>
            <a:picLocks noChangeAspect="1"/>
          </p:cNvPicPr>
          <p:nvPr/>
        </p:nvPicPr>
        <p:blipFill>
          <a:blip r:embed="rId4"/>
          <a:stretch>
            <a:fillRect/>
          </a:stretch>
        </p:blipFill>
        <p:spPr>
          <a:xfrm>
            <a:off x="0" y="4324350"/>
            <a:ext cx="5162550" cy="2385826"/>
          </a:xfrm>
          <a:prstGeom prst="rect">
            <a:avLst/>
          </a:prstGeom>
          <a:ln>
            <a:solidFill>
              <a:schemeClr val="tx1"/>
            </a:solidFill>
          </a:ln>
        </p:spPr>
      </p:pic>
      <p:pic>
        <p:nvPicPr>
          <p:cNvPr id="5" name="Picture 4">
            <a:extLst>
              <a:ext uri="{FF2B5EF4-FFF2-40B4-BE49-F238E27FC236}">
                <a16:creationId xmlns:a16="http://schemas.microsoft.com/office/drawing/2014/main" id="{8006D924-F40A-D5C6-D44B-CD6816FA6E88}"/>
              </a:ext>
            </a:extLst>
          </p:cNvPr>
          <p:cNvPicPr>
            <a:picLocks noChangeAspect="1"/>
          </p:cNvPicPr>
          <p:nvPr/>
        </p:nvPicPr>
        <p:blipFill rotWithShape="1">
          <a:blip r:embed="rId5"/>
          <a:srcRect b="42424"/>
          <a:stretch/>
        </p:blipFill>
        <p:spPr>
          <a:xfrm>
            <a:off x="2076450" y="4324351"/>
            <a:ext cx="7894320" cy="2533650"/>
          </a:xfrm>
          <a:prstGeom prst="rect">
            <a:avLst/>
          </a:prstGeom>
        </p:spPr>
      </p:pic>
      <p:pic>
        <p:nvPicPr>
          <p:cNvPr id="7" name="Picture 6">
            <a:extLst>
              <a:ext uri="{FF2B5EF4-FFF2-40B4-BE49-F238E27FC236}">
                <a16:creationId xmlns:a16="http://schemas.microsoft.com/office/drawing/2014/main" id="{D69E6C64-A1E9-0861-4F1A-36D0DB13EFC4}"/>
              </a:ext>
            </a:extLst>
          </p:cNvPr>
          <p:cNvPicPr>
            <a:picLocks noChangeAspect="1"/>
          </p:cNvPicPr>
          <p:nvPr/>
        </p:nvPicPr>
        <p:blipFill rotWithShape="1">
          <a:blip r:embed="rId6"/>
          <a:srcRect r="5494" b="54623"/>
          <a:stretch/>
        </p:blipFill>
        <p:spPr>
          <a:xfrm>
            <a:off x="5719763" y="4324351"/>
            <a:ext cx="6472238" cy="2385825"/>
          </a:xfrm>
          <a:prstGeom prst="rect">
            <a:avLst/>
          </a:prstGeom>
        </p:spPr>
      </p:pic>
    </p:spTree>
    <p:extLst>
      <p:ext uri="{BB962C8B-B14F-4D97-AF65-F5344CB8AC3E}">
        <p14:creationId xmlns:p14="http://schemas.microsoft.com/office/powerpoint/2010/main" val="3007301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6F63DB-3A02-2F7F-2DD7-386EA2479DEF}"/>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fld id="{A67175F6-0B53-2141-BDC6-05B5DDF6370E}" type="slidenum">
              <a:rPr kumimoji="0" lang="en-US" sz="1400" b="0" i="0" u="none" strike="noStrike" kern="1200" cap="none" spc="0" normalizeH="0" baseline="0" noProof="0" smtClean="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rPr>
              <a:pPr marL="0" marR="0" lvl="0" indent="0" algn="ctr" defTabSz="457200" rtl="0" eaLnBrk="1" fontAlgn="auto" latinLnBrk="0" hangingPunct="1">
                <a:lnSpc>
                  <a:spcPct val="100000"/>
                </a:lnSpc>
                <a:spcBef>
                  <a:spcPct val="0"/>
                </a:spcBef>
                <a:spcAft>
                  <a:spcPts val="0"/>
                </a:spcAft>
                <a:buClrTx/>
                <a:buSzTx/>
                <a:buFontTx/>
                <a:buNone/>
                <a:tabLst/>
                <a:defRPr/>
              </a:pPr>
              <a:t>40</a:t>
            </a:fld>
            <a:endParaRPr kumimoji="0" lang="en-US" sz="1400" b="0" i="0" u="none" strike="noStrike" kern="1200" cap="none" spc="0" normalizeH="0" baseline="0" noProof="0" dirty="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397A7FB2-5BBD-4578-570D-FC5862FB667C}"/>
              </a:ext>
            </a:extLst>
          </p:cNvPr>
          <p:cNvSpPr>
            <a:spLocks noGrp="1"/>
          </p:cNvSpPr>
          <p:nvPr>
            <p:ph idx="1"/>
          </p:nvPr>
        </p:nvSpPr>
        <p:spPr/>
        <p:txBody>
          <a:bodyPr/>
          <a:lstStyle/>
          <a:p>
            <a:r>
              <a:rPr lang="en-US" dirty="0"/>
              <a:t>Click Footprints to see the images within that buffered location</a:t>
            </a:r>
          </a:p>
        </p:txBody>
      </p:sp>
      <p:sp>
        <p:nvSpPr>
          <p:cNvPr id="4" name="Title 3">
            <a:extLst>
              <a:ext uri="{FF2B5EF4-FFF2-40B4-BE49-F238E27FC236}">
                <a16:creationId xmlns:a16="http://schemas.microsoft.com/office/drawing/2014/main" id="{ADCFC0D6-A1BD-1B01-B0CE-56D55BD1B79E}"/>
              </a:ext>
            </a:extLst>
          </p:cNvPr>
          <p:cNvSpPr>
            <a:spLocks noGrp="1"/>
          </p:cNvSpPr>
          <p:nvPr>
            <p:ph type="title"/>
          </p:nvPr>
        </p:nvSpPr>
        <p:spPr/>
        <p:txBody>
          <a:bodyPr/>
          <a:lstStyle/>
          <a:p>
            <a:r>
              <a:rPr lang="en-US" dirty="0"/>
              <a:t>Data Discovery Tool</a:t>
            </a:r>
          </a:p>
        </p:txBody>
      </p:sp>
      <p:pic>
        <p:nvPicPr>
          <p:cNvPr id="5" name="Picture 4">
            <a:extLst>
              <a:ext uri="{FF2B5EF4-FFF2-40B4-BE49-F238E27FC236}">
                <a16:creationId xmlns:a16="http://schemas.microsoft.com/office/drawing/2014/main" id="{391D3C8B-930D-593D-B665-51E39EAE9D25}"/>
              </a:ext>
            </a:extLst>
          </p:cNvPr>
          <p:cNvPicPr>
            <a:picLocks noChangeAspect="1"/>
          </p:cNvPicPr>
          <p:nvPr/>
        </p:nvPicPr>
        <p:blipFill>
          <a:blip r:embed="rId2"/>
          <a:stretch>
            <a:fillRect/>
          </a:stretch>
        </p:blipFill>
        <p:spPr>
          <a:xfrm>
            <a:off x="2002672" y="1828800"/>
            <a:ext cx="8186655" cy="4533900"/>
          </a:xfrm>
          <a:prstGeom prst="rect">
            <a:avLst/>
          </a:prstGeom>
          <a:ln w="19050">
            <a:solidFill>
              <a:schemeClr val="tx1"/>
            </a:solidFill>
          </a:ln>
        </p:spPr>
      </p:pic>
      <p:sp>
        <p:nvSpPr>
          <p:cNvPr id="6" name="Rectangle 5">
            <a:extLst>
              <a:ext uri="{FF2B5EF4-FFF2-40B4-BE49-F238E27FC236}">
                <a16:creationId xmlns:a16="http://schemas.microsoft.com/office/drawing/2014/main" id="{E81CB945-6CD0-DBE9-ECAE-6A4642CD9079}"/>
              </a:ext>
            </a:extLst>
          </p:cNvPr>
          <p:cNvSpPr/>
          <p:nvPr/>
        </p:nvSpPr>
        <p:spPr>
          <a:xfrm>
            <a:off x="2002672" y="5830528"/>
            <a:ext cx="8186655" cy="53217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315CCE5-8466-3AEE-7B22-198176375FCD}"/>
              </a:ext>
            </a:extLst>
          </p:cNvPr>
          <p:cNvSpPr/>
          <p:nvPr/>
        </p:nvSpPr>
        <p:spPr>
          <a:xfrm>
            <a:off x="2701241" y="5593976"/>
            <a:ext cx="563068" cy="14806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755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1613B6-3C5D-79AD-CCE7-6C5615B5BACF}"/>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fld id="{A67175F6-0B53-2141-BDC6-05B5DDF6370E}" type="slidenum">
              <a:rPr kumimoji="0" lang="en-US" sz="1400" b="0" i="0" u="none" strike="noStrike" kern="1200" cap="none" spc="0" normalizeH="0" baseline="0" noProof="0" smtClean="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rPr>
              <a:pPr marL="0" marR="0" lvl="0" indent="0" algn="ctr" defTabSz="457200" rtl="0" eaLnBrk="1" fontAlgn="auto" latinLnBrk="0" hangingPunct="1">
                <a:lnSpc>
                  <a:spcPct val="100000"/>
                </a:lnSpc>
                <a:spcBef>
                  <a:spcPct val="0"/>
                </a:spcBef>
                <a:spcAft>
                  <a:spcPts val="0"/>
                </a:spcAft>
                <a:buClrTx/>
                <a:buSzTx/>
                <a:buFontTx/>
                <a:buNone/>
                <a:tabLst/>
                <a:defRPr/>
              </a:pPr>
              <a:t>41</a:t>
            </a:fld>
            <a:endParaRPr kumimoji="0" lang="en-US" sz="1400" b="0" i="0" u="none" strike="noStrike" kern="1200" cap="none" spc="0" normalizeH="0" baseline="0" noProof="0" dirty="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FC76C649-6426-FA5E-F8BE-081F1C3FA3DB}"/>
              </a:ext>
            </a:extLst>
          </p:cNvPr>
          <p:cNvSpPr>
            <a:spLocks noGrp="1"/>
          </p:cNvSpPr>
          <p:nvPr>
            <p:ph idx="1"/>
          </p:nvPr>
        </p:nvSpPr>
        <p:spPr/>
        <p:txBody>
          <a:bodyPr/>
          <a:lstStyle/>
          <a:p>
            <a:r>
              <a:rPr lang="en-US" dirty="0"/>
              <a:t>Click the Download button (   ) to save the results as a csv file</a:t>
            </a:r>
          </a:p>
        </p:txBody>
      </p:sp>
      <p:sp>
        <p:nvSpPr>
          <p:cNvPr id="4" name="Title 3">
            <a:extLst>
              <a:ext uri="{FF2B5EF4-FFF2-40B4-BE49-F238E27FC236}">
                <a16:creationId xmlns:a16="http://schemas.microsoft.com/office/drawing/2014/main" id="{1C100C51-572F-9480-5D3D-A3154759042F}"/>
              </a:ext>
            </a:extLst>
          </p:cNvPr>
          <p:cNvSpPr>
            <a:spLocks noGrp="1"/>
          </p:cNvSpPr>
          <p:nvPr>
            <p:ph type="title"/>
          </p:nvPr>
        </p:nvSpPr>
        <p:spPr/>
        <p:txBody>
          <a:bodyPr/>
          <a:lstStyle/>
          <a:p>
            <a:r>
              <a:rPr lang="en-US"/>
              <a:t>Data Discovery Tool</a:t>
            </a:r>
            <a:endParaRPr lang="en-US" dirty="0"/>
          </a:p>
        </p:txBody>
      </p:sp>
      <p:pic>
        <p:nvPicPr>
          <p:cNvPr id="5" name="Picture 4">
            <a:extLst>
              <a:ext uri="{FF2B5EF4-FFF2-40B4-BE49-F238E27FC236}">
                <a16:creationId xmlns:a16="http://schemas.microsoft.com/office/drawing/2014/main" id="{B61D1574-2701-F607-E2CA-D3D86939EA43}"/>
              </a:ext>
            </a:extLst>
          </p:cNvPr>
          <p:cNvPicPr>
            <a:picLocks noChangeAspect="1"/>
          </p:cNvPicPr>
          <p:nvPr/>
        </p:nvPicPr>
        <p:blipFill>
          <a:blip r:embed="rId2"/>
          <a:stretch>
            <a:fillRect/>
          </a:stretch>
        </p:blipFill>
        <p:spPr>
          <a:xfrm>
            <a:off x="1197573" y="1423567"/>
            <a:ext cx="9796853" cy="4939133"/>
          </a:xfrm>
          <a:prstGeom prst="rect">
            <a:avLst/>
          </a:prstGeom>
          <a:ln w="19050">
            <a:solidFill>
              <a:schemeClr val="tx1"/>
            </a:solidFill>
          </a:ln>
        </p:spPr>
      </p:pic>
      <p:pic>
        <p:nvPicPr>
          <p:cNvPr id="6" name="Picture 5">
            <a:extLst>
              <a:ext uri="{FF2B5EF4-FFF2-40B4-BE49-F238E27FC236}">
                <a16:creationId xmlns:a16="http://schemas.microsoft.com/office/drawing/2014/main" id="{066F86DB-97B6-CF39-E52F-B86E1EB02E04}"/>
              </a:ext>
            </a:extLst>
          </p:cNvPr>
          <p:cNvPicPr>
            <a:picLocks noChangeAspect="1"/>
          </p:cNvPicPr>
          <p:nvPr/>
        </p:nvPicPr>
        <p:blipFill rotWithShape="1">
          <a:blip r:embed="rId3"/>
          <a:srcRect l="23863" t="16381" r="21022" b="17241"/>
          <a:stretch/>
        </p:blipFill>
        <p:spPr>
          <a:xfrm>
            <a:off x="5070475" y="1072775"/>
            <a:ext cx="307976" cy="244475"/>
          </a:xfrm>
          <a:prstGeom prst="rect">
            <a:avLst/>
          </a:prstGeom>
        </p:spPr>
      </p:pic>
    </p:spTree>
    <p:extLst>
      <p:ext uri="{BB962C8B-B14F-4D97-AF65-F5344CB8AC3E}">
        <p14:creationId xmlns:p14="http://schemas.microsoft.com/office/powerpoint/2010/main" val="1423489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890C08-33CC-01EA-FA92-8D20272A22AF}"/>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fld id="{A67175F6-0B53-2141-BDC6-05B5DDF6370E}" type="slidenum">
              <a:rPr kumimoji="0" lang="en-US" sz="1400" b="0" i="0" u="none" strike="noStrike" kern="1200" cap="none" spc="0" normalizeH="0" baseline="0" noProof="0" smtClean="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rPr>
              <a:pPr marL="0" marR="0" lvl="0" indent="0" algn="ctr" defTabSz="457200" rtl="0" eaLnBrk="1" fontAlgn="auto" latinLnBrk="0" hangingPunct="1">
                <a:lnSpc>
                  <a:spcPct val="100000"/>
                </a:lnSpc>
                <a:spcBef>
                  <a:spcPct val="0"/>
                </a:spcBef>
                <a:spcAft>
                  <a:spcPts val="0"/>
                </a:spcAft>
                <a:buClrTx/>
                <a:buSzTx/>
                <a:buFontTx/>
                <a:buNone/>
                <a:tabLst/>
                <a:defRPr/>
              </a:pPr>
              <a:t>42</a:t>
            </a:fld>
            <a:endParaRPr kumimoji="0" lang="en-US" sz="1400" b="0" i="0" u="none" strike="noStrike" kern="1200" cap="none" spc="0" normalizeH="0" baseline="0" noProof="0" dirty="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70610726-5E71-82E1-1617-E4C1AEE83C6B}"/>
              </a:ext>
            </a:extLst>
          </p:cNvPr>
          <p:cNvSpPr>
            <a:spLocks noGrp="1"/>
          </p:cNvSpPr>
          <p:nvPr>
            <p:ph idx="1"/>
          </p:nvPr>
        </p:nvSpPr>
        <p:spPr/>
        <p:txBody>
          <a:bodyPr/>
          <a:lstStyle/>
          <a:p>
            <a:r>
              <a:rPr lang="en-US" dirty="0"/>
              <a:t>With Advanced Search, specify search parameters (sensor, </a:t>
            </a:r>
            <a:r>
              <a:rPr lang="en-US" dirty="0" err="1"/>
              <a:t>cloudcover</a:t>
            </a:r>
            <a:r>
              <a:rPr lang="en-US" dirty="0"/>
              <a:t>, etc.) and export the resulting footprint feature class</a:t>
            </a:r>
          </a:p>
        </p:txBody>
      </p:sp>
      <p:sp>
        <p:nvSpPr>
          <p:cNvPr id="4" name="Title 3">
            <a:extLst>
              <a:ext uri="{FF2B5EF4-FFF2-40B4-BE49-F238E27FC236}">
                <a16:creationId xmlns:a16="http://schemas.microsoft.com/office/drawing/2014/main" id="{CB0BCE20-C0A0-0E5D-1E05-77CBB5967B6A}"/>
              </a:ext>
            </a:extLst>
          </p:cNvPr>
          <p:cNvSpPr>
            <a:spLocks noGrp="1"/>
          </p:cNvSpPr>
          <p:nvPr>
            <p:ph type="title"/>
          </p:nvPr>
        </p:nvSpPr>
        <p:spPr/>
        <p:txBody>
          <a:bodyPr/>
          <a:lstStyle/>
          <a:p>
            <a:r>
              <a:rPr lang="en-US" dirty="0"/>
              <a:t>Advanced Data Discovery Tool</a:t>
            </a:r>
          </a:p>
        </p:txBody>
      </p:sp>
      <p:pic>
        <p:nvPicPr>
          <p:cNvPr id="5" name="Picture 4">
            <a:extLst>
              <a:ext uri="{FF2B5EF4-FFF2-40B4-BE49-F238E27FC236}">
                <a16:creationId xmlns:a16="http://schemas.microsoft.com/office/drawing/2014/main" id="{F5E77AF3-50D1-DD95-11C4-82813C3B1271}"/>
              </a:ext>
            </a:extLst>
          </p:cNvPr>
          <p:cNvPicPr>
            <a:picLocks noChangeAspect="1"/>
          </p:cNvPicPr>
          <p:nvPr/>
        </p:nvPicPr>
        <p:blipFill>
          <a:blip r:embed="rId2"/>
          <a:stretch>
            <a:fillRect/>
          </a:stretch>
        </p:blipFill>
        <p:spPr>
          <a:xfrm>
            <a:off x="2015489" y="1828800"/>
            <a:ext cx="8161022" cy="4533900"/>
          </a:xfrm>
          <a:prstGeom prst="rect">
            <a:avLst/>
          </a:prstGeom>
          <a:ln w="19050">
            <a:solidFill>
              <a:schemeClr val="tx1"/>
            </a:solidFill>
          </a:ln>
        </p:spPr>
      </p:pic>
      <p:sp>
        <p:nvSpPr>
          <p:cNvPr id="6" name="Rectangle 5">
            <a:extLst>
              <a:ext uri="{FF2B5EF4-FFF2-40B4-BE49-F238E27FC236}">
                <a16:creationId xmlns:a16="http://schemas.microsoft.com/office/drawing/2014/main" id="{AFA7C8C0-0DC8-0AB5-DA2B-3821043BE5CD}"/>
              </a:ext>
            </a:extLst>
          </p:cNvPr>
          <p:cNvSpPr/>
          <p:nvPr/>
        </p:nvSpPr>
        <p:spPr>
          <a:xfrm>
            <a:off x="2413747" y="3792072"/>
            <a:ext cx="1721224" cy="11497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864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0C8B8-5E1F-4846-B856-E6FF381DCE97}"/>
              </a:ext>
            </a:extLst>
          </p:cNvPr>
          <p:cNvSpPr>
            <a:spLocks noGrp="1"/>
          </p:cNvSpPr>
          <p:nvPr>
            <p:ph type="title"/>
          </p:nvPr>
        </p:nvSpPr>
        <p:spPr/>
        <p:txBody>
          <a:bodyPr/>
          <a:lstStyle/>
          <a:p>
            <a:endParaRPr lang="en-US"/>
          </a:p>
        </p:txBody>
      </p:sp>
      <p:pic>
        <p:nvPicPr>
          <p:cNvPr id="15" name="Content Placeholder 14">
            <a:extLst>
              <a:ext uri="{FF2B5EF4-FFF2-40B4-BE49-F238E27FC236}">
                <a16:creationId xmlns:a16="http://schemas.microsoft.com/office/drawing/2014/main" id="{7E71747C-D4F8-D846-9146-4571082FDA22}"/>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21265" y="0"/>
            <a:ext cx="12344400" cy="3614802"/>
          </a:xfrm>
        </p:spPr>
      </p:pic>
      <p:sp>
        <p:nvSpPr>
          <p:cNvPr id="19" name="Slide Number Placeholder 18">
            <a:extLst>
              <a:ext uri="{FF2B5EF4-FFF2-40B4-BE49-F238E27FC236}">
                <a16:creationId xmlns:a16="http://schemas.microsoft.com/office/drawing/2014/main" id="{BCA960FC-5F29-BD46-87AB-A1B7347C5C4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67175F6-0B53-2141-BDC6-05B5DDF6370E}" type="slidenum">
              <a:rPr kumimoji="0" lang="en-US" sz="1400" b="0" i="0" u="none" strike="noStrike" kern="1200" cap="none" spc="0" normalizeH="0" baseline="0" noProof="0" smtClean="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0" normalizeH="0" baseline="0" noProof="0" dirty="0">
              <a:ln>
                <a:noFill/>
              </a:ln>
              <a:solidFill>
                <a:prstClr val="black"/>
              </a:solidFill>
              <a:effectLst>
                <a:outerShdw blurRad="114300" dist="114300" dir="2700000">
                  <a:srgbClr val="000000">
                    <a:alpha val="40000"/>
                  </a:srgbClr>
                </a:outerShdw>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477CF445-35F2-C84E-BB1D-4453A8A13F84}"/>
              </a:ext>
            </a:extLst>
          </p:cNvPr>
          <p:cNvSpPr/>
          <p:nvPr/>
        </p:nvSpPr>
        <p:spPr>
          <a:xfrm>
            <a:off x="5869175" y="6613451"/>
            <a:ext cx="457200" cy="226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FC6BE7BA-34EA-5549-A87B-0D8C907F8EBE}"/>
              </a:ext>
            </a:extLst>
          </p:cNvPr>
          <p:cNvSpPr txBox="1">
            <a:spLocks/>
          </p:cNvSpPr>
          <p:nvPr/>
        </p:nvSpPr>
        <p:spPr>
          <a:xfrm>
            <a:off x="1523999" y="3746859"/>
            <a:ext cx="9144000" cy="5771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rPr>
              <a:t>Questions?</a:t>
            </a:r>
          </a:p>
        </p:txBody>
      </p:sp>
      <p:sp>
        <p:nvSpPr>
          <p:cNvPr id="5" name="TextBox 4">
            <a:extLst>
              <a:ext uri="{FF2B5EF4-FFF2-40B4-BE49-F238E27FC236}">
                <a16:creationId xmlns:a16="http://schemas.microsoft.com/office/drawing/2014/main" id="{48E50A03-ADE4-C641-A0C2-C69DF1C1F633}"/>
              </a:ext>
            </a:extLst>
          </p:cNvPr>
          <p:cNvSpPr txBox="1"/>
          <p:nvPr/>
        </p:nvSpPr>
        <p:spPr>
          <a:xfrm>
            <a:off x="-186117" y="6438900"/>
            <a:ext cx="12509252" cy="487311"/>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4">
            <a:extLst>
              <a:ext uri="{FF2B5EF4-FFF2-40B4-BE49-F238E27FC236}">
                <a16:creationId xmlns:a16="http://schemas.microsoft.com/office/drawing/2014/main" id="{E0C815D4-1D30-444D-8A03-749A19478B6D}"/>
              </a:ext>
            </a:extLst>
          </p:cNvPr>
          <p:cNvGraphicFramePr>
            <a:graphicFrameLocks noGrp="1"/>
          </p:cNvGraphicFramePr>
          <p:nvPr/>
        </p:nvGraphicFramePr>
        <p:xfrm>
          <a:off x="1962925" y="4391314"/>
          <a:ext cx="8289823" cy="2225040"/>
        </p:xfrm>
        <a:graphic>
          <a:graphicData uri="http://schemas.openxmlformats.org/drawingml/2006/table">
            <a:tbl>
              <a:tblPr firstRow="1" bandRow="1">
                <a:tableStyleId>{7E9639D4-E3E2-4D34-9284-5A2195B3D0D7}</a:tableStyleId>
              </a:tblPr>
              <a:tblGrid>
                <a:gridCol w="4757824">
                  <a:extLst>
                    <a:ext uri="{9D8B030D-6E8A-4147-A177-3AD203B41FA5}">
                      <a16:colId xmlns:a16="http://schemas.microsoft.com/office/drawing/2014/main" val="3145293902"/>
                    </a:ext>
                  </a:extLst>
                </a:gridCol>
                <a:gridCol w="3531999">
                  <a:extLst>
                    <a:ext uri="{9D8B030D-6E8A-4147-A177-3AD203B41FA5}">
                      <a16:colId xmlns:a16="http://schemas.microsoft.com/office/drawing/2014/main" val="534163617"/>
                    </a:ext>
                  </a:extLst>
                </a:gridCol>
              </a:tblGrid>
              <a:tr h="370840">
                <a:tc gridSpan="2">
                  <a:txBody>
                    <a:bodyPr/>
                    <a:lstStyle/>
                    <a:p>
                      <a:pPr algn="ctr"/>
                      <a:r>
                        <a:rPr lang="en-US" sz="1600" dirty="0"/>
                        <a:t>Contact Information</a:t>
                      </a:r>
                    </a:p>
                  </a:txBody>
                  <a:tcPr/>
                </a:tc>
                <a:tc hMerge="1">
                  <a:txBody>
                    <a:bodyPr/>
                    <a:lstStyle/>
                    <a:p>
                      <a:endParaRPr lang="en-US" dirty="0"/>
                    </a:p>
                  </a:txBody>
                  <a:tcPr/>
                </a:tc>
                <a:extLst>
                  <a:ext uri="{0D108BD9-81ED-4DB2-BD59-A6C34878D82A}">
                    <a16:rowId xmlns:a16="http://schemas.microsoft.com/office/drawing/2014/main" val="426915081"/>
                  </a:ext>
                </a:extLst>
              </a:tr>
              <a:tr h="370840">
                <a:tc>
                  <a:txBody>
                    <a:bodyPr/>
                    <a:lstStyle/>
                    <a:p>
                      <a:r>
                        <a:rPr lang="en-US" sz="1600" dirty="0"/>
                        <a:t>NCCS Cloud Computing and Data Services (CCDS) Lead</a:t>
                      </a:r>
                    </a:p>
                  </a:txBody>
                  <a:tcPr>
                    <a:lnR w="12700" cap="flat" cmpd="sng" algn="ctr">
                      <a:solidFill>
                        <a:schemeClr val="tx1"/>
                      </a:solidFill>
                      <a:prstDash val="solid"/>
                      <a:round/>
                      <a:headEnd type="none" w="med" len="med"/>
                      <a:tailEnd type="none" w="med" len="med"/>
                    </a:lnR>
                  </a:tcPr>
                </a:tc>
                <a:tc>
                  <a:txBody>
                    <a:bodyPr/>
                    <a:lstStyle/>
                    <a:p>
                      <a:r>
                        <a:rPr lang="en-US" sz="1600" dirty="0"/>
                        <a:t>Jim Shute (</a:t>
                      </a:r>
                      <a:r>
                        <a:rPr lang="en-US" sz="1600" dirty="0" err="1"/>
                        <a:t>james.k.shute@nasa.gov</a:t>
                      </a:r>
                      <a:r>
                        <a:rPr lang="en-US" sz="1600" dirty="0"/>
                        <a:t>)</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60480953"/>
                  </a:ext>
                </a:extLst>
              </a:tr>
              <a:tr h="370840">
                <a:tc>
                  <a:txBody>
                    <a:bodyPr/>
                    <a:lstStyle/>
                    <a:p>
                      <a:r>
                        <a:rPr lang="en-US" sz="1600" dirty="0"/>
                        <a:t>NCCS GIS Manager</a:t>
                      </a:r>
                    </a:p>
                  </a:txBody>
                  <a:tcPr>
                    <a:lnR w="12700" cap="flat" cmpd="sng" algn="ctr">
                      <a:solidFill>
                        <a:schemeClr val="tx1"/>
                      </a:solidFill>
                      <a:prstDash val="solid"/>
                      <a:round/>
                      <a:headEnd type="none" w="med" len="med"/>
                      <a:tailEnd type="none" w="med" len="med"/>
                    </a:lnR>
                  </a:tcPr>
                </a:tc>
                <a:tc>
                  <a:txBody>
                    <a:bodyPr/>
                    <a:lstStyle/>
                    <a:p>
                      <a:r>
                        <a:rPr lang="en-US" sz="1600" dirty="0"/>
                        <a:t>Ryan Forbes (</a:t>
                      </a:r>
                      <a:r>
                        <a:rPr lang="en-US" sz="1600" dirty="0" err="1"/>
                        <a:t>ryan.s.forbes@nasa.gov</a:t>
                      </a:r>
                      <a:r>
                        <a:rPr lang="en-US" sz="1600" dirty="0"/>
                        <a:t>)</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39080134"/>
                  </a:ext>
                </a:extLst>
              </a:tr>
              <a:tr h="370840">
                <a:tc>
                  <a:txBody>
                    <a:bodyPr/>
                    <a:lstStyle/>
                    <a:p>
                      <a:r>
                        <a:rPr lang="en-US" sz="1600" dirty="0"/>
                        <a:t>NCCS Website</a:t>
                      </a:r>
                    </a:p>
                  </a:txBody>
                  <a:tcPr>
                    <a:lnR w="12700" cap="flat" cmpd="sng" algn="ctr">
                      <a:solidFill>
                        <a:schemeClr val="tx1"/>
                      </a:solidFill>
                      <a:prstDash val="solid"/>
                      <a:round/>
                      <a:headEnd type="none" w="med" len="med"/>
                      <a:tailEnd type="none" w="med" len="med"/>
                    </a:lnR>
                  </a:tcPr>
                </a:tc>
                <a:tc>
                  <a:txBody>
                    <a:bodyPr/>
                    <a:lstStyle/>
                    <a:p>
                      <a:r>
                        <a:rPr lang="en-US" sz="1600" dirty="0"/>
                        <a:t>https://</a:t>
                      </a:r>
                      <a:r>
                        <a:rPr lang="en-US" sz="1600" dirty="0" err="1"/>
                        <a:t>www.nccs.nasa.gov</a:t>
                      </a:r>
                      <a:endParaRPr lang="en-US" sz="16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34247624"/>
                  </a:ext>
                </a:extLst>
              </a:tr>
              <a:tr h="370840">
                <a:tc>
                  <a:txBody>
                    <a:bodyPr/>
                    <a:lstStyle/>
                    <a:p>
                      <a:r>
                        <a:rPr lang="en-US" sz="1600" dirty="0"/>
                        <a:t>NCCS Spatial Analytics Platform</a:t>
                      </a:r>
                    </a:p>
                  </a:txBody>
                  <a:tcPr>
                    <a:lnR w="12700" cap="flat" cmpd="sng" algn="ctr">
                      <a:solidFill>
                        <a:schemeClr val="tx1"/>
                      </a:solidFill>
                      <a:prstDash val="solid"/>
                      <a:round/>
                      <a:headEnd type="none" w="med" len="med"/>
                      <a:tailEnd type="none" w="med" len="med"/>
                    </a:lnR>
                  </a:tcPr>
                </a:tc>
                <a:tc>
                  <a:txBody>
                    <a:bodyPr/>
                    <a:lstStyle/>
                    <a:p>
                      <a:r>
                        <a:rPr lang="en-US" sz="1600" dirty="0"/>
                        <a:t>https://</a:t>
                      </a:r>
                      <a:r>
                        <a:rPr lang="en-US" sz="1600" dirty="0" err="1"/>
                        <a:t>maps.nccs.nasa.gov</a:t>
                      </a:r>
                      <a:endParaRPr lang="en-US" sz="16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0824729"/>
                  </a:ext>
                </a:extLst>
              </a:tr>
              <a:tr h="370840">
                <a:tc>
                  <a:txBody>
                    <a:bodyPr/>
                    <a:lstStyle/>
                    <a:p>
                      <a:r>
                        <a:rPr lang="en-US" sz="1600" dirty="0"/>
                        <a:t>NASA Disasters GIS Platform</a:t>
                      </a:r>
                    </a:p>
                  </a:txBody>
                  <a:tcPr>
                    <a:lnR w="12700" cap="flat" cmpd="sng" algn="ctr">
                      <a:solidFill>
                        <a:schemeClr val="tx1"/>
                      </a:solidFill>
                      <a:prstDash val="solid"/>
                      <a:round/>
                      <a:headEnd type="none" w="med" len="med"/>
                      <a:tailEnd type="none" w="med" len="med"/>
                    </a:lnR>
                  </a:tcPr>
                </a:tc>
                <a:tc>
                  <a:txBody>
                    <a:bodyPr/>
                    <a:lstStyle/>
                    <a:p>
                      <a:r>
                        <a:rPr lang="en-US" sz="1600" dirty="0"/>
                        <a:t>https://</a:t>
                      </a:r>
                      <a:r>
                        <a:rPr lang="en-US" sz="1600" dirty="0" err="1"/>
                        <a:t>maps.disasters.nasa.gov</a:t>
                      </a:r>
                      <a:endParaRPr lang="en-US" sz="16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03051801"/>
                  </a:ext>
                </a:extLst>
              </a:tr>
            </a:tbl>
          </a:graphicData>
        </a:graphic>
      </p:graphicFrame>
    </p:spTree>
    <p:extLst>
      <p:ext uri="{BB962C8B-B14F-4D97-AF65-F5344CB8AC3E}">
        <p14:creationId xmlns:p14="http://schemas.microsoft.com/office/powerpoint/2010/main" val="639147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0C3A5-41A3-B7CD-F345-ADD2E966518A}"/>
              </a:ext>
            </a:extLst>
          </p:cNvPr>
          <p:cNvSpPr>
            <a:spLocks noGrp="1"/>
          </p:cNvSpPr>
          <p:nvPr>
            <p:ph type="title"/>
          </p:nvPr>
        </p:nvSpPr>
        <p:spPr>
          <a:xfrm>
            <a:off x="614569" y="976629"/>
            <a:ext cx="10962861" cy="787814"/>
          </a:xfrm>
        </p:spPr>
        <p:txBody>
          <a:bodyPr/>
          <a:lstStyle/>
          <a:p>
            <a:r>
              <a:rPr lang="en-US" dirty="0"/>
              <a:t>How Do I Search For Data?</a:t>
            </a:r>
          </a:p>
        </p:txBody>
      </p:sp>
      <p:sp>
        <p:nvSpPr>
          <p:cNvPr id="3" name="Text Placeholder 2">
            <a:extLst>
              <a:ext uri="{FF2B5EF4-FFF2-40B4-BE49-F238E27FC236}">
                <a16:creationId xmlns:a16="http://schemas.microsoft.com/office/drawing/2014/main" id="{4485E32C-8231-B19A-3CE6-2519C2EB9D94}"/>
              </a:ext>
            </a:extLst>
          </p:cNvPr>
          <p:cNvSpPr>
            <a:spLocks noGrp="1"/>
          </p:cNvSpPr>
          <p:nvPr>
            <p:ph type="body" idx="10"/>
          </p:nvPr>
        </p:nvSpPr>
        <p:spPr>
          <a:xfrm>
            <a:off x="614569" y="1764443"/>
            <a:ext cx="10962861" cy="4699857"/>
          </a:xfrm>
        </p:spPr>
        <p:txBody>
          <a:bodyPr/>
          <a:lstStyle/>
          <a:p>
            <a:pPr algn="l" defTabSz="4480053">
              <a:defRPr/>
            </a:pPr>
            <a:r>
              <a:rPr lang="en-US" sz="3200" i="1" u="none" dirty="0">
                <a:solidFill>
                  <a:srgbClr val="738AC8">
                    <a:lumMod val="50000"/>
                  </a:srgbClr>
                </a:solidFill>
                <a:latin typeface="Calibri"/>
              </a:rPr>
              <a:t>On the ABoVE Website:</a:t>
            </a:r>
          </a:p>
          <a:p>
            <a:pPr lvl="1" defTabSz="4480053">
              <a:defRPr/>
            </a:pPr>
            <a:r>
              <a:rPr lang="en-US" sz="2800" b="0" u="none" dirty="0">
                <a:solidFill>
                  <a:srgbClr val="738AC8">
                    <a:lumMod val="50000"/>
                  </a:srgbClr>
                </a:solidFill>
                <a:latin typeface="Calibri"/>
              </a:rPr>
              <a:t>Almost 400 in-progress or completed products</a:t>
            </a:r>
          </a:p>
          <a:p>
            <a:pPr lvl="1" defTabSz="4480053">
              <a:defRPr/>
            </a:pPr>
            <a:r>
              <a:rPr lang="en-US" sz="3200" b="0" u="none" dirty="0">
                <a:solidFill>
                  <a:srgbClr val="2C3F71"/>
                </a:solidFill>
                <a:hlinkClick r:id="rId2"/>
              </a:rPr>
              <a:t>https://above.nasa.gov/profiles_/above_products.html</a:t>
            </a:r>
            <a:r>
              <a:rPr lang="en-US" sz="3200" b="0" u="none" dirty="0">
                <a:solidFill>
                  <a:srgbClr val="2C3F71"/>
                </a:solidFill>
              </a:rPr>
              <a:t> </a:t>
            </a:r>
          </a:p>
          <a:p>
            <a:pPr algn="l" defTabSz="4480053">
              <a:defRPr/>
            </a:pPr>
            <a:r>
              <a:rPr lang="en-US" sz="3200" i="1" u="none" dirty="0">
                <a:solidFill>
                  <a:srgbClr val="738AC8">
                    <a:lumMod val="50000"/>
                  </a:srgbClr>
                </a:solidFill>
              </a:rPr>
              <a:t>On the ORNL DAAC Website:</a:t>
            </a:r>
          </a:p>
          <a:p>
            <a:pPr lvl="1" defTabSz="4480053">
              <a:defRPr/>
            </a:pPr>
            <a:r>
              <a:rPr lang="en-US" sz="2800" b="0" u="none" dirty="0">
                <a:solidFill>
                  <a:srgbClr val="738AC8">
                    <a:lumMod val="50000"/>
                  </a:srgbClr>
                </a:solidFill>
              </a:rPr>
              <a:t>169 published products</a:t>
            </a:r>
          </a:p>
          <a:p>
            <a:pPr lvl="1" defTabSz="4480053">
              <a:defRPr/>
            </a:pPr>
            <a:r>
              <a:rPr lang="en-US" sz="3200" b="0" u="none" dirty="0">
                <a:solidFill>
                  <a:srgbClr val="738AC8">
                    <a:lumMod val="50000"/>
                  </a:srgbClr>
                </a:solidFill>
                <a:hlinkClick r:id="rId3"/>
              </a:rPr>
              <a:t>https://daac.ornl.gov/cgi-bin/dataset_lister.pl?p=34</a:t>
            </a:r>
            <a:r>
              <a:rPr lang="en-US" sz="3200" b="0" u="none" dirty="0">
                <a:solidFill>
                  <a:srgbClr val="738AC8">
                    <a:lumMod val="50000"/>
                  </a:srgbClr>
                </a:solidFill>
              </a:rPr>
              <a:t>  </a:t>
            </a:r>
          </a:p>
          <a:p>
            <a:pPr algn="l" defTabSz="4480053">
              <a:defRPr/>
            </a:pPr>
            <a:r>
              <a:rPr lang="en-US" sz="3200" i="1" u="none" dirty="0">
                <a:solidFill>
                  <a:srgbClr val="2C3F71"/>
                </a:solidFill>
              </a:rPr>
              <a:t>On the NASA </a:t>
            </a:r>
            <a:r>
              <a:rPr lang="en-US" sz="3200" i="1" u="none" dirty="0" err="1">
                <a:solidFill>
                  <a:srgbClr val="2C3F71"/>
                </a:solidFill>
              </a:rPr>
              <a:t>EarthData</a:t>
            </a:r>
            <a:r>
              <a:rPr lang="en-US" sz="3200" i="1" u="none" dirty="0">
                <a:solidFill>
                  <a:srgbClr val="2C3F71"/>
                </a:solidFill>
              </a:rPr>
              <a:t> Portal:</a:t>
            </a:r>
          </a:p>
          <a:p>
            <a:pPr lvl="1" defTabSz="4480053">
              <a:defRPr/>
            </a:pPr>
            <a:r>
              <a:rPr lang="en-US" sz="2800" b="0" u="none" dirty="0">
                <a:solidFill>
                  <a:srgbClr val="2C3F71"/>
                </a:solidFill>
              </a:rPr>
              <a:t>215 published collections</a:t>
            </a:r>
          </a:p>
          <a:p>
            <a:pPr lvl="1" defTabSz="4480053">
              <a:defRPr/>
            </a:pPr>
            <a:r>
              <a:rPr lang="en-US" sz="2800" b="0" u="none" dirty="0">
                <a:solidFill>
                  <a:srgbClr val="5B9BD5">
                    <a:lumMod val="50000"/>
                  </a:srgbClr>
                </a:solidFill>
                <a:hlinkClick r:id="rId4"/>
              </a:rPr>
              <a:t>https://search.earthdata.nasa.gov/portal/above/search</a:t>
            </a:r>
            <a:endParaRPr lang="en-US" sz="2800" dirty="0"/>
          </a:p>
        </p:txBody>
      </p:sp>
    </p:spTree>
    <p:extLst>
      <p:ext uri="{BB962C8B-B14F-4D97-AF65-F5344CB8AC3E}">
        <p14:creationId xmlns:p14="http://schemas.microsoft.com/office/powerpoint/2010/main" val="4214407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0F9FA-7DA3-B347-E8A1-0A332B527307}"/>
              </a:ext>
            </a:extLst>
          </p:cNvPr>
          <p:cNvSpPr>
            <a:spLocks noGrp="1"/>
          </p:cNvSpPr>
          <p:nvPr>
            <p:ph type="title"/>
          </p:nvPr>
        </p:nvSpPr>
        <p:spPr>
          <a:xfrm>
            <a:off x="429768" y="2828791"/>
            <a:ext cx="5413469" cy="1089529"/>
          </a:xfrm>
        </p:spPr>
        <p:txBody>
          <a:bodyPr/>
          <a:lstStyle/>
          <a:p>
            <a:r>
              <a:rPr lang="en-US" sz="7200" dirty="0"/>
              <a:t>Questions?</a:t>
            </a:r>
          </a:p>
        </p:txBody>
      </p:sp>
    </p:spTree>
    <p:extLst>
      <p:ext uri="{BB962C8B-B14F-4D97-AF65-F5344CB8AC3E}">
        <p14:creationId xmlns:p14="http://schemas.microsoft.com/office/powerpoint/2010/main" val="39677801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63F30-FAE8-A2E1-1648-D0A1D20C565B}"/>
              </a:ext>
            </a:extLst>
          </p:cNvPr>
          <p:cNvSpPr>
            <a:spLocks noGrp="1"/>
          </p:cNvSpPr>
          <p:nvPr>
            <p:ph type="title"/>
          </p:nvPr>
        </p:nvSpPr>
        <p:spPr>
          <a:xfrm>
            <a:off x="429768" y="1352479"/>
            <a:ext cx="5413469" cy="535531"/>
          </a:xfrm>
        </p:spPr>
        <p:txBody>
          <a:bodyPr/>
          <a:lstStyle/>
          <a:p>
            <a:r>
              <a:rPr lang="en-US" dirty="0"/>
              <a:t>Backup Slides</a:t>
            </a:r>
          </a:p>
        </p:txBody>
      </p:sp>
      <p:sp>
        <p:nvSpPr>
          <p:cNvPr id="5" name="Content Placeholder 4">
            <a:extLst>
              <a:ext uri="{FF2B5EF4-FFF2-40B4-BE49-F238E27FC236}">
                <a16:creationId xmlns:a16="http://schemas.microsoft.com/office/drawing/2014/main" id="{757D910D-A0B4-8ACD-EEBA-3660627066A6}"/>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10837837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D22653-4DA1-50C7-6CFE-517218C0C50D}"/>
              </a:ext>
            </a:extLst>
          </p:cNvPr>
          <p:cNvSpPr>
            <a:spLocks noGrp="1"/>
          </p:cNvSpPr>
          <p:nvPr>
            <p:ph type="title"/>
          </p:nvPr>
        </p:nvSpPr>
        <p:spPr/>
        <p:txBody>
          <a:bodyPr/>
          <a:lstStyle/>
          <a:p>
            <a:r>
              <a:rPr lang="en-US" dirty="0"/>
              <a:t>ESD </a:t>
            </a:r>
            <a:r>
              <a:rPr lang="en-US" dirty="0">
                <a:sym typeface="Wingdings" pitchFamily="2" charset="2"/>
              </a:rPr>
              <a:t> ESDS  ESDIS  EOSDIS</a:t>
            </a:r>
            <a:endParaRPr lang="en-US" dirty="0"/>
          </a:p>
        </p:txBody>
      </p:sp>
      <p:sp>
        <p:nvSpPr>
          <p:cNvPr id="5" name="Content Placeholder 4">
            <a:extLst>
              <a:ext uri="{FF2B5EF4-FFF2-40B4-BE49-F238E27FC236}">
                <a16:creationId xmlns:a16="http://schemas.microsoft.com/office/drawing/2014/main" id="{FF0CE636-27DB-E1AA-4A7E-02F6480DCD77}"/>
              </a:ext>
            </a:extLst>
          </p:cNvPr>
          <p:cNvSpPr>
            <a:spLocks noGrp="1"/>
          </p:cNvSpPr>
          <p:nvPr>
            <p:ph idx="1"/>
          </p:nvPr>
        </p:nvSpPr>
        <p:spPr/>
        <p:txBody>
          <a:bodyPr/>
          <a:lstStyle/>
          <a:p>
            <a:r>
              <a:rPr lang="en-US" dirty="0"/>
              <a:t>NASA has an Earth Science </a:t>
            </a:r>
            <a:r>
              <a:rPr lang="en-US" b="1" dirty="0"/>
              <a:t>Division</a:t>
            </a:r>
            <a:r>
              <a:rPr lang="en-US" dirty="0"/>
              <a:t> (</a:t>
            </a:r>
            <a:r>
              <a:rPr lang="en-US" b="1" dirty="0"/>
              <a:t>ESD</a:t>
            </a:r>
            <a:r>
              <a:rPr lang="en-US" dirty="0"/>
              <a:t>)</a:t>
            </a:r>
          </a:p>
          <a:p>
            <a:r>
              <a:rPr lang="en-US" dirty="0"/>
              <a:t>ESD includes the Earth Science Data Systems (</a:t>
            </a:r>
            <a:r>
              <a:rPr lang="en-US" b="1" dirty="0"/>
              <a:t>ESDS</a:t>
            </a:r>
            <a:r>
              <a:rPr lang="en-US" dirty="0"/>
              <a:t>) </a:t>
            </a:r>
            <a:r>
              <a:rPr lang="en-US" b="1" dirty="0"/>
              <a:t>Program</a:t>
            </a:r>
          </a:p>
          <a:p>
            <a:r>
              <a:rPr lang="en-US" dirty="0"/>
              <a:t>ESDS funds and directs the Earth Science Data and Information System (</a:t>
            </a:r>
            <a:r>
              <a:rPr lang="en-US" b="1" dirty="0"/>
              <a:t>ESDIS</a:t>
            </a:r>
            <a:r>
              <a:rPr lang="en-US" dirty="0"/>
              <a:t>) </a:t>
            </a:r>
            <a:r>
              <a:rPr lang="en-US" b="1" dirty="0"/>
              <a:t>Project</a:t>
            </a:r>
          </a:p>
          <a:p>
            <a:r>
              <a:rPr lang="en-US" dirty="0"/>
              <a:t>ESDIS operates the Earth Observing System Data and Information </a:t>
            </a:r>
            <a:r>
              <a:rPr lang="en-US" b="1" dirty="0"/>
              <a:t>System</a:t>
            </a:r>
            <a:r>
              <a:rPr lang="en-US" dirty="0"/>
              <a:t> (</a:t>
            </a:r>
            <a:r>
              <a:rPr lang="en-US" b="1" dirty="0"/>
              <a:t>EOSDIS</a:t>
            </a:r>
            <a:r>
              <a:rPr lang="en-US" dirty="0"/>
              <a:t>) </a:t>
            </a:r>
          </a:p>
        </p:txBody>
      </p:sp>
    </p:spTree>
    <p:extLst>
      <p:ext uri="{BB962C8B-B14F-4D97-AF65-F5344CB8AC3E}">
        <p14:creationId xmlns:p14="http://schemas.microsoft.com/office/powerpoint/2010/main" val="579733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1CFF3-764F-48E8-8C59-2DF624ED6175}"/>
              </a:ext>
            </a:extLst>
          </p:cNvPr>
          <p:cNvSpPr>
            <a:spLocks noGrp="1"/>
          </p:cNvSpPr>
          <p:nvPr>
            <p:ph type="title"/>
          </p:nvPr>
        </p:nvSpPr>
        <p:spPr/>
        <p:txBody>
          <a:bodyPr/>
          <a:lstStyle/>
          <a:p>
            <a:r>
              <a:rPr lang="en-US" b="1">
                <a:latin typeface="Century Gothic"/>
              </a:rPr>
              <a:t>ORNL DAAC’s Dataset Updates/Versions </a:t>
            </a:r>
            <a:r>
              <a:rPr lang="en-US" b="1">
                <a:solidFill>
                  <a:srgbClr val="FF0000"/>
                </a:solidFill>
                <a:latin typeface="Century Gothic"/>
              </a:rPr>
              <a:t>since last ASTM</a:t>
            </a:r>
            <a:endParaRPr lang="en-US" b="1">
              <a:solidFill>
                <a:srgbClr val="FF0000"/>
              </a:solidFill>
            </a:endParaRPr>
          </a:p>
        </p:txBody>
      </p:sp>
      <p:sp>
        <p:nvSpPr>
          <p:cNvPr id="3" name="Content Placeholder 2">
            <a:extLst>
              <a:ext uri="{FF2B5EF4-FFF2-40B4-BE49-F238E27FC236}">
                <a16:creationId xmlns:a16="http://schemas.microsoft.com/office/drawing/2014/main" id="{78DE920C-87D1-4533-9413-937DDE750B8D}"/>
              </a:ext>
            </a:extLst>
          </p:cNvPr>
          <p:cNvSpPr>
            <a:spLocks noGrp="1"/>
          </p:cNvSpPr>
          <p:nvPr>
            <p:ph idx="1"/>
          </p:nvPr>
        </p:nvSpPr>
        <p:spPr>
          <a:xfrm>
            <a:off x="429767" y="1155894"/>
            <a:ext cx="11430000" cy="5054405"/>
          </a:xfrm>
        </p:spPr>
        <p:txBody>
          <a:bodyPr/>
          <a:lstStyle/>
          <a:p>
            <a:r>
              <a:rPr lang="en-US" err="1">
                <a:latin typeface="Arial" panose="020B0604020202020204" pitchFamily="34" charset="0"/>
                <a:cs typeface="Arial" panose="020B0604020202020204" pitchFamily="34" charset="0"/>
              </a:rPr>
              <a:t>Spatio</a:t>
            </a:r>
            <a:r>
              <a:rPr lang="en-US">
                <a:latin typeface="Arial" panose="020B0604020202020204" pitchFamily="34" charset="0"/>
                <a:cs typeface="Arial" panose="020B0604020202020204" pitchFamily="34" charset="0"/>
              </a:rPr>
              <a:t>-temporal appends</a:t>
            </a:r>
          </a:p>
          <a:p>
            <a:pPr lvl="1"/>
            <a:r>
              <a:rPr lang="en-US" sz="2800">
                <a:latin typeface="Arial" panose="020B0604020202020204" pitchFamily="34" charset="0"/>
              </a:rPr>
              <a:t>Change in version number (e.g. V1  -&gt; V1.1)</a:t>
            </a:r>
          </a:p>
          <a:p>
            <a:pPr lvl="1"/>
            <a:r>
              <a:rPr lang="en-US" sz="2800">
                <a:latin typeface="Arial" panose="020B0604020202020204" pitchFamily="34" charset="0"/>
              </a:rPr>
              <a:t>DOI and citation remains the same</a:t>
            </a:r>
          </a:p>
          <a:p>
            <a:pPr marL="687070" lvl="1"/>
            <a:r>
              <a:rPr lang="en-US" sz="2800">
                <a:latin typeface="Arial"/>
                <a:cs typeface="Arial"/>
              </a:rPr>
              <a:t>New datafiles are just added to the existing dataset</a:t>
            </a:r>
          </a:p>
          <a:p>
            <a:pPr marL="687070" lvl="1">
              <a:buClr>
                <a:srgbClr val="000000"/>
              </a:buClr>
            </a:pPr>
            <a:r>
              <a:rPr lang="en-US" sz="2800" b="1">
                <a:latin typeface="Arial"/>
                <a:cs typeface="Arial"/>
              </a:rPr>
              <a:t>3 </a:t>
            </a:r>
            <a:r>
              <a:rPr lang="en-US" sz="2800" b="1" err="1">
                <a:latin typeface="Arial"/>
                <a:cs typeface="Arial"/>
              </a:rPr>
              <a:t>ABoVE</a:t>
            </a:r>
            <a:r>
              <a:rPr lang="en-US" sz="2800" b="1">
                <a:latin typeface="Arial"/>
                <a:cs typeface="Arial"/>
              </a:rPr>
              <a:t> datasets were appended</a:t>
            </a:r>
            <a:endParaRPr lang="en-US" b="1">
              <a:latin typeface="Arial"/>
              <a:cs typeface="Arial"/>
            </a:endParaRPr>
          </a:p>
          <a:p>
            <a:r>
              <a:rPr lang="en-US">
                <a:latin typeface="Arial" panose="020B0604020202020204" pitchFamily="34" charset="0"/>
                <a:cs typeface="Arial" panose="020B0604020202020204" pitchFamily="34" charset="0"/>
              </a:rPr>
              <a:t>Update data values due to corrections/change in algorithms</a:t>
            </a:r>
          </a:p>
          <a:p>
            <a:pPr lvl="1"/>
            <a:r>
              <a:rPr lang="en-US" sz="2800">
                <a:latin typeface="Arial" panose="020B0604020202020204" pitchFamily="34" charset="0"/>
              </a:rPr>
              <a:t>Change in version number (e.g. V1 -&gt; V2)</a:t>
            </a:r>
          </a:p>
          <a:p>
            <a:pPr lvl="1"/>
            <a:r>
              <a:rPr lang="en-US" sz="2800">
                <a:latin typeface="Arial" panose="020B0604020202020204" pitchFamily="34" charset="0"/>
              </a:rPr>
              <a:t>DOI and citation changes</a:t>
            </a:r>
          </a:p>
          <a:p>
            <a:pPr lvl="1"/>
            <a:r>
              <a:rPr lang="en-US" sz="2800">
                <a:latin typeface="Arial" panose="020B0604020202020204" pitchFamily="34" charset="0"/>
              </a:rPr>
              <a:t>The older version is superseded by the new version</a:t>
            </a:r>
          </a:p>
          <a:p>
            <a:pPr marL="687070" lvl="1"/>
            <a:r>
              <a:rPr lang="en-US" sz="2800" b="1">
                <a:latin typeface="Arial"/>
                <a:cs typeface="Arial"/>
              </a:rPr>
              <a:t>2 </a:t>
            </a:r>
            <a:r>
              <a:rPr lang="en-US" sz="2800" b="1" err="1">
                <a:latin typeface="Arial"/>
                <a:cs typeface="Arial"/>
              </a:rPr>
              <a:t>ABoVE</a:t>
            </a:r>
            <a:r>
              <a:rPr lang="en-US" sz="2800" b="1">
                <a:latin typeface="Arial"/>
                <a:cs typeface="Arial"/>
              </a:rPr>
              <a:t> datasets have new versions (V2)</a:t>
            </a: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899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064F3-B984-440E-92D8-7248B31C1527}"/>
              </a:ext>
            </a:extLst>
          </p:cNvPr>
          <p:cNvSpPr>
            <a:spLocks noGrp="1"/>
          </p:cNvSpPr>
          <p:nvPr>
            <p:ph type="title"/>
          </p:nvPr>
        </p:nvSpPr>
        <p:spPr/>
        <p:txBody>
          <a:bodyPr/>
          <a:lstStyle/>
          <a:p>
            <a:r>
              <a:rPr lang="en-US" b="1" err="1"/>
              <a:t>ABoVE</a:t>
            </a:r>
            <a:r>
              <a:rPr lang="en-US" b="1"/>
              <a:t> Datasets Published</a:t>
            </a:r>
          </a:p>
        </p:txBody>
      </p:sp>
      <p:sp>
        <p:nvSpPr>
          <p:cNvPr id="3" name="Content Placeholder 2">
            <a:extLst>
              <a:ext uri="{FF2B5EF4-FFF2-40B4-BE49-F238E27FC236}">
                <a16:creationId xmlns:a16="http://schemas.microsoft.com/office/drawing/2014/main" id="{8884B39E-1FF5-4124-B865-4B43654E75AF}"/>
              </a:ext>
            </a:extLst>
          </p:cNvPr>
          <p:cNvSpPr>
            <a:spLocks noGrp="1"/>
          </p:cNvSpPr>
          <p:nvPr>
            <p:ph idx="1"/>
          </p:nvPr>
        </p:nvSpPr>
        <p:spPr>
          <a:xfrm>
            <a:off x="429766" y="1129859"/>
            <a:ext cx="11076434" cy="4956615"/>
          </a:xfrm>
        </p:spPr>
        <p:txBody>
          <a:bodyPr/>
          <a:lstStyle/>
          <a:p>
            <a:pPr>
              <a:spcAft>
                <a:spcPts val="1000"/>
              </a:spcAft>
            </a:pPr>
            <a:r>
              <a:rPr lang="en-US" dirty="0">
                <a:latin typeface="Arial"/>
                <a:cs typeface="Arial"/>
              </a:rPr>
              <a:t>The 169 current ABoVE are in six subprojects: </a:t>
            </a:r>
          </a:p>
          <a:p>
            <a:pPr marL="742950" lvl="1" indent="-285750">
              <a:spcAft>
                <a:spcPts val="1000"/>
              </a:spcAft>
              <a:buFont typeface="Arial" panose="020B0604020202020204" pitchFamily="34" charset="0"/>
              <a:buChar char="•"/>
            </a:pPr>
            <a:r>
              <a:rPr lang="en-US" sz="2800" dirty="0">
                <a:latin typeface="Arial"/>
                <a:cs typeface="Arial"/>
              </a:rPr>
              <a:t>Airborne Science (26)</a:t>
            </a:r>
          </a:p>
          <a:p>
            <a:pPr marL="742950" lvl="1" indent="-285750">
              <a:spcAft>
                <a:spcPts val="1000"/>
              </a:spcAft>
              <a:buFont typeface="Arial" panose="020B0604020202020204" pitchFamily="34" charset="0"/>
              <a:buChar char="•"/>
            </a:pPr>
            <a:r>
              <a:rPr lang="en-US" sz="2800" dirty="0">
                <a:latin typeface="Arial"/>
                <a:cs typeface="Arial"/>
              </a:rPr>
              <a:t>Carbon Dynamics (15)</a:t>
            </a:r>
          </a:p>
          <a:p>
            <a:pPr marL="742950" lvl="1" indent="-285750">
              <a:spcAft>
                <a:spcPts val="1000"/>
              </a:spcAft>
              <a:buFont typeface="Arial" panose="020B0604020202020204" pitchFamily="34" charset="0"/>
              <a:buChar char="•"/>
            </a:pPr>
            <a:r>
              <a:rPr lang="en-US" sz="2800" dirty="0">
                <a:latin typeface="Arial"/>
                <a:cs typeface="Arial"/>
              </a:rPr>
              <a:t>Fire Disturbance (17)</a:t>
            </a:r>
          </a:p>
          <a:p>
            <a:pPr marL="742950" lvl="1" indent="-285750">
              <a:spcAft>
                <a:spcPts val="1000"/>
              </a:spcAft>
              <a:buFont typeface="Arial" panose="020B0604020202020204" pitchFamily="34" charset="0"/>
              <a:buChar char="•"/>
            </a:pPr>
            <a:r>
              <a:rPr lang="en-US" sz="2800" dirty="0">
                <a:latin typeface="Arial"/>
                <a:cs typeface="Arial"/>
              </a:rPr>
              <a:t>Hydrology and Permafrost (34)</a:t>
            </a:r>
          </a:p>
          <a:p>
            <a:pPr marL="742950" lvl="1" indent="-285750">
              <a:spcAft>
                <a:spcPts val="1000"/>
              </a:spcAft>
              <a:buFont typeface="Arial" panose="020B0604020202020204" pitchFamily="34" charset="0"/>
              <a:buChar char="•"/>
            </a:pPr>
            <a:r>
              <a:rPr lang="en-US" sz="2800" dirty="0">
                <a:latin typeface="Arial"/>
                <a:cs typeface="Arial"/>
              </a:rPr>
              <a:t>Project Standards (3)</a:t>
            </a:r>
          </a:p>
          <a:p>
            <a:pPr marL="742950" lvl="1" indent="-285750">
              <a:spcAft>
                <a:spcPts val="1000"/>
              </a:spcAft>
              <a:buFont typeface="Arial" panose="020B0604020202020204" pitchFamily="34" charset="0"/>
              <a:buChar char="•"/>
            </a:pPr>
            <a:r>
              <a:rPr lang="en-US" sz="2800" dirty="0">
                <a:latin typeface="Arial"/>
                <a:cs typeface="Arial"/>
              </a:rPr>
              <a:t>Vegetation (67) </a:t>
            </a:r>
          </a:p>
          <a:p>
            <a:pPr marL="742950" lvl="1" indent="-285750">
              <a:spcAft>
                <a:spcPts val="1000"/>
              </a:spcAft>
              <a:buFont typeface="Arial" panose="020B0604020202020204" pitchFamily="34" charset="0"/>
              <a:buChar char="•"/>
            </a:pPr>
            <a:r>
              <a:rPr lang="en-US" sz="2800" dirty="0">
                <a:latin typeface="Arial"/>
                <a:cs typeface="Arial"/>
              </a:rPr>
              <a:t>Wildlife (6)</a:t>
            </a:r>
          </a:p>
          <a:p>
            <a:endParaRPr lang="en-US" dirty="0"/>
          </a:p>
        </p:txBody>
      </p:sp>
    </p:spTree>
    <p:extLst>
      <p:ext uri="{BB962C8B-B14F-4D97-AF65-F5344CB8AC3E}">
        <p14:creationId xmlns:p14="http://schemas.microsoft.com/office/powerpoint/2010/main" val="1388487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24C912-21BF-8C13-EB8E-A8CCDCAF3D7F}"/>
              </a:ext>
            </a:extLst>
          </p:cNvPr>
          <p:cNvPicPr>
            <a:picLocks noChangeAspect="1"/>
          </p:cNvPicPr>
          <p:nvPr/>
        </p:nvPicPr>
        <p:blipFill rotWithShape="1">
          <a:blip r:embed="rId2"/>
          <a:srcRect t="5594" b="9918"/>
          <a:stretch/>
        </p:blipFill>
        <p:spPr>
          <a:xfrm>
            <a:off x="8667673" y="4678700"/>
            <a:ext cx="2571923" cy="1182249"/>
          </a:xfrm>
          <a:prstGeom prst="rect">
            <a:avLst/>
          </a:prstGeom>
        </p:spPr>
      </p:pic>
      <p:pic>
        <p:nvPicPr>
          <p:cNvPr id="10" name="Picture 9" descr="image001">
            <a:extLst>
              <a:ext uri="{FF2B5EF4-FFF2-40B4-BE49-F238E27FC236}">
                <a16:creationId xmlns:a16="http://schemas.microsoft.com/office/drawing/2014/main" id="{406B191F-D2E6-774A-D635-493F5156CA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2733" y="4507843"/>
            <a:ext cx="2384463" cy="153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D65B388-7D62-5404-F55A-04BA951199B7}"/>
              </a:ext>
            </a:extLst>
          </p:cNvPr>
          <p:cNvPicPr>
            <a:picLocks noChangeAspect="1"/>
          </p:cNvPicPr>
          <p:nvPr/>
        </p:nvPicPr>
        <p:blipFill>
          <a:blip r:embed="rId4"/>
          <a:stretch>
            <a:fillRect/>
          </a:stretch>
        </p:blipFill>
        <p:spPr>
          <a:xfrm>
            <a:off x="1234238" y="1595833"/>
            <a:ext cx="2953328" cy="1777923"/>
          </a:xfrm>
          <a:prstGeom prst="rect">
            <a:avLst/>
          </a:prstGeom>
          <a:ln>
            <a:solidFill>
              <a:schemeClr val="accent1">
                <a:shade val="50000"/>
              </a:schemeClr>
            </a:solidFill>
          </a:ln>
        </p:spPr>
      </p:pic>
      <p:pic>
        <p:nvPicPr>
          <p:cNvPr id="12" name="Picture 11">
            <a:extLst>
              <a:ext uri="{FF2B5EF4-FFF2-40B4-BE49-F238E27FC236}">
                <a16:creationId xmlns:a16="http://schemas.microsoft.com/office/drawing/2014/main" id="{B1C817A8-B2AD-B683-5DCD-48DB92F295D3}"/>
              </a:ext>
            </a:extLst>
          </p:cNvPr>
          <p:cNvPicPr>
            <a:picLocks noChangeAspect="1"/>
          </p:cNvPicPr>
          <p:nvPr/>
        </p:nvPicPr>
        <p:blipFill rotWithShape="1">
          <a:blip r:embed="rId5"/>
          <a:srcRect l="8430" r="20627" b="12116"/>
          <a:stretch/>
        </p:blipFill>
        <p:spPr>
          <a:xfrm>
            <a:off x="6442353" y="1932713"/>
            <a:ext cx="3594971" cy="912427"/>
          </a:xfrm>
          <a:prstGeom prst="rect">
            <a:avLst/>
          </a:prstGeom>
        </p:spPr>
      </p:pic>
      <p:sp>
        <p:nvSpPr>
          <p:cNvPr id="13" name="Left-Right Arrow 8">
            <a:extLst>
              <a:ext uri="{FF2B5EF4-FFF2-40B4-BE49-F238E27FC236}">
                <a16:creationId xmlns:a16="http://schemas.microsoft.com/office/drawing/2014/main" id="{064BD9F5-BDE5-F9C3-6B94-E2A57FE4D549}"/>
              </a:ext>
            </a:extLst>
          </p:cNvPr>
          <p:cNvSpPr/>
          <p:nvPr/>
        </p:nvSpPr>
        <p:spPr>
          <a:xfrm>
            <a:off x="4398488" y="2269079"/>
            <a:ext cx="1737218"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Down Arrow 12">
            <a:extLst>
              <a:ext uri="{FF2B5EF4-FFF2-40B4-BE49-F238E27FC236}">
                <a16:creationId xmlns:a16="http://schemas.microsoft.com/office/drawing/2014/main" id="{84B13FBC-C6C7-EBFE-90E8-99DA39C49A41}"/>
              </a:ext>
            </a:extLst>
          </p:cNvPr>
          <p:cNvSpPr/>
          <p:nvPr/>
        </p:nvSpPr>
        <p:spPr>
          <a:xfrm rot="19872919">
            <a:off x="9360740" y="3142336"/>
            <a:ext cx="484632" cy="1358220"/>
          </a:xfrm>
          <a:prstGeom prst="up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9669C1CB-46A5-7DE3-D84F-6421BFCF6432}"/>
              </a:ext>
            </a:extLst>
          </p:cNvPr>
          <p:cNvSpPr txBox="1"/>
          <p:nvPr/>
        </p:nvSpPr>
        <p:spPr>
          <a:xfrm rot="3638095">
            <a:off x="9143244" y="3691332"/>
            <a:ext cx="1019831" cy="307777"/>
          </a:xfrm>
          <a:prstGeom prst="rect">
            <a:avLst/>
          </a:prstGeom>
          <a:noFill/>
        </p:spPr>
        <p:txBody>
          <a:bodyPr wrap="none" rtlCol="0">
            <a:spAutoFit/>
          </a:bodyPr>
          <a:lstStyle/>
          <a:p>
            <a:r>
              <a:rPr lang="en-US" dirty="0"/>
              <a:t>In-process</a:t>
            </a:r>
          </a:p>
        </p:txBody>
      </p:sp>
      <p:pic>
        <p:nvPicPr>
          <p:cNvPr id="17" name="Picture 16">
            <a:extLst>
              <a:ext uri="{FF2B5EF4-FFF2-40B4-BE49-F238E27FC236}">
                <a16:creationId xmlns:a16="http://schemas.microsoft.com/office/drawing/2014/main" id="{53E33DAE-4610-67D8-D596-79EB2901E6AB}"/>
              </a:ext>
            </a:extLst>
          </p:cNvPr>
          <p:cNvPicPr>
            <a:picLocks noChangeAspect="1"/>
          </p:cNvPicPr>
          <p:nvPr/>
        </p:nvPicPr>
        <p:blipFill>
          <a:blip r:embed="rId6"/>
          <a:stretch>
            <a:fillRect/>
          </a:stretch>
        </p:blipFill>
        <p:spPr>
          <a:xfrm>
            <a:off x="1324656" y="4680411"/>
            <a:ext cx="2772491" cy="1357305"/>
          </a:xfrm>
          <a:prstGeom prst="rect">
            <a:avLst/>
          </a:prstGeom>
          <a:noFill/>
          <a:ln>
            <a:solidFill>
              <a:schemeClr val="accent1">
                <a:shade val="50000"/>
              </a:schemeClr>
            </a:solidFill>
          </a:ln>
        </p:spPr>
      </p:pic>
      <p:sp>
        <p:nvSpPr>
          <p:cNvPr id="18" name="Rectangle 17">
            <a:extLst>
              <a:ext uri="{FF2B5EF4-FFF2-40B4-BE49-F238E27FC236}">
                <a16:creationId xmlns:a16="http://schemas.microsoft.com/office/drawing/2014/main" id="{906DE35C-9971-F051-8F6F-1AF4A6EAFD6E}"/>
              </a:ext>
            </a:extLst>
          </p:cNvPr>
          <p:cNvSpPr/>
          <p:nvPr/>
        </p:nvSpPr>
        <p:spPr>
          <a:xfrm>
            <a:off x="1859546" y="4372634"/>
            <a:ext cx="1702710" cy="307777"/>
          </a:xfrm>
          <a:prstGeom prst="rect">
            <a:avLst/>
          </a:prstGeom>
        </p:spPr>
        <p:txBody>
          <a:bodyPr wrap="none">
            <a:spAutoFit/>
          </a:bodyPr>
          <a:lstStyle/>
          <a:p>
            <a:pPr defTabSz="3583549">
              <a:defRPr/>
            </a:pPr>
            <a:r>
              <a:rPr lang="en-US" dirty="0">
                <a:solidFill>
                  <a:srgbClr val="738AC8">
                    <a:lumMod val="50000"/>
                  </a:srgbClr>
                </a:solidFill>
                <a:latin typeface="Calibri"/>
              </a:rPr>
              <a:t>ABoVE Planning Tool</a:t>
            </a:r>
          </a:p>
        </p:txBody>
      </p:sp>
      <p:pic>
        <p:nvPicPr>
          <p:cNvPr id="19" name="Picture 18">
            <a:extLst>
              <a:ext uri="{FF2B5EF4-FFF2-40B4-BE49-F238E27FC236}">
                <a16:creationId xmlns:a16="http://schemas.microsoft.com/office/drawing/2014/main" id="{8652F95E-C920-3010-B2F5-11F4218447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3899" y="5989624"/>
            <a:ext cx="1723614" cy="712772"/>
          </a:xfrm>
          <a:prstGeom prst="rect">
            <a:avLst/>
          </a:prstGeom>
        </p:spPr>
      </p:pic>
      <p:sp>
        <p:nvSpPr>
          <p:cNvPr id="20" name="Down Arrow 15">
            <a:extLst>
              <a:ext uri="{FF2B5EF4-FFF2-40B4-BE49-F238E27FC236}">
                <a16:creationId xmlns:a16="http://schemas.microsoft.com/office/drawing/2014/main" id="{572D89A2-66A5-4CBE-1A77-F7A0429921B4}"/>
              </a:ext>
            </a:extLst>
          </p:cNvPr>
          <p:cNvSpPr/>
          <p:nvPr/>
        </p:nvSpPr>
        <p:spPr>
          <a:xfrm>
            <a:off x="2373988" y="3505435"/>
            <a:ext cx="484632" cy="8115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Right Arrow 8">
            <a:extLst>
              <a:ext uri="{FF2B5EF4-FFF2-40B4-BE49-F238E27FC236}">
                <a16:creationId xmlns:a16="http://schemas.microsoft.com/office/drawing/2014/main" id="{4B523D91-7732-9F8B-687B-3CCED4397FA9}"/>
              </a:ext>
            </a:extLst>
          </p:cNvPr>
          <p:cNvSpPr/>
          <p:nvPr/>
        </p:nvSpPr>
        <p:spPr>
          <a:xfrm rot="18426177">
            <a:off x="5850077" y="3467081"/>
            <a:ext cx="1737218"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8981E1-389F-2A69-B8C0-6DDED60424F2}"/>
              </a:ext>
            </a:extLst>
          </p:cNvPr>
          <p:cNvSpPr>
            <a:spLocks noGrp="1"/>
          </p:cNvSpPr>
          <p:nvPr>
            <p:ph type="title"/>
          </p:nvPr>
        </p:nvSpPr>
        <p:spPr>
          <a:xfrm>
            <a:off x="654275" y="808019"/>
            <a:ext cx="10962861" cy="787814"/>
          </a:xfrm>
        </p:spPr>
        <p:txBody>
          <a:bodyPr/>
          <a:lstStyle/>
          <a:p>
            <a:r>
              <a:rPr lang="en-US" dirty="0"/>
              <a:t>ABoVE Data Workflow</a:t>
            </a:r>
          </a:p>
        </p:txBody>
      </p:sp>
    </p:spTree>
    <p:extLst>
      <p:ext uri="{BB962C8B-B14F-4D97-AF65-F5344CB8AC3E}">
        <p14:creationId xmlns:p14="http://schemas.microsoft.com/office/powerpoint/2010/main" val="4222659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773573"/>
            <a:ext cx="11772900" cy="1143000"/>
          </a:xfrm>
        </p:spPr>
        <p:txBody>
          <a:bodyPr>
            <a:normAutofit/>
          </a:bodyPr>
          <a:lstStyle/>
          <a:p>
            <a:r>
              <a:rPr lang="en-US" dirty="0"/>
              <a:t>ABoVE Grid and Projection</a:t>
            </a:r>
            <a:endParaRPr lang="en-US" sz="3600" dirty="0"/>
          </a:p>
        </p:txBody>
      </p:sp>
      <p:sp>
        <p:nvSpPr>
          <p:cNvPr id="3" name="Content Placeholder 2"/>
          <p:cNvSpPr>
            <a:spLocks noGrp="1"/>
          </p:cNvSpPr>
          <p:nvPr>
            <p:ph idx="1"/>
          </p:nvPr>
        </p:nvSpPr>
        <p:spPr>
          <a:xfrm>
            <a:off x="457200" y="1726073"/>
            <a:ext cx="6375399" cy="4525963"/>
          </a:xfrm>
        </p:spPr>
        <p:txBody>
          <a:bodyPr>
            <a:normAutofit lnSpcReduction="10000"/>
          </a:bodyPr>
          <a:lstStyle/>
          <a:p>
            <a:r>
              <a:rPr lang="en-US" dirty="0"/>
              <a:t>Important to facilitate data interoperability and reduce time for individual projects</a:t>
            </a:r>
          </a:p>
          <a:p>
            <a:endParaRPr lang="en-US" dirty="0"/>
          </a:p>
          <a:p>
            <a:r>
              <a:rPr lang="en-US" dirty="0"/>
              <a:t>Projection: Albers Conical Equal Area</a:t>
            </a:r>
          </a:p>
          <a:p>
            <a:endParaRPr lang="en-US" dirty="0"/>
          </a:p>
          <a:p>
            <a:r>
              <a:rPr lang="en-US" dirty="0"/>
              <a:t>Grid (at right)</a:t>
            </a:r>
          </a:p>
          <a:p>
            <a:endParaRPr lang="en-US" dirty="0"/>
          </a:p>
          <a:p>
            <a:r>
              <a:rPr lang="en-US" dirty="0"/>
              <a:t>Available at the ORNL DAAC:</a:t>
            </a:r>
          </a:p>
          <a:p>
            <a:pPr marL="0" indent="0">
              <a:buNone/>
            </a:pPr>
            <a:r>
              <a:rPr lang="en-US" sz="2000" b="0" i="0" dirty="0">
                <a:solidFill>
                  <a:srgbClr val="323232"/>
                </a:solidFill>
                <a:effectLst/>
                <a:latin typeface="arial" panose="020B0604020202020204" pitchFamily="34" charset="0"/>
                <a:hlinkClick r:id="rId3"/>
              </a:rPr>
              <a:t>https://doi.org/10.3334/ORNLDAAC/1527</a:t>
            </a:r>
            <a:r>
              <a:rPr lang="en-US" sz="2000" b="0" i="0" dirty="0">
                <a:solidFill>
                  <a:srgbClr val="323232"/>
                </a:solidFill>
                <a:effectLst/>
                <a:latin typeface="arial" panose="020B0604020202020204" pitchFamily="34" charset="0"/>
              </a:rPr>
              <a:t> </a:t>
            </a:r>
            <a:endParaRPr lang="en-US" sz="2000" dirty="0">
              <a:solidFill>
                <a:srgbClr val="FF0000"/>
              </a:solidFill>
            </a:endParaRPr>
          </a:p>
          <a:p>
            <a:endParaRPr lang="en-US" sz="2200" dirty="0"/>
          </a:p>
          <a:p>
            <a:endParaRPr lang="en-US" dirty="0"/>
          </a:p>
        </p:txBody>
      </p:sp>
      <p:pic>
        <p:nvPicPr>
          <p:cNvPr id="4" name="Picture 3"/>
          <p:cNvPicPr>
            <a:picLocks noChangeAspect="1"/>
          </p:cNvPicPr>
          <p:nvPr/>
        </p:nvPicPr>
        <p:blipFill>
          <a:blip r:embed="rId4"/>
          <a:stretch>
            <a:fillRect/>
          </a:stretch>
        </p:blipFill>
        <p:spPr>
          <a:xfrm>
            <a:off x="6451188" y="1345073"/>
            <a:ext cx="5639212" cy="4565077"/>
          </a:xfrm>
          <a:prstGeom prst="rect">
            <a:avLst/>
          </a:prstGeom>
        </p:spPr>
      </p:pic>
    </p:spTree>
    <p:extLst>
      <p:ext uri="{BB962C8B-B14F-4D97-AF65-F5344CB8AC3E}">
        <p14:creationId xmlns:p14="http://schemas.microsoft.com/office/powerpoint/2010/main" val="1323950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9E0A30-62B4-B645-94FF-298CFF5B1710}"/>
              </a:ext>
            </a:extLst>
          </p:cNvPr>
          <p:cNvSpPr>
            <a:spLocks noGrp="1"/>
          </p:cNvSpPr>
          <p:nvPr>
            <p:ph type="ctrTitle"/>
          </p:nvPr>
        </p:nvSpPr>
        <p:spPr>
          <a:xfrm>
            <a:off x="409380" y="1071462"/>
            <a:ext cx="11058720" cy="480131"/>
          </a:xfrm>
        </p:spPr>
        <p:txBody>
          <a:bodyPr/>
          <a:lstStyle/>
          <a:p>
            <a:r>
              <a:rPr lang="en-US" sz="2800" dirty="0" err="1"/>
              <a:t>ABoVE</a:t>
            </a:r>
            <a:r>
              <a:rPr lang="en-US" sz="2800" dirty="0"/>
              <a:t> Data Publication Information and Update</a:t>
            </a:r>
          </a:p>
        </p:txBody>
      </p:sp>
      <p:sp>
        <p:nvSpPr>
          <p:cNvPr id="5" name="Subtitle 4">
            <a:extLst>
              <a:ext uri="{FF2B5EF4-FFF2-40B4-BE49-F238E27FC236}">
                <a16:creationId xmlns:a16="http://schemas.microsoft.com/office/drawing/2014/main" id="{1F21D8F8-2D54-844A-8DAD-0C07CB3815DB}"/>
              </a:ext>
            </a:extLst>
          </p:cNvPr>
          <p:cNvSpPr>
            <a:spLocks noGrp="1"/>
          </p:cNvSpPr>
          <p:nvPr>
            <p:ph type="subTitle" idx="1"/>
          </p:nvPr>
        </p:nvSpPr>
        <p:spPr/>
        <p:txBody>
          <a:bodyPr/>
          <a:lstStyle/>
          <a:p>
            <a:r>
              <a:rPr lang="en-US" dirty="0"/>
              <a:t>Bruce E. Wilson</a:t>
            </a:r>
            <a:br>
              <a:rPr lang="en-US" dirty="0"/>
            </a:br>
            <a:r>
              <a:rPr lang="en-US" dirty="0"/>
              <a:t>ORNL DAAC Manager</a:t>
            </a:r>
          </a:p>
          <a:p>
            <a:r>
              <a:rPr lang="en-US" dirty="0" err="1"/>
              <a:t>ABoVE</a:t>
            </a:r>
            <a:r>
              <a:rPr lang="en-US" dirty="0"/>
              <a:t> Science Team Meeting</a:t>
            </a:r>
            <a:br>
              <a:rPr lang="en-US" dirty="0"/>
            </a:br>
            <a:r>
              <a:rPr lang="en-US" dirty="0"/>
              <a:t>January 2023</a:t>
            </a:r>
            <a:br>
              <a:rPr lang="en-US" dirty="0"/>
            </a:br>
            <a:r>
              <a:rPr lang="en-US" dirty="0"/>
              <a:t>San Diego, CA</a:t>
            </a:r>
          </a:p>
        </p:txBody>
      </p:sp>
    </p:spTree>
    <p:extLst>
      <p:ext uri="{BB962C8B-B14F-4D97-AF65-F5344CB8AC3E}">
        <p14:creationId xmlns:p14="http://schemas.microsoft.com/office/powerpoint/2010/main" val="1605908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31C1F9-8A69-8187-722A-F7A6CD81F850}"/>
              </a:ext>
            </a:extLst>
          </p:cNvPr>
          <p:cNvSpPr>
            <a:spLocks noGrp="1"/>
          </p:cNvSpPr>
          <p:nvPr>
            <p:ph type="title"/>
          </p:nvPr>
        </p:nvSpPr>
        <p:spPr/>
        <p:txBody>
          <a:bodyPr/>
          <a:lstStyle/>
          <a:p>
            <a:r>
              <a:rPr lang="en-US" dirty="0"/>
              <a:t>The ESDIS Project manages 12 DAACs</a:t>
            </a:r>
          </a:p>
        </p:txBody>
      </p:sp>
      <p:pic>
        <p:nvPicPr>
          <p:cNvPr id="6" name="Picture 5" descr="A picture containing timeline&#10;&#10;Description automatically generated">
            <a:extLst>
              <a:ext uri="{FF2B5EF4-FFF2-40B4-BE49-F238E27FC236}">
                <a16:creationId xmlns:a16="http://schemas.microsoft.com/office/drawing/2014/main" id="{022D98A1-ECF3-E254-2960-808A490B19A5}"/>
              </a:ext>
            </a:extLst>
          </p:cNvPr>
          <p:cNvPicPr>
            <a:picLocks noChangeAspect="1"/>
          </p:cNvPicPr>
          <p:nvPr/>
        </p:nvPicPr>
        <p:blipFill>
          <a:blip r:embed="rId2"/>
          <a:stretch>
            <a:fillRect/>
          </a:stretch>
        </p:blipFill>
        <p:spPr>
          <a:xfrm>
            <a:off x="1888650" y="1156088"/>
            <a:ext cx="8414699" cy="5536972"/>
          </a:xfrm>
          <a:prstGeom prst="rect">
            <a:avLst/>
          </a:prstGeom>
        </p:spPr>
      </p:pic>
    </p:spTree>
    <p:extLst>
      <p:ext uri="{BB962C8B-B14F-4D97-AF65-F5344CB8AC3E}">
        <p14:creationId xmlns:p14="http://schemas.microsoft.com/office/powerpoint/2010/main" val="58150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15B3D8-D12C-F957-9DEA-43F02432D1A5}"/>
              </a:ext>
            </a:extLst>
          </p:cNvPr>
          <p:cNvSpPr>
            <a:spLocks noGrp="1"/>
          </p:cNvSpPr>
          <p:nvPr>
            <p:ph type="title"/>
          </p:nvPr>
        </p:nvSpPr>
        <p:spPr/>
        <p:txBody>
          <a:bodyPr/>
          <a:lstStyle/>
          <a:p>
            <a:r>
              <a:rPr lang="en-US" dirty="0"/>
              <a:t>ABoVE Data is Published through 3 DAACs</a:t>
            </a:r>
          </a:p>
        </p:txBody>
      </p:sp>
      <p:sp>
        <p:nvSpPr>
          <p:cNvPr id="6" name="Content Placeholder 5">
            <a:extLst>
              <a:ext uri="{FF2B5EF4-FFF2-40B4-BE49-F238E27FC236}">
                <a16:creationId xmlns:a16="http://schemas.microsoft.com/office/drawing/2014/main" id="{0EC3C06A-A0F4-E1DB-48F3-351E1F35E4D2}"/>
              </a:ext>
            </a:extLst>
          </p:cNvPr>
          <p:cNvSpPr>
            <a:spLocks noGrp="1"/>
          </p:cNvSpPr>
          <p:nvPr>
            <p:ph idx="1"/>
          </p:nvPr>
        </p:nvSpPr>
        <p:spPr/>
        <p:txBody>
          <a:bodyPr/>
          <a:lstStyle/>
          <a:p>
            <a:r>
              <a:rPr lang="en-US" dirty="0"/>
              <a:t>ORNL DAAC</a:t>
            </a:r>
          </a:p>
          <a:p>
            <a:pPr lvl="1"/>
            <a:r>
              <a:rPr lang="en-US" dirty="0"/>
              <a:t>Ground data sources</a:t>
            </a:r>
          </a:p>
          <a:p>
            <a:pPr lvl="1"/>
            <a:r>
              <a:rPr lang="en-US" dirty="0"/>
              <a:t>Model and assimilation results</a:t>
            </a:r>
          </a:p>
          <a:p>
            <a:pPr lvl="1"/>
            <a:r>
              <a:rPr lang="en-US" dirty="0"/>
              <a:t>Higher level airborne data products</a:t>
            </a:r>
          </a:p>
          <a:p>
            <a:pPr lvl="1"/>
            <a:r>
              <a:rPr lang="en-US" dirty="0"/>
              <a:t>All AVIRIS (-C and –NG) data products (in progress)</a:t>
            </a:r>
          </a:p>
          <a:p>
            <a:pPr lvl="1"/>
            <a:r>
              <a:rPr lang="en-US" dirty="0"/>
              <a:t>All MASTER data products</a:t>
            </a:r>
          </a:p>
          <a:p>
            <a:r>
              <a:rPr lang="en-US" dirty="0"/>
              <a:t>NSIDC DAAC</a:t>
            </a:r>
          </a:p>
          <a:p>
            <a:pPr lvl="1"/>
            <a:r>
              <a:rPr lang="en-US" dirty="0"/>
              <a:t>LVIS data from the instrument team</a:t>
            </a:r>
          </a:p>
          <a:p>
            <a:r>
              <a:rPr lang="en-US" dirty="0"/>
              <a:t>ASF DAAC</a:t>
            </a:r>
          </a:p>
          <a:p>
            <a:pPr lvl="1"/>
            <a:r>
              <a:rPr lang="en-US" dirty="0"/>
              <a:t>UAVSAR data from the instrument team</a:t>
            </a:r>
          </a:p>
        </p:txBody>
      </p:sp>
    </p:spTree>
    <p:extLst>
      <p:ext uri="{BB962C8B-B14F-4D97-AF65-F5344CB8AC3E}">
        <p14:creationId xmlns:p14="http://schemas.microsoft.com/office/powerpoint/2010/main" val="1651624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TM_8_Template_Master" id="{B2BD47E0-CCCF-6743-B10A-DF081A6F4804}" vid="{542B1A31-F45A-1D4D-AB3B-DC0A847061E2}"/>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NASA">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NASA and ORNL Mixed Template" id="{E2493E0A-4C80-444C-A78F-7D39DFBF83CA}" vid="{2680863A-C9ED-6C42-B515-F6CDEFA4352A}"/>
    </a:ext>
  </a:extLst>
</a:theme>
</file>

<file path=ppt/theme/theme4.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10748</TotalTime>
  <Words>4595</Words>
  <Application>Microsoft Office PowerPoint</Application>
  <PresentationFormat>Widescreen</PresentationFormat>
  <Paragraphs>463</Paragraphs>
  <Slides>49</Slides>
  <Notes>11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49</vt:i4>
      </vt:variant>
    </vt:vector>
  </HeadingPairs>
  <TitlesOfParts>
    <vt:vector size="64" baseType="lpstr">
      <vt:lpstr>.SFNSDisplay-Regular</vt:lpstr>
      <vt:lpstr>-apple-system</vt:lpstr>
      <vt:lpstr>Arial</vt:lpstr>
      <vt:lpstr>Arial</vt:lpstr>
      <vt:lpstr>Arial Black</vt:lpstr>
      <vt:lpstr>Calibri</vt:lpstr>
      <vt:lpstr>Calibri Light</vt:lpstr>
      <vt:lpstr>Century Gothic</vt:lpstr>
      <vt:lpstr>Open Sans</vt:lpstr>
      <vt:lpstr>TimesNewRomanPS</vt:lpstr>
      <vt:lpstr>TimesNewRomanPSMT</vt:lpstr>
      <vt:lpstr>Office Theme</vt:lpstr>
      <vt:lpstr>1_Office Theme</vt:lpstr>
      <vt:lpstr>2_NASA</vt:lpstr>
      <vt:lpstr>Office Theme 2013 - 2022</vt:lpstr>
      <vt:lpstr>Accessing ABoVE Data</vt:lpstr>
      <vt:lpstr>ABoVE Data Workflow</vt:lpstr>
      <vt:lpstr>PowerPoint Presentation</vt:lpstr>
      <vt:lpstr>PowerPoint Presentation</vt:lpstr>
      <vt:lpstr>ABoVE Data Workflow</vt:lpstr>
      <vt:lpstr>ABoVE Grid and Projection</vt:lpstr>
      <vt:lpstr>ABoVE Data Publication Information and Update</vt:lpstr>
      <vt:lpstr>The ESDIS Project manages 12 DAACs</vt:lpstr>
      <vt:lpstr>ABoVE Data is Published through 3 DAACs</vt:lpstr>
      <vt:lpstr>What do DAACs do with data?</vt:lpstr>
      <vt:lpstr>How does the ORNL DAAC improve data FAIRness?</vt:lpstr>
      <vt:lpstr>What do we ask of you?</vt:lpstr>
      <vt:lpstr>The ORNL DAAC can do Preprint Datasets, when needed</vt:lpstr>
      <vt:lpstr>The ABoVE Project at the ORNL DAAC</vt:lpstr>
      <vt:lpstr>ABoVE is the largest ORNL DAAC project (by volume)</vt:lpstr>
      <vt:lpstr>Most downloaded ABoVE data in calendar year 2022</vt:lpstr>
      <vt:lpstr>Most downloaded ABoVE data for all time (as of end of 2022)</vt:lpstr>
      <vt:lpstr>Most downloaded ABoVE airborne data (as of end of 2022) </vt:lpstr>
      <vt:lpstr>Most Datasets as Lead Author (as of end of 2022)</vt:lpstr>
      <vt:lpstr>Dataset contributions (author or co-author) (as of end of 2022)</vt:lpstr>
      <vt:lpstr>PowerPoint Presentation</vt:lpstr>
      <vt:lpstr>Large Data Collections on ADAPT</vt:lpstr>
      <vt:lpstr>80 TB of ABoVE-Archived Data are on ADAPT</vt:lpstr>
      <vt:lpstr>ABoVE Publications and Products Developed on EXPLORE</vt:lpstr>
      <vt:lpstr>PowerPoint Presentation</vt:lpstr>
      <vt:lpstr>PowerPoint Presentation</vt:lpstr>
      <vt:lpstr>Modeling Emissions and Analyzing Variability in Burned Areas</vt:lpstr>
      <vt:lpstr>PowerPoint Presentation</vt:lpstr>
      <vt:lpstr>NCCS ABoVE GLAD ARD Product</vt:lpstr>
      <vt:lpstr>VHR Analysis Ready Data for Alaska</vt:lpstr>
      <vt:lpstr>PowerPoint Presentation</vt:lpstr>
      <vt:lpstr>NGA/Maxar Data Statistics</vt:lpstr>
      <vt:lpstr>NGA/Maxar Data Coverage</vt:lpstr>
      <vt:lpstr>Data Discovery Tool</vt:lpstr>
      <vt:lpstr>Data Discovery Tool</vt:lpstr>
      <vt:lpstr>Data Discovery Tool</vt:lpstr>
      <vt:lpstr>Data Discovery Tool</vt:lpstr>
      <vt:lpstr>Data Discovery Tool</vt:lpstr>
      <vt:lpstr>Data Discovery Tool</vt:lpstr>
      <vt:lpstr>Data Discovery Tool</vt:lpstr>
      <vt:lpstr>Data Discovery Tool</vt:lpstr>
      <vt:lpstr>Advanced Data Discovery Tool</vt:lpstr>
      <vt:lpstr>PowerPoint Presentation</vt:lpstr>
      <vt:lpstr>How Do I Search For Data?</vt:lpstr>
      <vt:lpstr>Questions?</vt:lpstr>
      <vt:lpstr>Backup Slides</vt:lpstr>
      <vt:lpstr>ESD  ESDS  ESDIS  EOSDIS</vt:lpstr>
      <vt:lpstr>ORNL DAAC’s Dataset Updates/Versions since last ASTM</vt:lpstr>
      <vt:lpstr>ABoVE Datasets Published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Stroud, David B. (GSFC-618.0)[SCIENCE SYSTEMS AND APPLICATIONS INC]</dc:creator>
  <cp:lastModifiedBy>Hoy, Elizabeth (GSFC-618.0)[GLOBAL SCIENCE &amp; TECHNOLOGY INC]</cp:lastModifiedBy>
  <cp:revision>76</cp:revision>
  <dcterms:created xsi:type="dcterms:W3CDTF">2020-11-03T15:27:10Z</dcterms:created>
  <dcterms:modified xsi:type="dcterms:W3CDTF">2023-01-25T13:20:36Z</dcterms:modified>
</cp:coreProperties>
</file>