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76" r:id="rId3"/>
    <p:sldId id="275" r:id="rId4"/>
    <p:sldId id="2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0"/>
    <p:restoredTop sz="96405"/>
  </p:normalViewPr>
  <p:slideViewPr>
    <p:cSldViewPr snapToGrid="0" snapToObjects="1">
      <p:cViewPr>
        <p:scale>
          <a:sx n="130" d="100"/>
          <a:sy n="130" d="100"/>
        </p:scale>
        <p:origin x="3616"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AA15F2-90B9-0E41-B017-DFB4C1A694C2}"/>
              </a:ext>
            </a:extLst>
          </p:cNvPr>
          <p:cNvSpPr>
            <a:spLocks noGrp="1"/>
          </p:cNvSpPr>
          <p:nvPr>
            <p:ph type="title"/>
          </p:nvPr>
        </p:nvSpPr>
        <p:spPr>
          <a:xfrm>
            <a:off x="838200" y="1965324"/>
            <a:ext cx="10515600" cy="1325563"/>
          </a:xfrm>
          <a:prstGeom prst="rect">
            <a:avLst/>
          </a:prstGeom>
        </p:spPr>
        <p:txBody>
          <a:bodyPr/>
          <a:lstStyle>
            <a:lvl1pPr algn="ctr">
              <a:defRPr b="1"/>
            </a:lvl1pPr>
          </a:lstStyle>
          <a:p>
            <a:r>
              <a:rPr lang="en-US" dirty="0"/>
              <a:t>Click to edit Master title style</a:t>
            </a:r>
          </a:p>
        </p:txBody>
      </p:sp>
      <p:sp>
        <p:nvSpPr>
          <p:cNvPr id="7" name="Text Placeholder 6">
            <a:extLst>
              <a:ext uri="{FF2B5EF4-FFF2-40B4-BE49-F238E27FC236}">
                <a16:creationId xmlns:a16="http://schemas.microsoft.com/office/drawing/2014/main" id="{4EB92E42-8CFB-7C41-B3DF-D19C95B17D47}"/>
              </a:ext>
            </a:extLst>
          </p:cNvPr>
          <p:cNvSpPr>
            <a:spLocks noGrp="1"/>
          </p:cNvSpPr>
          <p:nvPr>
            <p:ph type="body" sz="quarter" idx="10" hasCustomPrompt="1"/>
          </p:nvPr>
        </p:nvSpPr>
        <p:spPr>
          <a:xfrm>
            <a:off x="838200" y="3786809"/>
            <a:ext cx="10515600" cy="1243013"/>
          </a:xfrm>
          <a:prstGeom prst="rect">
            <a:avLst/>
          </a:prstGeom>
        </p:spPr>
        <p:txBody>
          <a:bodyPr/>
          <a:lstStyle>
            <a:lvl1pPr marL="0" indent="0" algn="ctr">
              <a:buNone/>
              <a:defRPr/>
            </a:lvl1pPr>
          </a:lstStyle>
          <a:p>
            <a:pPr lvl="0"/>
            <a:r>
              <a:rPr lang="en-US" dirty="0"/>
              <a:t>Authors</a:t>
            </a:r>
          </a:p>
        </p:txBody>
      </p:sp>
    </p:spTree>
    <p:extLst>
      <p:ext uri="{BB962C8B-B14F-4D97-AF65-F5344CB8AC3E}">
        <p14:creationId xmlns:p14="http://schemas.microsoft.com/office/powerpoint/2010/main" val="2432658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F49DAA-E2AA-0F4F-B767-EDF02A722238}"/>
              </a:ext>
            </a:extLst>
          </p:cNvPr>
          <p:cNvSpPr>
            <a:spLocks noGrp="1"/>
          </p:cNvSpPr>
          <p:nvPr>
            <p:ph type="title"/>
          </p:nvPr>
        </p:nvSpPr>
        <p:spPr>
          <a:xfrm>
            <a:off x="614569" y="1471929"/>
            <a:ext cx="10962861" cy="787814"/>
          </a:xfrm>
          <a:prstGeom prst="rect">
            <a:avLst/>
          </a:prstGeom>
        </p:spPr>
        <p:txBody>
          <a:bodyPr/>
          <a:lstStyle/>
          <a:p>
            <a:r>
              <a:rPr lang="en-US" dirty="0"/>
              <a:t>Click to edit Master title style</a:t>
            </a:r>
          </a:p>
        </p:txBody>
      </p:sp>
      <p:sp>
        <p:nvSpPr>
          <p:cNvPr id="5" name="Text Placeholder 4">
            <a:extLst>
              <a:ext uri="{FF2B5EF4-FFF2-40B4-BE49-F238E27FC236}">
                <a16:creationId xmlns:a16="http://schemas.microsoft.com/office/drawing/2014/main" id="{B8424E33-B8F7-5846-9882-C78BCE614614}"/>
              </a:ext>
            </a:extLst>
          </p:cNvPr>
          <p:cNvSpPr>
            <a:spLocks noGrp="1"/>
          </p:cNvSpPr>
          <p:nvPr>
            <p:ph type="body" idx="10"/>
          </p:nvPr>
        </p:nvSpPr>
        <p:spPr>
          <a:xfrm>
            <a:off x="614569" y="2538245"/>
            <a:ext cx="10962861" cy="392030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1163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E04D88-B24E-F024-4639-0144C4DF2E61}"/>
              </a:ext>
            </a:extLst>
          </p:cNvPr>
          <p:cNvPicPr>
            <a:picLocks noChangeAspect="1"/>
          </p:cNvPicPr>
          <p:nvPr userDrawn="1"/>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960477140"/>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5159DC-7D2B-3E70-9378-0A6BCBBD171A}"/>
              </a:ext>
            </a:extLst>
          </p:cNvPr>
          <p:cNvGrpSpPr/>
          <p:nvPr/>
        </p:nvGrpSpPr>
        <p:grpSpPr>
          <a:xfrm>
            <a:off x="506895" y="2560264"/>
            <a:ext cx="11178211" cy="2023651"/>
            <a:chOff x="501599" y="2560264"/>
            <a:chExt cx="11178211" cy="2023651"/>
          </a:xfrm>
        </p:grpSpPr>
        <p:sp>
          <p:nvSpPr>
            <p:cNvPr id="3" name="TextBox 2">
              <a:extLst>
                <a:ext uri="{FF2B5EF4-FFF2-40B4-BE49-F238E27FC236}">
                  <a16:creationId xmlns:a16="http://schemas.microsoft.com/office/drawing/2014/main" id="{B54E5731-5BEF-2A14-C509-367506A8A391}"/>
                </a:ext>
              </a:extLst>
            </p:cNvPr>
            <p:cNvSpPr txBox="1"/>
            <p:nvPr/>
          </p:nvSpPr>
          <p:spPr>
            <a:xfrm>
              <a:off x="501599" y="3163764"/>
              <a:ext cx="11178211" cy="956765"/>
            </a:xfrm>
            <a:prstGeom prst="rect">
              <a:avLst/>
            </a:prstGeom>
            <a:noFill/>
          </p:spPr>
          <p:txBody>
            <a:bodyPr wrap="square" rtlCol="0">
              <a:spAutoFit/>
            </a:bodyPr>
            <a:lstStyle/>
            <a:p>
              <a:r>
                <a:rPr lang="en-US" sz="5400" b="1" dirty="0">
                  <a:latin typeface="Avenir Next Demi Bold" panose="020B0503020202020204" pitchFamily="34" charset="0"/>
                </a:rPr>
                <a:t>The ABoVE Science Team Meeting</a:t>
              </a:r>
            </a:p>
          </p:txBody>
        </p:sp>
        <p:sp>
          <p:nvSpPr>
            <p:cNvPr id="7" name="TextBox 6">
              <a:extLst>
                <a:ext uri="{FF2B5EF4-FFF2-40B4-BE49-F238E27FC236}">
                  <a16:creationId xmlns:a16="http://schemas.microsoft.com/office/drawing/2014/main" id="{1498AAFD-232B-94BD-30FC-FE252664AF4D}"/>
                </a:ext>
              </a:extLst>
            </p:cNvPr>
            <p:cNvSpPr txBox="1"/>
            <p:nvPr/>
          </p:nvSpPr>
          <p:spPr>
            <a:xfrm>
              <a:off x="501599" y="2560264"/>
              <a:ext cx="2128479" cy="461665"/>
            </a:xfrm>
            <a:prstGeom prst="rect">
              <a:avLst/>
            </a:prstGeom>
            <a:noFill/>
          </p:spPr>
          <p:txBody>
            <a:bodyPr wrap="square" rtlCol="0">
              <a:spAutoFit/>
            </a:bodyPr>
            <a:lstStyle/>
            <a:p>
              <a:r>
                <a:rPr lang="en-US" sz="2400" b="1" dirty="0">
                  <a:latin typeface="Avenir Next Demi Bold" panose="020B0503020202020204" pitchFamily="34" charset="0"/>
                </a:rPr>
                <a:t>Welcome to:</a:t>
              </a:r>
            </a:p>
          </p:txBody>
        </p:sp>
        <p:sp>
          <p:nvSpPr>
            <p:cNvPr id="8" name="TextBox 7">
              <a:extLst>
                <a:ext uri="{FF2B5EF4-FFF2-40B4-BE49-F238E27FC236}">
                  <a16:creationId xmlns:a16="http://schemas.microsoft.com/office/drawing/2014/main" id="{B4554C54-4EB6-D7F7-01B9-21E8752E76CB}"/>
                </a:ext>
              </a:extLst>
            </p:cNvPr>
            <p:cNvSpPr txBox="1"/>
            <p:nvPr/>
          </p:nvSpPr>
          <p:spPr>
            <a:xfrm>
              <a:off x="501599" y="3999140"/>
              <a:ext cx="6003221" cy="584775"/>
            </a:xfrm>
            <a:prstGeom prst="rect">
              <a:avLst/>
            </a:prstGeom>
            <a:noFill/>
          </p:spPr>
          <p:txBody>
            <a:bodyPr wrap="square" rtlCol="0">
              <a:spAutoFit/>
            </a:bodyPr>
            <a:lstStyle/>
            <a:p>
              <a:r>
                <a:rPr lang="en-US" sz="3200" b="1" i="1" dirty="0">
                  <a:solidFill>
                    <a:srgbClr val="68AB45"/>
                  </a:solidFill>
                  <a:latin typeface="Avenir Next Demi Bold" panose="020B0503020202020204" pitchFamily="34" charset="0"/>
                </a:rPr>
                <a:t>This meeting is being recorded</a:t>
              </a:r>
            </a:p>
          </p:txBody>
        </p:sp>
      </p:grpSp>
    </p:spTree>
    <p:extLst>
      <p:ext uri="{BB962C8B-B14F-4D97-AF65-F5344CB8AC3E}">
        <p14:creationId xmlns:p14="http://schemas.microsoft.com/office/powerpoint/2010/main" val="28475088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9C5460-5053-5A85-BAF7-EF7A84D96779}"/>
              </a:ext>
            </a:extLst>
          </p:cNvPr>
          <p:cNvSpPr txBox="1"/>
          <p:nvPr/>
        </p:nvSpPr>
        <p:spPr>
          <a:xfrm>
            <a:off x="248477" y="1610139"/>
            <a:ext cx="11787809" cy="3046988"/>
          </a:xfrm>
          <a:prstGeom prst="rect">
            <a:avLst/>
          </a:prstGeom>
          <a:noFill/>
        </p:spPr>
        <p:txBody>
          <a:bodyPr wrap="square">
            <a:spAutoFit/>
          </a:bodyPr>
          <a:lstStyle/>
          <a:p>
            <a:pPr algn="l"/>
            <a:r>
              <a:rPr lang="en-US" sz="2400" b="1" i="0" u="none" strike="noStrike" dirty="0" err="1">
                <a:solidFill>
                  <a:srgbClr val="1E2022"/>
                </a:solidFill>
                <a:effectLst/>
                <a:latin typeface="Avenir Next" panose="020B0503020202020204" pitchFamily="34" charset="0"/>
              </a:rPr>
              <a:t>ABoVE</a:t>
            </a:r>
            <a:r>
              <a:rPr lang="en-US" sz="2400" b="1" i="0" u="none" strike="noStrike" dirty="0">
                <a:solidFill>
                  <a:srgbClr val="1E2022"/>
                </a:solidFill>
                <a:effectLst/>
                <a:latin typeface="Avenir Next" panose="020B0503020202020204" pitchFamily="34" charset="0"/>
              </a:rPr>
              <a:t> Land Acknowledgement:</a:t>
            </a:r>
          </a:p>
          <a:p>
            <a:pPr algn="l"/>
            <a:endParaRPr lang="en-US" sz="2400" b="1" i="0" u="none" strike="noStrike" dirty="0">
              <a:solidFill>
                <a:srgbClr val="1E2022"/>
              </a:solidFill>
              <a:effectLst/>
              <a:latin typeface="Avenir Next" panose="020B0503020202020204" pitchFamily="34" charset="0"/>
            </a:endParaRPr>
          </a:p>
          <a:p>
            <a:pPr algn="l"/>
            <a:r>
              <a:rPr lang="en-US" sz="2400" b="0" i="0" u="none" strike="noStrike" dirty="0">
                <a:effectLst/>
                <a:latin typeface="Avenir Next" panose="020B0503020202020204" pitchFamily="34" charset="0"/>
              </a:rPr>
              <a:t>We would like to acknowledge that the circumpolar Arctic is the home to many different Indigenous Peoples. We are reminded of their deep connection to this region, and our role as researchers to work towards reconciliation with our Indigenous partners. Please join us in honoring the place-based knowledge of Indigenous Peoples and recognizing their ancestral and contemporary stewardship of their homelands.</a:t>
            </a:r>
          </a:p>
        </p:txBody>
      </p:sp>
    </p:spTree>
    <p:extLst>
      <p:ext uri="{BB962C8B-B14F-4D97-AF65-F5344CB8AC3E}">
        <p14:creationId xmlns:p14="http://schemas.microsoft.com/office/powerpoint/2010/main" val="16899824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021A1B-EE78-62AF-5512-7D0D5EE6D28D}"/>
              </a:ext>
            </a:extLst>
          </p:cNvPr>
          <p:cNvSpPr txBox="1">
            <a:spLocks/>
          </p:cNvSpPr>
          <p:nvPr/>
        </p:nvSpPr>
        <p:spPr>
          <a:xfrm>
            <a:off x="350766" y="1813329"/>
            <a:ext cx="7439651" cy="77845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dirty="0">
                <a:ln>
                  <a:noFill/>
                </a:ln>
                <a:solidFill>
                  <a:srgbClr val="68AB45"/>
                </a:solidFill>
                <a:effectLst/>
                <a:uLnTx/>
                <a:uFillTx/>
                <a:latin typeface="Avenir Next Demi Bold" panose="020B0503020202020204" pitchFamily="34" charset="0"/>
                <a:ea typeface="+mj-ea"/>
                <a:cs typeface="+mj-cs"/>
              </a:rPr>
              <a:t>Code of </a:t>
            </a:r>
            <a:r>
              <a:rPr kumimoji="0" lang="en-US" sz="6600" b="1" i="0" u="none" strike="noStrike" kern="1200" cap="none" spc="0" normalizeH="0" baseline="0" noProof="0" dirty="0">
                <a:ln>
                  <a:noFill/>
                </a:ln>
                <a:solidFill>
                  <a:srgbClr val="68AB45"/>
                </a:solidFill>
                <a:effectLst/>
                <a:uLnTx/>
                <a:uFillTx/>
                <a:latin typeface="Avenir Next Demi Bold" panose="020B0503020202020204" pitchFamily="34" charset="0"/>
                <a:ea typeface="+mj-ea"/>
                <a:cs typeface="+mj-cs"/>
              </a:rPr>
              <a:t>Conduct</a:t>
            </a:r>
          </a:p>
        </p:txBody>
      </p:sp>
      <p:sp>
        <p:nvSpPr>
          <p:cNvPr id="5" name="Rectangle 4">
            <a:extLst>
              <a:ext uri="{FF2B5EF4-FFF2-40B4-BE49-F238E27FC236}">
                <a16:creationId xmlns:a16="http://schemas.microsoft.com/office/drawing/2014/main" id="{58212F0A-B8B1-370C-F61D-F382407FF698}"/>
              </a:ext>
            </a:extLst>
          </p:cNvPr>
          <p:cNvSpPr/>
          <p:nvPr/>
        </p:nvSpPr>
        <p:spPr>
          <a:xfrm>
            <a:off x="350766" y="2824208"/>
            <a:ext cx="11429430"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venir Next" panose="020B0503020202020204" pitchFamily="34" charset="0"/>
              </a:rPr>
              <a:t>ABoVE leadership and the staff of the Carbon Cycle &amp; Ecosystems Office are committed to providing safe, welcoming, and productive environments in the field and the lab, and at meetings and conferences, and have adopted the American Geophysical Union Scientific Code of Conduct.</a:t>
            </a:r>
            <a:endParaRPr kumimoji="0" lang="en-US" sz="2200" b="0" i="0" u="none" strike="noStrike" kern="1200" cap="none" spc="0" normalizeH="0" baseline="0" noProof="0" dirty="0">
              <a:ln>
                <a:noFill/>
              </a:ln>
              <a:solidFill>
                <a:prstClr val="black"/>
              </a:solidFill>
              <a:effectLst/>
              <a:uLnTx/>
              <a:uFillTx/>
              <a:latin typeface="Avenir Next" panose="020B0503020202020204" pitchFamily="34" charset="0"/>
            </a:endParaRPr>
          </a:p>
        </p:txBody>
      </p:sp>
      <p:sp>
        <p:nvSpPr>
          <p:cNvPr id="6" name="Rectangle 5">
            <a:extLst>
              <a:ext uri="{FF2B5EF4-FFF2-40B4-BE49-F238E27FC236}">
                <a16:creationId xmlns:a16="http://schemas.microsoft.com/office/drawing/2014/main" id="{B8ECEC5A-5DBF-95B6-76FA-E00C31545494}"/>
              </a:ext>
            </a:extLst>
          </p:cNvPr>
          <p:cNvSpPr/>
          <p:nvPr/>
        </p:nvSpPr>
        <p:spPr>
          <a:xfrm>
            <a:off x="350766" y="4679970"/>
            <a:ext cx="11230008" cy="1938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If you have any concerns or need an ally contact: Peter Griffith, Libby Larson, Liz Hoy, Leanne Kendig, Sarah Sackett, or Mike Falkowski.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To formally file a complaint with NASA, consult Harassment and Discrimination Reporting for NASA Employees, Contractors and Grantee Beneficiaries.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215175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528682-1AD7-CC4F-D38E-867AA500114C}"/>
              </a:ext>
            </a:extLst>
          </p:cNvPr>
          <p:cNvSpPr txBox="1"/>
          <p:nvPr/>
        </p:nvSpPr>
        <p:spPr>
          <a:xfrm>
            <a:off x="0" y="788718"/>
            <a:ext cx="12050880" cy="5509200"/>
          </a:xfrm>
          <a:prstGeom prst="rect">
            <a:avLst/>
          </a:prstGeom>
          <a:noFill/>
        </p:spPr>
        <p:txBody>
          <a:bodyPr wrap="square" rtlCol="0">
            <a:spAutoFit/>
          </a:bodyPr>
          <a:lstStyle/>
          <a:p>
            <a:pPr marL="0" marR="0">
              <a:spcBef>
                <a:spcPts val="0"/>
              </a:spcBef>
              <a:spcAft>
                <a:spcPts val="0"/>
              </a:spcAft>
            </a:pPr>
            <a:r>
              <a:rPr lang="en-US" sz="1600" b="1" dirty="0">
                <a:effectLst/>
                <a:latin typeface="Avenir Next" panose="020B0503020202020204" pitchFamily="34" charset="0"/>
                <a:ea typeface="Calibri" panose="020F0502020204030204" pitchFamily="34" charset="0"/>
                <a:cs typeface="Times New Roman" panose="02020603050405020304" pitchFamily="18" charset="0"/>
              </a:rPr>
              <a:t>AGU </a:t>
            </a:r>
            <a:r>
              <a:rPr lang="en-US" sz="1600" b="1" dirty="0" err="1">
                <a:effectLst/>
                <a:latin typeface="Avenir Next" panose="020B0503020202020204" pitchFamily="34" charset="0"/>
                <a:ea typeface="Calibri" panose="020F0502020204030204" pitchFamily="34" charset="0"/>
                <a:cs typeface="Times New Roman" panose="02020603050405020304" pitchFamily="18" charset="0"/>
              </a:rPr>
              <a:t>Biogeosciences</a:t>
            </a:r>
            <a:r>
              <a:rPr lang="en-US" sz="1600" b="1" dirty="0">
                <a:effectLst/>
                <a:latin typeface="Avenir Next" panose="020B0503020202020204" pitchFamily="34" charset="0"/>
                <a:ea typeface="Calibri" panose="020F0502020204030204" pitchFamily="34" charset="0"/>
                <a:cs typeface="Times New Roman" panose="02020603050405020304" pitchFamily="18" charset="0"/>
              </a:rPr>
              <a:t> Interactive Series on Safe &amp; Inclusive Fieldwork</a:t>
            </a:r>
            <a:endParaRPr lang="en-US" sz="1600" dirty="0">
              <a:effectLst/>
              <a:latin typeface="Avenir Next" panose="020B0503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Fieldwork presents inherent safety hazards (physical, psychological, and emotional); can be unfamiliar or inaccessible; and can result in situations where you or team members are vulnerable to assault, harassment, or hostile environments and encounters. </a:t>
            </a: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600" b="1" dirty="0">
                <a:effectLst/>
                <a:latin typeface="Avenir Next" panose="020B0503020202020204" pitchFamily="34" charset="0"/>
                <a:ea typeface="Calibri" panose="020F0502020204030204" pitchFamily="34" charset="0"/>
                <a:cs typeface="Times New Roman" panose="02020603050405020304" pitchFamily="18" charset="0"/>
              </a:rPr>
              <a:t>Event 1: AGU Frontiers in Safe and Inclusive Fieldwork</a:t>
            </a:r>
            <a:endParaRPr lang="en-US" sz="1600" dirty="0">
              <a:effectLst/>
              <a:latin typeface="Avenir Next" panose="020B0503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A conversation with AGU President Susan Lozier and AGU Senior Vice President Billy Williams. Share your questions, concerns, and requests with our panel, and use real-time polling to guide future series content. Moderated by B-Section President Margaret Torn.</a:t>
            </a: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600" b="1" dirty="0">
                <a:effectLst/>
                <a:latin typeface="Avenir Next" panose="020B0503020202020204" pitchFamily="34" charset="0"/>
                <a:ea typeface="Calibri" panose="020F0502020204030204" pitchFamily="34" charset="0"/>
                <a:cs typeface="Times New Roman" panose="02020603050405020304" pitchFamily="18" charset="0"/>
              </a:rPr>
              <a:t>Event 2: Program Manager Perspectives on Safety and Safety Planning</a:t>
            </a:r>
            <a:endParaRPr lang="en-US" sz="1600" dirty="0">
              <a:effectLst/>
              <a:latin typeface="Avenir Next" panose="020B0503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Why should all PIs care about safety planning? How and why is safety a growing consideration in project management and evaluation? Panel with Program Managers Renee Crain (NSF), Dan Stover (DOE), and Mike </a:t>
            </a:r>
            <a:r>
              <a:rPr lang="en-US" sz="1600" dirty="0" err="1">
                <a:effectLst/>
                <a:latin typeface="Avenir Next" panose="020B0503020202020204" pitchFamily="34" charset="0"/>
                <a:ea typeface="Calibri" panose="020F0502020204030204" pitchFamily="34" charset="0"/>
                <a:cs typeface="Times New Roman" panose="02020603050405020304" pitchFamily="18" charset="0"/>
              </a:rPr>
              <a:t>Falkowski</a:t>
            </a:r>
            <a:r>
              <a:rPr lang="en-US" sz="1600" dirty="0">
                <a:effectLst/>
                <a:latin typeface="Avenir Next" panose="020B0503020202020204" pitchFamily="34" charset="0"/>
                <a:ea typeface="Calibri" panose="020F0502020204030204" pitchFamily="34" charset="0"/>
                <a:cs typeface="Times New Roman" panose="02020603050405020304" pitchFamily="18" charset="0"/>
              </a:rPr>
              <a:t> (NASA). Moderated by Peter Griffith. </a:t>
            </a: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600" b="1" dirty="0">
                <a:effectLst/>
                <a:latin typeface="Avenir Next" panose="020B0503020202020204" pitchFamily="34" charset="0"/>
                <a:ea typeface="Calibri" panose="020F0502020204030204" pitchFamily="34" charset="0"/>
                <a:cs typeface="Times New Roman" panose="02020603050405020304" pitchFamily="18" charset="0"/>
              </a:rPr>
              <a:t>Event 4: </a:t>
            </a:r>
            <a:r>
              <a:rPr lang="en-US" sz="1600" b="1" dirty="0" err="1">
                <a:effectLst/>
                <a:latin typeface="Avenir Next" panose="020B0503020202020204" pitchFamily="34" charset="0"/>
                <a:ea typeface="Calibri" panose="020F0502020204030204" pitchFamily="34" charset="0"/>
                <a:cs typeface="Times New Roman" panose="02020603050405020304" pitchFamily="18" charset="0"/>
              </a:rPr>
              <a:t>Ameriflux</a:t>
            </a:r>
            <a:r>
              <a:rPr lang="en-US" sz="1600" b="1" dirty="0">
                <a:effectLst/>
                <a:latin typeface="Avenir Next" panose="020B0503020202020204" pitchFamily="34" charset="0"/>
                <a:ea typeface="Calibri" panose="020F0502020204030204" pitchFamily="34" charset="0"/>
                <a:cs typeface="Times New Roman" panose="02020603050405020304" pitchFamily="18" charset="0"/>
              </a:rPr>
              <a:t> Fieldwork Safety Plan for Diversity, Equity, and Inclusion</a:t>
            </a:r>
            <a:endParaRPr lang="en-US" sz="1600" dirty="0">
              <a:effectLst/>
              <a:latin typeface="Avenir Next" panose="020B0503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The </a:t>
            </a:r>
            <a:r>
              <a:rPr lang="en-US" sz="1600" dirty="0" err="1">
                <a:effectLst/>
                <a:latin typeface="Avenir Next" panose="020B0503020202020204" pitchFamily="34" charset="0"/>
                <a:ea typeface="Calibri" panose="020F0502020204030204" pitchFamily="34" charset="0"/>
                <a:cs typeface="Times New Roman" panose="02020603050405020304" pitchFamily="18" charset="0"/>
              </a:rPr>
              <a:t>AmeriFlux</a:t>
            </a:r>
            <a:r>
              <a:rPr lang="en-US" sz="1600" dirty="0">
                <a:effectLst/>
                <a:latin typeface="Avenir Next" panose="020B0503020202020204" pitchFamily="34" charset="0"/>
                <a:ea typeface="Calibri" panose="020F0502020204030204" pitchFamily="34" charset="0"/>
                <a:cs typeface="Times New Roman" panose="02020603050405020304" pitchFamily="18" charset="0"/>
              </a:rPr>
              <a:t>-DEI committee developed resources that include the physical and psychological safety aspects of fieldwork that site teams can adapt to their unique needs. </a:t>
            </a: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600" b="1" dirty="0">
                <a:effectLst/>
                <a:latin typeface="Avenir Next" panose="020B0503020202020204" pitchFamily="34" charset="0"/>
                <a:ea typeface="Calibri" panose="020F0502020204030204" pitchFamily="34" charset="0"/>
                <a:cs typeface="Times New Roman" panose="02020603050405020304" pitchFamily="18" charset="0"/>
              </a:rPr>
              <a:t>Event 6: Coming soon in 2023: </a:t>
            </a:r>
            <a:r>
              <a:rPr lang="en-US" sz="1600" b="1" dirty="0" err="1">
                <a:effectLst/>
                <a:latin typeface="Avenir Next" panose="020B0503020202020204" pitchFamily="34" charset="0"/>
                <a:ea typeface="Calibri" panose="020F0502020204030204" pitchFamily="34" charset="0"/>
                <a:cs typeface="Times New Roman" panose="02020603050405020304" pitchFamily="18" charset="0"/>
              </a:rPr>
              <a:t>ABoVE’s</a:t>
            </a:r>
            <a:r>
              <a:rPr lang="en-US" sz="1600" b="1" dirty="0">
                <a:effectLst/>
                <a:latin typeface="Avenir Next" panose="020B0503020202020204" pitchFamily="34" charset="0"/>
                <a:ea typeface="Calibri" panose="020F0502020204030204" pitchFamily="34" charset="0"/>
                <a:cs typeface="Times New Roman" panose="02020603050405020304" pitchFamily="18" charset="0"/>
              </a:rPr>
              <a:t> safety &amp; support team</a:t>
            </a:r>
            <a:endParaRPr lang="en-US" sz="1600" dirty="0">
              <a:effectLst/>
              <a:latin typeface="Avenir Next" panose="020B0503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Avenir Next" panose="020B0503020202020204" pitchFamily="34" charset="0"/>
                <a:ea typeface="Calibri" panose="020F0502020204030204" pitchFamily="34" charset="0"/>
                <a:cs typeface="Times New Roman" panose="02020603050405020304" pitchFamily="18" charset="0"/>
              </a:rPr>
              <a:t>Learn how to develop and improve safety plans for your fieldwork.</a:t>
            </a:r>
          </a:p>
          <a:p>
            <a:endParaRPr lang="en-US" sz="1600" dirty="0">
              <a:latin typeface="Avenir Next" panose="020B0503020202020204" pitchFamily="34" charset="0"/>
            </a:endParaRPr>
          </a:p>
        </p:txBody>
      </p:sp>
      <p:sp>
        <p:nvSpPr>
          <p:cNvPr id="3" name="TextBox 2">
            <a:extLst>
              <a:ext uri="{FF2B5EF4-FFF2-40B4-BE49-F238E27FC236}">
                <a16:creationId xmlns:a16="http://schemas.microsoft.com/office/drawing/2014/main" id="{10DF7AB1-DD6F-3A85-2CC6-8D3684DAD981}"/>
              </a:ext>
            </a:extLst>
          </p:cNvPr>
          <p:cNvSpPr txBox="1"/>
          <p:nvPr/>
        </p:nvSpPr>
        <p:spPr>
          <a:xfrm>
            <a:off x="3075910" y="6297918"/>
            <a:ext cx="6040180" cy="461665"/>
          </a:xfrm>
          <a:prstGeom prst="rect">
            <a:avLst/>
          </a:prstGeom>
          <a:noFill/>
        </p:spPr>
        <p:txBody>
          <a:bodyPr wrap="none" rtlCol="0">
            <a:spAutoFit/>
          </a:bodyPr>
          <a:lstStyle/>
          <a:p>
            <a:r>
              <a:rPr lang="en-US" sz="2400" dirty="0"/>
              <a:t>https://</a:t>
            </a:r>
            <a:r>
              <a:rPr lang="en-US" sz="2400" dirty="0" err="1"/>
              <a:t>above.nasa.gov</a:t>
            </a:r>
            <a:r>
              <a:rPr lang="en-US" sz="2400" dirty="0"/>
              <a:t>/safety/AGU_2022.html</a:t>
            </a:r>
          </a:p>
        </p:txBody>
      </p:sp>
    </p:spTree>
    <p:extLst>
      <p:ext uri="{BB962C8B-B14F-4D97-AF65-F5344CB8AC3E}">
        <p14:creationId xmlns:p14="http://schemas.microsoft.com/office/powerpoint/2010/main" val="318461132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TM_8_Template_Master" id="{B2BD47E0-CCCF-6743-B10A-DF081A6F4804}" vid="{542B1A31-F45A-1D4D-AB3B-DC0A847061E2}"/>
    </a:ext>
  </a:extLst>
</a:theme>
</file>

<file path=docProps/app.xml><?xml version="1.0" encoding="utf-8"?>
<Properties xmlns="http://schemas.openxmlformats.org/officeDocument/2006/extended-properties" xmlns:vt="http://schemas.openxmlformats.org/officeDocument/2006/docPropsVTypes">
  <TotalTime>123</TotalTime>
  <Words>433</Words>
  <Application>Microsoft Macintosh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Avenir Next</vt:lpstr>
      <vt:lpstr>Avenir Next Demi Bold</vt:lpstr>
      <vt:lpstr>Calibri</vt:lpstr>
      <vt:lpstr>Calibri Light</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Stroud, David B. (GSFC-618.0)[SCIENCE SYSTEMS AND APPLICATIONS INC]</dc:creator>
  <cp:lastModifiedBy>Griffith, Peter C. (GSFC-618.0)[SCIENCE SYSTEMS AND APPLICATIONS INC]</cp:lastModifiedBy>
  <cp:revision>15</cp:revision>
  <dcterms:created xsi:type="dcterms:W3CDTF">2022-04-25T15:16:33Z</dcterms:created>
  <dcterms:modified xsi:type="dcterms:W3CDTF">2023-01-20T21:24:22Z</dcterms:modified>
</cp:coreProperties>
</file>