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  <p:sldId id="443" r:id="rId5"/>
    <p:sldId id="449" r:id="rId6"/>
    <p:sldId id="447" r:id="rId7"/>
    <p:sldId id="448" r:id="rId8"/>
    <p:sldId id="450" r:id="rId9"/>
    <p:sldId id="446" r:id="rId10"/>
    <p:sldId id="452" r:id="rId11"/>
    <p:sldId id="45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B45"/>
    <a:srgbClr val="D4DE2B"/>
    <a:srgbClr val="DBDADD"/>
    <a:srgbClr val="595959"/>
    <a:srgbClr val="D2D3D4"/>
    <a:srgbClr val="D4DE2C"/>
    <a:srgbClr val="BABBBE"/>
    <a:srgbClr val="EBEBED"/>
    <a:srgbClr val="199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8"/>
    <p:restoredTop sz="96405"/>
  </p:normalViewPr>
  <p:slideViewPr>
    <p:cSldViewPr snapToGrid="0" snapToObjects="1">
      <p:cViewPr>
        <p:scale>
          <a:sx n="117" d="100"/>
          <a:sy n="117" d="100"/>
        </p:scale>
        <p:origin x="48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AA15F2-90B9-0E41-B017-DFB4C1A6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532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B92E42-8CFB-7C41-B3DF-D19C95B17D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786809"/>
            <a:ext cx="10515600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13986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F49DAA-E2AA-0F4F-B767-EDF02A72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69" y="1471929"/>
            <a:ext cx="10962861" cy="7878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424E33-B8F7-5846-9882-C78BCE61461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4569" y="2538245"/>
            <a:ext cx="10962861" cy="3920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10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EBE4-AAD5-E840-854C-91BD9AF7D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1/17/23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D7F7-9109-C246-AE1B-F5A231CFDE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686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E04D88-B24E-F024-4639-0144C4DF2E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0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-above_beth_final">
            <a:extLst>
              <a:ext uri="{FF2B5EF4-FFF2-40B4-BE49-F238E27FC236}">
                <a16:creationId xmlns:a16="http://schemas.microsoft.com/office/drawing/2014/main" id="{FED3C997-65DA-224B-9989-235979D75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222" y="804324"/>
            <a:ext cx="6389381" cy="597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A4E495-1741-3047-84DD-057674E5DB65}"/>
              </a:ext>
            </a:extLst>
          </p:cNvPr>
          <p:cNvSpPr txBox="1"/>
          <p:nvPr/>
        </p:nvSpPr>
        <p:spPr>
          <a:xfrm>
            <a:off x="9815329" y="6134612"/>
            <a:ext cx="2220989" cy="461639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sz="2400" i="1" dirty="0" err="1">
                <a:solidFill>
                  <a:srgbClr val="000090"/>
                </a:solidFill>
              </a:rPr>
              <a:t>above.nasa.gov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D44F8-A99C-004D-B563-EFAF2AF9A832}"/>
              </a:ext>
            </a:extLst>
          </p:cNvPr>
          <p:cNvSpPr txBox="1"/>
          <p:nvPr/>
        </p:nvSpPr>
        <p:spPr>
          <a:xfrm>
            <a:off x="-7280" y="478526"/>
            <a:ext cx="2929776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200" u="sng" dirty="0"/>
              <a:t>Leadership Group</a:t>
            </a:r>
          </a:p>
          <a:p>
            <a:pPr algn="ctr"/>
            <a:r>
              <a:rPr lang="en-US" sz="2200" dirty="0"/>
              <a:t>Goetz, Miller, Griffith,</a:t>
            </a:r>
          </a:p>
          <a:p>
            <a:pPr algn="ctr"/>
            <a:r>
              <a:rPr lang="en-US" sz="2200" dirty="0"/>
              <a:t>Larson, Hoy, Hodkinson,</a:t>
            </a:r>
          </a:p>
          <a:p>
            <a:pPr algn="ctr"/>
            <a:r>
              <a:rPr lang="en-US" sz="2200" dirty="0"/>
              <a:t>Margolis, </a:t>
            </a:r>
            <a:r>
              <a:rPr lang="en-US" sz="2200" dirty="0" err="1"/>
              <a:t>Falkowski</a:t>
            </a:r>
            <a:endParaRPr lang="en-US" sz="2200" dirty="0"/>
          </a:p>
          <a:p>
            <a:pPr algn="ctr"/>
            <a:endParaRPr lang="en-US" sz="2200" dirty="0"/>
          </a:p>
          <a:p>
            <a:pPr algn="ctr"/>
            <a:r>
              <a:rPr lang="en-US" sz="2200" i="1" dirty="0"/>
              <a:t>Special thanks to</a:t>
            </a:r>
          </a:p>
          <a:p>
            <a:pPr algn="ctr"/>
            <a:r>
              <a:rPr lang="en-US" sz="2200" dirty="0"/>
              <a:t>WG Leads</a:t>
            </a:r>
          </a:p>
          <a:p>
            <a:pPr algn="ctr"/>
            <a:r>
              <a:rPr lang="en-US" sz="2200" dirty="0" err="1"/>
              <a:t>ABoVE</a:t>
            </a:r>
            <a:r>
              <a:rPr lang="en-US" sz="2200" dirty="0"/>
              <a:t> Support Office</a:t>
            </a:r>
          </a:p>
          <a:p>
            <a:pPr algn="ctr"/>
            <a:r>
              <a:rPr lang="en-US" sz="2200" dirty="0"/>
              <a:t>Planning Committee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+ All who </a:t>
            </a:r>
          </a:p>
          <a:p>
            <a:pPr algn="ctr"/>
            <a:r>
              <a:rPr lang="en-US" sz="2200" dirty="0"/>
              <a:t>contributed data, </a:t>
            </a:r>
          </a:p>
          <a:p>
            <a:pPr algn="ctr"/>
            <a:r>
              <a:rPr lang="en-US" sz="2200" dirty="0"/>
              <a:t>results, outreach &amp;</a:t>
            </a:r>
          </a:p>
          <a:p>
            <a:pPr algn="ctr"/>
            <a:r>
              <a:rPr lang="en-US" sz="2200" dirty="0"/>
              <a:t>interpretation </a:t>
            </a:r>
          </a:p>
          <a:p>
            <a:pPr algn="ctr"/>
            <a:r>
              <a:rPr lang="en-US" sz="2200" dirty="0" err="1"/>
              <a:t>ABoVE</a:t>
            </a:r>
            <a:r>
              <a:rPr lang="en-US" sz="2200" dirty="0"/>
              <a:t> &amp; Beyond</a:t>
            </a:r>
          </a:p>
          <a:p>
            <a:pPr algn="ctr"/>
            <a:r>
              <a:rPr lang="en-US" sz="2200" dirty="0"/>
              <a:t>the call..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B7D9B6-8DF4-BF4C-B814-7FCD95EB3B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553" y="5177048"/>
            <a:ext cx="1013254" cy="83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jpeg">
            <a:extLst>
              <a:ext uri="{FF2B5EF4-FFF2-40B4-BE49-F238E27FC236}">
                <a16:creationId xmlns:a16="http://schemas.microsoft.com/office/drawing/2014/main" id="{532D22BA-15DF-C642-9785-A867293767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410" y="844167"/>
            <a:ext cx="10212990" cy="5646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51C48-6391-1040-B1D5-0117DD66729C}"/>
              </a:ext>
            </a:extLst>
          </p:cNvPr>
          <p:cNvSpPr txBox="1"/>
          <p:nvPr/>
        </p:nvSpPr>
        <p:spPr>
          <a:xfrm>
            <a:off x="5182629" y="5564696"/>
            <a:ext cx="5291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http://</a:t>
            </a:r>
            <a:r>
              <a:rPr lang="en-US" sz="1600" i="1" dirty="0" err="1"/>
              <a:t>iopscience.iop.org</a:t>
            </a:r>
            <a:r>
              <a:rPr lang="en-US" sz="1600" i="1" dirty="0"/>
              <a:t>/journal/1748-9326/page/</a:t>
            </a:r>
            <a:r>
              <a:rPr lang="en-US" sz="1600" i="1" dirty="0" err="1"/>
              <a:t>ABoVE</a:t>
            </a:r>
            <a:endParaRPr lang="en-US" sz="16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7620B7-3443-D14D-9260-B97347E93AF3}"/>
              </a:ext>
            </a:extLst>
          </p:cNvPr>
          <p:cNvSpPr txBox="1"/>
          <p:nvPr/>
        </p:nvSpPr>
        <p:spPr>
          <a:xfrm>
            <a:off x="5030999" y="3936379"/>
            <a:ext cx="5713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80 papers published as of Jan 2023</a:t>
            </a:r>
          </a:p>
          <a:p>
            <a:pPr algn="ctr"/>
            <a:r>
              <a:rPr lang="en-US" sz="2000" b="1" dirty="0"/>
              <a:t>Others in review</a:t>
            </a:r>
          </a:p>
          <a:p>
            <a:pPr algn="ctr"/>
            <a:r>
              <a:rPr lang="en-US" sz="2000" b="1" dirty="0"/>
              <a:t>Acceptance rate well above the ERL norm (IF = 6.8)</a:t>
            </a:r>
          </a:p>
        </p:txBody>
      </p:sp>
    </p:spTree>
    <p:extLst>
      <p:ext uri="{BB962C8B-B14F-4D97-AF65-F5344CB8AC3E}">
        <p14:creationId xmlns:p14="http://schemas.microsoft.com/office/powerpoint/2010/main" val="40357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F08311-3A8F-1547-BBA9-B1F7FB763F21}"/>
              </a:ext>
            </a:extLst>
          </p:cNvPr>
          <p:cNvSpPr/>
          <p:nvPr/>
        </p:nvSpPr>
        <p:spPr>
          <a:xfrm>
            <a:off x="2064774" y="779512"/>
            <a:ext cx="8388429" cy="2133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</a:rPr>
              <a:t>Data Publications </a:t>
            </a:r>
            <a:r>
              <a:rPr lang="en-US" sz="2800" b="1" i="1" dirty="0">
                <a:solidFill>
                  <a:srgbClr val="000090"/>
                </a:solidFill>
              </a:rPr>
              <a:t>thus far</a:t>
            </a:r>
            <a:r>
              <a:rPr lang="en-US" sz="2800" b="1" dirty="0">
                <a:solidFill>
                  <a:srgbClr val="000090"/>
                </a:solidFill>
              </a:rPr>
              <a:t>..</a:t>
            </a:r>
          </a:p>
          <a:p>
            <a:pPr algn="ctr"/>
            <a:endParaRPr lang="en-US" sz="1080" b="1" dirty="0">
              <a:solidFill>
                <a:srgbClr val="000090"/>
              </a:solidFill>
            </a:endParaRPr>
          </a:p>
          <a:p>
            <a:pPr algn="ctr"/>
            <a:r>
              <a:rPr lang="en-US" sz="2520" b="1" dirty="0">
                <a:solidFill>
                  <a:srgbClr val="000090"/>
                </a:solidFill>
              </a:rPr>
              <a:t>266 Data sets archived</a:t>
            </a:r>
          </a:p>
          <a:p>
            <a:pPr algn="ctr">
              <a:spcAft>
                <a:spcPts val="1200"/>
              </a:spcAft>
            </a:pPr>
            <a:r>
              <a:rPr lang="en-US" sz="2520" b="1" dirty="0">
                <a:solidFill>
                  <a:srgbClr val="000090"/>
                </a:solidFill>
              </a:rPr>
              <a:t>another 147 planned</a:t>
            </a:r>
          </a:p>
          <a:p>
            <a:pPr algn="ctr"/>
            <a:r>
              <a:rPr lang="en-US" sz="2200" b="1" dirty="0">
                <a:solidFill>
                  <a:srgbClr val="000090"/>
                </a:solidFill>
              </a:rPr>
              <a:t>Accessed 56,719 times by 11,854 unique users</a:t>
            </a:r>
          </a:p>
          <a:p>
            <a:pPr algn="ctr"/>
            <a:endParaRPr lang="en-US" sz="945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E82570-5611-5D4C-B1FB-E84F01B1D26D}"/>
              </a:ext>
            </a:extLst>
          </p:cNvPr>
          <p:cNvSpPr/>
          <p:nvPr/>
        </p:nvSpPr>
        <p:spPr>
          <a:xfrm>
            <a:off x="1620378" y="3137480"/>
            <a:ext cx="939596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Data archiving / publishing is critical for future research mining of </a:t>
            </a:r>
          </a:p>
          <a:p>
            <a:pPr algn="ctr"/>
            <a:r>
              <a:rPr lang="en-US" sz="2400" dirty="0"/>
              <a:t>what we’ve measured and learned.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Early data release / sharing is valuable for collaborative efforts across projects and working groups, including synthesis activities</a:t>
            </a:r>
          </a:p>
          <a:p>
            <a:pPr algn="ctr"/>
            <a:endParaRPr lang="en-US" sz="2400" dirty="0"/>
          </a:p>
          <a:p>
            <a:pPr algn="ctr">
              <a:spcAft>
                <a:spcPts val="1200"/>
              </a:spcAft>
            </a:pPr>
            <a:r>
              <a:rPr lang="en-US" sz="2400" dirty="0" err="1"/>
              <a:t>ABoVE</a:t>
            </a:r>
            <a:r>
              <a:rPr lang="en-US" sz="2400" dirty="0"/>
              <a:t> and the DAACs have tools, resources and personnel to help you make data available.  </a:t>
            </a:r>
          </a:p>
          <a:p>
            <a:pPr algn="ctr"/>
            <a:r>
              <a:rPr lang="en-US" sz="2000" i="1" dirty="0">
                <a:solidFill>
                  <a:srgbClr val="FF0000"/>
                </a:solidFill>
              </a:rPr>
              <a:t>Please take advantage of this..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31E0FD9-D4F5-3F4E-816B-53D0A4166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753" y="5893349"/>
            <a:ext cx="2495344" cy="6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D42537-F953-A442-8492-343CFFE16236}"/>
              </a:ext>
            </a:extLst>
          </p:cNvPr>
          <p:cNvSpPr txBox="1"/>
          <p:nvPr/>
        </p:nvSpPr>
        <p:spPr>
          <a:xfrm>
            <a:off x="3596259" y="848902"/>
            <a:ext cx="4291538" cy="1001532"/>
          </a:xfrm>
          <a:prstGeom prst="rect">
            <a:avLst/>
          </a:prstGeom>
          <a:solidFill>
            <a:schemeClr val="bg1"/>
          </a:solidFill>
        </p:spPr>
        <p:txBody>
          <a:bodyPr wrap="square" lIns="91409" tIns="45705" rIns="91409" bIns="45705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0"/>
                </a:solidFill>
              </a:rPr>
              <a:t>Phases &amp; Timing of </a:t>
            </a:r>
            <a:r>
              <a:rPr lang="en-US" sz="2400" b="1" dirty="0" err="1">
                <a:solidFill>
                  <a:srgbClr val="000090"/>
                </a:solidFill>
              </a:rPr>
              <a:t>ABoVE</a:t>
            </a:r>
            <a:endParaRPr lang="en-US" sz="2400" b="1" dirty="0">
              <a:solidFill>
                <a:srgbClr val="000090"/>
              </a:solidFill>
            </a:endParaRPr>
          </a:p>
          <a:p>
            <a:pPr algn="ctr"/>
            <a:r>
              <a:rPr lang="en-US" sz="2000" b="1" dirty="0">
                <a:solidFill>
                  <a:srgbClr val="000090"/>
                </a:solidFill>
              </a:rPr>
              <a:t>circa 2014 CEP</a:t>
            </a:r>
          </a:p>
          <a:p>
            <a:pPr algn="ctr"/>
            <a:r>
              <a:rPr lang="en-US" i="1" dirty="0" err="1">
                <a:solidFill>
                  <a:srgbClr val="000090"/>
                </a:solidFill>
              </a:rPr>
              <a:t>above.nasa.gov</a:t>
            </a:r>
            <a:r>
              <a:rPr lang="en-US" i="1" dirty="0">
                <a:solidFill>
                  <a:srgbClr val="000090"/>
                </a:solidFill>
              </a:rPr>
              <a:t>/about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8A2BF-8D59-1A47-AD93-7C3546512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348" y="745224"/>
            <a:ext cx="9762707" cy="611277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3203AB8-BAF7-5742-BCB5-CA899AB01CCC}"/>
              </a:ext>
            </a:extLst>
          </p:cNvPr>
          <p:cNvSpPr/>
          <p:nvPr/>
        </p:nvSpPr>
        <p:spPr>
          <a:xfrm>
            <a:off x="9128226" y="1574664"/>
            <a:ext cx="513709" cy="39017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8E222C-C00D-2D46-9CE1-69813A486709}"/>
              </a:ext>
            </a:extLst>
          </p:cNvPr>
          <p:cNvCxnSpPr/>
          <p:nvPr/>
        </p:nvCxnSpPr>
        <p:spPr>
          <a:xfrm>
            <a:off x="1974119" y="3112139"/>
            <a:ext cx="378007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E4FDC3-FD1D-D746-A46E-638ECDC434DD}"/>
              </a:ext>
            </a:extLst>
          </p:cNvPr>
          <p:cNvCxnSpPr>
            <a:cxnSpLocks/>
          </p:cNvCxnSpPr>
          <p:nvPr/>
        </p:nvCxnSpPr>
        <p:spPr>
          <a:xfrm>
            <a:off x="1950968" y="5565903"/>
            <a:ext cx="304919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1088A5-2AB4-9448-9880-6E7DE074FE98}"/>
              </a:ext>
            </a:extLst>
          </p:cNvPr>
          <p:cNvCxnSpPr>
            <a:cxnSpLocks/>
          </p:cNvCxnSpPr>
          <p:nvPr/>
        </p:nvCxnSpPr>
        <p:spPr>
          <a:xfrm>
            <a:off x="1974119" y="6537040"/>
            <a:ext cx="361140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109C2EC-80E3-BE44-A793-9AC2B1BA7CEA}"/>
              </a:ext>
            </a:extLst>
          </p:cNvPr>
          <p:cNvSpPr/>
          <p:nvPr/>
        </p:nvSpPr>
        <p:spPr>
          <a:xfrm>
            <a:off x="1659006" y="3117689"/>
            <a:ext cx="4285177" cy="740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95F6E6-C5F7-7949-9C9A-CF9C1BA5E361}"/>
              </a:ext>
            </a:extLst>
          </p:cNvPr>
          <p:cNvSpPr txBox="1"/>
          <p:nvPr/>
        </p:nvSpPr>
        <p:spPr>
          <a:xfrm>
            <a:off x="1293146" y="972038"/>
            <a:ext cx="4800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ABoVE</a:t>
            </a:r>
            <a:r>
              <a:rPr lang="en-US" sz="2200" b="1" dirty="0"/>
              <a:t> Concise Experiment Plan (2014)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42B9DD-CFFA-EB48-9B19-E3882591A99D}"/>
              </a:ext>
            </a:extLst>
          </p:cNvPr>
          <p:cNvCxnSpPr>
            <a:cxnSpLocks/>
          </p:cNvCxnSpPr>
          <p:nvPr/>
        </p:nvCxnSpPr>
        <p:spPr>
          <a:xfrm>
            <a:off x="1923444" y="6747241"/>
            <a:ext cx="2880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863DFC-B273-6D41-80DE-DC763D2C2610}"/>
              </a:ext>
            </a:extLst>
          </p:cNvPr>
          <p:cNvCxnSpPr>
            <a:cxnSpLocks/>
          </p:cNvCxnSpPr>
          <p:nvPr/>
        </p:nvCxnSpPr>
        <p:spPr>
          <a:xfrm>
            <a:off x="1938752" y="5788235"/>
            <a:ext cx="324417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A3830C-52CD-BD47-94F1-258D246A5D13}"/>
              </a:ext>
            </a:extLst>
          </p:cNvPr>
          <p:cNvCxnSpPr>
            <a:cxnSpLocks/>
          </p:cNvCxnSpPr>
          <p:nvPr/>
        </p:nvCxnSpPr>
        <p:spPr>
          <a:xfrm>
            <a:off x="1983624" y="4836559"/>
            <a:ext cx="328506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840DC3-1CFA-B545-BDBF-6A2662CE0DC8}"/>
              </a:ext>
            </a:extLst>
          </p:cNvPr>
          <p:cNvSpPr/>
          <p:nvPr/>
        </p:nvSpPr>
        <p:spPr>
          <a:xfrm>
            <a:off x="1219473" y="952709"/>
            <a:ext cx="9470029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80" b="1" dirty="0">
                <a:solidFill>
                  <a:srgbClr val="000090"/>
                </a:solidFill>
              </a:rPr>
              <a:t>ASTM-9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FC7835-518A-6D44-BA46-752009DCD0AA}"/>
              </a:ext>
            </a:extLst>
          </p:cNvPr>
          <p:cNvSpPr/>
          <p:nvPr/>
        </p:nvSpPr>
        <p:spPr>
          <a:xfrm>
            <a:off x="1482848" y="1654885"/>
            <a:ext cx="93810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Reports from NASA and Affiliated projects via plenary and parallel sessions &amp; posters (emphasis on Phase-3 projects)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Presentations &amp; discussions with partners, collaborators, stakeholders &amp; rightsholders re: engagement &amp;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Reports, interactions &amp; advances of Working Groups (status coming into Phase-3)</a:t>
            </a:r>
          </a:p>
          <a:p>
            <a:pPr marL="457055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Breakout sessions to review, discuss, refine &amp; advance integration, synthesis and modeling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Discuss hopes &amp; plans for remaining airborne remote sensing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Identify any issues &amp; consider opportunities to maximize impact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96E59-6809-D04F-83D2-A0511842B312}"/>
              </a:ext>
            </a:extLst>
          </p:cNvPr>
          <p:cNvSpPr txBox="1"/>
          <p:nvPr/>
        </p:nvSpPr>
        <p:spPr>
          <a:xfrm>
            <a:off x="8518341" y="6067138"/>
            <a:ext cx="2220989" cy="461639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sz="2400" i="1" dirty="0" err="1">
                <a:solidFill>
                  <a:srgbClr val="000090"/>
                </a:solidFill>
              </a:rPr>
              <a:t>above.nasa.gov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5B9BD-9686-0B49-8A4F-9A2AE421FB2C}"/>
              </a:ext>
            </a:extLst>
          </p:cNvPr>
          <p:cNvSpPr txBox="1"/>
          <p:nvPr/>
        </p:nvSpPr>
        <p:spPr>
          <a:xfrm>
            <a:off x="296312" y="5882460"/>
            <a:ext cx="2095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ASTM-9 San Diego</a:t>
            </a:r>
          </a:p>
          <a:p>
            <a:pPr algn="ctr"/>
            <a:r>
              <a:rPr lang="en-US" sz="2000" i="1" dirty="0">
                <a:solidFill>
                  <a:srgbClr val="002060"/>
                </a:solidFill>
              </a:rPr>
              <a:t>Jan 2023</a:t>
            </a:r>
          </a:p>
        </p:txBody>
      </p:sp>
    </p:spTree>
    <p:extLst>
      <p:ext uri="{BB962C8B-B14F-4D97-AF65-F5344CB8AC3E}">
        <p14:creationId xmlns:p14="http://schemas.microsoft.com/office/powerpoint/2010/main" val="22995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WT2014_V1-small.jpg">
            <a:extLst>
              <a:ext uri="{FF2B5EF4-FFF2-40B4-BE49-F238E27FC236}">
                <a16:creationId xmlns:a16="http://schemas.microsoft.com/office/drawing/2014/main" id="{7ED297D9-7257-B745-A7A2-135864DB01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" t="24446" r="30"/>
          <a:stretch/>
        </p:blipFill>
        <p:spPr>
          <a:xfrm>
            <a:off x="3528094" y="4423288"/>
            <a:ext cx="5135811" cy="22089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2FC2CD-366F-7E4E-BD2E-8A64CFA2F543}"/>
              </a:ext>
            </a:extLst>
          </p:cNvPr>
          <p:cNvSpPr/>
          <p:nvPr/>
        </p:nvSpPr>
        <p:spPr>
          <a:xfrm>
            <a:off x="1764476" y="1805347"/>
            <a:ext cx="977438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</a:rPr>
              <a:t>WG Leads will report in more detail on aspects of these..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Significant insights into Fire </a:t>
            </a:r>
            <a:r>
              <a:rPr lang="en-US" sz="2400" b="1" dirty="0">
                <a:latin typeface="Calibri" panose="020F0502020204030204" pitchFamily="34" charset="0"/>
              </a:rPr>
              <a:t>Disturbance dynamics </a:t>
            </a:r>
            <a:r>
              <a:rPr lang="en-US" sz="2400" dirty="0">
                <a:latin typeface="Calibri" panose="020F0502020204030204" pitchFamily="34" charset="0"/>
              </a:rPr>
              <a:t>and implications for 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Carbon emissions (combustion), reduced C sink in AGB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Vegetation composition &amp; successional trajectories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Associated implications for wildlife &amp; animal movement 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Fire management &amp; disturbance interactions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BBBB3-B79C-F848-9DC4-650FB8BEB19F}"/>
              </a:ext>
            </a:extLst>
          </p:cNvPr>
          <p:cNvSpPr txBox="1"/>
          <p:nvPr/>
        </p:nvSpPr>
        <p:spPr>
          <a:xfrm>
            <a:off x="9613076" y="5527751"/>
            <a:ext cx="2095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ASTM-9 San Diego</a:t>
            </a:r>
          </a:p>
          <a:p>
            <a:pPr algn="ctr"/>
            <a:r>
              <a:rPr lang="en-US" sz="2000" i="1" dirty="0">
                <a:solidFill>
                  <a:srgbClr val="002060"/>
                </a:solidFill>
              </a:rPr>
              <a:t>Jan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447768-AFC7-9440-8EA1-E852F64A8588}"/>
              </a:ext>
            </a:extLst>
          </p:cNvPr>
          <p:cNvSpPr/>
          <p:nvPr/>
        </p:nvSpPr>
        <p:spPr>
          <a:xfrm>
            <a:off x="1056904" y="806153"/>
            <a:ext cx="9983908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</a:rPr>
              <a:t>What have we accomplished thus far coming into Phase 3</a:t>
            </a:r>
            <a:r>
              <a:rPr lang="en-US" sz="2880" b="1" dirty="0">
                <a:solidFill>
                  <a:srgbClr val="000090"/>
                </a:solidFill>
              </a:rPr>
              <a:t>?</a:t>
            </a:r>
          </a:p>
          <a:p>
            <a:pPr algn="ctr"/>
            <a:r>
              <a:rPr lang="en-US" sz="2400" dirty="0">
                <a:solidFill>
                  <a:srgbClr val="000090"/>
                </a:solidFill>
              </a:rPr>
              <a:t>(some examples)</a:t>
            </a:r>
          </a:p>
        </p:txBody>
      </p:sp>
    </p:spTree>
    <p:extLst>
      <p:ext uri="{BB962C8B-B14F-4D97-AF65-F5344CB8AC3E}">
        <p14:creationId xmlns:p14="http://schemas.microsoft.com/office/powerpoint/2010/main" val="409131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447768-AFC7-9440-8EA1-E852F64A8588}"/>
              </a:ext>
            </a:extLst>
          </p:cNvPr>
          <p:cNvSpPr/>
          <p:nvPr/>
        </p:nvSpPr>
        <p:spPr>
          <a:xfrm>
            <a:off x="1056904" y="806153"/>
            <a:ext cx="998390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</a:rPr>
              <a:t>Accomplishments coming into Phase 3</a:t>
            </a:r>
            <a:endParaRPr lang="en-US" sz="2880" b="1" dirty="0">
              <a:solidFill>
                <a:srgbClr val="00009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CBEC7-1862-734A-93CA-4A50D85A2FC7}"/>
              </a:ext>
            </a:extLst>
          </p:cNvPr>
          <p:cNvSpPr/>
          <p:nvPr/>
        </p:nvSpPr>
        <p:spPr>
          <a:xfrm>
            <a:off x="1040591" y="1516145"/>
            <a:ext cx="10443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Hydrology &amp; Permafrost </a:t>
            </a:r>
            <a:r>
              <a:rPr lang="en-US" sz="2400" dirty="0">
                <a:latin typeface="Calibri" panose="020F0502020204030204" pitchFamily="34" charset="0"/>
              </a:rPr>
              <a:t>changes and implications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Earlier snowmelt, reduced late season tundra productivity &amp; C uptake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Significance of C emissions outside the growing season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Source locations &amp; timing of methane emissions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Advances in remote sensing of permafrost properties, particularly with SAR 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7" name="Picture 2" descr="C:\USGS\AK2016\PPT Images\BOG.png">
            <a:extLst>
              <a:ext uri="{FF2B5EF4-FFF2-40B4-BE49-F238E27FC236}">
                <a16:creationId xmlns:a16="http://schemas.microsoft.com/office/drawing/2014/main" id="{4D917D24-3229-CB41-B5B0-D0F06709C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" t="11765" r="833"/>
          <a:stretch/>
        </p:blipFill>
        <p:spPr bwMode="auto">
          <a:xfrm>
            <a:off x="981553" y="3926343"/>
            <a:ext cx="10134610" cy="212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1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A6BBBB3-B79C-F848-9DC4-650FB8BEB19F}"/>
              </a:ext>
            </a:extLst>
          </p:cNvPr>
          <p:cNvSpPr txBox="1"/>
          <p:nvPr/>
        </p:nvSpPr>
        <p:spPr>
          <a:xfrm>
            <a:off x="5384123" y="5419057"/>
            <a:ext cx="2095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ASTM-9 San Diego</a:t>
            </a:r>
          </a:p>
          <a:p>
            <a:pPr algn="ctr"/>
            <a:r>
              <a:rPr lang="en-US" sz="2000" i="1" dirty="0">
                <a:solidFill>
                  <a:srgbClr val="002060"/>
                </a:solidFill>
              </a:rPr>
              <a:t>Jan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447768-AFC7-9440-8EA1-E852F64A8588}"/>
              </a:ext>
            </a:extLst>
          </p:cNvPr>
          <p:cNvSpPr/>
          <p:nvPr/>
        </p:nvSpPr>
        <p:spPr>
          <a:xfrm>
            <a:off x="1056904" y="849697"/>
            <a:ext cx="998390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</a:rPr>
              <a:t>Accomplishments coming into Phase 3</a:t>
            </a:r>
            <a:endParaRPr lang="en-US" sz="2880" b="1" dirty="0">
              <a:solidFill>
                <a:srgbClr val="00009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F00D99-62DA-5444-99DE-A6D31AA72443}"/>
              </a:ext>
            </a:extLst>
          </p:cNvPr>
          <p:cNvSpPr/>
          <p:nvPr/>
        </p:nvSpPr>
        <p:spPr>
          <a:xfrm>
            <a:off x="1089562" y="1457297"/>
            <a:ext cx="99839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Vegetation changes </a:t>
            </a:r>
            <a:r>
              <a:rPr lang="en-US" sz="2400" dirty="0">
                <a:latin typeface="Calibri" panose="020F0502020204030204" pitchFamily="34" charset="0"/>
              </a:rPr>
              <a:t>are widespread, in both tundra &amp; boreal ecosystems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Largely driven by fire disturbance but unburned areas also changing (e.g. greening &amp; browning trends;  hydrology &amp; permafrost interactions)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Advances in large area mapping of structure and aboveground biomass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Much improved ability to simulate fine scale near-future changes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Significant impacts on albedo / radiative forcing climate feedbacks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Advances in remote sensing of veg properties (Hyperspectral, </a:t>
            </a:r>
            <a:r>
              <a:rPr lang="en-US" sz="2400" dirty="0" err="1">
                <a:latin typeface="Calibri" panose="020F0502020204030204" pitchFamily="34" charset="0"/>
              </a:rPr>
              <a:t>SiF</a:t>
            </a:r>
            <a:r>
              <a:rPr lang="en-US" sz="2400" dirty="0">
                <a:latin typeface="Calibri" panose="020F0502020204030204" pitchFamily="34" charset="0"/>
              </a:rPr>
              <a:t>)</a:t>
            </a:r>
          </a:p>
          <a:p>
            <a:pPr marL="457055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14" name="Picture 13" descr="IMG_3364.jpg">
            <a:extLst>
              <a:ext uri="{FF2B5EF4-FFF2-40B4-BE49-F238E27FC236}">
                <a16:creationId xmlns:a16="http://schemas.microsoft.com/office/drawing/2014/main" id="{D716BEDB-45CD-464B-9C5D-570DF054A4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5127" y="4345687"/>
            <a:ext cx="3714005" cy="201515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B301E4B-BB7A-AF48-A502-AB5D18362AD0}"/>
              </a:ext>
            </a:extLst>
          </p:cNvPr>
          <p:cNvGrpSpPr/>
          <p:nvPr/>
        </p:nvGrpSpPr>
        <p:grpSpPr>
          <a:xfrm>
            <a:off x="527373" y="4245427"/>
            <a:ext cx="4686447" cy="2591842"/>
            <a:chOff x="3667359" y="1793628"/>
            <a:chExt cx="5466785" cy="43760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19A8107-0D8C-FB4C-B085-1467BCEBD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7359" y="1793628"/>
              <a:ext cx="5466785" cy="437605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85526A-5104-284B-9FF8-D6C2149BEDDC}"/>
                </a:ext>
              </a:extLst>
            </p:cNvPr>
            <p:cNvSpPr txBox="1"/>
            <p:nvPr/>
          </p:nvSpPr>
          <p:spPr>
            <a:xfrm rot="183816">
              <a:off x="4125069" y="3123319"/>
              <a:ext cx="768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2015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DA50D0-6329-BC4D-903B-D62345EB2980}"/>
                </a:ext>
              </a:extLst>
            </p:cNvPr>
            <p:cNvSpPr txBox="1"/>
            <p:nvPr/>
          </p:nvSpPr>
          <p:spPr>
            <a:xfrm rot="292081">
              <a:off x="4155562" y="4084759"/>
              <a:ext cx="768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2015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65B16A-E266-FC4D-B129-20EBB5F04193}"/>
                </a:ext>
              </a:extLst>
            </p:cNvPr>
            <p:cNvSpPr txBox="1"/>
            <p:nvPr/>
          </p:nvSpPr>
          <p:spPr>
            <a:xfrm rot="329387">
              <a:off x="4131652" y="3618510"/>
              <a:ext cx="768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2010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4E7305-FB72-C94C-8DDC-0BE1B78D8C01}"/>
                </a:ext>
              </a:extLst>
            </p:cNvPr>
            <p:cNvSpPr txBox="1"/>
            <p:nvPr/>
          </p:nvSpPr>
          <p:spPr>
            <a:xfrm rot="452867">
              <a:off x="4148921" y="4552197"/>
              <a:ext cx="768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2000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35F08B-D34A-C242-80C0-B034A19A9EFA}"/>
                </a:ext>
              </a:extLst>
            </p:cNvPr>
            <p:cNvSpPr txBox="1"/>
            <p:nvPr/>
          </p:nvSpPr>
          <p:spPr>
            <a:xfrm rot="522066">
              <a:off x="4143160" y="4977372"/>
              <a:ext cx="768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1990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36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A6BBBB3-B79C-F848-9DC4-650FB8BEB19F}"/>
              </a:ext>
            </a:extLst>
          </p:cNvPr>
          <p:cNvSpPr txBox="1"/>
          <p:nvPr/>
        </p:nvSpPr>
        <p:spPr>
          <a:xfrm>
            <a:off x="5048341" y="5074983"/>
            <a:ext cx="2095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ASTM-9 San Diego</a:t>
            </a:r>
          </a:p>
          <a:p>
            <a:pPr algn="ctr"/>
            <a:r>
              <a:rPr lang="en-US" sz="2000" i="1" dirty="0">
                <a:solidFill>
                  <a:srgbClr val="002060"/>
                </a:solidFill>
              </a:rPr>
              <a:t>Jan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447768-AFC7-9440-8EA1-E852F64A8588}"/>
              </a:ext>
            </a:extLst>
          </p:cNvPr>
          <p:cNvSpPr/>
          <p:nvPr/>
        </p:nvSpPr>
        <p:spPr>
          <a:xfrm>
            <a:off x="1056904" y="751723"/>
            <a:ext cx="998390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</a:rPr>
              <a:t>Accomplishments coming into Phase 3</a:t>
            </a:r>
            <a:endParaRPr lang="en-US" sz="2880" b="1" dirty="0">
              <a:solidFill>
                <a:srgbClr val="00009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DC740F-5EE8-8947-9FED-801A60B56287}"/>
              </a:ext>
            </a:extLst>
          </p:cNvPr>
          <p:cNvSpPr/>
          <p:nvPr/>
        </p:nvSpPr>
        <p:spPr>
          <a:xfrm>
            <a:off x="484399" y="1563026"/>
            <a:ext cx="109673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Carbon dynamics </a:t>
            </a:r>
            <a:r>
              <a:rPr lang="en-US" sz="2400" dirty="0">
                <a:latin typeface="Calibri" panose="020F0502020204030204" pitchFamily="34" charset="0"/>
              </a:rPr>
              <a:t>are much better characterized across the </a:t>
            </a:r>
            <a:r>
              <a:rPr lang="en-US" sz="2400" dirty="0" err="1">
                <a:latin typeface="Calibri" panose="020F0502020204030204" pitchFamily="34" charset="0"/>
              </a:rPr>
              <a:t>ABoVE</a:t>
            </a:r>
            <a:r>
              <a:rPr lang="en-US" sz="2400" dirty="0">
                <a:latin typeface="Calibri" panose="020F0502020204030204" pitchFamily="34" charset="0"/>
              </a:rPr>
              <a:t> domain and beyond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Extensive stock &amp; flux measurements / estimates (incl. for wetlands, peatlands)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</a:rPr>
              <a:t>Improved CO</a:t>
            </a:r>
            <a:r>
              <a:rPr lang="en-US" sz="2400" b="1" baseline="-25000" dirty="0">
                <a:solidFill>
                  <a:prstClr val="black"/>
                </a:solidFill>
                <a:latin typeface="Calibri Light" panose="020F0302020204030204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</a:rPr>
              <a:t> flux constraints using satellite retrievals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Refined estimates of carbon balance across the </a:t>
            </a:r>
            <a:r>
              <a:rPr lang="en-US" sz="2400" dirty="0" err="1"/>
              <a:t>ABoVE</a:t>
            </a:r>
            <a:r>
              <a:rPr lang="en-US" sz="2400" dirty="0"/>
              <a:t> domain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Improved understanding of changing seasonal CO2 cycle amplitude</a:t>
            </a:r>
          </a:p>
          <a:p>
            <a:pPr marL="914255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Heterogeneity of methane emissions in time and space.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IMG_1457.jpg">
            <a:extLst>
              <a:ext uri="{FF2B5EF4-FFF2-40B4-BE49-F238E27FC236}">
                <a16:creationId xmlns:a16="http://schemas.microsoft.com/office/drawing/2014/main" id="{769B63D0-4003-0E46-9701-A8FCBF991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106" y="4088512"/>
            <a:ext cx="3860678" cy="2412924"/>
          </a:xfrm>
          <a:prstGeom prst="rect">
            <a:avLst/>
          </a:prstGeom>
        </p:spPr>
      </p:pic>
      <p:pic>
        <p:nvPicPr>
          <p:cNvPr id="14" name="Google Shape;566;g127e0ef80b0_0_259">
            <a:extLst>
              <a:ext uri="{FF2B5EF4-FFF2-40B4-BE49-F238E27FC236}">
                <a16:creationId xmlns:a16="http://schemas.microsoft.com/office/drawing/2014/main" id="{CC469F92-E8FF-8947-8DDD-5E2B918B10EC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7" r="1941"/>
          <a:stretch/>
        </p:blipFill>
        <p:spPr>
          <a:xfrm>
            <a:off x="484398" y="4088511"/>
            <a:ext cx="4077495" cy="2412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47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A6BBBB3-B79C-F848-9DC4-650FB8BEB19F}"/>
              </a:ext>
            </a:extLst>
          </p:cNvPr>
          <p:cNvSpPr txBox="1"/>
          <p:nvPr/>
        </p:nvSpPr>
        <p:spPr>
          <a:xfrm>
            <a:off x="5168151" y="5994951"/>
            <a:ext cx="2095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ASTM-9 San Diego</a:t>
            </a:r>
          </a:p>
          <a:p>
            <a:pPr algn="ctr"/>
            <a:r>
              <a:rPr lang="en-US" sz="2000" i="1" dirty="0">
                <a:solidFill>
                  <a:srgbClr val="002060"/>
                </a:solidFill>
              </a:rPr>
              <a:t>Jan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447768-AFC7-9440-8EA1-E852F64A8588}"/>
              </a:ext>
            </a:extLst>
          </p:cNvPr>
          <p:cNvSpPr/>
          <p:nvPr/>
        </p:nvSpPr>
        <p:spPr>
          <a:xfrm>
            <a:off x="1056904" y="751723"/>
            <a:ext cx="998390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</a:rPr>
              <a:t>Accomplishments coming into Phase 3</a:t>
            </a:r>
            <a:endParaRPr lang="en-US" sz="2880" b="1" dirty="0">
              <a:solidFill>
                <a:srgbClr val="00009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DC740F-5EE8-8947-9FED-801A60B56287}"/>
              </a:ext>
            </a:extLst>
          </p:cNvPr>
          <p:cNvSpPr/>
          <p:nvPr/>
        </p:nvSpPr>
        <p:spPr>
          <a:xfrm>
            <a:off x="941599" y="1530370"/>
            <a:ext cx="9983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Documented a great deal about how </a:t>
            </a:r>
            <a:r>
              <a:rPr lang="en-US" sz="2400" b="1" dirty="0">
                <a:latin typeface="Calibri" panose="020F0502020204030204" pitchFamily="34" charset="0"/>
              </a:rPr>
              <a:t>snow impacts wildlife</a:t>
            </a: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Changes in </a:t>
            </a:r>
            <a:r>
              <a:rPr lang="en-US" sz="2400" b="1" dirty="0">
                <a:latin typeface="Calibri" panose="020F0502020204030204" pitchFamily="34" charset="0"/>
              </a:rPr>
              <a:t>wetlands and lake dynamics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Modeling </a:t>
            </a:r>
            <a:r>
              <a:rPr lang="en-US" sz="2400" dirty="0">
                <a:latin typeface="Calibri" panose="020F0502020204030204" pitchFamily="34" charset="0"/>
              </a:rPr>
              <a:t>many aspects of the Arctic – Boreal environment (across scales)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Much more to be done on all fronts but we’ve come a long way..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6D9483-1A06-E44D-B595-5C0CB0569B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904" y="3709135"/>
            <a:ext cx="3444387" cy="2226100"/>
          </a:xfrm>
          <a:prstGeom prst="rect">
            <a:avLst/>
          </a:prstGeom>
          <a:ln w="9525" cmpd="sng">
            <a:solidFill>
              <a:srgbClr val="00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4BE59F-F952-6B4D-89E3-E92902053D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" r="-71"/>
          <a:stretch/>
        </p:blipFill>
        <p:spPr>
          <a:xfrm>
            <a:off x="7850372" y="3838694"/>
            <a:ext cx="3660594" cy="1967531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C78CE6-6099-E241-A3BF-5B78094A4ABC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3776" y="4441086"/>
            <a:ext cx="1879949" cy="88654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9477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966CEC-F65F-154C-983E-55686940C7BA}"/>
              </a:ext>
            </a:extLst>
          </p:cNvPr>
          <p:cNvSpPr/>
          <p:nvPr/>
        </p:nvSpPr>
        <p:spPr>
          <a:xfrm>
            <a:off x="1295674" y="928930"/>
            <a:ext cx="9470029" cy="3731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90"/>
                </a:solidFill>
              </a:rPr>
              <a:t>ABoVE</a:t>
            </a:r>
            <a:r>
              <a:rPr lang="en-US" sz="2800" b="1" dirty="0">
                <a:solidFill>
                  <a:srgbClr val="000090"/>
                </a:solidFill>
              </a:rPr>
              <a:t> peer-reviewed Publications </a:t>
            </a:r>
            <a:r>
              <a:rPr lang="en-US" sz="2800" b="1" i="1" dirty="0">
                <a:solidFill>
                  <a:srgbClr val="000090"/>
                </a:solidFill>
              </a:rPr>
              <a:t>thus far</a:t>
            </a:r>
            <a:r>
              <a:rPr lang="en-US" sz="2800" b="1" dirty="0">
                <a:solidFill>
                  <a:srgbClr val="000090"/>
                </a:solidFill>
              </a:rPr>
              <a:t>..</a:t>
            </a:r>
          </a:p>
          <a:p>
            <a:pPr algn="ctr"/>
            <a:endParaRPr lang="en-US" sz="1200" b="1" dirty="0">
              <a:solidFill>
                <a:srgbClr val="000090"/>
              </a:solidFill>
            </a:endParaRPr>
          </a:p>
          <a:p>
            <a:pPr algn="ctr"/>
            <a:r>
              <a:rPr lang="en-US" sz="2800" b="1" dirty="0">
                <a:solidFill>
                  <a:srgbClr val="000090"/>
                </a:solidFill>
              </a:rPr>
              <a:t>480 reported by 155 projects*</a:t>
            </a:r>
          </a:p>
          <a:p>
            <a:pPr algn="ctr"/>
            <a:endParaRPr lang="en-US" sz="1050" dirty="0"/>
          </a:p>
          <a:p>
            <a:pPr algn="ctr"/>
            <a:r>
              <a:rPr lang="en-US" sz="2800" dirty="0"/>
              <a:t>305 by NASA funded projects</a:t>
            </a:r>
          </a:p>
          <a:p>
            <a:pPr algn="ctr"/>
            <a:r>
              <a:rPr lang="en-US" sz="2200" dirty="0"/>
              <a:t>(75 TE </a:t>
            </a:r>
            <a:r>
              <a:rPr lang="en-US" sz="2200" dirty="0" err="1"/>
              <a:t>ABoVE</a:t>
            </a:r>
            <a:r>
              <a:rPr lang="en-US" sz="2200" dirty="0"/>
              <a:t> + 48 other projects = 123)</a:t>
            </a:r>
          </a:p>
          <a:p>
            <a:pPr algn="ctr"/>
            <a:r>
              <a:rPr lang="en-US" sz="2800" dirty="0"/>
              <a:t>+117 by affiliated projects </a:t>
            </a:r>
            <a:r>
              <a:rPr lang="en-US" sz="2200" dirty="0"/>
              <a:t>(n=32)*</a:t>
            </a:r>
          </a:p>
          <a:p>
            <a:pPr algn="ctr">
              <a:spcAft>
                <a:spcPts val="1200"/>
              </a:spcAft>
            </a:pPr>
            <a:r>
              <a:rPr lang="en-US" sz="2400" dirty="0"/>
              <a:t>*</a:t>
            </a:r>
            <a:r>
              <a:rPr lang="en-US" sz="2200" dirty="0"/>
              <a:t>Not including </a:t>
            </a:r>
            <a:r>
              <a:rPr lang="en-US" sz="2200" dirty="0" err="1"/>
              <a:t>ABoVE</a:t>
            </a:r>
            <a:r>
              <a:rPr lang="en-US" sz="2200" dirty="0"/>
              <a:t> Partners (NGEE-Arctic, POLAR, CFS, NEON)</a:t>
            </a:r>
          </a:p>
          <a:p>
            <a:pPr algn="ctr"/>
            <a:r>
              <a:rPr lang="en-US" sz="2400" i="1" dirty="0"/>
              <a:t>30 pubs in the Nature, Science, PNAS family of journals</a:t>
            </a:r>
          </a:p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60B6C-8307-2547-A2C4-CB1373EEBEB3}"/>
              </a:ext>
            </a:extLst>
          </p:cNvPr>
          <p:cNvSpPr/>
          <p:nvPr/>
        </p:nvSpPr>
        <p:spPr>
          <a:xfrm>
            <a:off x="1373732" y="4344554"/>
            <a:ext cx="947002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Please upload your publication citations to the </a:t>
            </a:r>
            <a:r>
              <a:rPr lang="en-US" sz="2400" b="1" i="1" dirty="0" err="1"/>
              <a:t>ABoVE</a:t>
            </a:r>
            <a:r>
              <a:rPr lang="en-US" sz="2400" b="1" i="1" dirty="0"/>
              <a:t> web site</a:t>
            </a:r>
          </a:p>
          <a:p>
            <a:pPr algn="ctr"/>
            <a:r>
              <a:rPr lang="en-US" sz="2400" b="1" i="1" dirty="0"/>
              <a:t>&amp; post MSR and WWL slides along w/your pubs.</a:t>
            </a:r>
          </a:p>
          <a:p>
            <a:pPr algn="ctr"/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6B8AF-548F-1147-B500-70EBE4C4CF64}"/>
              </a:ext>
            </a:extLst>
          </p:cNvPr>
          <p:cNvSpPr txBox="1"/>
          <p:nvPr/>
        </p:nvSpPr>
        <p:spPr>
          <a:xfrm>
            <a:off x="3060746" y="5322754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 err="1"/>
              <a:t>ABoVE</a:t>
            </a:r>
            <a:r>
              <a:rPr lang="en-US" sz="2400" dirty="0"/>
              <a:t> ST currently has 967 members</a:t>
            </a:r>
          </a:p>
          <a:p>
            <a:pPr algn="ctr"/>
            <a:r>
              <a:rPr lang="en-US" sz="2400" dirty="0"/>
              <a:t>and ~2,000 participants</a:t>
            </a:r>
          </a:p>
          <a:p>
            <a:pPr algn="ctr"/>
            <a:r>
              <a:rPr lang="en-US" sz="2000" dirty="0"/>
              <a:t>(incl. resource managers, students &amp; others following)</a:t>
            </a:r>
          </a:p>
        </p:txBody>
      </p:sp>
    </p:spTree>
    <p:extLst>
      <p:ext uri="{BB962C8B-B14F-4D97-AF65-F5344CB8AC3E}">
        <p14:creationId xmlns:p14="http://schemas.microsoft.com/office/powerpoint/2010/main" val="12251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M_8_Template_Master" id="{B2BD47E0-CCCF-6743-B10A-DF081A6F4804}" vid="{542B1A31-F45A-1D4D-AB3B-DC0A847061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11088</TotalTime>
  <Words>719</Words>
  <Application>Microsoft Macintosh PowerPoint</Application>
  <PresentationFormat>Widescreen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Stroud, David B. (GSFC-618.0)[SCIENCE SYSTEMS AND APPLICATIONS INC]</dc:creator>
  <cp:lastModifiedBy>Scott Goetz</cp:lastModifiedBy>
  <cp:revision>92</cp:revision>
  <dcterms:created xsi:type="dcterms:W3CDTF">2020-11-03T15:27:10Z</dcterms:created>
  <dcterms:modified xsi:type="dcterms:W3CDTF">2023-01-17T22:37:19Z</dcterms:modified>
</cp:coreProperties>
</file>