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Ln47XDruIGFF+eU33qJs5Q4UB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1bc38f3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21bc38f31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21bc38f31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b8d97093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1b8d970935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11b8d970935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1b8d970935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11b8d97093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1bc38f310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121bc38f31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536E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sldNum" idx="12"/>
          </p:nvPr>
        </p:nvSpPr>
        <p:spPr>
          <a:xfrm>
            <a:off x="10352847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2" name="Google Shape;32;p2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5"/>
          <p:cNvSpPr txBox="1">
            <a:spLocks noGrp="1"/>
          </p:cNvSpPr>
          <p:nvPr>
            <p:ph type="title"/>
          </p:nvPr>
        </p:nvSpPr>
        <p:spPr>
          <a:xfrm>
            <a:off x="1188720" y="729373"/>
            <a:ext cx="9966960" cy="81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5"/>
          <p:cNvSpPr txBox="1">
            <a:spLocks noGrp="1"/>
          </p:cNvSpPr>
          <p:nvPr>
            <p:ph type="body" idx="1"/>
          </p:nvPr>
        </p:nvSpPr>
        <p:spPr>
          <a:xfrm rot="5400000">
            <a:off x="4015013" y="-1271573"/>
            <a:ext cx="4314373" cy="996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8" name="Google Shape;88;p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45"/>
          <p:cNvSpPr txBox="1">
            <a:spLocks noGrp="1"/>
          </p:cNvSpPr>
          <p:nvPr>
            <p:ph type="sldNum" idx="12"/>
          </p:nvPr>
        </p:nvSpPr>
        <p:spPr>
          <a:xfrm>
            <a:off x="10352847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6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6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6" name="Google Shape;96;p4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46"/>
          <p:cNvSpPr txBox="1">
            <a:spLocks noGrp="1"/>
          </p:cNvSpPr>
          <p:nvPr>
            <p:ph type="sldNum" idx="12"/>
          </p:nvPr>
        </p:nvSpPr>
        <p:spPr>
          <a:xfrm>
            <a:off x="10352847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1188720" y="1078301"/>
            <a:ext cx="9966960" cy="767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1188720" y="1846052"/>
            <a:ext cx="9966960" cy="4023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Font typeface="Noto Sans Symbols"/>
              <a:buChar char="▪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Font typeface="Arial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6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sldNum" idx="12"/>
          </p:nvPr>
        </p:nvSpPr>
        <p:spPr>
          <a:xfrm>
            <a:off x="10352847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26"/>
          <p:cNvSpPr txBox="1"/>
          <p:nvPr/>
        </p:nvSpPr>
        <p:spPr>
          <a:xfrm>
            <a:off x="10742673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6"/>
          <p:cNvSpPr txBox="1"/>
          <p:nvPr/>
        </p:nvSpPr>
        <p:spPr>
          <a:xfrm>
            <a:off x="447574" y="6459785"/>
            <a:ext cx="110161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1800"/>
              <a:buFont typeface="Calibri"/>
              <a:buNone/>
            </a:pPr>
            <a:r>
              <a:rPr lang="en-US" sz="1800" b="1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Fire &amp; Insect Disturbance Working Group                                                                                               ASTM8       May  2022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3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sldNum" idx="12"/>
          </p:nvPr>
        </p:nvSpPr>
        <p:spPr>
          <a:xfrm>
            <a:off x="10352847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39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0"/>
          <p:cNvSpPr txBox="1">
            <a:spLocks noGrp="1"/>
          </p:cNvSpPr>
          <p:nvPr>
            <p:ph type="title"/>
          </p:nvPr>
        </p:nvSpPr>
        <p:spPr>
          <a:xfrm>
            <a:off x="1097280" y="1078302"/>
            <a:ext cx="10058400" cy="659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40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1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2"/>
          <p:cNvSpPr txBox="1">
            <a:spLocks noGrp="1"/>
          </p:cNvSpPr>
          <p:nvPr>
            <p:ph type="title"/>
          </p:nvPr>
        </p:nvSpPr>
        <p:spPr>
          <a:xfrm>
            <a:off x="1188720" y="1095555"/>
            <a:ext cx="9966960" cy="741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4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3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3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sldNum" idx="12"/>
          </p:nvPr>
        </p:nvSpPr>
        <p:spPr>
          <a:xfrm>
            <a:off x="10352847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4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4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0" name="Google Shape;80;p44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81" name="Google Shape;81;p44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44"/>
          <p:cNvSpPr txBox="1">
            <a:spLocks noGrp="1"/>
          </p:cNvSpPr>
          <p:nvPr>
            <p:ph type="sldNum" idx="12"/>
          </p:nvPr>
        </p:nvSpPr>
        <p:spPr>
          <a:xfrm>
            <a:off x="10352847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536E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1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title"/>
          </p:nvPr>
        </p:nvSpPr>
        <p:spPr>
          <a:xfrm>
            <a:off x="1188720" y="1089499"/>
            <a:ext cx="9966960" cy="765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4" name="Google Shape;14;p21"/>
          <p:cNvSpPr txBox="1">
            <a:spLocks noGrp="1"/>
          </p:cNvSpPr>
          <p:nvPr>
            <p:ph type="body" idx="1"/>
          </p:nvPr>
        </p:nvSpPr>
        <p:spPr>
          <a:xfrm>
            <a:off x="1188720" y="1854679"/>
            <a:ext cx="9966960" cy="401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5" name="Google Shape;15;p2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6" name="Google Shape;16;p21"/>
          <p:cNvCxnSpPr/>
          <p:nvPr/>
        </p:nvCxnSpPr>
        <p:spPr>
          <a:xfrm>
            <a:off x="1188720" y="1837929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Google Shape;17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16889"/>
            <a:ext cx="1092468" cy="631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1" descr="https://above.nasa.gov/newsletterBuild_ABoVE/images/spring_2018/ABoVE_newsHeader_Spring2018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5542922"/>
            <a:ext cx="1097280" cy="7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1"/>
          <p:cNvSpPr txBox="1"/>
          <p:nvPr/>
        </p:nvSpPr>
        <p:spPr>
          <a:xfrm>
            <a:off x="447574" y="6459785"/>
            <a:ext cx="1101611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A6AAA8"/>
                </a:solidFill>
                <a:latin typeface="Calibri"/>
                <a:ea typeface="Calibri"/>
                <a:cs typeface="Calibri"/>
                <a:sym typeface="Calibri"/>
              </a:rPr>
              <a:t>Fire &amp; Insect Disturbance Working Group                                                                                            </a:t>
            </a:r>
            <a:r>
              <a:rPr lang="en-US" sz="1800" b="1">
                <a:solidFill>
                  <a:srgbClr val="A6AAA8"/>
                </a:solidFill>
                <a:latin typeface="Calibri"/>
                <a:ea typeface="Calibri"/>
                <a:cs typeface="Calibri"/>
                <a:sym typeface="Calibri"/>
              </a:rPr>
              <a:t> ASTM8       May  2022 </a:t>
            </a:r>
            <a:endParaRPr>
              <a:solidFill>
                <a:srgbClr val="A6AAA8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1"/>
          <p:cNvSpPr txBox="1"/>
          <p:nvPr/>
        </p:nvSpPr>
        <p:spPr>
          <a:xfrm>
            <a:off x="10742673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600" b="0" i="0" u="none" strike="noStrike" cap="none">
                <a:solidFill>
                  <a:srgbClr val="A6AAA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 i="0" u="none" strike="noStrike" cap="none">
              <a:solidFill>
                <a:srgbClr val="A6AAA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117;g127e38fbd27_0_0">
            <a:extLst>
              <a:ext uri="{FF2B5EF4-FFF2-40B4-BE49-F238E27FC236}">
                <a16:creationId xmlns:a16="http://schemas.microsoft.com/office/drawing/2014/main" id="{D0D4CA52-1BC8-CB29-E877-9F3BDBA0EF0F}"/>
              </a:ext>
            </a:extLst>
          </p:cNvPr>
          <p:cNvPicPr preferRelativeResize="0"/>
          <p:nvPr userDrawn="1"/>
        </p:nvPicPr>
        <p:blipFill rotWithShape="1">
          <a:blip r:embed="rId15">
            <a:alphaModFix/>
          </a:blip>
          <a:srcRect b="84407"/>
          <a:stretch/>
        </p:blipFill>
        <p:spPr>
          <a:xfrm>
            <a:off x="0" y="0"/>
            <a:ext cx="12192000" cy="10693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2d29stb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3334/ORNLDAAC/1307" TargetMode="External"/><Relationship Id="rId13" Type="http://schemas.openxmlformats.org/officeDocument/2006/relationships/hyperlink" Target="http://dx.doi.org/10.3334/ORNLDAAC/1526" TargetMode="External"/><Relationship Id="rId18" Type="http://schemas.openxmlformats.org/officeDocument/2006/relationships/hyperlink" Target="http://dx.doi.org/10.3334/ORNLDAAC/1740" TargetMode="External"/><Relationship Id="rId3" Type="http://schemas.openxmlformats.org/officeDocument/2006/relationships/hyperlink" Target="http://dx.doi.org/10.3334/ORNLDAAC/1694" TargetMode="External"/><Relationship Id="rId21" Type="http://schemas.openxmlformats.org/officeDocument/2006/relationships/hyperlink" Target="http://dx.doi.org/10.3334/ORNLDAAC/1605" TargetMode="External"/><Relationship Id="rId7" Type="http://schemas.openxmlformats.org/officeDocument/2006/relationships/hyperlink" Target="http://dx.doi.org/10.3334/ORNLDAAC/1903" TargetMode="External"/><Relationship Id="rId12" Type="http://schemas.openxmlformats.org/officeDocument/2006/relationships/hyperlink" Target="http://dx.doi.org/10.3334/ORNLDAAC/1559" TargetMode="External"/><Relationship Id="rId17" Type="http://schemas.openxmlformats.org/officeDocument/2006/relationships/hyperlink" Target="http://dx.doi.org/10.3334/ORNLDAAC/1561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://dx.doi.org/10.3334/ORNLDAAC/1744" TargetMode="External"/><Relationship Id="rId20" Type="http://schemas.openxmlformats.org/officeDocument/2006/relationships/hyperlink" Target="http://dx.doi.org/10.3334/ORNLDAAC/18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3334/ORNLDAAC/1703" TargetMode="External"/><Relationship Id="rId11" Type="http://schemas.openxmlformats.org/officeDocument/2006/relationships/hyperlink" Target="http://dx.doi.org/10.3334/ORNLDAAC/1527" TargetMode="External"/><Relationship Id="rId5" Type="http://schemas.openxmlformats.org/officeDocument/2006/relationships/hyperlink" Target="http://dx.doi.org/10.3334/ORNLDAAC/1695" TargetMode="External"/><Relationship Id="rId15" Type="http://schemas.openxmlformats.org/officeDocument/2006/relationships/hyperlink" Target="http://dx.doi.org/10.3334/ORNLDAAC/1664" TargetMode="External"/><Relationship Id="rId23" Type="http://schemas.openxmlformats.org/officeDocument/2006/relationships/hyperlink" Target="http://dx.doi.org/10.3334/ORNLDAAC/1955" TargetMode="External"/><Relationship Id="rId10" Type="http://schemas.openxmlformats.org/officeDocument/2006/relationships/hyperlink" Target="http://dx.doi.org/10.3334/ORNLDAAC/1564" TargetMode="External"/><Relationship Id="rId19" Type="http://schemas.openxmlformats.org/officeDocument/2006/relationships/hyperlink" Target="http://dx.doi.org/10.3334/ORNLDAAC/1341" TargetMode="External"/><Relationship Id="rId4" Type="http://schemas.openxmlformats.org/officeDocument/2006/relationships/hyperlink" Target="http://dx.doi.org/10.3334/ORNLDAAC/1548" TargetMode="External"/><Relationship Id="rId9" Type="http://schemas.openxmlformats.org/officeDocument/2006/relationships/hyperlink" Target="http://dx.doi.org/10.3334/ORNLDAAC/1545" TargetMode="External"/><Relationship Id="rId14" Type="http://schemas.openxmlformats.org/officeDocument/2006/relationships/hyperlink" Target="http://dx.doi.org/10.3334/ORNLDAAC/1761" TargetMode="External"/><Relationship Id="rId22" Type="http://schemas.openxmlformats.org/officeDocument/2006/relationships/hyperlink" Target="http://dx.doi.org/10.3334/ORNLDAAC/178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31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 descr="https://above.nasa.gov/newsletterBuild_ABoVE/images/spring_2018/ABoVE_newsHeader_Spring201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1175" y="2975055"/>
            <a:ext cx="1967688" cy="171551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/>
          <p:nvPr/>
        </p:nvSpPr>
        <p:spPr>
          <a:xfrm>
            <a:off x="1653261" y="4851853"/>
            <a:ext cx="8943516" cy="11088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Fire &amp; Insect Disturbance Working Group</a:t>
            </a:r>
            <a:endParaRPr>
              <a:solidFill>
                <a:srgbClr val="666666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ASTM8 Presented May 2022</a:t>
            </a:r>
            <a:endParaRPr sz="3600" b="1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0330144" y="6463817"/>
            <a:ext cx="18618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C4587"/>
                </a:solidFill>
                <a:latin typeface="Calibri"/>
                <a:ea typeface="Calibri"/>
                <a:cs typeface="Calibri"/>
                <a:sym typeface="Calibri"/>
              </a:rPr>
              <a:t>Photo by L Kendig</a:t>
            </a:r>
            <a:endParaRPr sz="1800">
              <a:solidFill>
                <a:srgbClr val="1C458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/>
          <p:nvPr/>
        </p:nvSpPr>
        <p:spPr>
          <a:xfrm>
            <a:off x="2185200" y="1370650"/>
            <a:ext cx="7773900" cy="14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Nancy HF French, Lead</a:t>
            </a:r>
            <a:endParaRPr sz="1100">
              <a:solidFill>
                <a:srgbClr val="7F7F7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with Dong (Tony) Chen, </a:t>
            </a:r>
            <a:endParaRPr sz="1000">
              <a:solidFill>
                <a:srgbClr val="7F7F7F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Laura Bourgeau-Chavez, Tatiana Loboda</a:t>
            </a:r>
            <a:endParaRPr sz="3200" b="1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17;g127e38fbd27_0_0">
            <a:extLst>
              <a:ext uri="{FF2B5EF4-FFF2-40B4-BE49-F238E27FC236}">
                <a16:creationId xmlns:a16="http://schemas.microsoft.com/office/drawing/2014/main" id="{E2256D02-D9A1-D617-9410-0ADACD483C3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84407"/>
          <a:stretch/>
        </p:blipFill>
        <p:spPr>
          <a:xfrm>
            <a:off x="0" y="0"/>
            <a:ext cx="12192000" cy="106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1bc38f310_0_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dirty="0"/>
              <a:t>Fire &amp; Insect WG: Future Focus for </a:t>
            </a:r>
            <a:r>
              <a:rPr lang="en-US" sz="3200" dirty="0" err="1"/>
              <a:t>ABoVE</a:t>
            </a:r>
            <a:r>
              <a:rPr lang="en-US" sz="3200" dirty="0"/>
              <a:t> Phase III</a:t>
            </a:r>
            <a:endParaRPr sz="3200" dirty="0"/>
          </a:p>
        </p:txBody>
      </p:sp>
      <p:sp>
        <p:nvSpPr>
          <p:cNvPr id="182" name="Google Shape;182;g121bc38f310_0_3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dirty="0">
                <a:solidFill>
                  <a:schemeClr val="dk1"/>
                </a:solidFill>
              </a:rPr>
              <a:t>??????TBD??TBD??????</a:t>
            </a:r>
            <a:endParaRPr sz="3000" b="1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strike="sngStrike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-US" sz="2400" dirty="0">
                <a:solidFill>
                  <a:schemeClr val="dk1"/>
                </a:solidFill>
              </a:rPr>
              <a:t>Build from current data and model needs activity for all of </a:t>
            </a:r>
            <a:r>
              <a:rPr lang="en-US" sz="2400" dirty="0" err="1">
                <a:solidFill>
                  <a:schemeClr val="dk1"/>
                </a:solidFill>
              </a:rPr>
              <a:t>ABoVE</a:t>
            </a:r>
            <a:r>
              <a:rPr lang="en-US" sz="2400" dirty="0">
                <a:solidFill>
                  <a:schemeClr val="dk1"/>
                </a:solidFill>
              </a:rPr>
              <a:t> domain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-US" sz="2400" dirty="0">
                <a:solidFill>
                  <a:schemeClr val="dk1"/>
                </a:solidFill>
              </a:rPr>
              <a:t>Use what we have on boreal and tundra fire data and model improvements to inform decision-making</a:t>
            </a:r>
            <a:endParaRPr sz="2400" dirty="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➢"/>
            </a:pPr>
            <a:r>
              <a:rPr lang="en-US" sz="2400" dirty="0">
                <a:solidFill>
                  <a:schemeClr val="dk1"/>
                </a:solidFill>
              </a:rPr>
              <a:t>Discussions at the R2O workshop on Thursday</a:t>
            </a: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/>
              <a:t>       Let US Know Your Ideas!!!</a:t>
            </a:r>
            <a:endParaRPr sz="2400" strike="sngStrike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i="1" dirty="0">
                <a:solidFill>
                  <a:schemeClr val="dk1"/>
                </a:solidFill>
              </a:rPr>
              <a:t>??????TBD??TBD??????</a:t>
            </a:r>
            <a:endParaRPr sz="2400" i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317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0" descr="https://above.nasa.gov/newsletterBuild_ABoVE/images/spring_2018/ABoVE_newsHeader_Spring2018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1175" y="2975055"/>
            <a:ext cx="1967688" cy="171551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0"/>
          <p:cNvSpPr/>
          <p:nvPr/>
        </p:nvSpPr>
        <p:spPr>
          <a:xfrm>
            <a:off x="1653261" y="4851853"/>
            <a:ext cx="8943516" cy="11088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Fire &amp; Insect Disturbance Working Group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ASTM8 Presented May 2022</a:t>
            </a:r>
            <a:endParaRPr sz="36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10330144" y="6463817"/>
            <a:ext cx="18618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Photo by L Kendig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0"/>
          <p:cNvSpPr/>
          <p:nvPr/>
        </p:nvSpPr>
        <p:spPr>
          <a:xfrm>
            <a:off x="817123" y="1046046"/>
            <a:ext cx="10758792" cy="1108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Discussion</a:t>
            </a:r>
            <a:endParaRPr sz="80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7;g127e38fbd27_0_0">
            <a:extLst>
              <a:ext uri="{FF2B5EF4-FFF2-40B4-BE49-F238E27FC236}">
                <a16:creationId xmlns:a16="http://schemas.microsoft.com/office/drawing/2014/main" id="{5DA699AA-B635-97B9-4757-087AB8216E7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84407"/>
          <a:stretch/>
        </p:blipFill>
        <p:spPr>
          <a:xfrm>
            <a:off x="0" y="0"/>
            <a:ext cx="12192000" cy="106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000" dirty="0"/>
              <a:t>Fire and Insect Disturbance WG Report:</a:t>
            </a:r>
            <a:endParaRPr sz="4000" dirty="0"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1143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 "/>
            </a:pPr>
            <a:r>
              <a:rPr lang="en-US" sz="2800" b="1" i="1" dirty="0"/>
              <a:t>1. Previous activities of </a:t>
            </a:r>
            <a:r>
              <a:rPr lang="en-US" sz="2800" b="1" i="1" dirty="0" err="1"/>
              <a:t>ABoVE</a:t>
            </a:r>
            <a:r>
              <a:rPr lang="en-US" sz="2800" b="1" i="1" dirty="0"/>
              <a:t> Investigators: </a:t>
            </a:r>
            <a:endParaRPr sz="2800" b="1" i="1" dirty="0"/>
          </a:p>
          <a:p>
            <a:pPr marL="457200" lvl="1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600"/>
              <a:buChar char="▪"/>
            </a:pPr>
            <a:r>
              <a:rPr lang="en-US" sz="2600" i="1" dirty="0"/>
              <a:t>Reviewed in ASTM7 presentation (not included here)</a:t>
            </a:r>
            <a:endParaRPr sz="2800" i="1" dirty="0"/>
          </a:p>
          <a:p>
            <a:pPr marL="114300" lvl="0" indent="-177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Char char=" "/>
            </a:pPr>
            <a:r>
              <a:rPr lang="en-US" sz="2800" b="1" i="1" dirty="0"/>
              <a:t>2. Current WG Activities:</a:t>
            </a:r>
            <a:endParaRPr dirty="0"/>
          </a:p>
          <a:p>
            <a:pPr marL="457200" lvl="1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600"/>
              <a:buChar char="▪"/>
            </a:pPr>
            <a:r>
              <a:rPr lang="en-US" sz="2600" i="1" dirty="0"/>
              <a:t>Tundra Fire Synthesis overview and progress</a:t>
            </a:r>
            <a:endParaRPr dirty="0"/>
          </a:p>
          <a:p>
            <a:pPr marL="457200" lvl="1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600"/>
              <a:buChar char="▪"/>
            </a:pPr>
            <a:r>
              <a:rPr lang="en-US" sz="2600" i="1" dirty="0"/>
              <a:t>WG logistics for participation</a:t>
            </a:r>
            <a:endParaRPr dirty="0"/>
          </a:p>
          <a:p>
            <a:pPr marL="114300" lvl="0" indent="-1651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600"/>
              <a:buChar char=" "/>
            </a:pPr>
            <a:r>
              <a:rPr lang="en-US" sz="2600" b="1" i="1" dirty="0"/>
              <a:t>3. </a:t>
            </a:r>
            <a:r>
              <a:rPr lang="en-US" sz="2800" b="1" i="1" dirty="0"/>
              <a:t>Working Group accomplishments </a:t>
            </a:r>
            <a:br>
              <a:rPr lang="en-US" sz="2800" b="1" i="1" dirty="0"/>
            </a:br>
            <a:r>
              <a:rPr lang="en-US" sz="2800" b="1" i="1" dirty="0"/>
              <a:t>    &amp; expected outputs </a:t>
            </a:r>
            <a:endParaRPr sz="2800" b="1" i="1" dirty="0"/>
          </a:p>
          <a:p>
            <a:pPr marL="457200" lvl="1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600"/>
              <a:buChar char="▪"/>
            </a:pPr>
            <a:r>
              <a:rPr lang="en-US" sz="2600" i="1" dirty="0"/>
              <a:t>Data sets</a:t>
            </a:r>
            <a:endParaRPr sz="2600" i="1" dirty="0"/>
          </a:p>
          <a:p>
            <a:pPr marL="457200" lvl="1" indent="-25717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600"/>
              <a:buChar char="▪"/>
            </a:pPr>
            <a:r>
              <a:rPr lang="en-US" sz="2600" i="1" dirty="0"/>
              <a:t>Plans for completion under </a:t>
            </a:r>
            <a:br>
              <a:rPr lang="en-US" sz="2600" i="1" dirty="0"/>
            </a:br>
            <a:r>
              <a:rPr lang="en-US" sz="2600" i="1" dirty="0" err="1"/>
              <a:t>ABoVE</a:t>
            </a:r>
            <a:r>
              <a:rPr lang="en-US" sz="2600" i="1" dirty="0"/>
              <a:t> Phase 2</a:t>
            </a:r>
            <a:endParaRPr sz="2600" i="1" dirty="0"/>
          </a:p>
        </p:txBody>
      </p:sp>
      <p:sp>
        <p:nvSpPr>
          <p:cNvPr id="124" name="Google Shape;124;p4"/>
          <p:cNvSpPr/>
          <p:nvPr/>
        </p:nvSpPr>
        <p:spPr>
          <a:xfrm>
            <a:off x="5530115" y="4846350"/>
            <a:ext cx="185194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In-situ</a:t>
            </a:r>
            <a:endParaRPr/>
          </a:p>
        </p:txBody>
      </p:sp>
      <p:sp>
        <p:nvSpPr>
          <p:cNvPr id="125" name="Google Shape;125;p4"/>
          <p:cNvSpPr/>
          <p:nvPr/>
        </p:nvSpPr>
        <p:spPr>
          <a:xfrm>
            <a:off x="7756371" y="4846351"/>
            <a:ext cx="227846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Mapping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Predicting</a:t>
            </a:r>
            <a:endParaRPr/>
          </a:p>
        </p:txBody>
      </p:sp>
      <p:sp>
        <p:nvSpPr>
          <p:cNvPr id="126" name="Google Shape;126;p4"/>
          <p:cNvSpPr/>
          <p:nvPr/>
        </p:nvSpPr>
        <p:spPr>
          <a:xfrm>
            <a:off x="9802751" y="3655167"/>
            <a:ext cx="234167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Vulnerability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Resiliency</a:t>
            </a: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6879037" y="5232143"/>
            <a:ext cx="1161697" cy="42874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A65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9526886" y="4638784"/>
            <a:ext cx="1665582" cy="88904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/>
          </a:solidFill>
          <a:ln w="15875" cap="flat" cmpd="sng">
            <a:solidFill>
              <a:srgbClr val="A65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1872" y="3621891"/>
            <a:ext cx="3391711" cy="1242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5" descr="https://lh6.googleusercontent.com/J5JnpYEoFq3r06tFJ9L46VDI04X87SOFECyhA_LZtTCh0flL8KNMemM8FHXluCw-ExIjVDHW1SwD_n8OKwuGWrkH__MAHnZnEuXRYSWWvgvu1XUJrr6ZQlrsic-3oDwyc4xoMCgZ"/>
          <p:cNvPicPr preferRelativeResize="0"/>
          <p:nvPr/>
        </p:nvPicPr>
        <p:blipFill rotWithShape="1">
          <a:blip r:embed="rId3">
            <a:alphaModFix/>
          </a:blip>
          <a:srcRect b="4075"/>
          <a:stretch/>
        </p:blipFill>
        <p:spPr>
          <a:xfrm>
            <a:off x="6179128" y="2613803"/>
            <a:ext cx="5894664" cy="347733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000" dirty="0"/>
              <a:t>Tundra Fire Synthesis</a:t>
            </a:r>
            <a:endParaRPr sz="4000" dirty="0"/>
          </a:p>
        </p:txBody>
      </p:sp>
      <p:sp>
        <p:nvSpPr>
          <p:cNvPr id="137" name="Google Shape;137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 b="1" dirty="0"/>
              <a:t>Current focus is a Tundra Fire Synthesis: Understand the role of burn severity in post-fire site conditions and trajectories</a:t>
            </a:r>
            <a:endParaRPr sz="2400" dirty="0"/>
          </a:p>
          <a:p>
            <a:pPr marL="460375" lvl="1" indent="-2730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Font typeface="Courier New"/>
              <a:buChar char="o"/>
            </a:pPr>
            <a:r>
              <a:rPr lang="en-US" sz="2200" dirty="0"/>
              <a:t>Ideas stem from discussions during NAU workshop: </a:t>
            </a:r>
            <a:br>
              <a:rPr lang="en-US" sz="2200" dirty="0"/>
            </a:br>
            <a:r>
              <a:rPr lang="en-US" sz="2200" dirty="0"/>
              <a:t>Tundra was split off from Boreal due to the paucity of data </a:t>
            </a:r>
            <a:br>
              <a:rPr lang="en-US" sz="2200" dirty="0"/>
            </a:br>
            <a:r>
              <a:rPr lang="en-US" sz="2200" dirty="0"/>
              <a:t>on Tundra (at the time) compared to Boreal</a:t>
            </a:r>
            <a:endParaRPr sz="2200" dirty="0"/>
          </a:p>
        </p:txBody>
      </p:sp>
      <p:sp>
        <p:nvSpPr>
          <p:cNvPr id="138" name="Google Shape;138;p15"/>
          <p:cNvSpPr txBox="1"/>
          <p:nvPr/>
        </p:nvSpPr>
        <p:spPr>
          <a:xfrm>
            <a:off x="1188720" y="3537369"/>
            <a:ext cx="5442984" cy="2424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60375" marR="0" lvl="1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en-US" sz="2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ntegrate remote sensin</a:t>
            </a:r>
            <a:r>
              <a:rPr lang="en-US" sz="2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 observations and derived metrics with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field data compilation and assessment</a:t>
            </a:r>
            <a:endParaRPr sz="2200" dirty="0"/>
          </a:p>
          <a:p>
            <a:pPr marL="460375" marR="0" lvl="1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en-US" sz="22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Explore </a:t>
            </a: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observations that allow improvement to modeling &amp; prediction</a:t>
            </a:r>
            <a:endParaRPr sz="2200" dirty="0"/>
          </a:p>
          <a:p>
            <a:pPr marL="460375" marR="0" lvl="1" indent="-2730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Courier New"/>
              <a:buChar char="o"/>
            </a:pPr>
            <a:r>
              <a:rPr lang="en-US" sz="22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Climate-driven changes in Tundra fire to inform land management for ecosystem services</a:t>
            </a:r>
            <a:endParaRPr sz="2200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5"/>
          <p:cNvSpPr txBox="1"/>
          <p:nvPr/>
        </p:nvSpPr>
        <p:spPr>
          <a:xfrm>
            <a:off x="9341544" y="6054258"/>
            <a:ext cx="29558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Courtesy of A. Rocha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21bc38f310_0_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200" dirty="0"/>
              <a:t>Tundra Fire Synthesis: Tundra-fire related data compilation</a:t>
            </a:r>
            <a:endParaRPr sz="3200" dirty="0"/>
          </a:p>
        </p:txBody>
      </p:sp>
      <p:sp>
        <p:nvSpPr>
          <p:cNvPr id="146" name="Google Shape;146;g121bc38f310_0_0"/>
          <p:cNvSpPr txBox="1">
            <a:spLocks noGrp="1"/>
          </p:cNvSpPr>
          <p:nvPr>
            <p:ph type="body" idx="1"/>
          </p:nvPr>
        </p:nvSpPr>
        <p:spPr>
          <a:xfrm>
            <a:off x="1188720" y="1846051"/>
            <a:ext cx="9966960" cy="4434675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b="1" dirty="0"/>
              <a:t>Motivation</a:t>
            </a:r>
            <a:endParaRPr b="1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000" dirty="0"/>
              <a:t>Field data collected in the tundra are still relatively rare and those specifically related to tundra fires are particularly scarce</a:t>
            </a:r>
            <a:endParaRPr sz="20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000" dirty="0"/>
              <a:t>While some of the data have been archived at the ORNL-DAAC, many datasets, especially those pre-dating the </a:t>
            </a:r>
            <a:r>
              <a:rPr lang="en-US" sz="2000" dirty="0" err="1"/>
              <a:t>ABoVE</a:t>
            </a:r>
            <a:r>
              <a:rPr lang="en-US" sz="2000" dirty="0"/>
              <a:t> era, are not and are hard to find</a:t>
            </a:r>
            <a:endParaRPr sz="20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000" dirty="0"/>
              <a:t>This presents a challenge to our collective understanding of tundra wildfires</a:t>
            </a:r>
            <a:endParaRPr sz="20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b="1" dirty="0"/>
              <a:t>Plan </a:t>
            </a:r>
            <a:endParaRPr b="1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000" dirty="0"/>
              <a:t>Identify a list of existing in situ or remotely sensed datasets that are relevant to tundra wildfires</a:t>
            </a:r>
            <a:endParaRPr sz="20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000" dirty="0"/>
              <a:t>Identify model benchmark needs</a:t>
            </a: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000" dirty="0"/>
              <a:t>Compile the datasets into a uniformed data pool which will be the foundation of our synthesis papers</a:t>
            </a:r>
            <a:endParaRPr sz="2000"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000" dirty="0"/>
              <a:t>The compiled data pool will be shared publicly to facilitate future scientific research and model development</a:t>
            </a:r>
            <a:endParaRPr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1b8d970935_0_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200" dirty="0"/>
              <a:t>Tundra Fire Synthesis: Tundra-fire related data compilation</a:t>
            </a:r>
            <a:endParaRPr sz="3200" dirty="0"/>
          </a:p>
        </p:txBody>
      </p:sp>
      <p:sp>
        <p:nvSpPr>
          <p:cNvPr id="153" name="Google Shape;153;g11b8d970935_0_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374650" algn="l" rtl="0"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-US" sz="2300" dirty="0"/>
              <a:t>The compilation is currently ongoing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Link: </a:t>
            </a:r>
            <a:r>
              <a:rPr lang="en-US" sz="2300" u="sng" dirty="0">
                <a:solidFill>
                  <a:schemeClr val="hlink"/>
                </a:solidFill>
                <a:hlinkClick r:id="rId3"/>
              </a:rPr>
              <a:t>https://tinyurl.com/2d29stbk</a:t>
            </a:r>
            <a:endParaRPr sz="2300" dirty="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○"/>
            </a:pPr>
            <a:r>
              <a:rPr lang="en-US" sz="2300" dirty="0"/>
              <a:t>Variables that are included:</a:t>
            </a:r>
            <a:endParaRPr sz="23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Burn severity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Vegetation cover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Stem count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Shrub height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Tussock-related parameters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Harvested biomass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Soil temperature/moisture</a:t>
            </a:r>
            <a:endParaRPr sz="2200" dirty="0"/>
          </a:p>
        </p:txBody>
      </p:sp>
      <p:sp>
        <p:nvSpPr>
          <p:cNvPr id="154" name="Google Shape;154;g11b8d970935_0_5"/>
          <p:cNvSpPr txBox="1">
            <a:spLocks noGrp="1"/>
          </p:cNvSpPr>
          <p:nvPr>
            <p:ph type="body" idx="4294967295"/>
          </p:nvPr>
        </p:nvSpPr>
        <p:spPr>
          <a:xfrm>
            <a:off x="5133255" y="3429000"/>
            <a:ext cx="4703473" cy="385445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/>
          </a:p>
          <a:p>
            <a:pPr marL="1371600" lvl="2" indent="-368300" algn="l" rtl="0">
              <a:spcBef>
                <a:spcPts val="20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Soil PH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Water table depth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Active layer thickness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Organic soil depth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Field measured LAI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Flux data</a:t>
            </a:r>
            <a:endParaRPr sz="2200" dirty="0"/>
          </a:p>
          <a:p>
            <a:pPr marL="1371600" lvl="2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 dirty="0"/>
              <a:t>Drone imagery</a:t>
            </a:r>
            <a:endParaRPr sz="2200" dirty="0"/>
          </a:p>
        </p:txBody>
      </p:sp>
      <p:pic>
        <p:nvPicPr>
          <p:cNvPr id="3" name="Picture 2" descr="A group of people sitting on rocks&#10;&#10;Description automatically generated with medium confidence">
            <a:extLst>
              <a:ext uri="{FF2B5EF4-FFF2-40B4-BE49-F238E27FC236}">
                <a16:creationId xmlns:a16="http://schemas.microsoft.com/office/drawing/2014/main" id="{264319D0-7B61-AD28-5216-6BC1C7042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8476" y="1932870"/>
            <a:ext cx="3376680" cy="2260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F7DB1-FCE6-EF10-7656-BD43A81AC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Tundra Fire Synthesis: Model benchmarking </a:t>
            </a:r>
            <a:r>
              <a:rPr lang="en-US" sz="3200" dirty="0"/>
              <a:t>n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eeds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A0789-5383-58E0-0002-AE01A6FB9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20" y="1846051"/>
            <a:ext cx="9966960" cy="4490093"/>
          </a:xfrm>
        </p:spPr>
        <p:txBody>
          <a:bodyPr>
            <a:normAutofit fontScale="92500" lnSpcReduction="10000"/>
          </a:bodyPr>
          <a:lstStyle/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Benchmarking Needs Document (a work in progress):</a:t>
            </a:r>
          </a:p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High priority measurements (from the long list on Google doc)</a:t>
            </a:r>
            <a:b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(expressed as difference from a control over time, or as part of an experimental manipulation)</a:t>
            </a:r>
            <a:endParaRPr lang="en-US" sz="160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Seedling establishment &amp; other plant response factors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Organic layer thickness and SOC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Soil moisture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Active layer depth (ALD)- including thaw slump or subsidence</a:t>
            </a:r>
          </a:p>
          <a:p>
            <a:pPr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Recovery of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biomass by plant functional type (PFT) 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 and P availability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Burn severity, C lost from plants versus soil organic carbon (SOC)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Changes in total carbon (Methane, CO2)</a:t>
            </a:r>
          </a:p>
          <a:p>
            <a:pPr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Site age, history,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legacy conditions</a:t>
            </a:r>
          </a:p>
          <a:p>
            <a:pPr marL="101600" indent="0" fontAlgn="base">
              <a:spcBef>
                <a:spcPts val="0"/>
              </a:spcBef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Functional response benchmarks as expressed as time since burn for each of these high-priority metrics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11125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 each of the metrics, we need:</a:t>
            </a:r>
            <a:endParaRPr lang="en-US" b="1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Information on the recovery following fire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Good non-burned controls paired with each burn site observation</a:t>
            </a:r>
          </a:p>
        </p:txBody>
      </p:sp>
    </p:spTree>
    <p:extLst>
      <p:ext uri="{BB962C8B-B14F-4D97-AF65-F5344CB8AC3E}">
        <p14:creationId xmlns:p14="http://schemas.microsoft.com/office/powerpoint/2010/main" val="3802516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3200" dirty="0"/>
              <a:t>Tundra Fire Synthesis: How Can You Participate?</a:t>
            </a:r>
            <a:endParaRPr sz="3200" dirty="0"/>
          </a:p>
        </p:txBody>
      </p:sp>
      <p:sp>
        <p:nvSpPr>
          <p:cNvPr id="161" name="Google Shape;161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60375" lvl="0" indent="-473075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200"/>
              <a:buFont typeface="Courier New"/>
              <a:buChar char="●"/>
            </a:pPr>
            <a:r>
              <a:rPr lang="en-US" sz="2200" dirty="0"/>
              <a:t>Meet each month. If you want to contribute, join the WG through the </a:t>
            </a:r>
            <a:r>
              <a:rPr lang="en-US" sz="2200" dirty="0" err="1"/>
              <a:t>ABoVE</a:t>
            </a:r>
            <a:r>
              <a:rPr lang="en-US" sz="2200" dirty="0"/>
              <a:t> website</a:t>
            </a:r>
            <a:endParaRPr sz="2200" dirty="0"/>
          </a:p>
          <a:p>
            <a:pPr marL="803275" lvl="1" indent="-4730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ourier New"/>
              <a:buChar char="○"/>
            </a:pPr>
            <a:r>
              <a:rPr lang="en-US" sz="2000" dirty="0"/>
              <a:t>Monthly on the first Thursday, until Nov 2022</a:t>
            </a:r>
            <a:endParaRPr sz="2000" dirty="0"/>
          </a:p>
          <a:p>
            <a:pPr marL="803275" lvl="1" indent="-4730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ourier New"/>
              <a:buChar char="○"/>
            </a:pPr>
            <a:r>
              <a:rPr lang="en-US" sz="2000" dirty="0"/>
              <a:t>Contribute to the discussion around </a:t>
            </a:r>
            <a:br>
              <a:rPr lang="en-US" sz="2000" dirty="0"/>
            </a:br>
            <a:r>
              <a:rPr lang="en-US" sz="2000" dirty="0"/>
              <a:t>observations and/or model needs</a:t>
            </a:r>
            <a:endParaRPr sz="2000" dirty="0"/>
          </a:p>
          <a:p>
            <a:pPr marL="114300" lvl="0" indent="-1397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Font typeface="Courier New"/>
              <a:buChar char="●"/>
            </a:pPr>
            <a:r>
              <a:rPr lang="en-US" sz="2200" dirty="0"/>
              <a:t> Expected </a:t>
            </a:r>
            <a:r>
              <a:rPr lang="en-US" sz="22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outcomes </a:t>
            </a:r>
            <a:r>
              <a:rPr lang="en-US" sz="2200" dirty="0"/>
              <a:t>by end of Phase II </a:t>
            </a:r>
            <a:endParaRPr sz="2200" dirty="0"/>
          </a:p>
          <a:p>
            <a:pPr marL="803275" marR="0" lvl="1" indent="-4730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ourier New"/>
              <a:buChar char="○"/>
            </a:pPr>
            <a:r>
              <a:rPr lang="en-US" sz="2000" dirty="0"/>
              <a:t>Compiled tundra fire-related data pool</a:t>
            </a:r>
            <a:endParaRPr sz="2000" dirty="0"/>
          </a:p>
          <a:p>
            <a:pPr marL="803275" marR="0" lvl="1" indent="-47307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ourier New"/>
              <a:buChar char="○"/>
            </a:pPr>
            <a:r>
              <a:rPr lang="en-US" sz="2000" dirty="0"/>
              <a:t>Synthesis paper(s) focusing on burn severity</a:t>
            </a:r>
            <a:endParaRPr sz="2000" dirty="0"/>
          </a:p>
        </p:txBody>
      </p:sp>
      <p:grpSp>
        <p:nvGrpSpPr>
          <p:cNvPr id="162" name="Google Shape;162;p17"/>
          <p:cNvGrpSpPr/>
          <p:nvPr/>
        </p:nvGrpSpPr>
        <p:grpSpPr>
          <a:xfrm>
            <a:off x="6837699" y="2587012"/>
            <a:ext cx="5147520" cy="3475560"/>
            <a:chOff x="7382165" y="3063734"/>
            <a:chExt cx="4430642" cy="3015932"/>
          </a:xfrm>
        </p:grpSpPr>
        <p:pic>
          <p:nvPicPr>
            <p:cNvPr id="163" name="Google Shape;163;p17"/>
            <p:cNvPicPr preferRelativeResize="0"/>
            <p:nvPr/>
          </p:nvPicPr>
          <p:blipFill rotWithShape="1">
            <a:blip r:embed="rId3">
              <a:alphaModFix/>
            </a:blip>
            <a:srcRect t="-1"/>
            <a:stretch/>
          </p:blipFill>
          <p:spPr>
            <a:xfrm>
              <a:off x="7382165" y="3063734"/>
              <a:ext cx="4430642" cy="30159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64" name="Google Shape;164;p17"/>
            <p:cNvSpPr txBox="1"/>
            <p:nvPr/>
          </p:nvSpPr>
          <p:spPr>
            <a:xfrm>
              <a:off x="7435613" y="3111502"/>
              <a:ext cx="4328400" cy="40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2007 Anaktuvuk River tundra fire, North Slope, Alaska </a:t>
              </a:r>
              <a:br>
                <a:rPr lang="en-US" sz="1400" b="1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050" b="1" i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(Photo: U.S. Bureau of Land Management) </a:t>
              </a:r>
              <a:endParaRPr sz="1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Calibri"/>
              <a:buNone/>
            </a:pPr>
            <a:r>
              <a:rPr lang="en-US" sz="3200" dirty="0"/>
              <a:t>Fire &amp; Insect WG Accomplishments: 22 Archived Datasets</a:t>
            </a:r>
            <a:endParaRPr sz="3200" dirty="0"/>
          </a:p>
        </p:txBody>
      </p:sp>
      <p:sp>
        <p:nvSpPr>
          <p:cNvPr id="170" name="Google Shape;170;p19"/>
          <p:cNvSpPr txBox="1">
            <a:spLocks noGrp="1"/>
          </p:cNvSpPr>
          <p:nvPr>
            <p:ph type="body" idx="1"/>
          </p:nvPr>
        </p:nvSpPr>
        <p:spPr>
          <a:xfrm>
            <a:off x="1188719" y="1846052"/>
            <a:ext cx="10873971" cy="44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25000" lnSpcReduction="20000"/>
          </a:bodyPr>
          <a:lstStyle/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</a:rPr>
              <a:t>Bourgeau</a:t>
            </a:r>
            <a:r>
              <a:rPr lang="en-US" sz="3600" dirty="0">
                <a:solidFill>
                  <a:schemeClr val="dk1"/>
                </a:solidFill>
              </a:rPr>
              <a:t>-Chavez, L.L., N.H.F. French, S. Endres, L. Jenkins, M. Battaglia, E. </a:t>
            </a:r>
            <a:r>
              <a:rPr lang="en-US" sz="3600" dirty="0" err="1">
                <a:solidFill>
                  <a:schemeClr val="dk1"/>
                </a:solidFill>
              </a:rPr>
              <a:t>Serocki</a:t>
            </a:r>
            <a:r>
              <a:rPr lang="en-US" sz="3600" dirty="0">
                <a:solidFill>
                  <a:schemeClr val="dk1"/>
                </a:solidFill>
              </a:rPr>
              <a:t>, and M. </a:t>
            </a:r>
            <a:r>
              <a:rPr lang="en-US" sz="3600" dirty="0" err="1">
                <a:solidFill>
                  <a:schemeClr val="dk1"/>
                </a:solidFill>
              </a:rPr>
              <a:t>Billmire</a:t>
            </a:r>
            <a:r>
              <a:rPr lang="en-US" sz="3600" dirty="0">
                <a:solidFill>
                  <a:schemeClr val="dk1"/>
                </a:solidFill>
              </a:rPr>
              <a:t>. 2016. </a:t>
            </a:r>
            <a:r>
              <a:rPr lang="en-US" sz="3600" dirty="0" err="1">
                <a:solidFill>
                  <a:schemeClr val="dk1"/>
                </a:solidFill>
              </a:rPr>
              <a:t>ABoVE</a:t>
            </a:r>
            <a:r>
              <a:rPr lang="en-US" sz="3600" dirty="0">
                <a:solidFill>
                  <a:schemeClr val="dk1"/>
                </a:solidFill>
              </a:rPr>
              <a:t>: Burn Severity, Fire Progression, Landcover and Field Data, NWT, Canada, 2014. ORNL DAAC, Oak Ridge, Tennessee, USA. DOI: 10.3334/ORNLDAAC/1307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French, N.H.F., J.A. Graham, L.L.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Bourgeau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-Chavez, S.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Grelick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and E. Whitman. 2020.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Burn Severity of Soil Organic Matter, Northwest Territories, Canada, 2014-2015. ORNL DAAC, Oak Ridge, Tennessee, USA. DOI: 10.3334/ORNLDAAC/1694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Bourgeau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-Chavez, L.L., S. Endres, L. Jenkins, M. Battaglia, E.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Serocki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and M.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Billmire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2017.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Burn Severity, Fire Progression, and Field Data, NWT, Canada, 2015-2016. ORNL DAAC, Oak Ridge, Tennessee, USA. DOI: 10.3334/ORNLDAAC/1548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Bourgeau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-Chavez, L.L., J.A. Graham, S. Endres, N.H.F. French, M. Battaglia, D. Hansen, and D.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Tanzer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2019.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Ecosystem Map, Great Slave Lake Area, Northwest Territories, Canada, 1997-2011. ORNL DAAC, Oak Ridge, Tennessee, USA. DOI: 10.3334/ORNLDAAC/1695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Bourgeau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-Chavez, L.L., M. Battaglia, E.S. Kane, L.M. Cohen, and D.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Tanzer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2019.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Post-Fire and Unburned Vegetation Community and Field Data, NWT, Canada, 2018. ORNL DAAC, Oak Ridge, Tennessee, USA. DOI: 10.3334/ORNLDAAC/1703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Schaefer, K., L.K. Clayton, M.J. Battaglia, L.L.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Bourgeau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-Chavez, R.H. Chen, A.C. Chen, J. Chen, K.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Bakian-Dogaheh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T.A. Douglas, S.E.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Grelick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G.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Iwahana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E.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Jafarov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L. Liu, S. Ludwig, R.J.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Michaelides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M. Moghaddam, S. Natali, S.K. Panda, A.D.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Parsekian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A.V. Rocha, S.R. Schaefer, T.D. Sullivan, A.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Tabatabaeenejad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K. Wang, C.J. Wilson, H.A.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Zebker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T. Zhang, and Y. Zhao. 2021.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Soil Moisture and Active Layer Thickness in Alaska and NWT, Canada, 2008-2020. ORNL DAAC, Oak Ridge, Tennessee, USA. DOI: 10.3334/ORNLDAAC/1903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Bourgeau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-Chavez, L.L., N.H.F. French, S. Endres, L. Jenkins, M. Battaglia, E.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Serocki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and M.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Billmire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2016.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Burn Severity, Fire Progression, Landcover and Field Data, NWT, Canada, 2014. ORNL DAAC, Oak Ridge, Tennessee, USA. DOI: 10.3334/ORNLDAAC/1307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Pu, R., Z. Li, P. Gong, I.A.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Csiszar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R. Fraser, W.M. Hao, S.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Kondragunta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T.V.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Loboda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J.V. Hall, and V.S.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Shevade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2018.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AVHRR-Derived Forest Fire Burned Area-Hot Spots, Alaska and Canada, 1989-2000. ORNL DAAC, Oak Ridge, Tennessee, USA. DOI: 10.3334/ORNLDAAC/1545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Loboda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T.V., D. Chen, J.V. Hall, and J. He. 2018.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Landsat-derived Burn Scar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dNBR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across Alaska and Canada, 1985-2015. ORNL DAAC, Oak Ridge, Tennessee, USA. DOI: 10.3334/ORNLDAAC/1564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Loboda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T.V., E.E. Hoy, and M.L. Carroll. 2019.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Study Domain and Standard Reference Grids, Version 2. ORNL DAAC, Oak Ridge, Tennessee, USA. DOI: 10.3334/ORNLDAAC/1527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Loboda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T.V., J.V. Hall, and A. Baer. 2017.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Wildfire Date of Burning within Fire Scars across Alaska and Canada, 2001-2019. ORNL DAAC, Oak Ridge, Tennessee, USA. DOI: 10.3334/ORNLDAAC/1559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Loboda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T.V., J.V. Hall, A.H. Hall, and V.S.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Shevade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 2017.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Cumulative Annual Burned Area, Circumpolar High Northern Latitudes, 2001-2015. ORNL DAAC, Oak Ridge, Tennessee, USA. DOI: 10.3334/ORNLDAAC/1526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He, J., T.V.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Loboda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L. Jenkins, and D. Chen. 2019.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Distribution Maps of Wildland Fire Fuel Components across Alaskan Tundra, 2015. ORNL DAAC, Oak Ridge, Tennessee, USA. DOI: 10.3334/ORNLDAAC/1761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Walker, X.J., J.L.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Baltzer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W. Laurier, S.G. Cumming, N.J. Day, S.J. Goetz, J.F. Johnstone, S. Potter, B.M. Rogers, E.A.G. Schuur, M.R. Turetsky, and M.C. Mack. 2019.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Characterization of Carbon Dynamics in Burned Forest Plots, NWT, Canada, 2014. ORNL DAAC, Oak Ridge, Tennessee, USA. DOI: 10.3334/ORNLDAAC/1664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Walker, X.J., J.L.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Baltzer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L.L.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Bourgeau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-Chavez, N.J. Day, W.J. De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groot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C. Dieleman, E.E. Hoy, J.F. Johnstone, E.S. Kane, M.A.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Parisien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S. Potter, B.M. Rogers, M.R. Turetsky, S.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Veraverbeke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E. Whitman, and M.C. Mack. 2019.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Synthesis of Burned and Unburned Forest Site Data, AK and Canada, 1983-2016. ORNL DAAC, Oak Ridge, Tennessee, USA. DOI: 10.3334/ORNLDAAC/1744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Walker, X.J., B.M. Rogers, J.L.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Baltzer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S.R. Cummings, N.J. Day, S.J. Goetz, J.F. Johnstone, M.R. Turetsky, and M.C. Mack. 2018.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Wildfire Carbon Emissions and Burned Plot Characteristics, NWT, CA, 2014-2016. ORNL DAAC, Oak Ridge, Tennessee, USA. DOI: 10.3334/ORNLDAAC/1561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Dieleman, C., B.M. Rogers, S.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Veraverbeke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J.F. Johnstone, J. Laflamme, L.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Gelhorn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K.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Solvik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X.J. Walker, M.C. Mack, and M.R. Turetsky. 2019.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Characterization of Burned and Unburned Boreal Forest Stands, SK, Canada, 2016. ORNL DAAC, Oak Ridge, Tennessee, USA. DOI: 10.3334/ORNLDAAC/1740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Veraverbeke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S., B.M. Rogers, M.L.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Goulden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R.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Jandt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C.E. Miller, E.B. Wiggins, and J.T. Randerson. 2017.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Ignitions, burned area and emissions of fires in AK, YT, and NWT, 2001-2015. ORNL DAAC, Oak Ridge, Tennessee, USA. DOI: 10.3334/ORNLDAAC/1341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Scholten, R.C., S.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Veraverbeke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R.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Jandt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E.A. Miller, and B.M. Rogers. 2021.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Ignitions, Burned Area, and Emissions of Fires in AK, YT, and NWT, 2001-2018. ORNL DAAC, Oak Ridge, Tennessee, USA. DOI: 10.3334/ORNLDAAC/1812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Solvik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K.K., S. Potter, A.M.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Erb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M. Roman, C. Schaaf, Q. Sun, Z. Wang, and B.M. Rogers. 2019.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MODIS-Derived Daily Mean Blue Sky Albedo for Northern North America, 2000-2017. ORNL DAAC, Oak Ridge, Tennessee, USA. DOI: 10.3334/ORNLDAAC/1605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Potter, S., B.M. Rogers, and C. Dieleman. 2020.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Spatial Estimates of Carbon Combustion from Wildfires across SK, Canada, 2015. ORNL DAAC, Oak Ridge, Tennessee, USA. DOI: 10.3334/ORNLDAAC/1787</a:t>
            </a:r>
            <a:endParaRPr sz="3600" dirty="0">
              <a:solidFill>
                <a:schemeClr val="dk1"/>
              </a:solidFill>
            </a:endParaRPr>
          </a:p>
          <a:p>
            <a:pPr marL="230188" lvl="0" indent="-230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Baltzer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J. L., Day, N. J., Walker, X. J., Greene, D. F., Mack, M. C., Arseneault, D., Barnes, J., Bergeron, Y., Boucher, Y.,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Bourgeau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-Chavez, L. L., Brown, C. D.,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CarriÃ¨re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S., Howard, B. K., Gauthier, S.,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Parisien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M. A., Reid, K. A., Rogers, B. M., Roland, C., Sirois, L.,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Stehn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S., Thompson, D. K., Turetsky, M. R., Whitman, E., and Johnstone, J. F.: </a:t>
            </a:r>
            <a:r>
              <a:rPr lang="en-US" sz="3600" dirty="0" err="1">
                <a:solidFill>
                  <a:schemeClr val="dk1"/>
                </a:solidFill>
                <a:uFill>
                  <a:noFill/>
                </a:u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ABoVE</a:t>
            </a:r>
            <a:r>
              <a:rPr lang="en-US" sz="3600" dirty="0">
                <a:solidFill>
                  <a:schemeClr val="dk1"/>
                </a:solidFill>
                <a:uFill>
                  <a:noFill/>
                </a:u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Synthesis of Post-Fire Regeneration Across Boreal North America, 1989-2015, DOI: 10.3334/ORNLDAAC/1955, 2021.</a:t>
            </a:r>
            <a:endParaRPr sz="3600"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b8d970935_0_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3200" dirty="0"/>
              <a:t>Fire &amp; Insect WG Accomplishments: 34 Publications</a:t>
            </a:r>
            <a:endParaRPr sz="3200" dirty="0"/>
          </a:p>
        </p:txBody>
      </p:sp>
      <p:sp>
        <p:nvSpPr>
          <p:cNvPr id="176" name="Google Shape;176;g11b8d970935_0_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 err="1">
                <a:solidFill>
                  <a:schemeClr val="dk1"/>
                </a:solidFill>
              </a:rPr>
              <a:t>Bourgeau</a:t>
            </a:r>
            <a:r>
              <a:rPr lang="en-US" sz="2200" dirty="0">
                <a:solidFill>
                  <a:schemeClr val="dk1"/>
                </a:solidFill>
              </a:rPr>
              <a:t>-Chavez: 3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 err="1">
                <a:solidFill>
                  <a:schemeClr val="dk1"/>
                </a:solidFill>
              </a:rPr>
              <a:t>Loboda</a:t>
            </a:r>
            <a:r>
              <a:rPr lang="en-US" sz="2200" dirty="0">
                <a:solidFill>
                  <a:schemeClr val="dk1"/>
                </a:solidFill>
              </a:rPr>
              <a:t>: 10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Mack: 8</a:t>
            </a:r>
            <a:endParaRPr sz="2200" dirty="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Rogers: 13</a:t>
            </a:r>
          </a:p>
          <a:p>
            <a:pPr marL="45720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en-US" sz="2200" dirty="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endParaRPr lang="en-US" sz="2200" dirty="0">
              <a:solidFill>
                <a:schemeClr val="dk1"/>
              </a:solidFill>
            </a:endParaRPr>
          </a:p>
          <a:p>
            <a:pPr marL="457200" lvl="0" indent="-3683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Please add any missing pubs</a:t>
            </a:r>
            <a:endParaRPr sz="2200" dirty="0">
              <a:solidFill>
                <a:schemeClr val="dk1"/>
              </a:solidFill>
            </a:endParaRPr>
          </a:p>
        </p:txBody>
      </p:sp>
      <p:pic>
        <p:nvPicPr>
          <p:cNvPr id="4" name="Picture 3" descr="Field work in the arctic treeline">
            <a:extLst>
              <a:ext uri="{FF2B5EF4-FFF2-40B4-BE49-F238E27FC236}">
                <a16:creationId xmlns:a16="http://schemas.microsoft.com/office/drawing/2014/main" id="{2D2AF2FE-4FBB-5442-2E6D-A3AB3150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7264" y="2249455"/>
            <a:ext cx="5384693" cy="3619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2511</Words>
  <Application>Microsoft Office PowerPoint</Application>
  <PresentationFormat>Widescreen</PresentationFormat>
  <Paragraphs>134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Noto Sans Symbols</vt:lpstr>
      <vt:lpstr>Retrospect</vt:lpstr>
      <vt:lpstr>PowerPoint Presentation</vt:lpstr>
      <vt:lpstr>Fire and Insect Disturbance WG Report:</vt:lpstr>
      <vt:lpstr>Tundra Fire Synthesis</vt:lpstr>
      <vt:lpstr>Tundra Fire Synthesis: Tundra-fire related data compilation</vt:lpstr>
      <vt:lpstr>Tundra Fire Synthesis: Tundra-fire related data compilation</vt:lpstr>
      <vt:lpstr>Tundra Fire Synthesis: Model benchmarking needs</vt:lpstr>
      <vt:lpstr>Tundra Fire Synthesis: How Can You Participate?</vt:lpstr>
      <vt:lpstr>Fire &amp; Insect WG Accomplishments: 22 Archived Datasets</vt:lpstr>
      <vt:lpstr>Fire &amp; Insect WG Accomplishments: 34 Publications</vt:lpstr>
      <vt:lpstr>Fire &amp; Insect WG: Future Focus for ABoVE Phase III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French</dc:creator>
  <cp:lastModifiedBy>Nancy French</cp:lastModifiedBy>
  <cp:revision>8</cp:revision>
  <dcterms:created xsi:type="dcterms:W3CDTF">2021-04-26T18:53:11Z</dcterms:created>
  <dcterms:modified xsi:type="dcterms:W3CDTF">2022-05-06T00:29:37Z</dcterms:modified>
</cp:coreProperties>
</file>