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1" r:id="rId3"/>
  </p:sldMasterIdLst>
  <p:notesMasterIdLst>
    <p:notesMasterId r:id="rId20"/>
  </p:notesMasterIdLst>
  <p:sldIdLst>
    <p:sldId id="258" r:id="rId4"/>
    <p:sldId id="257" r:id="rId5"/>
    <p:sldId id="271" r:id="rId6"/>
    <p:sldId id="259" r:id="rId7"/>
    <p:sldId id="261" r:id="rId8"/>
    <p:sldId id="265" r:id="rId9"/>
    <p:sldId id="267" r:id="rId10"/>
    <p:sldId id="272" r:id="rId11"/>
    <p:sldId id="269" r:id="rId12"/>
    <p:sldId id="276" r:id="rId13"/>
    <p:sldId id="284" r:id="rId14"/>
    <p:sldId id="283" r:id="rId15"/>
    <p:sldId id="268" r:id="rId16"/>
    <p:sldId id="263" r:id="rId17"/>
    <p:sldId id="256" r:id="rId18"/>
    <p:sldId id="270"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p:restoredTop sz="82099" autoAdjust="0"/>
  </p:normalViewPr>
  <p:slideViewPr>
    <p:cSldViewPr snapToGrid="0" snapToObjects="1">
      <p:cViewPr varScale="1">
        <p:scale>
          <a:sx n="54" d="100"/>
          <a:sy n="54" d="100"/>
        </p:scale>
        <p:origin x="814"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18530BB-00E6-40F4-9D2D-694BDE57120F}" type="datetimeFigureOut">
              <a:rPr lang="en-US" smtClean="0"/>
              <a:t>1/18/2023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F1B8657-D552-4FBE-A5BD-1AD6FCF92F36}" type="slidenum">
              <a:rPr lang="en-US" smtClean="0"/>
              <a:t>‹#›</a:t>
            </a:fld>
            <a:endParaRPr lang="en-US"/>
          </a:p>
        </p:txBody>
      </p:sp>
    </p:spTree>
    <p:extLst>
      <p:ext uri="{BB962C8B-B14F-4D97-AF65-F5344CB8AC3E}">
        <p14:creationId xmlns:p14="http://schemas.microsoft.com/office/powerpoint/2010/main" val="275095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endParaRPr/>
          </a:p>
        </p:txBody>
      </p:sp>
      <p:sp>
        <p:nvSpPr>
          <p:cNvPr id="101" name="Google Shape;101;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endParaRPr/>
          </a:p>
        </p:txBody>
      </p:sp>
      <p:sp>
        <p:nvSpPr>
          <p:cNvPr id="167" name="Google Shape;167;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endParaRPr/>
          </a:p>
        </p:txBody>
      </p:sp>
      <p:sp>
        <p:nvSpPr>
          <p:cNvPr id="167" name="Google Shape;167;p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6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5: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endParaRPr/>
          </a:p>
        </p:txBody>
      </p:sp>
      <p:sp>
        <p:nvSpPr>
          <p:cNvPr id="133" name="Google Shape;133;p15: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fld id="{00000000-1234-1234-1234-123412341234}" type="slidenum">
              <a:rPr lang="en-US"/>
              <a:pPr/>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b8d97093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b8d970935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1b8d970935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B8657-D552-4FBE-A5BD-1AD6FCF92F36}" type="slidenum">
              <a:rPr lang="en-US" smtClean="0"/>
              <a:t>9</a:t>
            </a:fld>
            <a:endParaRPr lang="en-US"/>
          </a:p>
        </p:txBody>
      </p:sp>
    </p:spTree>
    <p:extLst>
      <p:ext uri="{BB962C8B-B14F-4D97-AF65-F5344CB8AC3E}">
        <p14:creationId xmlns:p14="http://schemas.microsoft.com/office/powerpoint/2010/main" val="84290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i="1" dirty="0"/>
              <a:t>Questions: a) Are peatlands more or less susceptible to burning than upland areas during the extreme drought of 2014-15 NWT wildland fires? b) How does this vary by season, permafrost region, ecoregion, and by year?  </a:t>
            </a:r>
            <a:r>
              <a:rPr lang="en-US" dirty="0"/>
              <a:t> </a:t>
            </a:r>
          </a:p>
          <a:p>
            <a:endParaRPr lang="en-US" dirty="0"/>
          </a:p>
        </p:txBody>
      </p:sp>
      <p:sp>
        <p:nvSpPr>
          <p:cNvPr id="4" name="Slide Number Placeholder 3"/>
          <p:cNvSpPr>
            <a:spLocks noGrp="1"/>
          </p:cNvSpPr>
          <p:nvPr>
            <p:ph type="sldNum" sz="quarter" idx="10"/>
          </p:nvPr>
        </p:nvSpPr>
        <p:spPr/>
        <p:txBody>
          <a:bodyPr/>
          <a:lstStyle/>
          <a:p>
            <a:pPr defTabSz="933237"/>
            <a:fld id="{7DEF796A-FF57-411D-AFC0-31543DC4FA04}" type="slidenum">
              <a:rPr lang="en-US">
                <a:solidFill>
                  <a:prstClr val="black"/>
                </a:solidFill>
                <a:latin typeface="Calibri" panose="020F0502020204030204"/>
              </a:rPr>
              <a:pPr defTabSz="933237"/>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20663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Understanding the tipping point of drought conditions at which the landscape becomes connected, and peatlands are susceptible to wildfire with deeper burning of the organic soil layers is important for understanding the potential future effects of climate change and projected increases in wildfire on peatlands. This is critical for C accounting and climate mitigation strategies.</a:t>
            </a:r>
          </a:p>
        </p:txBody>
      </p:sp>
      <p:sp>
        <p:nvSpPr>
          <p:cNvPr id="4" name="Slide Number Placeholder 3"/>
          <p:cNvSpPr>
            <a:spLocks noGrp="1"/>
          </p:cNvSpPr>
          <p:nvPr>
            <p:ph type="sldNum" sz="quarter" idx="10"/>
          </p:nvPr>
        </p:nvSpPr>
        <p:spPr/>
        <p:txBody>
          <a:bodyPr/>
          <a:lstStyle/>
          <a:p>
            <a:pPr defTabSz="933237"/>
            <a:fld id="{7DEF796A-FF57-411D-AFC0-31543DC4FA04}" type="slidenum">
              <a:rPr lang="en-US">
                <a:solidFill>
                  <a:prstClr val="black"/>
                </a:solidFill>
                <a:latin typeface="Calibri" panose="020F0502020204030204"/>
              </a:rPr>
              <a:pPr defTabSz="933237"/>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20663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73b4bb805e_0_12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73b4bb805e_0_12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notes:</a:t>
            </a:r>
          </a:p>
          <a:p>
            <a:pPr marL="174982" indent="-174982">
              <a:buFontTx/>
              <a:buChar char="-"/>
            </a:pPr>
            <a:r>
              <a:rPr lang="en-CA" dirty="0"/>
              <a:t>The map shown on this slide shows a disturbance-structure classification of the landscape which was used to help guide plot selection across a variety of disturbance levels and forest structures in Kluane, Yukon.</a:t>
            </a:r>
          </a:p>
          <a:p>
            <a:pPr marL="641600" lvl="1" indent="-174982">
              <a:buFontTx/>
              <a:buChar char="-"/>
            </a:pPr>
            <a:r>
              <a:rPr lang="en-CA" dirty="0"/>
              <a:t>Greyed out areas represent hard to reach locations (&gt;1000m from a road or trail) or non-forested and recently disturbed areas (not from beetle infestations).</a:t>
            </a:r>
          </a:p>
          <a:p>
            <a:pPr marL="174982" indent="-174982">
              <a:buFontTx/>
              <a:buChar char="-"/>
            </a:pPr>
            <a:r>
              <a:rPr lang="en-CA" dirty="0"/>
              <a:t>Disturbance levels were generated using normalized burn ratio (NBR) values from Sentinel-2 imagery.</a:t>
            </a:r>
          </a:p>
          <a:p>
            <a:pPr marL="641600" lvl="1" indent="-174982">
              <a:buFontTx/>
              <a:buChar char="-"/>
            </a:pPr>
            <a:r>
              <a:rPr lang="en-CA" dirty="0"/>
              <a:t>Higher NBR values were typically associated with higher spruce mortality but sometimes also bare ground exposure or wetland areas.  </a:t>
            </a:r>
          </a:p>
          <a:p>
            <a:pPr marL="174982" indent="-174982">
              <a:buFontTx/>
              <a:buChar char="-"/>
            </a:pPr>
            <a:r>
              <a:rPr lang="en-CA" dirty="0"/>
              <a:t>Structure levels were generated using LVIS L2A complexity values.</a:t>
            </a:r>
          </a:p>
          <a:p>
            <a:pPr marL="641600" lvl="1" indent="-174982">
              <a:buFontTx/>
              <a:buChar char="-"/>
            </a:pPr>
            <a:r>
              <a:rPr lang="en-CA" dirty="0"/>
              <a:t>Higher complexity values were typically associated with dense </a:t>
            </a:r>
            <a:r>
              <a:rPr lang="en-CA"/>
              <a:t>spruce forests </a:t>
            </a:r>
            <a:r>
              <a:rPr lang="en-CA" dirty="0"/>
              <a:t>and lower complexity values with predominantly shrub-covered areas</a:t>
            </a:r>
            <a:r>
              <a:rPr lang="en-CA" dirty="0">
                <a:sym typeface="Wingdings" panose="05000000000000000000" pitchFamily="2" charset="2"/>
              </a:rPr>
              <a:t>.</a:t>
            </a:r>
          </a:p>
          <a:p>
            <a:pPr marL="641600" lvl="1" indent="-174982">
              <a:buFontTx/>
              <a:buChar char="-"/>
            </a:pPr>
            <a:endParaRPr lang="en-CA" dirty="0"/>
          </a:p>
        </p:txBody>
      </p:sp>
      <p:sp>
        <p:nvSpPr>
          <p:cNvPr id="4" name="Slide Number Placeholder 3"/>
          <p:cNvSpPr>
            <a:spLocks noGrp="1"/>
          </p:cNvSpPr>
          <p:nvPr>
            <p:ph type="sldNum" sz="quarter" idx="5"/>
          </p:nvPr>
        </p:nvSpPr>
        <p:spPr/>
        <p:txBody>
          <a:bodyPr/>
          <a:lstStyle/>
          <a:p>
            <a:pPr defTabSz="933237">
              <a:defRPr/>
            </a:pPr>
            <a:fld id="{95A5F0F5-0D04-4D42-BA5B-7805388B5066}" type="slidenum">
              <a:rPr lang="en-CA">
                <a:solidFill>
                  <a:prstClr val="black"/>
                </a:solidFill>
                <a:latin typeface="Calibri" panose="020F0502020204030204"/>
              </a:rPr>
              <a:pPr defTabSz="933237">
                <a:defRPr/>
              </a:pPr>
              <a:t>13</a:t>
            </a:fld>
            <a:endParaRPr lang="en-CA">
              <a:solidFill>
                <a:prstClr val="black"/>
              </a:solidFill>
              <a:latin typeface="Calibri" panose="020F0502020204030204"/>
            </a:endParaRPr>
          </a:p>
        </p:txBody>
      </p:sp>
    </p:spTree>
    <p:extLst>
      <p:ext uri="{BB962C8B-B14F-4D97-AF65-F5344CB8AC3E}">
        <p14:creationId xmlns:p14="http://schemas.microsoft.com/office/powerpoint/2010/main" val="199983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dirty="0"/>
              <a:t>Click to edit Master title style</a:t>
            </a:r>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139861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D935-142C-76B9-321D-5A9D313BFC3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A34667F-F05D-8782-2E40-24A31D8EF2A9}"/>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4" name="Footer Placeholder 3">
            <a:extLst>
              <a:ext uri="{FF2B5EF4-FFF2-40B4-BE49-F238E27FC236}">
                <a16:creationId xmlns:a16="http://schemas.microsoft.com/office/drawing/2014/main" id="{B402A5D4-F426-3853-8A98-87B3ABEA8DB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A9A4ECB-ED3E-E87E-0950-473FF4CA6138}"/>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100270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0FADC-372D-5D73-571E-4CE6C7DC565C}"/>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3" name="Footer Placeholder 2">
            <a:extLst>
              <a:ext uri="{FF2B5EF4-FFF2-40B4-BE49-F238E27FC236}">
                <a16:creationId xmlns:a16="http://schemas.microsoft.com/office/drawing/2014/main" id="{CBE88B99-14BB-EF3B-F6B9-7FCEDC5AF70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0536A4E-1BB9-4177-D6EC-0914F8190614}"/>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75545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4C60-F4EC-66DA-0B5F-9F8F34823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96F86D3-CE93-6D9D-69F0-F2F474025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E9781F8-3FC9-E3F4-3BF1-E697DD46E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2A34F-9A82-B55F-65D3-67A4B46FA364}"/>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6" name="Footer Placeholder 5">
            <a:extLst>
              <a:ext uri="{FF2B5EF4-FFF2-40B4-BE49-F238E27FC236}">
                <a16:creationId xmlns:a16="http://schemas.microsoft.com/office/drawing/2014/main" id="{7DB3BD5A-10A4-2AE8-7A90-BB0BA14672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502324B-2212-955A-384F-A64451D37C49}"/>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197604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982B-801E-B375-5637-34D4D8C68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527F17F-E580-2742-C80E-6239A88FB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E154DA3-EF25-69C7-096E-80DEF6518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7FC4B-DC5E-5AA1-B36D-2795DBE80C82}"/>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6" name="Footer Placeholder 5">
            <a:extLst>
              <a:ext uri="{FF2B5EF4-FFF2-40B4-BE49-F238E27FC236}">
                <a16:creationId xmlns:a16="http://schemas.microsoft.com/office/drawing/2014/main" id="{BCF0382D-7E5E-628E-F128-04F7FAC13A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5630381-6450-691F-F7D8-FD90941403A0}"/>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284864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8BCD-54E4-C801-A77A-7668AC078CA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3E8A369-27B3-5696-328C-68D013BB4E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2EE69F-1F8B-9FB2-791F-A1C40A93A8EF}"/>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10F3C378-12E1-7DBF-AB4D-7627E4456A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EDDC95-C5E0-8CC5-E8DA-0D8644D4D431}"/>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336789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A7C1-2950-F598-00F3-3659F9A18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BC54ABC-AFA1-2922-1E5B-3559961A72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01AED70-8B7C-FE04-D2CA-D9993FA7A24A}"/>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2D9DFF86-8336-D8CC-CDD0-1DDF0C494D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2D314A-1265-F320-3C80-6BE8F92590C9}"/>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1785921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4EFE-3ED8-473C-B133-2E4DED79F6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482393-E591-4934-811B-AF6C81442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2598E-7702-4947-86A2-5D938DD08410}"/>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E24F9BCE-0098-4525-8BD2-BA793E864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106DB-F1E7-4AAC-A40D-AB96E6F6880D}"/>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1639131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6DBB-45B5-42A6-834C-4AE16D5C3B95}"/>
              </a:ext>
            </a:extLst>
          </p:cNvPr>
          <p:cNvSpPr>
            <a:spLocks noGrp="1"/>
          </p:cNvSpPr>
          <p:nvPr>
            <p:ph type="title"/>
          </p:nvPr>
        </p:nvSpPr>
        <p:spPr>
          <a:xfrm>
            <a:off x="1422400" y="365125"/>
            <a:ext cx="9931400" cy="1325563"/>
          </a:xfrm>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74FAF972-1797-4492-BFF2-A7577D9229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FCF38-0785-4A13-B3BD-517D266F92BA}"/>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BC27F6A3-4B9A-4D39-B358-FAB501CDE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1E08E-3DFE-4DE2-A685-93BCD53A7074}"/>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374901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A778-9FDD-4A4E-B7CF-378F30AE6A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156745-0B93-410D-96B7-3A347CF57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37E126-1CDE-4C3F-92F7-B9D8E854670C}"/>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386529E1-8B1A-44BA-9727-0C58E154D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64026-07A6-40D8-90EA-71484715659D}"/>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157223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B0ED-15B0-4B81-95A7-B4A99752D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4950E-FCAE-496D-8B82-FE85A8C132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1EB1D2-88AD-4BFE-9A79-23DEDF331D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FE08C0-B878-43C0-BA6F-66983862519E}"/>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6" name="Footer Placeholder 5">
            <a:extLst>
              <a:ext uri="{FF2B5EF4-FFF2-40B4-BE49-F238E27FC236}">
                <a16:creationId xmlns:a16="http://schemas.microsoft.com/office/drawing/2014/main" id="{1FE3121D-BC06-4DE9-8501-2A0F64794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C6BD6-B488-40DB-A9B0-6B07BDFB9C81}"/>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53346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81C9-EF0E-4250-B7D0-24AF7BF4A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3887D-D0F1-4E1F-A1A8-D9E9C3958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554578-8081-4055-B72C-39E9CF19CF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693672-0058-4DD9-8EC2-0CF34EA65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031DA-17A8-40E7-8F04-50D7DC06E6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B62208-0130-4B97-B8F7-865508B32BFE}"/>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8" name="Footer Placeholder 7">
            <a:extLst>
              <a:ext uri="{FF2B5EF4-FFF2-40B4-BE49-F238E27FC236}">
                <a16:creationId xmlns:a16="http://schemas.microsoft.com/office/drawing/2014/main" id="{19044D8F-9940-45B6-B8D2-B32D8C307A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F5844-C885-408F-875C-A171EC2E9904}"/>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2302610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EE4B-3A07-4BA8-AE76-97EDEB18C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4D8EF-30FA-4E66-BB01-B15858742441}"/>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4" name="Footer Placeholder 3">
            <a:extLst>
              <a:ext uri="{FF2B5EF4-FFF2-40B4-BE49-F238E27FC236}">
                <a16:creationId xmlns:a16="http://schemas.microsoft.com/office/drawing/2014/main" id="{9FF5E770-89A1-4607-BC39-BBDD0B553C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707D3-7690-4F07-ACF7-4AD8D465A328}"/>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4180031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B8284-C121-4FA9-8AFA-93B67A3903A5}"/>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3" name="Footer Placeholder 2">
            <a:extLst>
              <a:ext uri="{FF2B5EF4-FFF2-40B4-BE49-F238E27FC236}">
                <a16:creationId xmlns:a16="http://schemas.microsoft.com/office/drawing/2014/main" id="{A1F88676-FE7D-4BC4-951C-34F3DFC04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132D30-44C5-4FC5-80B1-57DFE9786773}"/>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3460572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4502-7B40-4D9B-A7D7-5C08CFDC2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8BA21-0D0D-4C37-82C4-30F17EE78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20FE1-0C97-431A-B774-75C09F71F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B0B6FF-E7FB-4595-B8AB-07E004134843}"/>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6" name="Footer Placeholder 5">
            <a:extLst>
              <a:ext uri="{FF2B5EF4-FFF2-40B4-BE49-F238E27FC236}">
                <a16:creationId xmlns:a16="http://schemas.microsoft.com/office/drawing/2014/main" id="{9746E421-C6B1-4DC5-8BCD-96D33D784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B5C22-3E5E-475D-B10D-9AC54C5DA0EC}"/>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170327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608E-3FD0-4819-9D1E-599A0916E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7CA92F-161C-42D0-AAFC-7EEA2F05D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8DCF10-5B14-49C3-B1D9-E2670C749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803924-8FB1-44C0-8AAE-D7F3529840DC}"/>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6" name="Footer Placeholder 5">
            <a:extLst>
              <a:ext uri="{FF2B5EF4-FFF2-40B4-BE49-F238E27FC236}">
                <a16:creationId xmlns:a16="http://schemas.microsoft.com/office/drawing/2014/main" id="{3DAD3B0D-80BD-4279-8D45-063673A8A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515DF-34EB-43D6-A3F6-E3545BA29407}"/>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2310269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0F66-4C58-4C17-814A-65C6E94D0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96F9E0-DB24-40D2-B2F3-38D8B5A97A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4E24F-85D2-44BA-BC4C-890536CE8420}"/>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24F79F6D-3244-4EE3-8EA4-80CCA9E1D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7FDDC-AEC8-4254-BB3E-53BC86DF95FC}"/>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280901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28DB5-74D2-459A-8FF6-1BCF28E508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8F7F56-01FB-4588-91F3-0D1BA8956C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41ED5-4E87-4B76-8B45-2447BBFAF58B}"/>
              </a:ext>
            </a:extLst>
          </p:cNvPr>
          <p:cNvSpPr>
            <a:spLocks noGrp="1"/>
          </p:cNvSpPr>
          <p:nvPr>
            <p:ph type="dt" sz="half" idx="10"/>
          </p:nvPr>
        </p:nvSpPr>
        <p:spPr/>
        <p:txBody>
          <a:body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89E6CC47-E040-4EC5-A066-82B464164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F171E-7D1D-4ED8-9E02-7C981EE3385B}"/>
              </a:ext>
            </a:extLst>
          </p:cNvPr>
          <p:cNvSpPr>
            <a:spLocks noGrp="1"/>
          </p:cNvSpPr>
          <p:nvPr>
            <p:ph type="sldNum" sz="quarter" idx="12"/>
          </p:nvPr>
        </p:nvSpPr>
        <p:spPr/>
        <p:txBody>
          <a:bodyPr/>
          <a:lstStyle/>
          <a:p>
            <a:fld id="{0BB55550-E0AD-4356-B5D6-36DD746EDDB1}" type="slidenum">
              <a:rPr lang="en-US" smtClean="0"/>
              <a:t>‹#›</a:t>
            </a:fld>
            <a:endParaRPr lang="en-US"/>
          </a:p>
        </p:txBody>
      </p:sp>
    </p:spTree>
    <p:extLst>
      <p:ext uri="{BB962C8B-B14F-4D97-AF65-F5344CB8AC3E}">
        <p14:creationId xmlns:p14="http://schemas.microsoft.com/office/powerpoint/2010/main" val="2368766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62B99396-1323-43D2-9A31-85D80BD70D16}" type="datetimeFigureOut">
              <a:rPr lang="en-US" smtClean="0"/>
              <a:t>1/18/2023</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09A6A3F-60DD-41C1-9A50-4A8CF0B6BD99}" type="slidenum">
              <a:rPr lang="en-US" smtClean="0"/>
              <a:t>‹#›</a:t>
            </a:fld>
            <a:endParaRPr lang="en-US"/>
          </a:p>
        </p:txBody>
      </p:sp>
      <p:sp>
        <p:nvSpPr>
          <p:cNvPr id="5" name="Rectangle 3"/>
          <p:cNvSpPr>
            <a:spLocks noGrp="1" noChangeArrowheads="1"/>
          </p:cNvSpPr>
          <p:nvPr>
            <p:ph idx="1"/>
          </p:nvPr>
        </p:nvSpPr>
        <p:spPr bwMode="auto">
          <a:xfrm>
            <a:off x="1016000" y="1371600"/>
            <a:ext cx="4470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Rectangle 3"/>
          <p:cNvSpPr>
            <a:spLocks noGrp="1" noChangeArrowheads="1"/>
          </p:cNvSpPr>
          <p:nvPr>
            <p:ph idx="13"/>
          </p:nvPr>
        </p:nvSpPr>
        <p:spPr bwMode="auto">
          <a:xfrm>
            <a:off x="6400800" y="1371600"/>
            <a:ext cx="4978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dirty="0"/>
          </a:p>
        </p:txBody>
      </p:sp>
      <p:sp>
        <p:nvSpPr>
          <p:cNvPr id="7" name="Rectangle 2"/>
          <p:cNvSpPr>
            <a:spLocks noGrp="1" noChangeArrowheads="1"/>
          </p:cNvSpPr>
          <p:nvPr>
            <p:ph type="title"/>
          </p:nvPr>
        </p:nvSpPr>
        <p:spPr bwMode="auto">
          <a:xfrm>
            <a:off x="2336802" y="228600"/>
            <a:ext cx="9673167"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3551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4"/>
        <p:cNvGrpSpPr/>
        <p:nvPr/>
      </p:nvGrpSpPr>
      <p:grpSpPr>
        <a:xfrm>
          <a:off x="0" y="0"/>
          <a:ext cx="0" cy="0"/>
          <a:chOff x="0" y="0"/>
          <a:chExt cx="0" cy="0"/>
        </a:xfrm>
      </p:grpSpPr>
      <p:sp>
        <p:nvSpPr>
          <p:cNvPr id="25" name="Google Shape;25;p22"/>
          <p:cNvSpPr/>
          <p:nvPr/>
        </p:nvSpPr>
        <p:spPr>
          <a:xfrm>
            <a:off x="3175" y="6400800"/>
            <a:ext cx="12188825" cy="457200"/>
          </a:xfrm>
          <a:prstGeom prst="rect">
            <a:avLst/>
          </a:prstGeom>
          <a:solidFill>
            <a:srgbClr val="536E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2"/>
          <p:cNvSpPr/>
          <p:nvPr/>
        </p:nvSpPr>
        <p:spPr>
          <a:xfrm>
            <a:off x="15" y="6334316"/>
            <a:ext cx="12188825" cy="64008"/>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9" name="Google Shape;29;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22"/>
          <p:cNvSpPr txBox="1">
            <a:spLocks noGrp="1"/>
          </p:cNvSpPr>
          <p:nvPr>
            <p:ph type="sldNum" idx="12"/>
          </p:nvPr>
        </p:nvSpPr>
        <p:spPr>
          <a:xfrm>
            <a:off x="10352847" y="6459785"/>
            <a:ext cx="1312025"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32" name="Google Shape;32;p2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49894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1188720" y="729373"/>
            <a:ext cx="9966960" cy="81449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1188720" y="1554721"/>
            <a:ext cx="9966960" cy="4314373"/>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vl1pPr>
            <a:lvl2pPr marL="914400" lvl="1" indent="-342900" algn="l">
              <a:lnSpc>
                <a:spcPct val="90000"/>
              </a:lnSpc>
              <a:spcBef>
                <a:spcPts val="200"/>
              </a:spcBef>
              <a:spcAft>
                <a:spcPts val="0"/>
              </a:spcAft>
              <a:buSzPts val="1800"/>
              <a:buFont typeface="Noto Sans Symbols"/>
              <a:buChar char="▪"/>
              <a:defRPr/>
            </a:lvl2pPr>
            <a:lvl3pPr marL="1371600" lvl="2" indent="-317500" algn="l">
              <a:lnSpc>
                <a:spcPct val="90000"/>
              </a:lnSpc>
              <a:spcBef>
                <a:spcPts val="400"/>
              </a:spcBef>
              <a:spcAft>
                <a:spcPts val="0"/>
              </a:spcAft>
              <a:buSzPts val="1400"/>
              <a:buFont typeface="Arial"/>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extLst>
      <p:ext uri="{BB962C8B-B14F-4D97-AF65-F5344CB8AC3E}">
        <p14:creationId xmlns:p14="http://schemas.microsoft.com/office/powerpoint/2010/main" val="52709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6FD7-934C-BC1E-BC28-FFA520787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82C9888-8B8D-61EB-5E68-F5673FB17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258243E-732B-C5CF-7087-F3EE35BCFC26}"/>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A495ACD8-C118-96D4-CD1C-E53A448FE31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A85531-E216-17FB-3A81-D97396184B96}"/>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77863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F5D1-5624-00B8-5F30-ADC37792361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3BB89A-FA80-F439-A29A-4326FB6F9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BDFC23-89EA-9EE9-5E0C-3F4B4BD2B410}"/>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850095E4-C1CF-02F3-F2C5-0315425F3F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C97638-CB2B-FB17-4EDB-70A512619A87}"/>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107706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D487-9325-CBEC-B002-E2E747550B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A134B65-6FF4-7285-EF6B-9214A0EF4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1A9E3-160B-3C95-EF9F-3C09F280816B}"/>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874ACB67-136E-CF42-ABD8-131FAC02A7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5C9D47E-4EE1-566C-302E-62DC050BBB6E}"/>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104848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13C5-93FC-11BF-061E-0409EC1C8C5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729771A-0BF0-CEDC-AFC5-C25603F8E6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C928490-7EDB-59EC-8338-11C2EDAE6E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7EDE61F-452F-1C6B-65E5-AFE727B67878}"/>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6" name="Footer Placeholder 5">
            <a:extLst>
              <a:ext uri="{FF2B5EF4-FFF2-40B4-BE49-F238E27FC236}">
                <a16:creationId xmlns:a16="http://schemas.microsoft.com/office/drawing/2014/main" id="{B08BC69E-C8C4-E66D-1EAB-5699AB0218B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D0B39C3-B64B-CE40-A7FD-8538324C0CA3}"/>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358365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EB12D-EB79-E835-90B5-E439847F6DC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9151279-0849-522B-3644-9A74A7108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0A6D52-A845-1924-E479-F929A98355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408A9D1-1842-A4FC-058A-BEA82CE9C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5EFC4-4A07-2907-E4A8-5371CFC030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8A1A409-A8AA-4F3F-68B5-7366BA0192DD}"/>
              </a:ext>
            </a:extLst>
          </p:cNvPr>
          <p:cNvSpPr>
            <a:spLocks noGrp="1"/>
          </p:cNvSpPr>
          <p:nvPr>
            <p:ph type="dt" sz="half" idx="10"/>
          </p:nvPr>
        </p:nvSpPr>
        <p:spPr/>
        <p:txBody>
          <a:bodyPr/>
          <a:lstStyle/>
          <a:p>
            <a:fld id="{D0C424F2-2DEE-478A-A6F7-63F9BFC648A0}" type="datetimeFigureOut">
              <a:rPr lang="en-CA" smtClean="0"/>
              <a:t>2023-01-18</a:t>
            </a:fld>
            <a:endParaRPr lang="en-CA"/>
          </a:p>
        </p:txBody>
      </p:sp>
      <p:sp>
        <p:nvSpPr>
          <p:cNvPr id="8" name="Footer Placeholder 7">
            <a:extLst>
              <a:ext uri="{FF2B5EF4-FFF2-40B4-BE49-F238E27FC236}">
                <a16:creationId xmlns:a16="http://schemas.microsoft.com/office/drawing/2014/main" id="{CF91708D-8BC9-0369-2F03-51EEF246D58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7A0C414-63F4-C885-0238-C6AE55530A10}"/>
              </a:ext>
            </a:extLst>
          </p:cNvPr>
          <p:cNvSpPr>
            <a:spLocks noGrp="1"/>
          </p:cNvSpPr>
          <p:nvPr>
            <p:ph type="sldNum" sz="quarter" idx="12"/>
          </p:nvPr>
        </p:nvSpPr>
        <p:spPr/>
        <p:txBody>
          <a:bodyPr/>
          <a:lstStyle/>
          <a:p>
            <a:fld id="{B03B7392-B677-4AF2-BA5D-83DB3735FD1F}" type="slidenum">
              <a:rPr lang="en-CA" smtClean="0"/>
              <a:t>‹#›</a:t>
            </a:fld>
            <a:endParaRPr lang="en-CA"/>
          </a:p>
        </p:txBody>
      </p:sp>
    </p:spTree>
    <p:extLst>
      <p:ext uri="{BB962C8B-B14F-4D97-AF65-F5344CB8AC3E}">
        <p14:creationId xmlns:p14="http://schemas.microsoft.com/office/powerpoint/2010/main" val="2484191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04D88-B24E-F024-4639-0144C4DF2E61}"/>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1541056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C705D-C3FE-4576-27F7-F75B47C76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7FA6018-398B-85EB-07DC-756C59168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E4C9E28-5651-B71C-6358-B4F07B106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424F2-2DEE-478A-A6F7-63F9BFC648A0}" type="datetimeFigureOut">
              <a:rPr lang="en-CA" smtClean="0"/>
              <a:t>2023-01-18</a:t>
            </a:fld>
            <a:endParaRPr lang="en-CA"/>
          </a:p>
        </p:txBody>
      </p:sp>
      <p:sp>
        <p:nvSpPr>
          <p:cNvPr id="5" name="Footer Placeholder 4">
            <a:extLst>
              <a:ext uri="{FF2B5EF4-FFF2-40B4-BE49-F238E27FC236}">
                <a16:creationId xmlns:a16="http://schemas.microsoft.com/office/drawing/2014/main" id="{553973FA-26C1-731C-77B7-AC70A8F61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746B80F-33F3-8309-598E-6962C7DDE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B7392-B677-4AF2-BA5D-83DB3735FD1F}" type="slidenum">
              <a:rPr lang="en-CA" smtClean="0"/>
              <a:t>‹#›</a:t>
            </a:fld>
            <a:endParaRPr lang="en-CA"/>
          </a:p>
        </p:txBody>
      </p:sp>
    </p:spTree>
    <p:extLst>
      <p:ext uri="{BB962C8B-B14F-4D97-AF65-F5344CB8AC3E}">
        <p14:creationId xmlns:p14="http://schemas.microsoft.com/office/powerpoint/2010/main" val="33958144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ADAB1-84D1-4236-BCF9-977AAF1F4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4F58F8-84FE-4108-9FFA-C1EEE74C2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83D93-1719-481E-8B23-7690371DE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5E9F4-F1E9-4AC0-8A2C-5982EFA94289}" type="datetimeFigureOut">
              <a:rPr lang="en-US" smtClean="0"/>
              <a:t>1/18/2023</a:t>
            </a:fld>
            <a:endParaRPr lang="en-US"/>
          </a:p>
        </p:txBody>
      </p:sp>
      <p:sp>
        <p:nvSpPr>
          <p:cNvPr id="5" name="Footer Placeholder 4">
            <a:extLst>
              <a:ext uri="{FF2B5EF4-FFF2-40B4-BE49-F238E27FC236}">
                <a16:creationId xmlns:a16="http://schemas.microsoft.com/office/drawing/2014/main" id="{31F98468-3F3E-4BF2-8143-8431A51A7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6550BE-D5F2-4E2D-9B40-B67940135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55550-E0AD-4356-B5D6-36DD746EDDB1}" type="slidenum">
              <a:rPr lang="en-US" smtClean="0"/>
              <a:t>‹#›</a:t>
            </a:fld>
            <a:endParaRPr lang="en-US"/>
          </a:p>
        </p:txBody>
      </p:sp>
      <p:pic>
        <p:nvPicPr>
          <p:cNvPr id="7" name="Picture 6">
            <a:extLst>
              <a:ext uri="{FF2B5EF4-FFF2-40B4-BE49-F238E27FC236}">
                <a16:creationId xmlns:a16="http://schemas.microsoft.com/office/drawing/2014/main" id="{260C20F9-DC80-4AEA-BAF5-EE5FADF548C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2361" y="207766"/>
            <a:ext cx="1138477" cy="687226"/>
          </a:xfrm>
          <a:prstGeom prst="rect">
            <a:avLst/>
          </a:prstGeom>
        </p:spPr>
      </p:pic>
    </p:spTree>
    <p:extLst>
      <p:ext uri="{BB962C8B-B14F-4D97-AF65-F5344CB8AC3E}">
        <p14:creationId xmlns:p14="http://schemas.microsoft.com/office/powerpoint/2010/main" val="41802993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p:cNvPicPr preferRelativeResize="0"/>
          <p:nvPr/>
        </p:nvPicPr>
        <p:blipFill rotWithShape="1">
          <a:blip r:embed="rId3">
            <a:alphaModFix/>
          </a:blip>
          <a:srcRect t="11724" b="-1"/>
          <a:stretch/>
        </p:blipFill>
        <p:spPr>
          <a:xfrm>
            <a:off x="0" y="740663"/>
            <a:ext cx="12192000" cy="6092485"/>
          </a:xfrm>
          <a:prstGeom prst="rect">
            <a:avLst/>
          </a:prstGeom>
          <a:noFill/>
          <a:ln>
            <a:noFill/>
          </a:ln>
        </p:spPr>
      </p:pic>
      <p:pic>
        <p:nvPicPr>
          <p:cNvPr id="105" name="Google Shape;105;p1" descr="https://above.nasa.gov/newsletterBuild_ABoVE/images/spring_2018/ABoVE_newsHeader_Spring2018.png"/>
          <p:cNvPicPr preferRelativeResize="0"/>
          <p:nvPr/>
        </p:nvPicPr>
        <p:blipFill rotWithShape="1">
          <a:blip r:embed="rId4">
            <a:alphaModFix/>
          </a:blip>
          <a:srcRect/>
          <a:stretch/>
        </p:blipFill>
        <p:spPr>
          <a:xfrm>
            <a:off x="5112156" y="2837895"/>
            <a:ext cx="1967688" cy="1715511"/>
          </a:xfrm>
          <a:prstGeom prst="rect">
            <a:avLst/>
          </a:prstGeom>
          <a:noFill/>
          <a:ln>
            <a:noFill/>
          </a:ln>
        </p:spPr>
      </p:pic>
      <p:sp>
        <p:nvSpPr>
          <p:cNvPr id="106" name="Google Shape;106;p1"/>
          <p:cNvSpPr/>
          <p:nvPr/>
        </p:nvSpPr>
        <p:spPr>
          <a:xfrm>
            <a:off x="1128888" y="987060"/>
            <a:ext cx="9934223" cy="11088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666666"/>
                </a:solidFill>
                <a:latin typeface="Calibri"/>
                <a:ea typeface="Calibri"/>
                <a:cs typeface="Calibri"/>
                <a:sym typeface="Calibri"/>
              </a:rPr>
              <a:t>Fire &amp; Insect Disturbance Working Group</a:t>
            </a:r>
            <a:endParaRPr sz="2400" dirty="0">
              <a:solidFill>
                <a:srgbClr val="666666"/>
              </a:solidFill>
            </a:endParaRPr>
          </a:p>
        </p:txBody>
      </p:sp>
      <p:sp>
        <p:nvSpPr>
          <p:cNvPr id="107" name="Google Shape;107;p1"/>
          <p:cNvSpPr txBox="1"/>
          <p:nvPr/>
        </p:nvSpPr>
        <p:spPr>
          <a:xfrm>
            <a:off x="10330144" y="6463817"/>
            <a:ext cx="18618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Calibri"/>
                <a:ea typeface="Calibri"/>
                <a:cs typeface="Calibri"/>
                <a:sym typeface="Calibri"/>
              </a:rPr>
              <a:t>Photo by L </a:t>
            </a:r>
            <a:r>
              <a:rPr lang="en-US" sz="1800" dirty="0" err="1">
                <a:solidFill>
                  <a:schemeClr val="bg1"/>
                </a:solidFill>
                <a:latin typeface="Calibri"/>
                <a:ea typeface="Calibri"/>
                <a:cs typeface="Calibri"/>
                <a:sym typeface="Calibri"/>
              </a:rPr>
              <a:t>Kendig</a:t>
            </a:r>
            <a:endParaRPr sz="1800" dirty="0">
              <a:solidFill>
                <a:schemeClr val="bg1"/>
              </a:solidFill>
              <a:latin typeface="Calibri"/>
              <a:ea typeface="Calibri"/>
              <a:cs typeface="Calibri"/>
              <a:sym typeface="Calibri"/>
            </a:endParaRPr>
          </a:p>
        </p:txBody>
      </p:sp>
      <p:sp>
        <p:nvSpPr>
          <p:cNvPr id="108" name="Google Shape;108;p1"/>
          <p:cNvSpPr/>
          <p:nvPr/>
        </p:nvSpPr>
        <p:spPr>
          <a:xfrm>
            <a:off x="2209050" y="4753254"/>
            <a:ext cx="7773900" cy="14222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300" b="1" dirty="0">
                <a:solidFill>
                  <a:srgbClr val="7F7F7F"/>
                </a:solidFill>
                <a:latin typeface="Calibri"/>
                <a:ea typeface="Calibri"/>
                <a:cs typeface="Calibri"/>
                <a:sym typeface="Calibri"/>
              </a:rPr>
              <a:t>Nancy HF French, Lead</a:t>
            </a:r>
            <a:endParaRPr sz="1100" dirty="0">
              <a:solidFill>
                <a:srgbClr val="7F7F7F"/>
              </a:solidFill>
            </a:endParaRPr>
          </a:p>
          <a:p>
            <a:pPr marL="0" marR="0" lvl="0" indent="0" algn="ctr" rtl="0">
              <a:spcBef>
                <a:spcPts val="0"/>
              </a:spcBef>
              <a:spcAft>
                <a:spcPts val="0"/>
              </a:spcAft>
              <a:buNone/>
            </a:pPr>
            <a:r>
              <a:rPr lang="en-US" sz="3200" b="1" dirty="0">
                <a:solidFill>
                  <a:srgbClr val="7F7F7F"/>
                </a:solidFill>
                <a:latin typeface="Calibri"/>
                <a:ea typeface="Calibri"/>
                <a:cs typeface="Calibri"/>
                <a:sym typeface="Calibri"/>
              </a:rPr>
              <a:t>with Dong (Tony) Chen, </a:t>
            </a:r>
            <a:endParaRPr sz="1000" dirty="0">
              <a:solidFill>
                <a:srgbClr val="7F7F7F"/>
              </a:solidFill>
            </a:endParaRPr>
          </a:p>
          <a:p>
            <a:pPr marL="0" marR="0" lvl="0" indent="0" algn="ctr" rtl="0">
              <a:spcBef>
                <a:spcPts val="0"/>
              </a:spcBef>
              <a:spcAft>
                <a:spcPts val="0"/>
              </a:spcAft>
              <a:buNone/>
            </a:pPr>
            <a:r>
              <a:rPr lang="en-US" sz="3200" b="1" dirty="0">
                <a:solidFill>
                  <a:srgbClr val="7F7F7F"/>
                </a:solidFill>
                <a:latin typeface="Calibri"/>
                <a:ea typeface="Calibri"/>
                <a:cs typeface="Calibri"/>
                <a:sym typeface="Calibri"/>
              </a:rPr>
              <a:t>Laura </a:t>
            </a:r>
            <a:r>
              <a:rPr lang="en-US" sz="3200" b="1" dirty="0" err="1">
                <a:solidFill>
                  <a:srgbClr val="7F7F7F"/>
                </a:solidFill>
                <a:latin typeface="Calibri"/>
                <a:ea typeface="Calibri"/>
                <a:cs typeface="Calibri"/>
                <a:sym typeface="Calibri"/>
              </a:rPr>
              <a:t>Bourgeau</a:t>
            </a:r>
            <a:r>
              <a:rPr lang="en-US" sz="3200" b="1" dirty="0">
                <a:solidFill>
                  <a:srgbClr val="7F7F7F"/>
                </a:solidFill>
                <a:latin typeface="Calibri"/>
                <a:ea typeface="Calibri"/>
                <a:cs typeface="Calibri"/>
                <a:sym typeface="Calibri"/>
              </a:rPr>
              <a:t>-Chavez, Tatiana </a:t>
            </a:r>
            <a:r>
              <a:rPr lang="en-US" sz="3200" b="1" dirty="0" err="1">
                <a:solidFill>
                  <a:srgbClr val="7F7F7F"/>
                </a:solidFill>
                <a:latin typeface="Calibri"/>
                <a:ea typeface="Calibri"/>
                <a:cs typeface="Calibri"/>
                <a:sym typeface="Calibri"/>
              </a:rPr>
              <a:t>Loboda</a:t>
            </a:r>
            <a:endParaRPr sz="3200" b="1" dirty="0">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299" y="805475"/>
            <a:ext cx="9931400" cy="1325563"/>
          </a:xfrm>
        </p:spPr>
        <p:txBody>
          <a:bodyPr/>
          <a:lstStyle/>
          <a:p>
            <a:r>
              <a:rPr lang="en-US" sz="2000" dirty="0"/>
              <a:t>Understanding how peatlands are affected by wildfire in relation to both extent of burn and severity of burn to the organic soil (peat) layers where most of the C is stored is important</a:t>
            </a:r>
          </a:p>
        </p:txBody>
      </p:sp>
      <p:sp>
        <p:nvSpPr>
          <p:cNvPr id="33" name="Rectangle 32"/>
          <p:cNvSpPr/>
          <p:nvPr/>
        </p:nvSpPr>
        <p:spPr>
          <a:xfrm>
            <a:off x="52226" y="6249478"/>
            <a:ext cx="896791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-Chavez et al. 2017 Can J. For. Res. &amp; 2019 DAAC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French et al. 2020 Int. J. Wildland Fire,  &amp; 2020 DAAC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9E6A1AE-F6D2-4030-B03F-BB2016C0D1FF}"/>
              </a:ext>
            </a:extLst>
          </p:cNvPr>
          <p:cNvSpPr/>
          <p:nvPr/>
        </p:nvSpPr>
        <p:spPr>
          <a:xfrm>
            <a:off x="1009121" y="77602"/>
            <a:ext cx="1082780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3200" b="1" i="0" u="none" strike="noStrike" kern="1200" cap="none" spc="0" normalizeH="0" baseline="0" noProof="0" dirty="0">
                <a:ln>
                  <a:noFill/>
                </a:ln>
                <a:solidFill>
                  <a:srgbClr val="244D60"/>
                </a:solidFill>
                <a:effectLst/>
                <a:uLnTx/>
                <a:uFillTx/>
                <a:latin typeface="Arial Narrow" charset="0"/>
                <a:ea typeface="Arial Narrow" charset="0"/>
                <a:cs typeface="Arial Narrow" charset="0"/>
              </a:rPr>
              <a:t>Assessing the Broadscale Effects of Wildfire Under Extreme Drought Conditions to Boreal Peatlands </a:t>
            </a:r>
          </a:p>
        </p:txBody>
      </p:sp>
      <p:sp>
        <p:nvSpPr>
          <p:cNvPr id="14" name="Rectangle 13">
            <a:extLst>
              <a:ext uri="{FF2B5EF4-FFF2-40B4-BE49-F238E27FC236}">
                <a16:creationId xmlns:a16="http://schemas.microsoft.com/office/drawing/2014/main" id="{5D4B4902-D33B-4A19-A72D-D988501DADD7}"/>
              </a:ext>
            </a:extLst>
          </p:cNvPr>
          <p:cNvSpPr/>
          <p:nvPr/>
        </p:nvSpPr>
        <p:spPr>
          <a:xfrm>
            <a:off x="-74177" y="1828444"/>
            <a:ext cx="5948200" cy="449353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Peatlands cover more than 75% of the landscape in the southern Northwest Territories, Canada where extreme drought led to widespread wildfires in 2014–2015.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 assess the wildfire effects across a 14.6 million ha study area including 136 wildfire events, we used an integration of field data collection, land cover mapping of peatland and upland ecotypes, Landsat-8-based mapping of burn severity to the soil organic layers, and MODIS-hotspot mapping of fire progression for season of burning</a:t>
            </a:r>
          </a:p>
        </p:txBody>
      </p:sp>
      <p:grpSp>
        <p:nvGrpSpPr>
          <p:cNvPr id="17" name="Group 16">
            <a:extLst>
              <a:ext uri="{FF2B5EF4-FFF2-40B4-BE49-F238E27FC236}">
                <a16:creationId xmlns:a16="http://schemas.microsoft.com/office/drawing/2014/main" id="{CB2218B5-8502-4CC5-A79B-EAF046D26638}"/>
              </a:ext>
            </a:extLst>
          </p:cNvPr>
          <p:cNvGrpSpPr/>
          <p:nvPr/>
        </p:nvGrpSpPr>
        <p:grpSpPr>
          <a:xfrm>
            <a:off x="6040431" y="1847331"/>
            <a:ext cx="5631142" cy="4669943"/>
            <a:chOff x="3443311" y="2022521"/>
            <a:chExt cx="5631142" cy="4669943"/>
          </a:xfrm>
        </p:grpSpPr>
        <p:pic>
          <p:nvPicPr>
            <p:cNvPr id="18" name="Picture 17">
              <a:extLst>
                <a:ext uri="{FF2B5EF4-FFF2-40B4-BE49-F238E27FC236}">
                  <a16:creationId xmlns:a16="http://schemas.microsoft.com/office/drawing/2014/main" id="{1DD5418F-D115-4D9D-885F-533634A034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43311" y="2341127"/>
              <a:ext cx="5631142" cy="4351337"/>
            </a:xfrm>
            <a:prstGeom prst="rect">
              <a:avLst/>
            </a:prstGeom>
          </p:spPr>
        </p:pic>
        <p:sp>
          <p:nvSpPr>
            <p:cNvPr id="19" name="TextBox 18">
              <a:extLst>
                <a:ext uri="{FF2B5EF4-FFF2-40B4-BE49-F238E27FC236}">
                  <a16:creationId xmlns:a16="http://schemas.microsoft.com/office/drawing/2014/main" id="{6178103E-4373-4457-B46D-2AEB3683FD92}"/>
                </a:ext>
              </a:extLst>
            </p:cNvPr>
            <p:cNvSpPr txBox="1"/>
            <p:nvPr/>
          </p:nvSpPr>
          <p:spPr>
            <a:xfrm>
              <a:off x="4851400" y="2022521"/>
              <a:ext cx="3378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Peatland-Upland Ecotype Map</a:t>
              </a:r>
            </a:p>
          </p:txBody>
        </p:sp>
      </p:grpSp>
      <p:grpSp>
        <p:nvGrpSpPr>
          <p:cNvPr id="20" name="Group 19">
            <a:extLst>
              <a:ext uri="{FF2B5EF4-FFF2-40B4-BE49-F238E27FC236}">
                <a16:creationId xmlns:a16="http://schemas.microsoft.com/office/drawing/2014/main" id="{22E345F2-E3D2-49DF-B3D9-293BF178093F}"/>
              </a:ext>
            </a:extLst>
          </p:cNvPr>
          <p:cNvGrpSpPr/>
          <p:nvPr/>
        </p:nvGrpSpPr>
        <p:grpSpPr>
          <a:xfrm>
            <a:off x="6040431" y="1828444"/>
            <a:ext cx="5631142" cy="4688830"/>
            <a:chOff x="3443311" y="2028997"/>
            <a:chExt cx="5631142" cy="4688830"/>
          </a:xfrm>
        </p:grpSpPr>
        <p:pic>
          <p:nvPicPr>
            <p:cNvPr id="21" name="Picture 20">
              <a:extLst>
                <a:ext uri="{FF2B5EF4-FFF2-40B4-BE49-F238E27FC236}">
                  <a16:creationId xmlns:a16="http://schemas.microsoft.com/office/drawing/2014/main" id="{718CE375-218A-4C69-B201-471C5B6971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3311" y="2366490"/>
              <a:ext cx="5631142" cy="4351337"/>
            </a:xfrm>
            <a:prstGeom prst="rect">
              <a:avLst/>
            </a:prstGeom>
          </p:spPr>
        </p:pic>
        <p:sp>
          <p:nvSpPr>
            <p:cNvPr id="22" name="TextBox 21">
              <a:extLst>
                <a:ext uri="{FF2B5EF4-FFF2-40B4-BE49-F238E27FC236}">
                  <a16:creationId xmlns:a16="http://schemas.microsoft.com/office/drawing/2014/main" id="{6D49FFC5-572D-4768-9540-94B3454E99C2}"/>
                </a:ext>
              </a:extLst>
            </p:cNvPr>
            <p:cNvSpPr txBox="1"/>
            <p:nvPr/>
          </p:nvSpPr>
          <p:spPr>
            <a:xfrm>
              <a:off x="4159250" y="2028997"/>
              <a:ext cx="452755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Organic Soil Layer (Peat) Burn Severity Maps</a:t>
              </a:r>
            </a:p>
          </p:txBody>
        </p:sp>
      </p:grpSp>
      <p:pic>
        <p:nvPicPr>
          <p:cNvPr id="23" name="Content Placeholder 10">
            <a:extLst>
              <a:ext uri="{FF2B5EF4-FFF2-40B4-BE49-F238E27FC236}">
                <a16:creationId xmlns:a16="http://schemas.microsoft.com/office/drawing/2014/main" id="{E5A08127-C3AD-485D-BAAE-572EF7F528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41574" y="2166505"/>
            <a:ext cx="5629999" cy="4350454"/>
          </a:xfrm>
          <a:prstGeom prst="rect">
            <a:avLst/>
          </a:prstGeom>
        </p:spPr>
      </p:pic>
      <p:sp>
        <p:nvSpPr>
          <p:cNvPr id="24" name="TextBox 23">
            <a:extLst>
              <a:ext uri="{FF2B5EF4-FFF2-40B4-BE49-F238E27FC236}">
                <a16:creationId xmlns:a16="http://schemas.microsoft.com/office/drawing/2014/main" id="{90FF97CA-FAC1-4529-9805-2778AE59262D}"/>
              </a:ext>
            </a:extLst>
          </p:cNvPr>
          <p:cNvSpPr txBox="1"/>
          <p:nvPr/>
        </p:nvSpPr>
        <p:spPr>
          <a:xfrm>
            <a:off x="5957798" y="1790728"/>
            <a:ext cx="579755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Fire Progression Maps from MODIS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Loboda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algorithm)</a:t>
            </a:r>
          </a:p>
        </p:txBody>
      </p:sp>
      <p:sp>
        <p:nvSpPr>
          <p:cNvPr id="26" name="TextBox 25">
            <a:extLst>
              <a:ext uri="{FF2B5EF4-FFF2-40B4-BE49-F238E27FC236}">
                <a16:creationId xmlns:a16="http://schemas.microsoft.com/office/drawing/2014/main" id="{BFC891E0-60D3-46EA-9DEF-0F1961B8B13C}"/>
              </a:ext>
            </a:extLst>
          </p:cNvPr>
          <p:cNvSpPr txBox="1"/>
          <p:nvPr/>
        </p:nvSpPr>
        <p:spPr>
          <a:xfrm>
            <a:off x="9353235" y="6508805"/>
            <a:ext cx="3077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-Chavez TE-2018</a:t>
            </a:r>
          </a:p>
        </p:txBody>
      </p:sp>
    </p:spTree>
    <p:extLst>
      <p:ext uri="{BB962C8B-B14F-4D97-AF65-F5344CB8AC3E}">
        <p14:creationId xmlns:p14="http://schemas.microsoft.com/office/powerpoint/2010/main" val="196847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729456"/>
            <a:ext cx="9931400" cy="1325563"/>
          </a:xfrm>
        </p:spPr>
        <p:txBody>
          <a:bodyPr>
            <a:normAutofit/>
          </a:bodyPr>
          <a:lstStyle/>
          <a:p>
            <a:pPr algn="ctr"/>
            <a:r>
              <a:rPr lang="en-US" sz="2000" i="1" dirty="0"/>
              <a:t>What is burning and how severely across gradients of ecoregions, ecotypes and seasonality and what ecotypes are showing resiliency?</a:t>
            </a:r>
            <a:endParaRPr lang="en-US" sz="3200" i="1" dirty="0"/>
          </a:p>
        </p:txBody>
      </p:sp>
      <p:sp>
        <p:nvSpPr>
          <p:cNvPr id="5" name="Rectangle 4">
            <a:extLst>
              <a:ext uri="{FF2B5EF4-FFF2-40B4-BE49-F238E27FC236}">
                <a16:creationId xmlns:a16="http://schemas.microsoft.com/office/drawing/2014/main" id="{C9E6A1AE-F6D2-4030-B03F-BB2016C0D1FF}"/>
              </a:ext>
            </a:extLst>
          </p:cNvPr>
          <p:cNvSpPr/>
          <p:nvPr/>
        </p:nvSpPr>
        <p:spPr>
          <a:xfrm>
            <a:off x="838200" y="117259"/>
            <a:ext cx="1144905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44D60"/>
                </a:solidFill>
                <a:effectLst/>
                <a:uLnTx/>
                <a:uFillTx/>
                <a:latin typeface="Arial Narrow" charset="0"/>
                <a:ea typeface="+mn-ea"/>
                <a:cs typeface="+mn-cs"/>
              </a:rPr>
              <a:t>Great Differences in Fire Effects for Taiga Plains vs. Taiga Shield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Evaluation of 136 Wildfires of Two Years (2014-15) of Extreme Drought in the Great Slave Lake Region</a:t>
            </a:r>
          </a:p>
        </p:txBody>
      </p:sp>
      <p:sp>
        <p:nvSpPr>
          <p:cNvPr id="19" name="Rectangle 18">
            <a:extLst>
              <a:ext uri="{FF2B5EF4-FFF2-40B4-BE49-F238E27FC236}">
                <a16:creationId xmlns:a16="http://schemas.microsoft.com/office/drawing/2014/main" id="{6C9486A5-2D24-4894-BD31-9D4C6F21860F}"/>
              </a:ext>
            </a:extLst>
          </p:cNvPr>
          <p:cNvSpPr/>
          <p:nvPr/>
        </p:nvSpPr>
        <p:spPr>
          <a:xfrm>
            <a:off x="115826" y="1674645"/>
            <a:ext cx="637641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chi-squared goodness of fit tests, we found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Taiga Plains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Peatlands are most resilient on the plains, where they are hydrologically well-connected to both ground water systems and larger peatland complexes. There large unburned and singed patches occurred across the landscape, and greater variability in burn severity was observed across seasons and ecotypes (left plots).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Taiga Shield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peatlands are more susceptible to wildfire, as they are smaller and hydrologically isolated by the rocky landscape. There burning affected proportionally larger peat areas with an evenness of burn severity (right plots) to the organic soil layers which may lead to less spatial diversity in post-fire recovery, making the landscape less resilient to future fire. </a:t>
            </a:r>
          </a:p>
        </p:txBody>
      </p:sp>
      <p:pic>
        <p:nvPicPr>
          <p:cNvPr id="20" name="Picture 19">
            <a:extLst>
              <a:ext uri="{FF2B5EF4-FFF2-40B4-BE49-F238E27FC236}">
                <a16:creationId xmlns:a16="http://schemas.microsoft.com/office/drawing/2014/main" id="{FAEDC7F5-158D-41C4-A1CF-119B9C965FD7}"/>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067789" y="2097717"/>
            <a:ext cx="4897643" cy="4378591"/>
          </a:xfrm>
          <a:prstGeom prst="rect">
            <a:avLst/>
          </a:prstGeom>
          <a:noFill/>
          <a:ln>
            <a:noFill/>
          </a:ln>
        </p:spPr>
      </p:pic>
      <p:sp>
        <p:nvSpPr>
          <p:cNvPr id="24" name="TextBox 23">
            <a:extLst>
              <a:ext uri="{FF2B5EF4-FFF2-40B4-BE49-F238E27FC236}">
                <a16:creationId xmlns:a16="http://schemas.microsoft.com/office/drawing/2014/main" id="{423E163B-DA5C-4102-AA44-C0E5D17A1D24}"/>
              </a:ext>
            </a:extLst>
          </p:cNvPr>
          <p:cNvSpPr txBox="1"/>
          <p:nvPr/>
        </p:nvSpPr>
        <p:spPr>
          <a:xfrm>
            <a:off x="9353235" y="6508805"/>
            <a:ext cx="3077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-Chavez TE-2018</a:t>
            </a:r>
          </a:p>
        </p:txBody>
      </p:sp>
      <p:sp>
        <p:nvSpPr>
          <p:cNvPr id="4" name="Rectangle 3">
            <a:extLst>
              <a:ext uri="{FF2B5EF4-FFF2-40B4-BE49-F238E27FC236}">
                <a16:creationId xmlns:a16="http://schemas.microsoft.com/office/drawing/2014/main" id="{4CD9C233-ED25-450C-9BBB-301D664D6248}"/>
              </a:ext>
            </a:extLst>
          </p:cNvPr>
          <p:cNvSpPr/>
          <p:nvPr/>
        </p:nvSpPr>
        <p:spPr>
          <a:xfrm>
            <a:off x="118872" y="6155966"/>
            <a:ext cx="68488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-Chavez LL, Graham JA, Vander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Bilt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DJL, and Battaglia MJ. 2022. Frontiers in Forests and Global Change.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10.3389/ffgc.2022.965605</a:t>
            </a:r>
          </a:p>
        </p:txBody>
      </p:sp>
      <p:sp>
        <p:nvSpPr>
          <p:cNvPr id="7" name="TextBox 6">
            <a:extLst>
              <a:ext uri="{FF2B5EF4-FFF2-40B4-BE49-F238E27FC236}">
                <a16:creationId xmlns:a16="http://schemas.microsoft.com/office/drawing/2014/main" id="{BFBC7BB1-D799-4244-BA77-7EF4B4F9B8CD}"/>
              </a:ext>
            </a:extLst>
          </p:cNvPr>
          <p:cNvSpPr txBox="1"/>
          <p:nvPr/>
        </p:nvSpPr>
        <p:spPr>
          <a:xfrm>
            <a:off x="7067789" y="1712137"/>
            <a:ext cx="5008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Burn Severity by Season for Taiga Plains and Shield</a:t>
            </a:r>
          </a:p>
        </p:txBody>
      </p:sp>
    </p:spTree>
    <p:custDataLst>
      <p:tags r:id="rId1"/>
    </p:custDataLst>
    <p:extLst>
      <p:ext uri="{BB962C8B-B14F-4D97-AF65-F5344CB8AC3E}">
        <p14:creationId xmlns:p14="http://schemas.microsoft.com/office/powerpoint/2010/main" val="1623166784"/>
      </p:ext>
    </p:extLst>
  </p:cSld>
  <p:clrMapOvr>
    <a:masterClrMapping/>
  </p:clrMapOvr>
  <mc:AlternateContent xmlns:mc="http://schemas.openxmlformats.org/markup-compatibility/2006" xmlns:p14="http://schemas.microsoft.com/office/powerpoint/2010/main">
    <mc:Choice Requires="p14">
      <p:transition spd="slow" p14:dur="2000" advTm="72851"/>
    </mc:Choice>
    <mc:Fallback xmlns="">
      <p:transition spd="slow" advTm="7285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1289957" y="194988"/>
            <a:ext cx="9931400" cy="1325563"/>
          </a:xfrm>
          <a:prstGeom prst="rect">
            <a:avLst/>
          </a:prstGeom>
        </p:spPr>
        <p:txBody>
          <a:bodyPr spcFirstLastPara="1" vert="horz" wrap="square" lIns="121900" tIns="121900" rIns="121900" bIns="121900" rtlCol="0" anchor="t" anchorCtr="0">
            <a:normAutofit/>
          </a:bodyPr>
          <a:lstStyle/>
          <a:p>
            <a:pPr algn="l"/>
            <a:r>
              <a:rPr lang="en" sz="3200" dirty="0">
                <a:solidFill>
                  <a:srgbClr val="244D60"/>
                </a:solidFill>
                <a:latin typeface="Arial Narrow" charset="0"/>
                <a:ea typeface="+mn-ea"/>
                <a:cs typeface="+mn-cs"/>
              </a:rPr>
              <a:t>CanFIRE Results: Peatlands are Dominant Source of C Emissions </a:t>
            </a:r>
            <a:r>
              <a:rPr lang="en-US" sz="3200" dirty="0">
                <a:solidFill>
                  <a:srgbClr val="244D60"/>
                </a:solidFill>
                <a:latin typeface="Arial Narrow" charset="0"/>
                <a:ea typeface="+mn-ea"/>
                <a:cs typeface="+mn-cs"/>
              </a:rPr>
              <a:t>in Extreme Wildfire</a:t>
            </a:r>
            <a:endParaRPr sz="3200" dirty="0">
              <a:solidFill>
                <a:srgbClr val="244D60"/>
              </a:solidFill>
              <a:latin typeface="Arial Narrow" charset="0"/>
              <a:ea typeface="+mn-ea"/>
              <a:cs typeface="+mn-cs"/>
            </a:endParaRPr>
          </a:p>
        </p:txBody>
      </p:sp>
      <p:sp>
        <p:nvSpPr>
          <p:cNvPr id="7" name="Google Shape;276;p39">
            <a:extLst>
              <a:ext uri="{FF2B5EF4-FFF2-40B4-BE49-F238E27FC236}">
                <a16:creationId xmlns:a16="http://schemas.microsoft.com/office/drawing/2014/main" id="{3D3DFBD9-EAB2-47F1-B09D-067C424F6660}"/>
              </a:ext>
            </a:extLst>
          </p:cNvPr>
          <p:cNvSpPr txBox="1">
            <a:spLocks noGrp="1"/>
          </p:cNvSpPr>
          <p:nvPr>
            <p:ph idx="1"/>
          </p:nvPr>
        </p:nvSpPr>
        <p:spPr>
          <a:xfrm>
            <a:off x="118872" y="1437409"/>
            <a:ext cx="6003394" cy="4351338"/>
          </a:xfrm>
          <a:prstGeom prst="rect">
            <a:avLst/>
          </a:prstGeom>
        </p:spPr>
        <p:txBody>
          <a:bodyPr spcFirstLastPara="1" vert="horz" wrap="square" lIns="121900" tIns="121900" rIns="121900" bIns="121900" rtlCol="0" anchor="t" anchorCtr="0">
            <a:normAutofit fontScale="92500" lnSpcReduction="10000"/>
          </a:bodyPr>
          <a:lstStyle/>
          <a:p>
            <a:r>
              <a:rPr lang="en-US" dirty="0"/>
              <a:t>Parameterized </a:t>
            </a:r>
            <a:r>
              <a:rPr lang="en-US" dirty="0" err="1"/>
              <a:t>CanFIRE</a:t>
            </a:r>
            <a:r>
              <a:rPr lang="en-US" dirty="0"/>
              <a:t> for peatlands using soil field  ([C], depth) data from study region </a:t>
            </a:r>
          </a:p>
          <a:p>
            <a:r>
              <a:rPr lang="en-US" dirty="0"/>
              <a:t>C</a:t>
            </a:r>
            <a:r>
              <a:rPr lang="en" dirty="0"/>
              <a:t>ompare </a:t>
            </a:r>
            <a:r>
              <a:rPr lang="en-US" dirty="0"/>
              <a:t>fire emissions </a:t>
            </a:r>
            <a:r>
              <a:rPr lang="en" dirty="0"/>
              <a:t>contributions of peatlands vs uplands:</a:t>
            </a:r>
            <a:endParaRPr dirty="0"/>
          </a:p>
          <a:p>
            <a:pPr lvl="1"/>
            <a:r>
              <a:rPr lang="en" b="1" dirty="0"/>
              <a:t>Uplands</a:t>
            </a:r>
            <a:r>
              <a:rPr lang="en" dirty="0"/>
              <a:t> (deciduous forest, coniferous forest)</a:t>
            </a:r>
            <a:endParaRPr dirty="0"/>
          </a:p>
          <a:p>
            <a:pPr lvl="1"/>
            <a:r>
              <a:rPr lang="en" b="1" dirty="0"/>
              <a:t>Peatlands</a:t>
            </a:r>
            <a:r>
              <a:rPr lang="en" dirty="0"/>
              <a:t> (open fen, treed fen, bog)</a:t>
            </a:r>
            <a:endParaRPr dirty="0"/>
          </a:p>
          <a:p>
            <a:pPr lvl="1"/>
            <a:r>
              <a:rPr lang="en" b="1" dirty="0"/>
              <a:t>Non-peatland wetlands</a:t>
            </a:r>
            <a:r>
              <a:rPr lang="en" dirty="0"/>
              <a:t> (marsh, swamp)</a:t>
            </a:r>
          </a:p>
          <a:p>
            <a:pPr lvl="1"/>
            <a:endParaRPr dirty="0"/>
          </a:p>
          <a:p>
            <a:pPr marL="0" indent="0">
              <a:spcAft>
                <a:spcPts val="1600"/>
              </a:spcAft>
              <a:buNone/>
            </a:pPr>
            <a:r>
              <a:rPr lang="en-US" dirty="0"/>
              <a:t>RESULTS:</a:t>
            </a:r>
            <a:endParaRPr dirty="0"/>
          </a:p>
        </p:txBody>
      </p:sp>
      <p:sp>
        <p:nvSpPr>
          <p:cNvPr id="283" name="Google Shape;283;p40"/>
          <p:cNvSpPr txBox="1"/>
          <p:nvPr/>
        </p:nvSpPr>
        <p:spPr>
          <a:xfrm>
            <a:off x="118872" y="5558034"/>
            <a:ext cx="11353800" cy="98484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On a rate basis (Mg/ha), </a:t>
            </a:r>
            <a:r>
              <a:rPr kumimoji="0" lang="en" sz="2400" b="1" i="0" u="none" strike="noStrike" kern="1200" cap="none" spc="0" normalizeH="0" baseline="0" noProof="0" dirty="0">
                <a:ln>
                  <a:noFill/>
                </a:ln>
                <a:solidFill>
                  <a:prstClr val="black"/>
                </a:solidFill>
                <a:effectLst/>
                <a:uLnTx/>
                <a:uFillTx/>
                <a:latin typeface="Calibri" panose="020F0502020204030204"/>
                <a:ea typeface="+mn-ea"/>
                <a:cs typeface="+mn-cs"/>
              </a:rPr>
              <a:t>non-peatland wetlands emit 2x</a:t>
            </a: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 as much carbon as </a:t>
            </a:r>
            <a:r>
              <a:rPr kumimoji="0" lang="en" sz="2400" b="1" i="0" u="none" strike="noStrike" kern="1200" cap="none" spc="0" normalizeH="0" baseline="0" noProof="0" dirty="0">
                <a:ln>
                  <a:noFill/>
                </a:ln>
                <a:solidFill>
                  <a:prstClr val="black"/>
                </a:solidFill>
                <a:effectLst/>
                <a:uLnTx/>
                <a:uFillTx/>
                <a:latin typeface="Calibri" panose="020F0502020204030204"/>
                <a:ea typeface="+mn-ea"/>
                <a:cs typeface="+mn-cs"/>
              </a:rPr>
              <a:t>uplands</a:t>
            </a: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 sz="2400" b="1" i="0" u="none" strike="noStrike" kern="1200" cap="none" spc="0" normalizeH="0" baseline="0" noProof="0" dirty="0">
                <a:ln>
                  <a:noFill/>
                </a:ln>
                <a:solidFill>
                  <a:prstClr val="black"/>
                </a:solidFill>
                <a:effectLst/>
                <a:uLnTx/>
                <a:uFillTx/>
                <a:latin typeface="Calibri" panose="020F0502020204030204"/>
                <a:ea typeface="+mn-ea"/>
                <a:cs typeface="+mn-cs"/>
              </a:rPr>
              <a:t>peatlands emit over 3x</a:t>
            </a: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 as much carbon as </a:t>
            </a:r>
            <a:r>
              <a:rPr kumimoji="0" lang="en" sz="2400" b="1" i="0" u="none" strike="noStrike" kern="1200" cap="none" spc="0" normalizeH="0" baseline="0" noProof="0" dirty="0">
                <a:ln>
                  <a:noFill/>
                </a:ln>
                <a:solidFill>
                  <a:prstClr val="black"/>
                </a:solidFill>
                <a:effectLst/>
                <a:uLnTx/>
                <a:uFillTx/>
                <a:latin typeface="Calibri" panose="020F0502020204030204"/>
                <a:ea typeface="+mn-ea"/>
                <a:cs typeface="+mn-cs"/>
              </a:rPr>
              <a:t>uplands</a:t>
            </a: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 during wildfires.</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4" name="Google Shape;284;p40"/>
          <p:cNvPicPr preferRelativeResize="0"/>
          <p:nvPr/>
        </p:nvPicPr>
        <p:blipFill rotWithShape="1">
          <a:blip r:embed="rId3">
            <a:alphaModFix/>
          </a:blip>
          <a:srcRect l="51091"/>
          <a:stretch/>
        </p:blipFill>
        <p:spPr>
          <a:xfrm>
            <a:off x="6255657" y="1201767"/>
            <a:ext cx="5446565" cy="4454465"/>
          </a:xfrm>
          <a:prstGeom prst="rect">
            <a:avLst/>
          </a:prstGeom>
          <a:noFill/>
          <a:ln>
            <a:noFill/>
          </a:ln>
        </p:spPr>
      </p:pic>
      <p:sp>
        <p:nvSpPr>
          <p:cNvPr id="6" name="TextBox 5">
            <a:extLst>
              <a:ext uri="{FF2B5EF4-FFF2-40B4-BE49-F238E27FC236}">
                <a16:creationId xmlns:a16="http://schemas.microsoft.com/office/drawing/2014/main" id="{A29E5897-3E1C-480D-9D68-E369204E4664}"/>
              </a:ext>
            </a:extLst>
          </p:cNvPr>
          <p:cNvSpPr txBox="1"/>
          <p:nvPr/>
        </p:nvSpPr>
        <p:spPr>
          <a:xfrm>
            <a:off x="9353235" y="6508805"/>
            <a:ext cx="3077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-Chavez TE-2018</a:t>
            </a:r>
          </a:p>
        </p:txBody>
      </p:sp>
      <p:sp>
        <p:nvSpPr>
          <p:cNvPr id="10" name="Rectangle 9">
            <a:extLst>
              <a:ext uri="{FF2B5EF4-FFF2-40B4-BE49-F238E27FC236}">
                <a16:creationId xmlns:a16="http://schemas.microsoft.com/office/drawing/2014/main" id="{FCCBCBA7-8017-4173-9D18-F7C5ACE80E8F}"/>
              </a:ext>
            </a:extLst>
          </p:cNvPr>
          <p:cNvSpPr/>
          <p:nvPr/>
        </p:nvSpPr>
        <p:spPr>
          <a:xfrm>
            <a:off x="118872" y="6476743"/>
            <a:ext cx="68488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Billmire</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VanderBilt</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Bourgeau</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-Chavez LL, in prep.  </a:t>
            </a:r>
            <a:r>
              <a:rPr kumimoji="0" lang="en-US" sz="20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SEE POSTER </a:t>
            </a:r>
            <a:endParaRPr kumimoji="0" lang="en-US" sz="16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08071A66-9D36-2016-8DA8-C6EFFC719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719457" cy="6858000"/>
          </a:xfrm>
          <a:prstGeom prst="rect">
            <a:avLst/>
          </a:prstGeom>
        </p:spPr>
      </p:pic>
      <p:sp>
        <p:nvSpPr>
          <p:cNvPr id="36" name="Rectangle 35">
            <a:extLst>
              <a:ext uri="{FF2B5EF4-FFF2-40B4-BE49-F238E27FC236}">
                <a16:creationId xmlns:a16="http://schemas.microsoft.com/office/drawing/2014/main" id="{2919839F-BD7D-9514-C7FF-B12A454F11E5}"/>
              </a:ext>
            </a:extLst>
          </p:cNvPr>
          <p:cNvSpPr>
            <a:spLocks/>
          </p:cNvSpPr>
          <p:nvPr/>
        </p:nvSpPr>
        <p:spPr>
          <a:xfrm>
            <a:off x="8719456" y="0"/>
            <a:ext cx="3472544" cy="6858000"/>
          </a:xfrm>
          <a:prstGeom prst="rect">
            <a:avLst/>
          </a:prstGeom>
          <a:solidFill>
            <a:schemeClr val="tx2">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numCol="1" rtlCol="0" anchor="t" anchorCtr="1">
            <a:noAutofit/>
          </a:bodyPr>
          <a:lstStyle/>
          <a:p>
            <a:pPr marL="0" marR="0" lvl="0" indent="0" algn="r" defTabSz="914400" rtl="0" eaLnBrk="1" fontAlgn="auto" latinLnBrk="0" hangingPunct="1">
              <a:lnSpc>
                <a:spcPct val="100000"/>
              </a:lnSpc>
              <a:spcBef>
                <a:spcPts val="0"/>
              </a:spcBef>
              <a:spcAft>
                <a:spcPts val="1500"/>
              </a:spcAft>
              <a:buClr>
                <a:srgbClr val="067471"/>
              </a:buClr>
              <a:buSzPct val="125000"/>
              <a:buFontTx/>
              <a:buNone/>
              <a:tabLst/>
              <a:defRPr/>
            </a:pPr>
            <a:r>
              <a:rPr kumimoji="0" lang="en-US" sz="2000" b="1"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Yaacoub (NSERC 2019): Bark Beetle Project Update </a:t>
            </a:r>
          </a:p>
          <a:p>
            <a:pPr marL="0" marR="0" lvl="0" indent="0" algn="r" defTabSz="914400" rtl="0" eaLnBrk="1" fontAlgn="auto" latinLnBrk="0" hangingPunct="1">
              <a:lnSpc>
                <a:spcPct val="100000"/>
              </a:lnSpc>
              <a:spcBef>
                <a:spcPts val="0"/>
              </a:spcBef>
              <a:spcAft>
                <a:spcPts val="1500"/>
              </a:spcAft>
              <a:buClr>
                <a:srgbClr val="067471"/>
              </a:buClr>
              <a:buSzPct val="125000"/>
              <a:buFontTx/>
              <a:buNone/>
              <a:tabLst/>
              <a:defRPr/>
            </a:pPr>
            <a:r>
              <a:rPr kumimoji="0" lang="en-US" sz="2000" b="1" i="0" u="none" strike="noStrike" kern="2000" cap="none" spc="0" normalizeH="0" baseline="0" noProof="0" dirty="0">
                <a:ln>
                  <a:noFill/>
                </a:ln>
                <a:solidFill>
                  <a:srgbClr val="7AB1B2"/>
                </a:solidFill>
                <a:effectLst/>
                <a:uLnTx/>
                <a:uFillTx/>
                <a:latin typeface="Yu Gothic UI" panose="020B0500000000000000" pitchFamily="34" charset="-128"/>
                <a:ea typeface="Yu Gothic UI" panose="020B0500000000000000" pitchFamily="34" charset="-128"/>
                <a:cs typeface="Arial" panose="020B0604020202020204" pitchFamily="34" charset="0"/>
              </a:rPr>
              <a:t>2485</a:t>
            </a:r>
            <a:r>
              <a:rPr kumimoji="0" lang="en-US" sz="2000" b="0" i="0" u="none" strike="noStrike" kern="2000" cap="none" spc="0" normalizeH="0" baseline="0" noProof="0" dirty="0">
                <a:ln>
                  <a:noFill/>
                </a:ln>
                <a:solidFill>
                  <a:srgbClr val="089996">
                    <a:alpha val="75000"/>
                  </a:srgbClr>
                </a:solidFill>
                <a:effectLst/>
                <a:uLnTx/>
                <a:uFillTx/>
                <a:latin typeface="Yu Gothic UI" panose="020B0500000000000000" pitchFamily="34" charset="-128"/>
                <a:ea typeface="Yu Gothic UI" panose="020B0500000000000000" pitchFamily="34" charset="-128"/>
                <a:cs typeface="Arial" panose="020B0604020202020204" pitchFamily="34" charset="0"/>
              </a:rPr>
              <a:t> </a:t>
            </a: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overstory trees were measured across </a:t>
            </a:r>
            <a:r>
              <a:rPr kumimoji="0" lang="en-US" sz="2000" b="1" i="0" u="none" strike="noStrike" kern="2000" cap="none" spc="0" normalizeH="0" baseline="0" noProof="0" dirty="0">
                <a:ln>
                  <a:noFill/>
                </a:ln>
                <a:solidFill>
                  <a:srgbClr val="7AB1B2"/>
                </a:solidFill>
                <a:effectLst/>
                <a:uLnTx/>
                <a:uFillTx/>
                <a:latin typeface="Yu Gothic UI" panose="020B0500000000000000" pitchFamily="34" charset="-128"/>
                <a:ea typeface="Yu Gothic UI" panose="020B0500000000000000" pitchFamily="34" charset="-128"/>
                <a:cs typeface="Arial" panose="020B0604020202020204" pitchFamily="34" charset="0"/>
              </a:rPr>
              <a:t>64</a:t>
            </a: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 plots within a spruce bark beetle affected region in Kluane, Yukon. </a:t>
            </a:r>
            <a:r>
              <a:rPr kumimoji="0" lang="en-US" sz="2000" b="1" i="0" u="none" strike="noStrike" kern="2000" cap="none" spc="0" normalizeH="0" baseline="0" noProof="0" dirty="0">
                <a:ln>
                  <a:noFill/>
                </a:ln>
                <a:solidFill>
                  <a:srgbClr val="7AB1B2"/>
                </a:solidFill>
                <a:effectLst/>
                <a:uLnTx/>
                <a:uFillTx/>
                <a:latin typeface="Yu Gothic UI" panose="020B0500000000000000" pitchFamily="34" charset="-128"/>
                <a:ea typeface="Yu Gothic UI" panose="020B0500000000000000" pitchFamily="34" charset="-128"/>
                <a:cs typeface="Arial" panose="020B0604020202020204" pitchFamily="34" charset="0"/>
              </a:rPr>
              <a:t>57% </a:t>
            </a: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were live- and</a:t>
            </a:r>
            <a:r>
              <a:rPr kumimoji="0" lang="en-US" sz="2000" b="0" i="0" u="none" strike="noStrike" kern="2000" cap="none" spc="0" normalizeH="0" baseline="0" noProof="0" dirty="0">
                <a:ln>
                  <a:noFill/>
                </a:ln>
                <a:solidFill>
                  <a:srgbClr val="E7E6E6">
                    <a:alpha val="75000"/>
                  </a:srgbClr>
                </a:solidFill>
                <a:effectLst/>
                <a:uLnTx/>
                <a:uFillTx/>
                <a:latin typeface="Yu Gothic UI" panose="020B0500000000000000" pitchFamily="34" charset="-128"/>
                <a:ea typeface="Yu Gothic UI" panose="020B0500000000000000" pitchFamily="34" charset="-128"/>
                <a:cs typeface="Arial" panose="020B0604020202020204" pitchFamily="34" charset="0"/>
              </a:rPr>
              <a:t> </a:t>
            </a:r>
            <a:r>
              <a:rPr kumimoji="0" lang="en-US" sz="2000" b="1" i="0" u="none" strike="noStrike" kern="2000" cap="none" spc="0" normalizeH="0" baseline="0" noProof="0" dirty="0">
                <a:ln>
                  <a:noFill/>
                </a:ln>
                <a:solidFill>
                  <a:srgbClr val="7AB1B2"/>
                </a:solidFill>
                <a:effectLst/>
                <a:uLnTx/>
                <a:uFillTx/>
                <a:latin typeface="Yu Gothic UI" panose="020B0500000000000000" pitchFamily="34" charset="-128"/>
                <a:ea typeface="Yu Gothic UI" panose="020B0500000000000000" pitchFamily="34" charset="-128"/>
                <a:cs typeface="Arial" panose="020B0604020202020204" pitchFamily="34" charset="0"/>
              </a:rPr>
              <a:t>31% </a:t>
            </a: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were dead-standing white spruce trees. The remaining </a:t>
            </a:r>
            <a:r>
              <a:rPr kumimoji="0" lang="en-US" sz="2000" b="1" i="0" u="none" strike="noStrike" kern="2000" cap="none" spc="0" normalizeH="0" baseline="0" noProof="0" dirty="0">
                <a:ln>
                  <a:noFill/>
                </a:ln>
                <a:solidFill>
                  <a:srgbClr val="7AB1B2"/>
                </a:solidFill>
                <a:effectLst/>
                <a:uLnTx/>
                <a:uFillTx/>
                <a:latin typeface="Yu Gothic UI" panose="020B0500000000000000" pitchFamily="34" charset="-128"/>
                <a:ea typeface="Yu Gothic UI" panose="020B0500000000000000" pitchFamily="34" charset="-128"/>
                <a:cs typeface="Arial" panose="020B0604020202020204" pitchFamily="34" charset="0"/>
              </a:rPr>
              <a:t>12% </a:t>
            </a: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were deciduous.</a:t>
            </a:r>
          </a:p>
          <a:p>
            <a:pPr marL="0" marR="0" lvl="0" indent="0" algn="r" defTabSz="914400" rtl="0" eaLnBrk="1" fontAlgn="auto" latinLnBrk="0" hangingPunct="1">
              <a:lnSpc>
                <a:spcPct val="100000"/>
              </a:lnSpc>
              <a:spcBef>
                <a:spcPts val="0"/>
              </a:spcBef>
              <a:spcAft>
                <a:spcPts val="1500"/>
              </a:spcAft>
              <a:buClr>
                <a:srgbClr val="067471"/>
              </a:buClr>
              <a:buSzPct val="125000"/>
              <a:buFontTx/>
              <a:buNone/>
              <a:tabLst/>
              <a:defRPr/>
            </a:pP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Plot data will be used with ABoVE airborne data to model component live and dead volumes of trees. </a:t>
            </a:r>
          </a:p>
          <a:p>
            <a:pPr marL="0" marR="0" lvl="0" indent="0" algn="r" defTabSz="914400" rtl="0" eaLnBrk="1" fontAlgn="auto" latinLnBrk="0" hangingPunct="1">
              <a:lnSpc>
                <a:spcPct val="100000"/>
              </a:lnSpc>
              <a:spcBef>
                <a:spcPts val="0"/>
              </a:spcBef>
              <a:spcAft>
                <a:spcPts val="1500"/>
              </a:spcAft>
              <a:buClr>
                <a:srgbClr val="067471"/>
              </a:buClr>
              <a:buSzPct val="125000"/>
              <a:buFontTx/>
              <a:buNone/>
              <a:tabLst/>
              <a:defRPr/>
            </a:pPr>
            <a:r>
              <a:rPr kumimoji="0" lang="en-US" sz="2000" b="0" i="0" u="none" strike="noStrike" kern="20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Arial" panose="020B0604020202020204" pitchFamily="34" charset="0"/>
              </a:rPr>
              <a:t>We are also working with Yukon Forestry to incorporate their plots in these models.</a:t>
            </a:r>
          </a:p>
          <a:p>
            <a:pPr marL="0" marR="0" lvl="0" indent="0" algn="r" defTabSz="914400" rtl="0" eaLnBrk="1" fontAlgn="auto" latinLnBrk="0" hangingPunct="1">
              <a:lnSpc>
                <a:spcPct val="100000"/>
              </a:lnSpc>
              <a:spcBef>
                <a:spcPts val="0"/>
              </a:spcBef>
              <a:spcAft>
                <a:spcPts val="1500"/>
              </a:spcAft>
              <a:buClr>
                <a:srgbClr val="067471"/>
              </a:buClr>
              <a:buSzPct val="125000"/>
              <a:buFontTx/>
              <a:buNone/>
              <a:tabLst/>
              <a:defRPr/>
            </a:pPr>
            <a:r>
              <a:rPr kumimoji="0" lang="en-US" sz="1600" b="0" i="1" u="none" strike="noStrike" kern="2000" cap="none" spc="0" normalizeH="0" baseline="0" noProof="0" dirty="0">
                <a:ln>
                  <a:noFill/>
                </a:ln>
                <a:solidFill>
                  <a:schemeClr val="bg1"/>
                </a:solidFill>
                <a:effectLst/>
                <a:uLnTx/>
                <a:uFillTx/>
                <a:latin typeface="Yu Gothic UI" panose="020B0500000000000000" pitchFamily="34" charset="-128"/>
                <a:ea typeface="Yu Gothic UI" panose="020B0500000000000000" pitchFamily="34" charset="-128"/>
                <a:cs typeface="Arial" panose="020B0604020202020204" pitchFamily="34" charset="0"/>
              </a:rPr>
              <a:t>Contact:  s.yaacoub@queensu.ca</a:t>
            </a:r>
            <a:endParaRPr kumimoji="0" lang="en-CA" sz="1600" b="0" i="1"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675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ct val="100000"/>
              <a:buFont typeface="Calibri"/>
              <a:buNone/>
            </a:pPr>
            <a:r>
              <a:rPr lang="en-US" dirty="0"/>
              <a:t>Other Activities:</a:t>
            </a:r>
            <a:endParaRPr dirty="0"/>
          </a:p>
        </p:txBody>
      </p:sp>
      <p:sp>
        <p:nvSpPr>
          <p:cNvPr id="170" name="Google Shape;170;p19"/>
          <p:cNvSpPr txBox="1">
            <a:spLocks noGrp="1"/>
          </p:cNvSpPr>
          <p:nvPr>
            <p:ph type="body" idx="10"/>
          </p:nvPr>
        </p:nvSpPr>
        <p:spPr>
          <a:prstGeom prst="rect">
            <a:avLst/>
          </a:prstGeom>
          <a:noFill/>
          <a:ln>
            <a:noFill/>
          </a:ln>
        </p:spPr>
        <p:txBody>
          <a:bodyPr spcFirstLastPara="1" wrap="square" lIns="0" tIns="45700" rIns="0" bIns="45700" anchor="t" anchorCtr="0">
            <a:normAutofit/>
          </a:bodyPr>
          <a:lstStyle/>
          <a:p>
            <a:pPr indent="-457200">
              <a:lnSpc>
                <a:spcPct val="100000"/>
              </a:lnSpc>
              <a:spcBef>
                <a:spcPts val="0"/>
              </a:spcBef>
              <a:buClr>
                <a:schemeClr val="dk1"/>
              </a:buClr>
              <a:buSzPct val="100000"/>
            </a:pPr>
            <a:r>
              <a:rPr lang="en-US" sz="3500" dirty="0">
                <a:solidFill>
                  <a:schemeClr val="dk1"/>
                </a:solidFill>
              </a:rPr>
              <a:t>~35 Archived Products related to fire disturbance on the </a:t>
            </a:r>
            <a:r>
              <a:rPr lang="en-US" sz="3500" dirty="0" err="1">
                <a:solidFill>
                  <a:schemeClr val="dk1"/>
                </a:solidFill>
              </a:rPr>
              <a:t>ABoVE</a:t>
            </a:r>
            <a:r>
              <a:rPr lang="en-US" sz="3500" dirty="0">
                <a:solidFill>
                  <a:schemeClr val="dk1"/>
                </a:solidFill>
              </a:rPr>
              <a:t> website list</a:t>
            </a:r>
          </a:p>
          <a:p>
            <a:pPr indent="-457200">
              <a:lnSpc>
                <a:spcPct val="100000"/>
              </a:lnSpc>
              <a:spcBef>
                <a:spcPts val="0"/>
              </a:spcBef>
              <a:buClr>
                <a:schemeClr val="dk1"/>
              </a:buClr>
              <a:buSzPct val="100000"/>
            </a:pPr>
            <a:r>
              <a:rPr lang="en-US" sz="3500" dirty="0">
                <a:solidFill>
                  <a:schemeClr val="dk1"/>
                </a:solidFill>
              </a:rPr>
              <a:t>Developed Tundra fire model benchmarking needs document to:</a:t>
            </a:r>
          </a:p>
          <a:p>
            <a:pPr lvl="1" indent="-457200">
              <a:lnSpc>
                <a:spcPct val="100000"/>
              </a:lnSpc>
              <a:spcBef>
                <a:spcPts val="0"/>
              </a:spcBef>
              <a:buClr>
                <a:schemeClr val="dk1"/>
              </a:buClr>
              <a:buSzPct val="100000"/>
            </a:pPr>
            <a:r>
              <a:rPr lang="en-US" sz="3100" dirty="0">
                <a:solidFill>
                  <a:schemeClr val="dk1"/>
                </a:solidFill>
              </a:rPr>
              <a:t>Connect with data compilation results</a:t>
            </a:r>
          </a:p>
          <a:p>
            <a:pPr lvl="1" indent="-457200">
              <a:lnSpc>
                <a:spcPct val="100000"/>
              </a:lnSpc>
              <a:spcBef>
                <a:spcPts val="0"/>
              </a:spcBef>
              <a:buClr>
                <a:schemeClr val="dk1"/>
              </a:buClr>
              <a:buSzPct val="100000"/>
            </a:pPr>
            <a:r>
              <a:rPr lang="en-US" sz="3100" dirty="0">
                <a:solidFill>
                  <a:schemeClr val="dk1"/>
                </a:solidFill>
              </a:rPr>
              <a:t>Assess opportunities and gaps for modeling and measurements</a:t>
            </a:r>
          </a:p>
          <a:p>
            <a:pPr lvl="1" indent="-457200">
              <a:lnSpc>
                <a:spcPct val="100000"/>
              </a:lnSpc>
              <a:spcBef>
                <a:spcPts val="0"/>
              </a:spcBef>
              <a:buClr>
                <a:schemeClr val="dk1"/>
              </a:buClr>
              <a:buSzPct val="100000"/>
            </a:pPr>
            <a:endParaRPr sz="3100" dirty="0">
              <a:solidFill>
                <a:schemeClr val="dk1"/>
              </a:solidFill>
            </a:endParaRPr>
          </a:p>
        </p:txBody>
      </p:sp>
      <p:sp>
        <p:nvSpPr>
          <p:cNvPr id="3" name="TextBox 2">
            <a:extLst>
              <a:ext uri="{FF2B5EF4-FFF2-40B4-BE49-F238E27FC236}">
                <a16:creationId xmlns:a16="http://schemas.microsoft.com/office/drawing/2014/main" id="{21405B21-B4C9-A8F1-0C32-58CF93911EC8}"/>
              </a:ext>
            </a:extLst>
          </p:cNvPr>
          <p:cNvSpPr txBox="1"/>
          <p:nvPr/>
        </p:nvSpPr>
        <p:spPr>
          <a:xfrm>
            <a:off x="6192630" y="1336413"/>
            <a:ext cx="5384800" cy="923330"/>
          </a:xfrm>
          <a:prstGeom prst="rect">
            <a:avLst/>
          </a:prstGeom>
          <a:noFill/>
        </p:spPr>
        <p:txBody>
          <a:bodyPr wrap="square" rtlCol="0">
            <a:spAutoFit/>
          </a:bodyPr>
          <a:lstStyle/>
          <a:p>
            <a:r>
              <a:rPr lang="en-US" dirty="0"/>
              <a:t>Google Drive materials:</a:t>
            </a:r>
          </a:p>
          <a:p>
            <a:r>
              <a:rPr lang="en-US" dirty="0"/>
              <a:t>https://drive.google.com/drive/folders/1__wpq-s29yxmYyiPy7UcmCkNbb4t9Tbe?usp=sharing</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307622" y="6595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Coming Attractions: Synthesis Ideas</a:t>
            </a:r>
            <a:endParaRPr dirty="0"/>
          </a:p>
        </p:txBody>
      </p:sp>
      <p:sp>
        <p:nvSpPr>
          <p:cNvPr id="89" name="Google Shape;89;p2"/>
          <p:cNvSpPr txBox="1">
            <a:spLocks noGrp="1"/>
          </p:cNvSpPr>
          <p:nvPr>
            <p:ph type="body" idx="1"/>
          </p:nvPr>
        </p:nvSpPr>
        <p:spPr>
          <a:xfrm>
            <a:off x="228600" y="1896533"/>
            <a:ext cx="11857323" cy="45924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dirty="0"/>
              <a:t>Synthesis ideas under discussion (from notes &amp; survey - unfiltered):</a:t>
            </a:r>
            <a:endParaRPr dirty="0"/>
          </a:p>
          <a:p>
            <a:pPr marL="574675" lvl="0" indent="-457200" algn="l" rtl="0">
              <a:lnSpc>
                <a:spcPct val="90000"/>
              </a:lnSpc>
              <a:spcBef>
                <a:spcPts val="600"/>
              </a:spcBef>
              <a:spcAft>
                <a:spcPts val="0"/>
              </a:spcAft>
              <a:buClr>
                <a:schemeClr val="dk1"/>
              </a:buClr>
              <a:buSzPts val="2400"/>
              <a:buChar char="•"/>
            </a:pPr>
            <a:r>
              <a:rPr lang="en-US" sz="2200" dirty="0"/>
              <a:t>Tundra fire combustion &amp; regrowth  (from NAU workshop)</a:t>
            </a:r>
            <a:endParaRPr sz="2200" dirty="0"/>
          </a:p>
          <a:p>
            <a:pPr marL="574675" lvl="0" indent="-457200" algn="l" rtl="0">
              <a:lnSpc>
                <a:spcPct val="90000"/>
              </a:lnSpc>
              <a:spcBef>
                <a:spcPts val="600"/>
              </a:spcBef>
              <a:spcAft>
                <a:spcPts val="0"/>
              </a:spcAft>
              <a:buClr>
                <a:schemeClr val="dk1"/>
              </a:buClr>
              <a:buSzPts val="2400"/>
              <a:buChar char="•"/>
            </a:pPr>
            <a:r>
              <a:rPr lang="en-US" sz="2200" dirty="0"/>
              <a:t>Drivers of fire occurrence &amp; change: lightning, climate, soil/fuel moisture (weather), shrub density </a:t>
            </a:r>
            <a:endParaRPr sz="2200" dirty="0"/>
          </a:p>
          <a:p>
            <a:pPr marL="574675" lvl="0" indent="-457200" algn="l" rtl="0">
              <a:lnSpc>
                <a:spcPct val="90000"/>
              </a:lnSpc>
              <a:spcBef>
                <a:spcPts val="600"/>
              </a:spcBef>
              <a:spcAft>
                <a:spcPts val="0"/>
              </a:spcAft>
              <a:buClr>
                <a:schemeClr val="dk1"/>
              </a:buClr>
              <a:buSzPts val="2400"/>
              <a:buChar char="•"/>
            </a:pPr>
            <a:r>
              <a:rPr lang="en-US" sz="2200" dirty="0"/>
              <a:t>Carbon cycle &amp; mechanisms of recovery</a:t>
            </a:r>
            <a:endParaRPr sz="2200" dirty="0"/>
          </a:p>
        </p:txBody>
      </p:sp>
      <p:sp>
        <p:nvSpPr>
          <p:cNvPr id="93" name="Google Shape;93;p2"/>
          <p:cNvSpPr txBox="1"/>
          <p:nvPr/>
        </p:nvSpPr>
        <p:spPr>
          <a:xfrm>
            <a:off x="214203" y="3398590"/>
            <a:ext cx="7286897" cy="2803636"/>
          </a:xfrm>
          <a:prstGeom prst="rect">
            <a:avLst/>
          </a:prstGeom>
          <a:noFill/>
          <a:ln>
            <a:noFill/>
          </a:ln>
        </p:spPr>
        <p:txBody>
          <a:bodyPr spcFirstLastPara="1" wrap="square" lIns="91425" tIns="45700" rIns="91425" bIns="45700" anchor="t" anchorCtr="0">
            <a:noAutofit/>
          </a:bodyPr>
          <a:lstStyle/>
          <a:p>
            <a:pPr marL="574675" marR="0" lvl="0" indent="-457200" algn="l" rtl="0">
              <a:lnSpc>
                <a:spcPct val="90000"/>
              </a:lnSpc>
              <a:spcBef>
                <a:spcPts val="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Fire impacts on nutrients, microbial community,</a:t>
            </a:r>
            <a:br>
              <a:rPr lang="en-US" sz="2200" b="0" i="0" u="none" strike="noStrike" cap="none" dirty="0">
                <a:solidFill>
                  <a:schemeClr val="dk1"/>
                </a:solidFill>
                <a:latin typeface="Calibri"/>
                <a:ea typeface="Calibri"/>
                <a:cs typeface="Calibri"/>
                <a:sym typeface="Calibri"/>
              </a:rPr>
            </a:br>
            <a:r>
              <a:rPr lang="en-US" sz="2200" b="0" i="0" u="none" strike="noStrike" cap="none" dirty="0">
                <a:solidFill>
                  <a:schemeClr val="dk1"/>
                </a:solidFill>
                <a:latin typeface="Calibri"/>
                <a:ea typeface="Calibri"/>
                <a:cs typeface="Calibri"/>
                <a:sym typeface="Calibri"/>
              </a:rPr>
              <a:t> climate, competition</a:t>
            </a:r>
            <a:endParaRPr sz="2200" b="0" i="0" u="none" strike="noStrike" cap="none" dirty="0">
              <a:solidFill>
                <a:srgbClr val="000000"/>
              </a:solidFill>
              <a:latin typeface="Arial"/>
              <a:ea typeface="Arial"/>
              <a:cs typeface="Arial"/>
              <a:sym typeface="Arial"/>
            </a:endParaRPr>
          </a:p>
          <a:p>
            <a:pPr marL="574675" marR="0" lvl="0" indent="-457200" algn="l" rtl="0">
              <a:lnSpc>
                <a:spcPct val="90000"/>
              </a:lnSpc>
              <a:spcBef>
                <a:spcPts val="60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Moisture, hydrology, permafrost interactions </a:t>
            </a:r>
            <a:br>
              <a:rPr lang="en-US" sz="2200" b="0" i="0" u="none" strike="noStrike" cap="none" dirty="0">
                <a:solidFill>
                  <a:schemeClr val="dk1"/>
                </a:solidFill>
                <a:latin typeface="Calibri"/>
                <a:ea typeface="Calibri"/>
                <a:cs typeface="Calibri"/>
                <a:sym typeface="Calibri"/>
              </a:rPr>
            </a:br>
            <a:r>
              <a:rPr lang="en-US" sz="2200" b="0" i="0" u="none" strike="noStrike" cap="none" dirty="0">
                <a:solidFill>
                  <a:schemeClr val="dk1"/>
                </a:solidFill>
                <a:latin typeface="Calibri"/>
                <a:ea typeface="Calibri"/>
                <a:cs typeface="Calibri"/>
                <a:sym typeface="Calibri"/>
              </a:rPr>
              <a:t>with fire</a:t>
            </a:r>
            <a:endParaRPr sz="2200" b="0" i="0" u="none" strike="noStrike" cap="none" dirty="0">
              <a:solidFill>
                <a:srgbClr val="000000"/>
              </a:solidFill>
              <a:latin typeface="Arial"/>
              <a:ea typeface="Arial"/>
              <a:cs typeface="Arial"/>
              <a:sym typeface="Arial"/>
            </a:endParaRPr>
          </a:p>
          <a:p>
            <a:pPr marL="574675" marR="0" lvl="0" indent="-457200" algn="l" rtl="0">
              <a:lnSpc>
                <a:spcPct val="90000"/>
              </a:lnSpc>
              <a:spcBef>
                <a:spcPts val="60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Post-fire impacts on permafrost (drivers, </a:t>
            </a:r>
            <a:br>
              <a:rPr lang="en-US" sz="2200" b="0" i="0" u="none" strike="noStrike" cap="none" dirty="0">
                <a:solidFill>
                  <a:schemeClr val="dk1"/>
                </a:solidFill>
                <a:latin typeface="Calibri"/>
                <a:ea typeface="Calibri"/>
                <a:cs typeface="Calibri"/>
                <a:sym typeface="Calibri"/>
              </a:rPr>
            </a:br>
            <a:r>
              <a:rPr lang="en-US" sz="2200" b="0" i="0" u="none" strike="noStrike" cap="none" dirty="0">
                <a:solidFill>
                  <a:schemeClr val="dk1"/>
                </a:solidFill>
                <a:latin typeface="Calibri"/>
                <a:ea typeface="Calibri"/>
                <a:cs typeface="Calibri"/>
                <a:sym typeface="Calibri"/>
              </a:rPr>
              <a:t>magnitude, future changes, etc.)</a:t>
            </a:r>
            <a:endParaRPr sz="2200" b="0" i="0" u="none" strike="noStrike" cap="none" dirty="0">
              <a:solidFill>
                <a:srgbClr val="000000"/>
              </a:solidFill>
              <a:latin typeface="Arial"/>
              <a:ea typeface="Arial"/>
              <a:cs typeface="Arial"/>
              <a:sym typeface="Arial"/>
            </a:endParaRPr>
          </a:p>
          <a:p>
            <a:pPr marL="574675" marR="0" lvl="0" indent="-457200" algn="l" rtl="0">
              <a:lnSpc>
                <a:spcPct val="90000"/>
              </a:lnSpc>
              <a:spcBef>
                <a:spcPts val="60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Effects of fire on landscape scale </a:t>
            </a:r>
            <a:endParaRPr sz="2200" b="0" i="0" u="none" strike="noStrike" cap="none" dirty="0">
              <a:solidFill>
                <a:srgbClr val="000000"/>
              </a:solidFill>
              <a:latin typeface="Arial"/>
              <a:ea typeface="Arial"/>
              <a:cs typeface="Arial"/>
              <a:sym typeface="Arial"/>
            </a:endParaRPr>
          </a:p>
          <a:p>
            <a:pPr marL="574675" marR="0" lvl="0" indent="-457200" algn="l" rtl="0">
              <a:lnSpc>
                <a:spcPct val="90000"/>
              </a:lnSpc>
              <a:spcBef>
                <a:spcPts val="60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Post-fire trajectories </a:t>
            </a:r>
            <a:endParaRPr sz="2200" b="0" i="0" u="none" strike="noStrike" cap="none" dirty="0">
              <a:solidFill>
                <a:srgbClr val="000000"/>
              </a:solidFill>
              <a:latin typeface="Arial"/>
              <a:ea typeface="Arial"/>
              <a:cs typeface="Arial"/>
              <a:sym typeface="Arial"/>
            </a:endParaRPr>
          </a:p>
          <a:p>
            <a:pPr marL="574675" marR="0" lvl="0" indent="-457200" algn="l" rtl="0">
              <a:lnSpc>
                <a:spcPct val="90000"/>
              </a:lnSpc>
              <a:spcBef>
                <a:spcPts val="600"/>
              </a:spcBef>
              <a:spcAft>
                <a:spcPts val="0"/>
              </a:spcAft>
              <a:buClr>
                <a:schemeClr val="dk1"/>
              </a:buClr>
              <a:buSzPts val="2400"/>
              <a:buFont typeface="Arial"/>
              <a:buChar char="•"/>
            </a:pPr>
            <a:r>
              <a:rPr lang="en-US" sz="2200" b="0" i="0" u="none" strike="noStrike" cap="none" dirty="0">
                <a:solidFill>
                  <a:schemeClr val="dk1"/>
                </a:solidFill>
                <a:latin typeface="Calibri"/>
                <a:ea typeface="Calibri"/>
                <a:cs typeface="Calibri"/>
                <a:sym typeface="Calibri"/>
              </a:rPr>
              <a:t>Ecosystem succession in the tundra</a:t>
            </a:r>
            <a:endParaRPr sz="2200" b="0" i="0" u="none" strike="noStrike" cap="none" dirty="0">
              <a:solidFill>
                <a:schemeClr val="dk1"/>
              </a:solidFill>
              <a:latin typeface="Calibri"/>
              <a:ea typeface="Calibri"/>
              <a:cs typeface="Calibri"/>
              <a:sym typeface="Calibri"/>
            </a:endParaRPr>
          </a:p>
        </p:txBody>
      </p:sp>
      <p:pic>
        <p:nvPicPr>
          <p:cNvPr id="2" name="Google Shape;135;p15" descr="https://lh6.googleusercontent.com/J5JnpYEoFq3r06tFJ9L46VDI04X87SOFECyhA_LZtTCh0flL8KNMemM8FHXluCw-ExIjVDHW1SwD_n8OKwuGWrkH__MAHnZnEuXRYSWWvgvu1XUJrr6ZQlrsic-3oDwyc4xoMCgZ">
            <a:extLst>
              <a:ext uri="{FF2B5EF4-FFF2-40B4-BE49-F238E27FC236}">
                <a16:creationId xmlns:a16="http://schemas.microsoft.com/office/drawing/2014/main" id="{FCE48F25-49E7-BE1D-27B1-9DF48136FBC5}"/>
              </a:ext>
            </a:extLst>
          </p:cNvPr>
          <p:cNvPicPr preferRelativeResize="0"/>
          <p:nvPr/>
        </p:nvPicPr>
        <p:blipFill rotWithShape="1">
          <a:blip r:embed="rId3">
            <a:alphaModFix/>
          </a:blip>
          <a:srcRect/>
          <a:stretch/>
        </p:blipFill>
        <p:spPr>
          <a:xfrm>
            <a:off x="6310489" y="3048000"/>
            <a:ext cx="5673834" cy="3410552"/>
          </a:xfrm>
          <a:prstGeom prst="rect">
            <a:avLst/>
          </a:prstGeom>
          <a:noFill/>
          <a:ln>
            <a:noFill/>
          </a:ln>
        </p:spPr>
      </p:pic>
      <p:sp>
        <p:nvSpPr>
          <p:cNvPr id="3" name="TextBox 2">
            <a:extLst>
              <a:ext uri="{FF2B5EF4-FFF2-40B4-BE49-F238E27FC236}">
                <a16:creationId xmlns:a16="http://schemas.microsoft.com/office/drawing/2014/main" id="{53D6AB58-EB8B-5D8A-7980-36F2D3770FC7}"/>
              </a:ext>
            </a:extLst>
          </p:cNvPr>
          <p:cNvSpPr txBox="1"/>
          <p:nvPr/>
        </p:nvSpPr>
        <p:spPr>
          <a:xfrm>
            <a:off x="10001955" y="6379735"/>
            <a:ext cx="2083968" cy="369332"/>
          </a:xfrm>
          <a:prstGeom prst="rect">
            <a:avLst/>
          </a:prstGeom>
          <a:noFill/>
        </p:spPr>
        <p:txBody>
          <a:bodyPr wrap="none" rtlCol="0">
            <a:spAutoFit/>
          </a:bodyPr>
          <a:lstStyle/>
          <a:p>
            <a:r>
              <a:rPr lang="en-US" dirty="0"/>
              <a:t>Figure from A Rocha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C8A8-603D-1DE2-F97D-4D6EF0DAF772}"/>
              </a:ext>
            </a:extLst>
          </p:cNvPr>
          <p:cNvSpPr>
            <a:spLocks noGrp="1"/>
          </p:cNvSpPr>
          <p:nvPr>
            <p:ph type="title"/>
          </p:nvPr>
        </p:nvSpPr>
        <p:spPr/>
        <p:txBody>
          <a:bodyPr/>
          <a:lstStyle/>
          <a:p>
            <a:r>
              <a:rPr lang="en-US" dirty="0"/>
              <a:t>Coming Attractions</a:t>
            </a:r>
          </a:p>
        </p:txBody>
      </p:sp>
      <p:sp>
        <p:nvSpPr>
          <p:cNvPr id="3" name="Text Placeholder 2">
            <a:extLst>
              <a:ext uri="{FF2B5EF4-FFF2-40B4-BE49-F238E27FC236}">
                <a16:creationId xmlns:a16="http://schemas.microsoft.com/office/drawing/2014/main" id="{C07792D8-6C8C-B96E-7D8B-55DD7FD5058B}"/>
              </a:ext>
            </a:extLst>
          </p:cNvPr>
          <p:cNvSpPr>
            <a:spLocks noGrp="1"/>
          </p:cNvSpPr>
          <p:nvPr>
            <p:ph type="body" idx="10"/>
          </p:nvPr>
        </p:nvSpPr>
        <p:spPr>
          <a:xfrm>
            <a:off x="614570" y="2312465"/>
            <a:ext cx="6440986" cy="3920307"/>
          </a:xfrm>
        </p:spPr>
        <p:txBody>
          <a:bodyPr/>
          <a:lstStyle/>
          <a:p>
            <a:r>
              <a:rPr lang="en-US" dirty="0"/>
              <a:t>Dong Chen will move into lead of the WG</a:t>
            </a:r>
          </a:p>
          <a:p>
            <a:r>
              <a:rPr lang="en-US" dirty="0"/>
              <a:t>Tundra data synthesis product </a:t>
            </a:r>
            <a:br>
              <a:rPr lang="en-US" dirty="0"/>
            </a:br>
            <a:r>
              <a:rPr lang="en-US" dirty="0"/>
              <a:t>and publication coming soon</a:t>
            </a:r>
          </a:p>
          <a:p>
            <a:r>
              <a:rPr lang="en-US" dirty="0"/>
              <a:t>Looking for New participants</a:t>
            </a:r>
          </a:p>
          <a:p>
            <a:pPr lvl="1"/>
            <a:r>
              <a:rPr lang="en-US" dirty="0"/>
              <a:t>Integrate new projects into WG</a:t>
            </a:r>
          </a:p>
          <a:p>
            <a:pPr lvl="1"/>
            <a:r>
              <a:rPr lang="en-US" dirty="0"/>
              <a:t>new projects please designate </a:t>
            </a:r>
            <a:br>
              <a:rPr lang="en-US" dirty="0"/>
            </a:br>
            <a:r>
              <a:rPr lang="en-US" dirty="0"/>
              <a:t>“disturbance” in your profile</a:t>
            </a:r>
          </a:p>
          <a:p>
            <a:r>
              <a:rPr lang="en-US" dirty="0"/>
              <a:t>Continuation of webinar-style </a:t>
            </a:r>
            <a:br>
              <a:rPr lang="en-US" dirty="0"/>
            </a:br>
            <a:r>
              <a:rPr lang="en-US" dirty="0"/>
              <a:t>meetings is one possibility</a:t>
            </a:r>
          </a:p>
          <a:p>
            <a:pPr marL="0" indent="0">
              <a:buNone/>
            </a:pPr>
            <a:endParaRPr lang="en-US" dirty="0"/>
          </a:p>
          <a:p>
            <a:pPr lvl="1"/>
            <a:endParaRPr lang="en-US" dirty="0"/>
          </a:p>
        </p:txBody>
      </p:sp>
      <p:grpSp>
        <p:nvGrpSpPr>
          <p:cNvPr id="6" name="Google Shape;90;p2">
            <a:extLst>
              <a:ext uri="{FF2B5EF4-FFF2-40B4-BE49-F238E27FC236}">
                <a16:creationId xmlns:a16="http://schemas.microsoft.com/office/drawing/2014/main" id="{1E53717C-D0C8-EBBD-73BE-6633E180F5FA}"/>
              </a:ext>
            </a:extLst>
          </p:cNvPr>
          <p:cNvGrpSpPr/>
          <p:nvPr/>
        </p:nvGrpSpPr>
        <p:grpSpPr>
          <a:xfrm>
            <a:off x="6355644" y="2777067"/>
            <a:ext cx="5476193" cy="3784412"/>
            <a:chOff x="7660840" y="3716877"/>
            <a:chExt cx="4430642" cy="3015932"/>
          </a:xfrm>
        </p:grpSpPr>
        <p:pic>
          <p:nvPicPr>
            <p:cNvPr id="7" name="Google Shape;91;p2">
              <a:extLst>
                <a:ext uri="{FF2B5EF4-FFF2-40B4-BE49-F238E27FC236}">
                  <a16:creationId xmlns:a16="http://schemas.microsoft.com/office/drawing/2014/main" id="{857502DE-7B9F-D084-B5B5-8FB1B05AAC90}"/>
                </a:ext>
              </a:extLst>
            </p:cNvPr>
            <p:cNvPicPr preferRelativeResize="0"/>
            <p:nvPr/>
          </p:nvPicPr>
          <p:blipFill rotWithShape="1">
            <a:blip r:embed="rId2">
              <a:alphaModFix/>
            </a:blip>
            <a:srcRect t="-1"/>
            <a:stretch/>
          </p:blipFill>
          <p:spPr>
            <a:xfrm>
              <a:off x="7660840" y="3716877"/>
              <a:ext cx="4430642" cy="3015932"/>
            </a:xfrm>
            <a:prstGeom prst="rect">
              <a:avLst/>
            </a:prstGeom>
            <a:noFill/>
            <a:ln>
              <a:noFill/>
            </a:ln>
          </p:spPr>
        </p:pic>
        <p:sp>
          <p:nvSpPr>
            <p:cNvPr id="8" name="Google Shape;92;p2">
              <a:extLst>
                <a:ext uri="{FF2B5EF4-FFF2-40B4-BE49-F238E27FC236}">
                  <a16:creationId xmlns:a16="http://schemas.microsoft.com/office/drawing/2014/main" id="{D82DBDD8-0F35-45B8-9B2F-39D701A9AE77}"/>
                </a:ext>
              </a:extLst>
            </p:cNvPr>
            <p:cNvSpPr txBox="1"/>
            <p:nvPr/>
          </p:nvSpPr>
          <p:spPr>
            <a:xfrm>
              <a:off x="7714288" y="3764645"/>
              <a:ext cx="4328458" cy="4693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2007 Anaktuvuk River tundra fire, North Slope, Alaska </a:t>
              </a:r>
              <a:br>
                <a:rPr lang="en-US" sz="1400" b="1" i="1" u="none" strike="noStrike" cap="none">
                  <a:solidFill>
                    <a:schemeClr val="dk1"/>
                  </a:solidFill>
                  <a:latin typeface="Calibri"/>
                  <a:ea typeface="Calibri"/>
                  <a:cs typeface="Calibri"/>
                  <a:sym typeface="Calibri"/>
                </a:rPr>
              </a:br>
              <a:r>
                <a:rPr lang="en-US" sz="1050" b="1" i="1" u="none" strike="noStrike" cap="none">
                  <a:solidFill>
                    <a:schemeClr val="dk1"/>
                  </a:solidFill>
                  <a:latin typeface="Calibri"/>
                  <a:ea typeface="Calibri"/>
                  <a:cs typeface="Calibri"/>
                  <a:sym typeface="Calibri"/>
                </a:rPr>
                <a:t>(Photo: U.S. Bureau of Land Management) </a:t>
              </a:r>
              <a:endParaRPr sz="1400" b="1" i="1"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92007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AE82-96CB-C143-A97E-1E1BF79A4FCE}"/>
              </a:ext>
            </a:extLst>
          </p:cNvPr>
          <p:cNvSpPr>
            <a:spLocks noGrp="1"/>
          </p:cNvSpPr>
          <p:nvPr>
            <p:ph type="title"/>
          </p:nvPr>
        </p:nvSpPr>
        <p:spPr/>
        <p:txBody>
          <a:bodyPr/>
          <a:lstStyle/>
          <a:p>
            <a:r>
              <a:rPr lang="en-US" dirty="0"/>
              <a:t>Highlights</a:t>
            </a:r>
          </a:p>
        </p:txBody>
      </p:sp>
      <p:sp>
        <p:nvSpPr>
          <p:cNvPr id="3" name="Text Placeholder 2">
            <a:extLst>
              <a:ext uri="{FF2B5EF4-FFF2-40B4-BE49-F238E27FC236}">
                <a16:creationId xmlns:a16="http://schemas.microsoft.com/office/drawing/2014/main" id="{01C80702-C811-284E-A8B0-438AFA1FBFB1}"/>
              </a:ext>
            </a:extLst>
          </p:cNvPr>
          <p:cNvSpPr>
            <a:spLocks noGrp="1"/>
          </p:cNvSpPr>
          <p:nvPr>
            <p:ph type="body" idx="10"/>
          </p:nvPr>
        </p:nvSpPr>
        <p:spPr/>
        <p:txBody>
          <a:bodyPr/>
          <a:lstStyle/>
          <a:p>
            <a:r>
              <a:rPr lang="en-US" dirty="0"/>
              <a:t>Monthly Working Group meetings</a:t>
            </a:r>
          </a:p>
          <a:p>
            <a:r>
              <a:rPr lang="en-US" dirty="0"/>
              <a:t>Completed Tundra Synthesis activity (publication in progress)</a:t>
            </a:r>
          </a:p>
          <a:p>
            <a:pPr lvl="1"/>
            <a:r>
              <a:rPr lang="en-US" dirty="0"/>
              <a:t>Led by Dong “Tony” Chen with </a:t>
            </a:r>
            <a:r>
              <a:rPr lang="en-US" dirty="0" err="1"/>
              <a:t>Seamore</a:t>
            </a:r>
            <a:r>
              <a:rPr lang="en-US" dirty="0"/>
              <a:t> Zhu &amp; Liz Hoy </a:t>
            </a:r>
          </a:p>
          <a:p>
            <a:pPr lvl="1"/>
            <a:r>
              <a:rPr lang="en-US" dirty="0"/>
              <a:t>Compiled data in spreadsheet, summarized &amp; analyzed</a:t>
            </a:r>
          </a:p>
          <a:p>
            <a:pPr lvl="1"/>
            <a:r>
              <a:rPr lang="en-US" dirty="0"/>
              <a:t>See Poster by </a:t>
            </a:r>
            <a:r>
              <a:rPr lang="en-US" dirty="0" err="1"/>
              <a:t>Seamore</a:t>
            </a:r>
            <a:r>
              <a:rPr lang="en-US" dirty="0"/>
              <a:t> Zhu</a:t>
            </a:r>
          </a:p>
          <a:p>
            <a:pPr lvl="1"/>
            <a:r>
              <a:rPr lang="en-US" dirty="0"/>
              <a:t>(More to do on this)</a:t>
            </a:r>
          </a:p>
          <a:p>
            <a:r>
              <a:rPr lang="en-US" dirty="0"/>
              <a:t>Project highlights [project name (PI &amp; year) shown]</a:t>
            </a:r>
          </a:p>
        </p:txBody>
      </p:sp>
    </p:spTree>
    <p:extLst>
      <p:ext uri="{BB962C8B-B14F-4D97-AF65-F5344CB8AC3E}">
        <p14:creationId xmlns:p14="http://schemas.microsoft.com/office/powerpoint/2010/main" val="2847508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ct val="100000"/>
              <a:buFont typeface="Calibri"/>
              <a:buNone/>
            </a:pPr>
            <a:r>
              <a:rPr lang="en-US" dirty="0"/>
              <a:t>Monthly WG meetings:</a:t>
            </a:r>
            <a:endParaRPr dirty="0"/>
          </a:p>
        </p:txBody>
      </p:sp>
      <p:sp>
        <p:nvSpPr>
          <p:cNvPr id="170" name="Google Shape;170;p19"/>
          <p:cNvSpPr txBox="1">
            <a:spLocks noGrp="1"/>
          </p:cNvSpPr>
          <p:nvPr>
            <p:ph type="body" idx="10"/>
          </p:nvPr>
        </p:nvSpPr>
        <p:spPr>
          <a:prstGeom prst="rect">
            <a:avLst/>
          </a:prstGeom>
          <a:noFill/>
          <a:ln>
            <a:noFill/>
          </a:ln>
        </p:spPr>
        <p:txBody>
          <a:bodyPr spcFirstLastPara="1" wrap="square" lIns="0" tIns="45700" rIns="0" bIns="45700" anchor="t" anchorCtr="0">
            <a:normAutofit/>
          </a:bodyPr>
          <a:lstStyle/>
          <a:p>
            <a:pPr indent="-457200">
              <a:lnSpc>
                <a:spcPct val="100000"/>
              </a:lnSpc>
              <a:spcBef>
                <a:spcPts val="0"/>
              </a:spcBef>
              <a:buClr>
                <a:schemeClr val="dk1"/>
              </a:buClr>
              <a:buSzPct val="100000"/>
            </a:pPr>
            <a:r>
              <a:rPr lang="en-US" sz="3500" dirty="0">
                <a:solidFill>
                  <a:schemeClr val="dk1"/>
                </a:solidFill>
              </a:rPr>
              <a:t>Webinar Presentations (monthly web meetings since Oct)</a:t>
            </a:r>
          </a:p>
          <a:p>
            <a:pPr lvl="1" indent="-457200">
              <a:lnSpc>
                <a:spcPct val="100000"/>
              </a:lnSpc>
              <a:spcBef>
                <a:spcPts val="0"/>
              </a:spcBef>
              <a:buClr>
                <a:schemeClr val="dk1"/>
              </a:buClr>
              <a:buSzPct val="100000"/>
            </a:pPr>
            <a:endParaRPr lang="en-US" sz="3100" dirty="0">
              <a:solidFill>
                <a:schemeClr val="dk1"/>
              </a:solidFill>
            </a:endParaRPr>
          </a:p>
          <a:p>
            <a:pPr lvl="1" indent="-457200">
              <a:lnSpc>
                <a:spcPct val="100000"/>
              </a:lnSpc>
              <a:spcBef>
                <a:spcPts val="0"/>
              </a:spcBef>
              <a:buClr>
                <a:schemeClr val="dk1"/>
              </a:buClr>
              <a:buSzPct val="100000"/>
            </a:pPr>
            <a:endParaRPr sz="3100" dirty="0">
              <a:solidFill>
                <a:schemeClr val="dk1"/>
              </a:solidFill>
            </a:endParaRPr>
          </a:p>
        </p:txBody>
      </p:sp>
      <p:graphicFrame>
        <p:nvGraphicFramePr>
          <p:cNvPr id="2" name="Table 1">
            <a:extLst>
              <a:ext uri="{FF2B5EF4-FFF2-40B4-BE49-F238E27FC236}">
                <a16:creationId xmlns:a16="http://schemas.microsoft.com/office/drawing/2014/main" id="{3B9B5AF6-E490-9F38-D46D-6FAFF7AD6ACE}"/>
              </a:ext>
            </a:extLst>
          </p:cNvPr>
          <p:cNvGraphicFramePr>
            <a:graphicFrameLocks noGrp="1"/>
          </p:cNvGraphicFramePr>
          <p:nvPr>
            <p:extLst>
              <p:ext uri="{D42A27DB-BD31-4B8C-83A1-F6EECF244321}">
                <p14:modId xmlns:p14="http://schemas.microsoft.com/office/powerpoint/2010/main" val="242684457"/>
              </p:ext>
            </p:extLst>
          </p:nvPr>
        </p:nvGraphicFramePr>
        <p:xfrm>
          <a:off x="465328" y="3194756"/>
          <a:ext cx="11365428" cy="3565249"/>
        </p:xfrm>
        <a:graphic>
          <a:graphicData uri="http://schemas.openxmlformats.org/drawingml/2006/table">
            <a:tbl>
              <a:tblPr/>
              <a:tblGrid>
                <a:gridCol w="1057063">
                  <a:extLst>
                    <a:ext uri="{9D8B030D-6E8A-4147-A177-3AD203B41FA5}">
                      <a16:colId xmlns:a16="http://schemas.microsoft.com/office/drawing/2014/main" val="1880280506"/>
                    </a:ext>
                  </a:extLst>
                </a:gridCol>
                <a:gridCol w="2107748">
                  <a:extLst>
                    <a:ext uri="{9D8B030D-6E8A-4147-A177-3AD203B41FA5}">
                      <a16:colId xmlns:a16="http://schemas.microsoft.com/office/drawing/2014/main" val="3680690286"/>
                    </a:ext>
                  </a:extLst>
                </a:gridCol>
                <a:gridCol w="8200617">
                  <a:extLst>
                    <a:ext uri="{9D8B030D-6E8A-4147-A177-3AD203B41FA5}">
                      <a16:colId xmlns:a16="http://schemas.microsoft.com/office/drawing/2014/main" val="3845577760"/>
                    </a:ext>
                  </a:extLst>
                </a:gridCol>
              </a:tblGrid>
              <a:tr h="252485">
                <a:tc>
                  <a:txBody>
                    <a:bodyPr/>
                    <a:lstStyle/>
                    <a:p>
                      <a:pPr algn="l" rtl="0" fontAlgn="b"/>
                      <a:r>
                        <a:rPr lang="en-US" sz="1600" dirty="0">
                          <a:effectLst/>
                        </a:rPr>
                        <a:t>10/6/2022 </a:t>
                      </a: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dirty="0">
                          <a:effectLst/>
                        </a:rPr>
                        <a:t>Sander </a:t>
                      </a:r>
                      <a:r>
                        <a:rPr lang="en-US" sz="1600" dirty="0" err="1">
                          <a:effectLst/>
                        </a:rPr>
                        <a:t>Veraverbeke</a:t>
                      </a:r>
                      <a:endParaRPr lang="en-US" sz="1600" dirty="0">
                        <a:effectLst/>
                      </a:endParaRP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dirty="0">
                          <a:effectLst/>
                        </a:rPr>
                        <a:t>Extratropical forests increasingly at risk of lightning fires</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extLst>
                  <a:ext uri="{0D108BD9-81ED-4DB2-BD59-A6C34878D82A}">
                    <a16:rowId xmlns:a16="http://schemas.microsoft.com/office/drawing/2014/main" val="2825343480"/>
                  </a:ext>
                </a:extLst>
              </a:tr>
              <a:tr h="237816">
                <a:tc>
                  <a:txBody>
                    <a:bodyPr/>
                    <a:lstStyle/>
                    <a:p>
                      <a:pPr rtl="0" fontAlgn="b"/>
                      <a:endParaRPr lang="en-US" sz="1600">
                        <a:effectLst/>
                      </a:endParaRP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Max van Gerrevink</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dirty="0">
                          <a:effectLst/>
                        </a:rPr>
                        <a:t>Integrated radiative forcing from fires</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extLst>
                  <a:ext uri="{0D108BD9-81ED-4DB2-BD59-A6C34878D82A}">
                    <a16:rowId xmlns:a16="http://schemas.microsoft.com/office/drawing/2014/main" val="3181626628"/>
                  </a:ext>
                </a:extLst>
              </a:tr>
              <a:tr h="471531">
                <a:tc>
                  <a:txBody>
                    <a:bodyPr/>
                    <a:lstStyle/>
                    <a:p>
                      <a:pPr rtl="0" fontAlgn="b"/>
                      <a:endParaRPr lang="en-US" sz="1600">
                        <a:effectLst/>
                      </a:endParaRP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Yingtong Zhang</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Mapping causal agents of disturbance in boreal and arctic ecosystems of North America using time series of Landsat data</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extLst>
                  <a:ext uri="{0D108BD9-81ED-4DB2-BD59-A6C34878D82A}">
                    <a16:rowId xmlns:a16="http://schemas.microsoft.com/office/drawing/2014/main" val="1481128847"/>
                  </a:ext>
                </a:extLst>
              </a:tr>
              <a:tr h="302428">
                <a:tc>
                  <a:txBody>
                    <a:bodyPr/>
                    <a:lstStyle/>
                    <a:p>
                      <a:pPr algn="l" rtl="0" fontAlgn="b"/>
                      <a:r>
                        <a:rPr lang="en-US" sz="1600" dirty="0">
                          <a:effectLst/>
                        </a:rPr>
                        <a:t>11/3/2022</a:t>
                      </a: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a:effectLst/>
                        </a:rPr>
                        <a:t>Zelalem A </a:t>
                      </a:r>
                      <a:r>
                        <a:rPr lang="en-US" sz="1600" dirty="0" err="1">
                          <a:effectLst/>
                        </a:rPr>
                        <a:t>Mekonnen</a:t>
                      </a:r>
                      <a:endParaRPr lang="en-US" sz="1600" dirty="0">
                        <a:effectLst/>
                      </a:endParaRP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a:effectLst/>
                        </a:rPr>
                        <a:t>Wildfire exacerbates high-latitude soil carbon losses from climate warming</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extLst>
                  <a:ext uri="{0D108BD9-81ED-4DB2-BD59-A6C34878D82A}">
                    <a16:rowId xmlns:a16="http://schemas.microsoft.com/office/drawing/2014/main" val="1353215266"/>
                  </a:ext>
                </a:extLst>
              </a:tr>
              <a:tr h="471531">
                <a:tc>
                  <a:txBody>
                    <a:bodyPr/>
                    <a:lstStyle/>
                    <a:p>
                      <a:pPr rtl="0" fontAlgn="b"/>
                      <a:endParaRPr lang="en-US" sz="1600">
                        <a:effectLst/>
                      </a:endParaRP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a:effectLst/>
                        </a:rPr>
                        <a:t>Sean M. P. Cahoon</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a:effectLst/>
                        </a:rPr>
                        <a:t>Interactions among wildfire, forest type and landscape position are key determinants of boreal forest carbon stocks</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extLst>
                  <a:ext uri="{0D108BD9-81ED-4DB2-BD59-A6C34878D82A}">
                    <a16:rowId xmlns:a16="http://schemas.microsoft.com/office/drawing/2014/main" val="2519899769"/>
                  </a:ext>
                </a:extLst>
              </a:tr>
              <a:tr h="471531">
                <a:tc>
                  <a:txBody>
                    <a:bodyPr/>
                    <a:lstStyle/>
                    <a:p>
                      <a:pPr algn="l" rtl="0" fontAlgn="b"/>
                      <a:r>
                        <a:rPr lang="en-US" sz="1600" dirty="0">
                          <a:effectLst/>
                        </a:rPr>
                        <a:t>12/1/2022</a:t>
                      </a: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Amy Cardinal Christianson</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Centering Indigenous Voices: The Role of Fire in the Boreal Forest of North America</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extLst>
                  <a:ext uri="{0D108BD9-81ED-4DB2-BD59-A6C34878D82A}">
                    <a16:rowId xmlns:a16="http://schemas.microsoft.com/office/drawing/2014/main" val="3399192026"/>
                  </a:ext>
                </a:extLst>
              </a:tr>
              <a:tr h="471531">
                <a:tc>
                  <a:txBody>
                    <a:bodyPr/>
                    <a:lstStyle/>
                    <a:p>
                      <a:pPr rtl="0" fontAlgn="b"/>
                      <a:endParaRPr lang="en-US" sz="1600">
                        <a:effectLst/>
                      </a:endParaRP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Brian Buma</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tc>
                  <a:txBody>
                    <a:bodyPr/>
                    <a:lstStyle/>
                    <a:p>
                      <a:pPr rtl="0" fontAlgn="b"/>
                      <a:r>
                        <a:rPr lang="en-US" sz="1600">
                          <a:effectLst/>
                        </a:rPr>
                        <a:t>Short-interval fires increasing in the Alaskan boreal forest as fire self-regulation decays across forest types</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B7B7B7"/>
                    </a:solidFill>
                  </a:tcPr>
                </a:tc>
                <a:extLst>
                  <a:ext uri="{0D108BD9-81ED-4DB2-BD59-A6C34878D82A}">
                    <a16:rowId xmlns:a16="http://schemas.microsoft.com/office/drawing/2014/main" val="1527861412"/>
                  </a:ext>
                </a:extLst>
              </a:tr>
              <a:tr h="471531">
                <a:tc>
                  <a:txBody>
                    <a:bodyPr/>
                    <a:lstStyle/>
                    <a:p>
                      <a:pPr algn="l" rtl="0" fontAlgn="b"/>
                      <a:r>
                        <a:rPr lang="en-US" sz="1600" dirty="0">
                          <a:effectLst/>
                        </a:rPr>
                        <a:t>1/5/2023</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a:effectLst/>
                        </a:rPr>
                        <a:t>Diane C. Huebner</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a:effectLst/>
                        </a:rPr>
                        <a:t>Retrogressive thaw slumps in the Alaskan Low Arctic may influence tundra shrub growth more strongly than climate</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extLst>
                  <a:ext uri="{0D108BD9-81ED-4DB2-BD59-A6C34878D82A}">
                    <a16:rowId xmlns:a16="http://schemas.microsoft.com/office/drawing/2014/main" val="1188218836"/>
                  </a:ext>
                </a:extLst>
              </a:tr>
              <a:tr h="302428">
                <a:tc>
                  <a:txBody>
                    <a:bodyPr/>
                    <a:lstStyle/>
                    <a:p>
                      <a:pPr rtl="0" fontAlgn="b"/>
                      <a:endParaRPr lang="en-US" sz="1600" dirty="0">
                        <a:effectLst/>
                      </a:endParaRPr>
                    </a:p>
                  </a:txBody>
                  <a:tcPr marL="3209" marR="3209" marT="2139" marB="2139" anchor="b">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err="1">
                          <a:effectLst/>
                        </a:rPr>
                        <a:t>Arif</a:t>
                      </a:r>
                      <a:r>
                        <a:rPr lang="en-US" sz="1600" dirty="0">
                          <a:effectLst/>
                        </a:rPr>
                        <a:t> </a:t>
                      </a:r>
                      <a:r>
                        <a:rPr lang="en-US" sz="1600" dirty="0" err="1">
                          <a:effectLst/>
                        </a:rPr>
                        <a:t>Masrur</a:t>
                      </a:r>
                      <a:endParaRPr lang="en-US" sz="1600" dirty="0">
                        <a:effectLst/>
                      </a:endParaRP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tc>
                  <a:txBody>
                    <a:bodyPr/>
                    <a:lstStyle/>
                    <a:p>
                      <a:pPr rtl="0" fontAlgn="b"/>
                      <a:r>
                        <a:rPr lang="en-US" sz="1600" dirty="0">
                          <a:effectLst/>
                        </a:rPr>
                        <a:t>Topography, Climate and Fire History Regulate Wildfire Activity in the Alaskan Tundra</a:t>
                      </a:r>
                    </a:p>
                  </a:txBody>
                  <a:tcPr marL="3209" marR="3209" marT="2139" marB="2139">
                    <a:lnL w="3810" cap="flat" cmpd="sng" algn="ctr">
                      <a:solidFill>
                        <a:srgbClr val="CCCCCC"/>
                      </a:solidFill>
                      <a:prstDash val="solid"/>
                      <a:round/>
                      <a:headEnd type="none" w="med" len="med"/>
                      <a:tailEnd type="none" w="med" len="med"/>
                    </a:lnL>
                    <a:lnR w="3810" cap="flat" cmpd="sng" algn="ctr">
                      <a:solidFill>
                        <a:srgbClr val="CCCCCC"/>
                      </a:solidFill>
                      <a:prstDash val="solid"/>
                      <a:round/>
                      <a:headEnd type="none" w="med" len="med"/>
                      <a:tailEnd type="none" w="med" len="med"/>
                    </a:lnR>
                    <a:lnT w="3810" cap="flat" cmpd="sng" algn="ctr">
                      <a:solidFill>
                        <a:srgbClr val="CCCCCC"/>
                      </a:solidFill>
                      <a:prstDash val="solid"/>
                      <a:round/>
                      <a:headEnd type="none" w="med" len="med"/>
                      <a:tailEnd type="none" w="med" len="med"/>
                    </a:lnT>
                    <a:lnB w="3810" cap="flat" cmpd="sng" algn="ctr">
                      <a:solidFill>
                        <a:srgbClr val="CCCCCC"/>
                      </a:solidFill>
                      <a:prstDash val="solid"/>
                      <a:round/>
                      <a:headEnd type="none" w="med" len="med"/>
                      <a:tailEnd type="none" w="med" len="med"/>
                    </a:lnB>
                    <a:solidFill>
                      <a:srgbClr val="34DCF8"/>
                    </a:solidFill>
                  </a:tcPr>
                </a:tc>
                <a:extLst>
                  <a:ext uri="{0D108BD9-81ED-4DB2-BD59-A6C34878D82A}">
                    <a16:rowId xmlns:a16="http://schemas.microsoft.com/office/drawing/2014/main" val="2797252424"/>
                  </a:ext>
                </a:extLst>
              </a:tr>
            </a:tbl>
          </a:graphicData>
        </a:graphic>
      </p:graphicFrame>
      <p:sp>
        <p:nvSpPr>
          <p:cNvPr id="3" name="TextBox 2">
            <a:extLst>
              <a:ext uri="{FF2B5EF4-FFF2-40B4-BE49-F238E27FC236}">
                <a16:creationId xmlns:a16="http://schemas.microsoft.com/office/drawing/2014/main" id="{21405B21-B4C9-A8F1-0C32-58CF93911EC8}"/>
              </a:ext>
            </a:extLst>
          </p:cNvPr>
          <p:cNvSpPr txBox="1"/>
          <p:nvPr/>
        </p:nvSpPr>
        <p:spPr>
          <a:xfrm>
            <a:off x="6192630" y="1336413"/>
            <a:ext cx="5384800" cy="923330"/>
          </a:xfrm>
          <a:prstGeom prst="rect">
            <a:avLst/>
          </a:prstGeom>
          <a:noFill/>
        </p:spPr>
        <p:txBody>
          <a:bodyPr wrap="square" rtlCol="0">
            <a:spAutoFit/>
          </a:bodyPr>
          <a:lstStyle/>
          <a:p>
            <a:r>
              <a:rPr lang="en-US" dirty="0"/>
              <a:t>Google Drive materials:</a:t>
            </a:r>
          </a:p>
          <a:p>
            <a:r>
              <a:rPr lang="en-US" dirty="0"/>
              <a:t>https://drive.google.com/drive/folders/1__wpq-s29yxmYyiPy7UcmCkNbb4t9Tbe?usp=sharing</a:t>
            </a:r>
          </a:p>
        </p:txBody>
      </p:sp>
    </p:spTree>
    <p:extLst>
      <p:ext uri="{BB962C8B-B14F-4D97-AF65-F5344CB8AC3E}">
        <p14:creationId xmlns:p14="http://schemas.microsoft.com/office/powerpoint/2010/main" val="1014260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15"/>
          <p:cNvSpPr txBox="1">
            <a:spLocks noGrp="1"/>
          </p:cNvSpPr>
          <p:nvPr>
            <p:ph type="title"/>
          </p:nvPr>
        </p:nvSpPr>
        <p:spPr>
          <a:xfrm>
            <a:off x="1188720" y="729373"/>
            <a:ext cx="9966960" cy="8144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Tundra Fire Synthesis</a:t>
            </a:r>
            <a:endParaRPr dirty="0"/>
          </a:p>
        </p:txBody>
      </p:sp>
      <p:sp>
        <p:nvSpPr>
          <p:cNvPr id="137" name="Google Shape;137;p15"/>
          <p:cNvSpPr txBox="1">
            <a:spLocks noGrp="1"/>
          </p:cNvSpPr>
          <p:nvPr>
            <p:ph type="body" idx="1"/>
          </p:nvPr>
        </p:nvSpPr>
        <p:spPr>
          <a:xfrm>
            <a:off x="1188725" y="1543875"/>
            <a:ext cx="9966900" cy="1988400"/>
          </a:xfrm>
          <a:prstGeom prst="rect">
            <a:avLst/>
          </a:prstGeom>
          <a:noFill/>
          <a:ln>
            <a:noFill/>
          </a:ln>
        </p:spPr>
        <p:txBody>
          <a:bodyPr spcFirstLastPara="1" wrap="square" lIns="0" tIns="45700" rIns="0" bIns="45700" anchor="t" anchorCtr="0">
            <a:normAutofit/>
          </a:bodyPr>
          <a:lstStyle/>
          <a:p>
            <a:r>
              <a:rPr lang="en-US" sz="2400" b="0" i="1" u="none" strike="noStrike" dirty="0">
                <a:effectLst/>
                <a:latin typeface="Helvetica" pitchFamily="2" charset="0"/>
              </a:rPr>
              <a:t>Constructing a Database to Support the Study of </a:t>
            </a:r>
            <a:r>
              <a:rPr lang="en-US" sz="2400" b="0" i="1" u="none" strike="noStrike" dirty="0" err="1">
                <a:effectLst/>
                <a:latin typeface="Helvetica" pitchFamily="2" charset="0"/>
              </a:rPr>
              <a:t>ABoVE</a:t>
            </a:r>
            <a:r>
              <a:rPr lang="en-US" sz="2400" b="0" i="1" u="none" strike="noStrike" dirty="0">
                <a:effectLst/>
                <a:latin typeface="Helvetica" pitchFamily="2" charset="0"/>
              </a:rPr>
              <a:t>-domain Tundra Fire Dynamics</a:t>
            </a:r>
            <a:endParaRPr lang="en-US" sz="2400" dirty="0"/>
          </a:p>
        </p:txBody>
      </p:sp>
      <p:grpSp>
        <p:nvGrpSpPr>
          <p:cNvPr id="2" name="Google Shape;162;p17">
            <a:extLst>
              <a:ext uri="{FF2B5EF4-FFF2-40B4-BE49-F238E27FC236}">
                <a16:creationId xmlns:a16="http://schemas.microsoft.com/office/drawing/2014/main" id="{F0F0FE60-8DAE-F05B-1B90-629BCBD18008}"/>
              </a:ext>
            </a:extLst>
          </p:cNvPr>
          <p:cNvGrpSpPr/>
          <p:nvPr/>
        </p:nvGrpSpPr>
        <p:grpSpPr>
          <a:xfrm>
            <a:off x="489851" y="2653067"/>
            <a:ext cx="5147520" cy="3475560"/>
            <a:chOff x="7382165" y="3063734"/>
            <a:chExt cx="4430642" cy="3015932"/>
          </a:xfrm>
        </p:grpSpPr>
        <p:pic>
          <p:nvPicPr>
            <p:cNvPr id="3" name="Google Shape;163;p17">
              <a:extLst>
                <a:ext uri="{FF2B5EF4-FFF2-40B4-BE49-F238E27FC236}">
                  <a16:creationId xmlns:a16="http://schemas.microsoft.com/office/drawing/2014/main" id="{39A4B444-D371-57D0-059B-CCF34B30ABFF}"/>
                </a:ext>
              </a:extLst>
            </p:cNvPr>
            <p:cNvPicPr preferRelativeResize="0"/>
            <p:nvPr/>
          </p:nvPicPr>
          <p:blipFill rotWithShape="1">
            <a:blip r:embed="rId3">
              <a:alphaModFix/>
            </a:blip>
            <a:srcRect t="-1"/>
            <a:stretch/>
          </p:blipFill>
          <p:spPr>
            <a:xfrm>
              <a:off x="7382165" y="3063734"/>
              <a:ext cx="4430642" cy="3015932"/>
            </a:xfrm>
            <a:prstGeom prst="rect">
              <a:avLst/>
            </a:prstGeom>
            <a:noFill/>
            <a:ln>
              <a:noFill/>
            </a:ln>
          </p:spPr>
        </p:pic>
        <p:sp>
          <p:nvSpPr>
            <p:cNvPr id="4" name="Google Shape;164;p17">
              <a:extLst>
                <a:ext uri="{FF2B5EF4-FFF2-40B4-BE49-F238E27FC236}">
                  <a16:creationId xmlns:a16="http://schemas.microsoft.com/office/drawing/2014/main" id="{8B1D5CF6-EF82-635F-2241-62319DB63776}"/>
                </a:ext>
              </a:extLst>
            </p:cNvPr>
            <p:cNvSpPr txBox="1"/>
            <p:nvPr/>
          </p:nvSpPr>
          <p:spPr>
            <a:xfrm>
              <a:off x="7435613" y="3111502"/>
              <a:ext cx="4328400" cy="407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i="1">
                  <a:solidFill>
                    <a:schemeClr val="dk1"/>
                  </a:solidFill>
                  <a:latin typeface="Calibri"/>
                  <a:ea typeface="Calibri"/>
                  <a:cs typeface="Calibri"/>
                  <a:sym typeface="Calibri"/>
                </a:rPr>
                <a:t>2007 Anaktuvuk River tundra fire, North Slope, Alaska </a:t>
              </a:r>
              <a:br>
                <a:rPr lang="en-US" sz="1400" b="1" i="1">
                  <a:solidFill>
                    <a:schemeClr val="dk1"/>
                  </a:solidFill>
                  <a:latin typeface="Calibri"/>
                  <a:ea typeface="Calibri"/>
                  <a:cs typeface="Calibri"/>
                  <a:sym typeface="Calibri"/>
                </a:rPr>
              </a:br>
              <a:r>
                <a:rPr lang="en-US" sz="1050" b="1" i="1">
                  <a:solidFill>
                    <a:schemeClr val="dk1"/>
                  </a:solidFill>
                  <a:latin typeface="Calibri"/>
                  <a:ea typeface="Calibri"/>
                  <a:cs typeface="Calibri"/>
                  <a:sym typeface="Calibri"/>
                </a:rPr>
                <a:t>(Photo: U.S. Bureau of Land Management) </a:t>
              </a:r>
              <a:endParaRPr sz="1400" b="1" i="1">
                <a:solidFill>
                  <a:schemeClr val="dk1"/>
                </a:solidFill>
                <a:latin typeface="Calibri"/>
                <a:ea typeface="Calibri"/>
                <a:cs typeface="Calibri"/>
                <a:sym typeface="Calibri"/>
              </a:endParaRPr>
            </a:p>
          </p:txBody>
        </p:sp>
      </p:grpSp>
      <p:pic>
        <p:nvPicPr>
          <p:cNvPr id="5" name="Picture 4" descr="Timeline, qr code&#10;&#10;Description automatically generated">
            <a:extLst>
              <a:ext uri="{FF2B5EF4-FFF2-40B4-BE49-F238E27FC236}">
                <a16:creationId xmlns:a16="http://schemas.microsoft.com/office/drawing/2014/main" id="{2316EC89-4291-4CB9-76F2-C8F14C7BD32B}"/>
              </a:ext>
            </a:extLst>
          </p:cNvPr>
          <p:cNvPicPr>
            <a:picLocks noChangeAspect="1"/>
          </p:cNvPicPr>
          <p:nvPr/>
        </p:nvPicPr>
        <p:blipFill>
          <a:blip r:embed="rId4"/>
          <a:stretch>
            <a:fillRect/>
          </a:stretch>
        </p:blipFill>
        <p:spPr>
          <a:xfrm>
            <a:off x="5699467" y="2708115"/>
            <a:ext cx="6365190" cy="3420512"/>
          </a:xfrm>
          <a:prstGeom prst="rect">
            <a:avLst/>
          </a:prstGeom>
        </p:spPr>
      </p:pic>
      <p:sp>
        <p:nvSpPr>
          <p:cNvPr id="6" name="TextBox 5">
            <a:extLst>
              <a:ext uri="{FF2B5EF4-FFF2-40B4-BE49-F238E27FC236}">
                <a16:creationId xmlns:a16="http://schemas.microsoft.com/office/drawing/2014/main" id="{FF950E96-7FE2-470F-47C3-F8B4ADA1A7BE}"/>
              </a:ext>
            </a:extLst>
          </p:cNvPr>
          <p:cNvSpPr txBox="1"/>
          <p:nvPr/>
        </p:nvSpPr>
        <p:spPr>
          <a:xfrm>
            <a:off x="6762044" y="989873"/>
            <a:ext cx="3672865" cy="400110"/>
          </a:xfrm>
          <a:prstGeom prst="rect">
            <a:avLst/>
          </a:prstGeom>
          <a:noFill/>
        </p:spPr>
        <p:txBody>
          <a:bodyPr wrap="none" rtlCol="0">
            <a:spAutoFit/>
          </a:bodyPr>
          <a:lstStyle/>
          <a:p>
            <a:r>
              <a:rPr lang="en-US" sz="2000" dirty="0"/>
              <a:t>Dong Chen, </a:t>
            </a:r>
            <a:r>
              <a:rPr lang="en-US" sz="2000" dirty="0" err="1"/>
              <a:t>Seamore</a:t>
            </a:r>
            <a:r>
              <a:rPr lang="en-US" sz="2000" dirty="0"/>
              <a:t> Zhu, Liz Hoy</a:t>
            </a:r>
          </a:p>
        </p:txBody>
      </p:sp>
      <p:sp>
        <p:nvSpPr>
          <p:cNvPr id="7" name="TextBox 6">
            <a:extLst>
              <a:ext uri="{FF2B5EF4-FFF2-40B4-BE49-F238E27FC236}">
                <a16:creationId xmlns:a16="http://schemas.microsoft.com/office/drawing/2014/main" id="{71637FCA-76F1-7764-3CE2-781D2BA716C2}"/>
              </a:ext>
            </a:extLst>
          </p:cNvPr>
          <p:cNvSpPr txBox="1"/>
          <p:nvPr/>
        </p:nvSpPr>
        <p:spPr>
          <a:xfrm>
            <a:off x="649787" y="6190769"/>
            <a:ext cx="4987584" cy="400110"/>
          </a:xfrm>
          <a:prstGeom prst="rect">
            <a:avLst/>
          </a:prstGeom>
          <a:noFill/>
        </p:spPr>
        <p:txBody>
          <a:bodyPr wrap="none" rtlCol="0">
            <a:spAutoFit/>
          </a:bodyPr>
          <a:lstStyle/>
          <a:p>
            <a:r>
              <a:rPr lang="en-US" sz="2000" dirty="0"/>
              <a:t>See Poster presented by </a:t>
            </a:r>
            <a:r>
              <a:rPr lang="en-US" sz="2000" dirty="0" err="1"/>
              <a:t>Seamore</a:t>
            </a:r>
            <a:r>
              <a:rPr lang="en-US" sz="2000" dirty="0"/>
              <a:t> Zhu, Liz Hoy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g11b8d970935_0_5"/>
          <p:cNvSpPr txBox="1">
            <a:spLocks noGrp="1"/>
          </p:cNvSpPr>
          <p:nvPr>
            <p:ph type="body" idx="1"/>
          </p:nvPr>
        </p:nvSpPr>
        <p:spPr>
          <a:xfrm>
            <a:off x="1357700" y="2504209"/>
            <a:ext cx="4997700" cy="3274906"/>
          </a:xfrm>
          <a:prstGeom prst="rect">
            <a:avLst/>
          </a:prstGeom>
        </p:spPr>
        <p:txBody>
          <a:bodyPr spcFirstLastPara="1" wrap="square" lIns="0" tIns="45700" rIns="0" bIns="45700" anchor="t" anchorCtr="0">
            <a:normAutofit/>
          </a:bodyPr>
          <a:lstStyle/>
          <a:p>
            <a:pPr marL="82550" lvl="0" indent="0" algn="l" rtl="0">
              <a:spcBef>
                <a:spcPts val="1200"/>
              </a:spcBef>
              <a:spcAft>
                <a:spcPts val="0"/>
              </a:spcAft>
              <a:buSzPts val="2300"/>
              <a:buNone/>
            </a:pPr>
            <a:r>
              <a:rPr lang="en-US" sz="2400" dirty="0"/>
              <a:t>Variables that are included:</a:t>
            </a:r>
            <a:endParaRPr sz="2400" dirty="0"/>
          </a:p>
          <a:p>
            <a:pPr marL="1371600" lvl="2" indent="-368300" algn="l" rtl="0">
              <a:spcBef>
                <a:spcPts val="0"/>
              </a:spcBef>
              <a:spcAft>
                <a:spcPts val="0"/>
              </a:spcAft>
              <a:buSzPts val="2200"/>
              <a:buChar char="■"/>
            </a:pPr>
            <a:r>
              <a:rPr lang="en-US" sz="2400" dirty="0"/>
              <a:t>Burn severity</a:t>
            </a:r>
            <a:endParaRPr sz="2400" dirty="0"/>
          </a:p>
          <a:p>
            <a:pPr marL="1371600" lvl="2" indent="-368300" algn="l" rtl="0">
              <a:spcBef>
                <a:spcPts val="0"/>
              </a:spcBef>
              <a:spcAft>
                <a:spcPts val="0"/>
              </a:spcAft>
              <a:buSzPts val="2200"/>
              <a:buChar char="■"/>
            </a:pPr>
            <a:r>
              <a:rPr lang="en-US" sz="2400" dirty="0"/>
              <a:t>Vegetation cover</a:t>
            </a:r>
            <a:endParaRPr sz="2400" dirty="0"/>
          </a:p>
          <a:p>
            <a:pPr marL="1371600" lvl="2" indent="-368300" algn="l" rtl="0">
              <a:spcBef>
                <a:spcPts val="0"/>
              </a:spcBef>
              <a:spcAft>
                <a:spcPts val="0"/>
              </a:spcAft>
              <a:buSzPts val="2200"/>
              <a:buChar char="■"/>
            </a:pPr>
            <a:r>
              <a:rPr lang="en-US" sz="2400" dirty="0"/>
              <a:t>Stem count</a:t>
            </a:r>
            <a:endParaRPr sz="2400" dirty="0"/>
          </a:p>
          <a:p>
            <a:pPr marL="1371600" lvl="2" indent="-368300" algn="l" rtl="0">
              <a:spcBef>
                <a:spcPts val="0"/>
              </a:spcBef>
              <a:spcAft>
                <a:spcPts val="0"/>
              </a:spcAft>
              <a:buSzPts val="2200"/>
              <a:buChar char="■"/>
            </a:pPr>
            <a:r>
              <a:rPr lang="en-US" sz="2400" dirty="0"/>
              <a:t>Shrub height</a:t>
            </a:r>
            <a:endParaRPr sz="2400" dirty="0"/>
          </a:p>
          <a:p>
            <a:pPr marL="1371600" lvl="2" indent="-368300" algn="l" rtl="0">
              <a:spcBef>
                <a:spcPts val="0"/>
              </a:spcBef>
              <a:spcAft>
                <a:spcPts val="0"/>
              </a:spcAft>
              <a:buSzPts val="2200"/>
              <a:buChar char="■"/>
            </a:pPr>
            <a:r>
              <a:rPr lang="en-US" sz="2400" dirty="0"/>
              <a:t>Tussock-related parameters</a:t>
            </a:r>
            <a:endParaRPr sz="2400" dirty="0"/>
          </a:p>
          <a:p>
            <a:pPr marL="1371600" lvl="2" indent="-368300" algn="l" rtl="0">
              <a:spcBef>
                <a:spcPts val="0"/>
              </a:spcBef>
              <a:spcAft>
                <a:spcPts val="0"/>
              </a:spcAft>
              <a:buSzPts val="2200"/>
              <a:buChar char="■"/>
            </a:pPr>
            <a:r>
              <a:rPr lang="en-US" sz="2400" dirty="0"/>
              <a:t>Harvested biomass</a:t>
            </a:r>
            <a:endParaRPr sz="2400" dirty="0"/>
          </a:p>
          <a:p>
            <a:pPr marL="1371600" lvl="2" indent="-368300" algn="l" rtl="0">
              <a:spcBef>
                <a:spcPts val="0"/>
              </a:spcBef>
              <a:spcAft>
                <a:spcPts val="0"/>
              </a:spcAft>
              <a:buSzPts val="2200"/>
              <a:buChar char="■"/>
            </a:pPr>
            <a:r>
              <a:rPr lang="en-US" sz="2400" dirty="0"/>
              <a:t>Soil temperature/moisture</a:t>
            </a:r>
            <a:endParaRPr sz="2400" dirty="0"/>
          </a:p>
        </p:txBody>
      </p:sp>
      <p:sp>
        <p:nvSpPr>
          <p:cNvPr id="154" name="Google Shape;154;g11b8d970935_0_5"/>
          <p:cNvSpPr txBox="1">
            <a:spLocks noGrp="1"/>
          </p:cNvSpPr>
          <p:nvPr>
            <p:ph type="body" idx="1"/>
          </p:nvPr>
        </p:nvSpPr>
        <p:spPr>
          <a:xfrm>
            <a:off x="6355400" y="2396100"/>
            <a:ext cx="4997700" cy="3854100"/>
          </a:xfrm>
          <a:prstGeom prst="rect">
            <a:avLst/>
          </a:prstGeom>
        </p:spPr>
        <p:txBody>
          <a:bodyPr spcFirstLastPara="1" wrap="square" lIns="0" tIns="45700" rIns="0" bIns="45700" anchor="t" anchorCtr="0">
            <a:normAutofit/>
          </a:bodyPr>
          <a:lstStyle/>
          <a:p>
            <a:pPr marL="0" lvl="0" indent="0" algn="l" rtl="0">
              <a:spcBef>
                <a:spcPts val="1200"/>
              </a:spcBef>
              <a:spcAft>
                <a:spcPts val="0"/>
              </a:spcAft>
              <a:buNone/>
            </a:pPr>
            <a:endParaRPr sz="2400" dirty="0"/>
          </a:p>
          <a:p>
            <a:pPr marL="1371600" lvl="2" indent="-368300" algn="l" rtl="0">
              <a:spcBef>
                <a:spcPts val="200"/>
              </a:spcBef>
              <a:spcAft>
                <a:spcPts val="0"/>
              </a:spcAft>
              <a:buSzPts val="2200"/>
              <a:buChar char="■"/>
            </a:pPr>
            <a:r>
              <a:rPr lang="en-US" sz="2400" dirty="0"/>
              <a:t>Soil PH</a:t>
            </a:r>
            <a:endParaRPr sz="2400" dirty="0"/>
          </a:p>
          <a:p>
            <a:pPr marL="1371600" lvl="2" indent="-368300" algn="l" rtl="0">
              <a:spcBef>
                <a:spcPts val="0"/>
              </a:spcBef>
              <a:spcAft>
                <a:spcPts val="0"/>
              </a:spcAft>
              <a:buSzPts val="2200"/>
              <a:buChar char="■"/>
            </a:pPr>
            <a:r>
              <a:rPr lang="en-US" sz="2400" dirty="0"/>
              <a:t>Water table depth</a:t>
            </a:r>
            <a:endParaRPr sz="2400" dirty="0"/>
          </a:p>
          <a:p>
            <a:pPr marL="1371600" lvl="2" indent="-368300" algn="l" rtl="0">
              <a:spcBef>
                <a:spcPts val="0"/>
              </a:spcBef>
              <a:spcAft>
                <a:spcPts val="0"/>
              </a:spcAft>
              <a:buSzPts val="2200"/>
              <a:buChar char="■"/>
            </a:pPr>
            <a:r>
              <a:rPr lang="en-US" sz="2400" dirty="0"/>
              <a:t>Active layer thickness</a:t>
            </a:r>
            <a:endParaRPr sz="2400" dirty="0"/>
          </a:p>
          <a:p>
            <a:pPr marL="1371600" lvl="2" indent="-368300" algn="l" rtl="0">
              <a:spcBef>
                <a:spcPts val="0"/>
              </a:spcBef>
              <a:spcAft>
                <a:spcPts val="0"/>
              </a:spcAft>
              <a:buSzPts val="2200"/>
              <a:buChar char="■"/>
            </a:pPr>
            <a:r>
              <a:rPr lang="en-US" sz="2400" dirty="0"/>
              <a:t>Organic soil depth</a:t>
            </a:r>
            <a:endParaRPr sz="2400" dirty="0"/>
          </a:p>
          <a:p>
            <a:pPr marL="1371600" lvl="2" indent="-368300" algn="l" rtl="0">
              <a:spcBef>
                <a:spcPts val="0"/>
              </a:spcBef>
              <a:spcAft>
                <a:spcPts val="0"/>
              </a:spcAft>
              <a:buSzPts val="2200"/>
              <a:buChar char="■"/>
            </a:pPr>
            <a:r>
              <a:rPr lang="en-US" sz="2400" dirty="0"/>
              <a:t>Field measured LAI</a:t>
            </a:r>
            <a:endParaRPr sz="2400" dirty="0"/>
          </a:p>
          <a:p>
            <a:pPr marL="1371600" lvl="2" indent="-368300" algn="l" rtl="0">
              <a:spcBef>
                <a:spcPts val="0"/>
              </a:spcBef>
              <a:spcAft>
                <a:spcPts val="0"/>
              </a:spcAft>
              <a:buSzPts val="2200"/>
              <a:buChar char="■"/>
            </a:pPr>
            <a:r>
              <a:rPr lang="en-US" sz="2400" dirty="0"/>
              <a:t>Flux data</a:t>
            </a:r>
            <a:endParaRPr sz="2400" dirty="0"/>
          </a:p>
          <a:p>
            <a:pPr marL="1371600" lvl="2" indent="-368300" algn="l" rtl="0">
              <a:spcBef>
                <a:spcPts val="0"/>
              </a:spcBef>
              <a:spcAft>
                <a:spcPts val="0"/>
              </a:spcAft>
              <a:buSzPts val="2200"/>
              <a:buChar char="■"/>
            </a:pPr>
            <a:r>
              <a:rPr lang="en-US" sz="2400" dirty="0"/>
              <a:t>Drone imagery</a:t>
            </a:r>
            <a:endParaRPr sz="2400" dirty="0"/>
          </a:p>
        </p:txBody>
      </p:sp>
      <p:sp>
        <p:nvSpPr>
          <p:cNvPr id="5" name="Google Shape;136;p15">
            <a:extLst>
              <a:ext uri="{FF2B5EF4-FFF2-40B4-BE49-F238E27FC236}">
                <a16:creationId xmlns:a16="http://schemas.microsoft.com/office/drawing/2014/main" id="{CCD0D38E-A0A6-585D-C1CD-AAFBB43653B2}"/>
              </a:ext>
            </a:extLst>
          </p:cNvPr>
          <p:cNvSpPr txBox="1">
            <a:spLocks/>
          </p:cNvSpPr>
          <p:nvPr/>
        </p:nvSpPr>
        <p:spPr>
          <a:xfrm>
            <a:off x="1188720" y="729373"/>
            <a:ext cx="9966960" cy="814493"/>
          </a:xfrm>
          <a:prstGeom prst="rect">
            <a:avLst/>
          </a:prstGeom>
          <a:noFill/>
          <a:ln>
            <a:noFill/>
          </a:ln>
        </p:spPr>
        <p:txBody>
          <a:bodyPr spcFirstLastPara="1" wrap="square" lIns="91425" tIns="45700" rIns="91425" bIns="45700" anchor="b" anchorCtr="0">
            <a:normAutofit/>
          </a:bodyPr>
          <a:lstStyle>
            <a:lvl1pPr lvl="0" algn="l" defTabSz="914400" rtl="0" eaLnBrk="1" latinLnBrk="0" hangingPunct="1">
              <a:lnSpc>
                <a:spcPct val="85000"/>
              </a:lnSpc>
              <a:spcBef>
                <a:spcPts val="0"/>
              </a:spcBef>
              <a:spcAft>
                <a:spcPts val="0"/>
              </a:spcAft>
              <a:buClr>
                <a:srgbClr val="3F3F3F"/>
              </a:buClr>
              <a:buSzPts val="4800"/>
              <a:buFont typeface="Calibri"/>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Tundra Fire Synthesis</a:t>
            </a:r>
            <a:endParaRPr lang="en-US" dirty="0"/>
          </a:p>
        </p:txBody>
      </p:sp>
      <p:sp>
        <p:nvSpPr>
          <p:cNvPr id="6" name="TextBox 5">
            <a:extLst>
              <a:ext uri="{FF2B5EF4-FFF2-40B4-BE49-F238E27FC236}">
                <a16:creationId xmlns:a16="http://schemas.microsoft.com/office/drawing/2014/main" id="{E918E575-5BA0-2033-4960-B95C8A7B462A}"/>
              </a:ext>
            </a:extLst>
          </p:cNvPr>
          <p:cNvSpPr txBox="1"/>
          <p:nvPr/>
        </p:nvSpPr>
        <p:spPr>
          <a:xfrm>
            <a:off x="6762044" y="989873"/>
            <a:ext cx="3672865" cy="400110"/>
          </a:xfrm>
          <a:prstGeom prst="rect">
            <a:avLst/>
          </a:prstGeom>
          <a:noFill/>
        </p:spPr>
        <p:txBody>
          <a:bodyPr wrap="none" rtlCol="0">
            <a:spAutoFit/>
          </a:bodyPr>
          <a:lstStyle/>
          <a:p>
            <a:r>
              <a:rPr lang="en-US" sz="2000" dirty="0"/>
              <a:t>Dong Chen, </a:t>
            </a:r>
            <a:r>
              <a:rPr lang="en-US" sz="2000" dirty="0" err="1"/>
              <a:t>Seamore</a:t>
            </a:r>
            <a:r>
              <a:rPr lang="en-US" sz="2000" dirty="0"/>
              <a:t> Zhu, Liz Hoy</a:t>
            </a:r>
          </a:p>
        </p:txBody>
      </p:sp>
      <p:sp>
        <p:nvSpPr>
          <p:cNvPr id="9" name="Google Shape;137;p15">
            <a:extLst>
              <a:ext uri="{FF2B5EF4-FFF2-40B4-BE49-F238E27FC236}">
                <a16:creationId xmlns:a16="http://schemas.microsoft.com/office/drawing/2014/main" id="{9EDE9912-BB2B-C12E-185B-3FF5DA57F4E6}"/>
              </a:ext>
            </a:extLst>
          </p:cNvPr>
          <p:cNvSpPr txBox="1">
            <a:spLocks/>
          </p:cNvSpPr>
          <p:nvPr/>
        </p:nvSpPr>
        <p:spPr>
          <a:xfrm>
            <a:off x="1188725" y="1543875"/>
            <a:ext cx="9966900" cy="960334"/>
          </a:xfrm>
          <a:prstGeom prst="rect">
            <a:avLst/>
          </a:prstGeom>
          <a:noFill/>
          <a:ln>
            <a:noFill/>
          </a:ln>
        </p:spPr>
        <p:txBody>
          <a:bodyPr spcFirstLastPara="1" wrap="square" lIns="0" tIns="45700" rIns="0" bIns="45700" anchor="t" anchorCtr="0">
            <a:normAutofit/>
          </a:bodyPr>
          <a:lstStyle>
            <a:lvl1pPr marL="457200" lvl="0" indent="-355600" algn="l" defTabSz="914400" rtl="0" eaLnBrk="1" latinLnBrk="0" hangingPunct="1">
              <a:lnSpc>
                <a:spcPct val="90000"/>
              </a:lnSpc>
              <a:spcBef>
                <a:spcPts val="1200"/>
              </a:spcBef>
              <a:spcAft>
                <a:spcPts val="0"/>
              </a:spcAft>
              <a:buSzPts val="2000"/>
              <a:buFont typeface="Arial" panose="020B0604020202020204" pitchFamily="34" charset="0"/>
              <a:buChar char=" "/>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200"/>
              </a:spcBef>
              <a:spcAft>
                <a:spcPts val="0"/>
              </a:spcAft>
              <a:buSzPts val="1800"/>
              <a:buFont typeface="Noto Sans Symbols"/>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400"/>
              </a:spcBef>
              <a:spcAft>
                <a:spcPts val="0"/>
              </a:spcAft>
              <a:buSzPts val="1400"/>
              <a:buFont typeface="Arial"/>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4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4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400"/>
              </a:spcBef>
              <a:spcAft>
                <a:spcPts val="0"/>
              </a:spcAft>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400"/>
              </a:spcBef>
              <a:spcAft>
                <a:spcPts val="0"/>
              </a:spcAft>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400"/>
              </a:spcBef>
              <a:spcAft>
                <a:spcPts val="0"/>
              </a:spcAft>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400"/>
              </a:spcBef>
              <a:spcAft>
                <a:spcPts val="400"/>
              </a:spcAft>
              <a:buSzPts val="1800"/>
              <a:buFont typeface="Arial" panose="020B0604020202020204" pitchFamily="34" charset="0"/>
              <a:buChar char="◦"/>
              <a:defRPr sz="1800" kern="1200">
                <a:solidFill>
                  <a:schemeClr val="tx1"/>
                </a:solidFill>
                <a:latin typeface="+mn-lt"/>
                <a:ea typeface="+mn-ea"/>
                <a:cs typeface="+mn-cs"/>
              </a:defRPr>
            </a:lvl9pPr>
          </a:lstStyle>
          <a:p>
            <a:r>
              <a:rPr lang="en-US" sz="2400" i="1" dirty="0">
                <a:latin typeface="Helvetica" pitchFamily="2" charset="0"/>
              </a:rPr>
              <a:t>Constructing a Database to Support the Study of </a:t>
            </a:r>
            <a:r>
              <a:rPr lang="en-US" sz="2400" i="1" dirty="0" err="1">
                <a:latin typeface="Helvetica" pitchFamily="2" charset="0"/>
              </a:rPr>
              <a:t>ABoVE</a:t>
            </a:r>
            <a:r>
              <a:rPr lang="en-US" sz="2400" i="1" dirty="0">
                <a:latin typeface="Helvetica" pitchFamily="2" charset="0"/>
              </a:rPr>
              <a:t>-domain Tundra Fire Dynamics</a:t>
            </a:r>
            <a:endParaRPr lang="en-US" sz="2400" dirty="0"/>
          </a:p>
        </p:txBody>
      </p:sp>
      <p:sp>
        <p:nvSpPr>
          <p:cNvPr id="10" name="TextBox 9">
            <a:extLst>
              <a:ext uri="{FF2B5EF4-FFF2-40B4-BE49-F238E27FC236}">
                <a16:creationId xmlns:a16="http://schemas.microsoft.com/office/drawing/2014/main" id="{B2355FC6-74FF-9493-955D-ABA8F1182DBA}"/>
              </a:ext>
            </a:extLst>
          </p:cNvPr>
          <p:cNvSpPr txBox="1"/>
          <p:nvPr/>
        </p:nvSpPr>
        <p:spPr>
          <a:xfrm>
            <a:off x="2057412" y="5779115"/>
            <a:ext cx="7926272" cy="523220"/>
          </a:xfrm>
          <a:prstGeom prst="rect">
            <a:avLst/>
          </a:prstGeom>
          <a:noFill/>
        </p:spPr>
        <p:txBody>
          <a:bodyPr wrap="none" rtlCol="0">
            <a:spAutoFit/>
          </a:bodyPr>
          <a:lstStyle/>
          <a:p>
            <a:r>
              <a:rPr lang="en-US" sz="2800" i="1" dirty="0"/>
              <a:t>197,793 data points        46 datasets         40 variables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6546F5A4-2609-B940-8CD1-EEDE7C2D1E7A}"/>
              </a:ext>
            </a:extLst>
          </p:cNvPr>
          <p:cNvPicPr>
            <a:picLocks noChangeAspect="1"/>
          </p:cNvPicPr>
          <p:nvPr/>
        </p:nvPicPr>
        <p:blipFill>
          <a:blip r:embed="rId2"/>
          <a:stretch>
            <a:fillRect/>
          </a:stretch>
        </p:blipFill>
        <p:spPr>
          <a:xfrm>
            <a:off x="6275112" y="4738177"/>
            <a:ext cx="5715166" cy="1964375"/>
          </a:xfrm>
          <a:prstGeom prst="rect">
            <a:avLst/>
          </a:prstGeom>
        </p:spPr>
      </p:pic>
      <p:sp>
        <p:nvSpPr>
          <p:cNvPr id="11" name="TextBox 10">
            <a:extLst>
              <a:ext uri="{FF2B5EF4-FFF2-40B4-BE49-F238E27FC236}">
                <a16:creationId xmlns:a16="http://schemas.microsoft.com/office/drawing/2014/main" id="{7A470B51-A7ED-7345-4E5F-F47D31DECCE6}"/>
              </a:ext>
            </a:extLst>
          </p:cNvPr>
          <p:cNvSpPr txBox="1"/>
          <p:nvPr/>
        </p:nvSpPr>
        <p:spPr>
          <a:xfrm>
            <a:off x="2183802" y="2269864"/>
            <a:ext cx="622286" cy="307777"/>
          </a:xfrm>
          <a:prstGeom prst="rect">
            <a:avLst/>
          </a:prstGeom>
          <a:noFill/>
        </p:spPr>
        <p:txBody>
          <a:bodyPr wrap="none" rtlCol="0">
            <a:spAutoFit/>
          </a:bodyPr>
          <a:lstStyle/>
          <a:p>
            <a:r>
              <a:rPr lang="en-US" sz="1400" dirty="0"/>
              <a:t>Hello!</a:t>
            </a:r>
          </a:p>
        </p:txBody>
      </p:sp>
      <p:pic>
        <p:nvPicPr>
          <p:cNvPr id="16" name="Picture 15" descr="Map&#10;&#10;Description automatically generated">
            <a:extLst>
              <a:ext uri="{FF2B5EF4-FFF2-40B4-BE49-F238E27FC236}">
                <a16:creationId xmlns:a16="http://schemas.microsoft.com/office/drawing/2014/main" id="{62E8B37D-BFE9-34FD-691B-C33C613C22CB}"/>
              </a:ext>
            </a:extLst>
          </p:cNvPr>
          <p:cNvPicPr>
            <a:picLocks noChangeAspect="1"/>
          </p:cNvPicPr>
          <p:nvPr/>
        </p:nvPicPr>
        <p:blipFill rotWithShape="1">
          <a:blip r:embed="rId3"/>
          <a:srcRect r="7870"/>
          <a:stretch/>
        </p:blipFill>
        <p:spPr>
          <a:xfrm>
            <a:off x="201722" y="1420009"/>
            <a:ext cx="5894278" cy="4798369"/>
          </a:xfrm>
          <a:prstGeom prst="rect">
            <a:avLst/>
          </a:prstGeom>
        </p:spPr>
      </p:pic>
      <p:sp>
        <p:nvSpPr>
          <p:cNvPr id="17" name="TextBox 16">
            <a:extLst>
              <a:ext uri="{FF2B5EF4-FFF2-40B4-BE49-F238E27FC236}">
                <a16:creationId xmlns:a16="http://schemas.microsoft.com/office/drawing/2014/main" id="{AB8EDA6F-E800-D5EA-9E1B-5D352671604C}"/>
              </a:ext>
            </a:extLst>
          </p:cNvPr>
          <p:cNvSpPr txBox="1"/>
          <p:nvPr/>
        </p:nvSpPr>
        <p:spPr>
          <a:xfrm>
            <a:off x="129092" y="707872"/>
            <a:ext cx="12079076" cy="461665"/>
          </a:xfrm>
          <a:prstGeom prst="rect">
            <a:avLst/>
          </a:prstGeom>
          <a:noFill/>
        </p:spPr>
        <p:txBody>
          <a:bodyPr wrap="none" rtlCol="0">
            <a:spAutoFit/>
          </a:bodyPr>
          <a:lstStyle/>
          <a:p>
            <a:r>
              <a:rPr lang="en-US" sz="2400" b="0" i="1" u="none" strike="noStrike" dirty="0">
                <a:effectLst/>
                <a:latin typeface="Helvetica" pitchFamily="2" charset="0"/>
              </a:rPr>
              <a:t>Constructing a Database to Support the Study of ABoVE-domain Tundra Fire Dynamics</a:t>
            </a:r>
            <a:endParaRPr lang="en-US" sz="2400" dirty="0"/>
          </a:p>
        </p:txBody>
      </p:sp>
      <p:pic>
        <p:nvPicPr>
          <p:cNvPr id="21" name="Picture 20" descr="Chart, bar chart&#10;&#10;Description automatically generated">
            <a:extLst>
              <a:ext uri="{FF2B5EF4-FFF2-40B4-BE49-F238E27FC236}">
                <a16:creationId xmlns:a16="http://schemas.microsoft.com/office/drawing/2014/main" id="{FC37BF67-EC76-0492-70F6-BA6AF58BFB7C}"/>
              </a:ext>
            </a:extLst>
          </p:cNvPr>
          <p:cNvPicPr>
            <a:picLocks noChangeAspect="1"/>
          </p:cNvPicPr>
          <p:nvPr/>
        </p:nvPicPr>
        <p:blipFill>
          <a:blip r:embed="rId4"/>
          <a:stretch>
            <a:fillRect/>
          </a:stretch>
        </p:blipFill>
        <p:spPr>
          <a:xfrm>
            <a:off x="6379547" y="1665769"/>
            <a:ext cx="5715167" cy="3008400"/>
          </a:xfrm>
          <a:prstGeom prst="rect">
            <a:avLst/>
          </a:prstGeom>
        </p:spPr>
      </p:pic>
      <p:sp>
        <p:nvSpPr>
          <p:cNvPr id="22" name="TextBox 21">
            <a:extLst>
              <a:ext uri="{FF2B5EF4-FFF2-40B4-BE49-F238E27FC236}">
                <a16:creationId xmlns:a16="http://schemas.microsoft.com/office/drawing/2014/main" id="{3E0FE0F0-33BB-B3A1-9905-342FAE8F848C}"/>
              </a:ext>
            </a:extLst>
          </p:cNvPr>
          <p:cNvSpPr txBox="1"/>
          <p:nvPr/>
        </p:nvSpPr>
        <p:spPr>
          <a:xfrm>
            <a:off x="6200435" y="1175075"/>
            <a:ext cx="5692905" cy="400110"/>
          </a:xfrm>
          <a:prstGeom prst="rect">
            <a:avLst/>
          </a:prstGeom>
          <a:noFill/>
        </p:spPr>
        <p:txBody>
          <a:bodyPr wrap="none" rtlCol="0">
            <a:spAutoFit/>
          </a:bodyPr>
          <a:lstStyle/>
          <a:p>
            <a:r>
              <a:rPr lang="en-US" sz="2000" i="1" dirty="0"/>
              <a:t>197,793 data points        46 datasets         40 variables</a:t>
            </a:r>
          </a:p>
        </p:txBody>
      </p:sp>
      <p:sp>
        <p:nvSpPr>
          <p:cNvPr id="4" name="TextBox 3">
            <a:extLst>
              <a:ext uri="{FF2B5EF4-FFF2-40B4-BE49-F238E27FC236}">
                <a16:creationId xmlns:a16="http://schemas.microsoft.com/office/drawing/2014/main" id="{4AE7DB77-EC1D-B70B-600B-E7EF1BA6F79E}"/>
              </a:ext>
            </a:extLst>
          </p:cNvPr>
          <p:cNvSpPr txBox="1"/>
          <p:nvPr/>
        </p:nvSpPr>
        <p:spPr>
          <a:xfrm>
            <a:off x="649787" y="6190769"/>
            <a:ext cx="4987584" cy="400110"/>
          </a:xfrm>
          <a:prstGeom prst="rect">
            <a:avLst/>
          </a:prstGeom>
          <a:noFill/>
        </p:spPr>
        <p:txBody>
          <a:bodyPr wrap="none" rtlCol="0">
            <a:spAutoFit/>
          </a:bodyPr>
          <a:lstStyle/>
          <a:p>
            <a:r>
              <a:rPr lang="en-US" sz="2000" dirty="0"/>
              <a:t>See Poster presented by </a:t>
            </a:r>
            <a:r>
              <a:rPr lang="en-US" sz="2000" dirty="0" err="1"/>
              <a:t>Seamore</a:t>
            </a:r>
            <a:r>
              <a:rPr lang="en-US" sz="2000" dirty="0"/>
              <a:t> Zhu, Liz Hoy</a:t>
            </a:r>
          </a:p>
        </p:txBody>
      </p:sp>
    </p:spTree>
    <p:extLst>
      <p:ext uri="{BB962C8B-B14F-4D97-AF65-F5344CB8AC3E}">
        <p14:creationId xmlns:p14="http://schemas.microsoft.com/office/powerpoint/2010/main" val="3052437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470B51-A7ED-7345-4E5F-F47D31DECCE6}"/>
              </a:ext>
            </a:extLst>
          </p:cNvPr>
          <p:cNvSpPr txBox="1"/>
          <p:nvPr/>
        </p:nvSpPr>
        <p:spPr>
          <a:xfrm>
            <a:off x="2183802" y="2269864"/>
            <a:ext cx="622286" cy="307777"/>
          </a:xfrm>
          <a:prstGeom prst="rect">
            <a:avLst/>
          </a:prstGeom>
          <a:noFill/>
        </p:spPr>
        <p:txBody>
          <a:bodyPr wrap="none" rtlCol="0">
            <a:spAutoFit/>
          </a:bodyPr>
          <a:lstStyle/>
          <a:p>
            <a:r>
              <a:rPr lang="en-US" sz="1400" dirty="0"/>
              <a:t>Hello!</a:t>
            </a:r>
          </a:p>
        </p:txBody>
      </p:sp>
      <p:pic>
        <p:nvPicPr>
          <p:cNvPr id="16" name="Picture 15" descr="Map&#10;&#10;Description automatically generated">
            <a:extLst>
              <a:ext uri="{FF2B5EF4-FFF2-40B4-BE49-F238E27FC236}">
                <a16:creationId xmlns:a16="http://schemas.microsoft.com/office/drawing/2014/main" id="{62E8B37D-BFE9-34FD-691B-C33C613C22CB}"/>
              </a:ext>
            </a:extLst>
          </p:cNvPr>
          <p:cNvPicPr>
            <a:picLocks noChangeAspect="1"/>
          </p:cNvPicPr>
          <p:nvPr/>
        </p:nvPicPr>
        <p:blipFill rotWithShape="1">
          <a:blip r:embed="rId2"/>
          <a:srcRect r="7870"/>
          <a:stretch/>
        </p:blipFill>
        <p:spPr>
          <a:xfrm>
            <a:off x="201722" y="1420009"/>
            <a:ext cx="5894278" cy="4798369"/>
          </a:xfrm>
          <a:prstGeom prst="rect">
            <a:avLst/>
          </a:prstGeom>
        </p:spPr>
      </p:pic>
      <p:sp>
        <p:nvSpPr>
          <p:cNvPr id="17" name="TextBox 16">
            <a:extLst>
              <a:ext uri="{FF2B5EF4-FFF2-40B4-BE49-F238E27FC236}">
                <a16:creationId xmlns:a16="http://schemas.microsoft.com/office/drawing/2014/main" id="{AB8EDA6F-E800-D5EA-9E1B-5D352671604C}"/>
              </a:ext>
            </a:extLst>
          </p:cNvPr>
          <p:cNvSpPr txBox="1"/>
          <p:nvPr/>
        </p:nvSpPr>
        <p:spPr>
          <a:xfrm>
            <a:off x="129092" y="707872"/>
            <a:ext cx="12079076" cy="461665"/>
          </a:xfrm>
          <a:prstGeom prst="rect">
            <a:avLst/>
          </a:prstGeom>
          <a:noFill/>
        </p:spPr>
        <p:txBody>
          <a:bodyPr wrap="none" rtlCol="0">
            <a:spAutoFit/>
          </a:bodyPr>
          <a:lstStyle/>
          <a:p>
            <a:r>
              <a:rPr lang="en-US" sz="2400" b="0" i="1" u="none" strike="noStrike" dirty="0">
                <a:effectLst/>
                <a:latin typeface="Helvetica" pitchFamily="2" charset="0"/>
              </a:rPr>
              <a:t>Constructing a Database to Support the Study of ABoVE-domain Tundra Fire Dynamics</a:t>
            </a:r>
            <a:endParaRPr lang="en-US" sz="2400" dirty="0"/>
          </a:p>
        </p:txBody>
      </p:sp>
      <p:pic>
        <p:nvPicPr>
          <p:cNvPr id="2" name="Content Placeholder 4" descr="Chart, bar chart&#10;&#10;Description automatically generated">
            <a:extLst>
              <a:ext uri="{FF2B5EF4-FFF2-40B4-BE49-F238E27FC236}">
                <a16:creationId xmlns:a16="http://schemas.microsoft.com/office/drawing/2014/main" id="{393D5176-1FE9-4EFF-394E-0E096CC516B0}"/>
              </a:ext>
            </a:extLst>
          </p:cNvPr>
          <p:cNvPicPr>
            <a:picLocks noChangeAspect="1"/>
          </p:cNvPicPr>
          <p:nvPr/>
        </p:nvPicPr>
        <p:blipFill>
          <a:blip r:embed="rId3"/>
          <a:stretch>
            <a:fillRect/>
          </a:stretch>
        </p:blipFill>
        <p:spPr>
          <a:xfrm>
            <a:off x="5982600" y="4223088"/>
            <a:ext cx="6092204" cy="2399959"/>
          </a:xfrm>
          <a:prstGeom prst="rect">
            <a:avLst/>
          </a:prstGeom>
        </p:spPr>
      </p:pic>
      <p:pic>
        <p:nvPicPr>
          <p:cNvPr id="3" name="Picture 2" descr="Chart, bar chart&#10;&#10;Description automatically generated">
            <a:extLst>
              <a:ext uri="{FF2B5EF4-FFF2-40B4-BE49-F238E27FC236}">
                <a16:creationId xmlns:a16="http://schemas.microsoft.com/office/drawing/2014/main" id="{3EFBC5CE-4F9A-54C4-D380-8C9C07D9FD73}"/>
              </a:ext>
            </a:extLst>
          </p:cNvPr>
          <p:cNvPicPr>
            <a:picLocks noChangeAspect="1"/>
          </p:cNvPicPr>
          <p:nvPr/>
        </p:nvPicPr>
        <p:blipFill>
          <a:blip r:embed="rId4"/>
          <a:stretch>
            <a:fillRect/>
          </a:stretch>
        </p:blipFill>
        <p:spPr>
          <a:xfrm>
            <a:off x="5978804" y="1610290"/>
            <a:ext cx="6096000" cy="2378521"/>
          </a:xfrm>
          <a:prstGeom prst="rect">
            <a:avLst/>
          </a:prstGeom>
        </p:spPr>
      </p:pic>
      <p:sp>
        <p:nvSpPr>
          <p:cNvPr id="4" name="TextBox 3">
            <a:extLst>
              <a:ext uri="{FF2B5EF4-FFF2-40B4-BE49-F238E27FC236}">
                <a16:creationId xmlns:a16="http://schemas.microsoft.com/office/drawing/2014/main" id="{83E7A149-7E3B-676B-83D0-1E9A6941BA67}"/>
              </a:ext>
            </a:extLst>
          </p:cNvPr>
          <p:cNvSpPr txBox="1"/>
          <p:nvPr/>
        </p:nvSpPr>
        <p:spPr>
          <a:xfrm>
            <a:off x="6200435" y="1175075"/>
            <a:ext cx="5692905" cy="400110"/>
          </a:xfrm>
          <a:prstGeom prst="rect">
            <a:avLst/>
          </a:prstGeom>
          <a:noFill/>
        </p:spPr>
        <p:txBody>
          <a:bodyPr wrap="none" rtlCol="0">
            <a:spAutoFit/>
          </a:bodyPr>
          <a:lstStyle/>
          <a:p>
            <a:r>
              <a:rPr lang="en-US" sz="2000" i="1" dirty="0"/>
              <a:t>197,793 data points        46 datasets         40 variables</a:t>
            </a:r>
          </a:p>
        </p:txBody>
      </p:sp>
      <p:sp>
        <p:nvSpPr>
          <p:cNvPr id="5" name="TextBox 4">
            <a:extLst>
              <a:ext uri="{FF2B5EF4-FFF2-40B4-BE49-F238E27FC236}">
                <a16:creationId xmlns:a16="http://schemas.microsoft.com/office/drawing/2014/main" id="{72E82749-2523-6E13-A570-34FC47E48602}"/>
              </a:ext>
            </a:extLst>
          </p:cNvPr>
          <p:cNvSpPr txBox="1"/>
          <p:nvPr/>
        </p:nvSpPr>
        <p:spPr>
          <a:xfrm>
            <a:off x="649787" y="6190769"/>
            <a:ext cx="4987584" cy="400110"/>
          </a:xfrm>
          <a:prstGeom prst="rect">
            <a:avLst/>
          </a:prstGeom>
          <a:noFill/>
        </p:spPr>
        <p:txBody>
          <a:bodyPr wrap="none" rtlCol="0">
            <a:spAutoFit/>
          </a:bodyPr>
          <a:lstStyle/>
          <a:p>
            <a:r>
              <a:rPr lang="en-US" sz="2000" dirty="0"/>
              <a:t>See Poster presented by </a:t>
            </a:r>
            <a:r>
              <a:rPr lang="en-US" sz="2000" dirty="0" err="1"/>
              <a:t>Seamore</a:t>
            </a:r>
            <a:r>
              <a:rPr lang="en-US" sz="2000" dirty="0"/>
              <a:t> Zhu, Liz Hoy</a:t>
            </a:r>
          </a:p>
        </p:txBody>
      </p:sp>
    </p:spTree>
    <p:extLst>
      <p:ext uri="{BB962C8B-B14F-4D97-AF65-F5344CB8AC3E}">
        <p14:creationId xmlns:p14="http://schemas.microsoft.com/office/powerpoint/2010/main" val="1209481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AE82-96CB-C143-A97E-1E1BF79A4FCE}"/>
              </a:ext>
            </a:extLst>
          </p:cNvPr>
          <p:cNvSpPr>
            <a:spLocks noGrp="1"/>
          </p:cNvSpPr>
          <p:nvPr>
            <p:ph type="title"/>
          </p:nvPr>
        </p:nvSpPr>
        <p:spPr>
          <a:xfrm>
            <a:off x="614569" y="907152"/>
            <a:ext cx="10962861" cy="787814"/>
          </a:xfrm>
        </p:spPr>
        <p:txBody>
          <a:bodyPr/>
          <a:lstStyle/>
          <a:p>
            <a:r>
              <a:rPr lang="en-US" dirty="0"/>
              <a:t>Fire in Southwest Alaska </a:t>
            </a:r>
          </a:p>
        </p:txBody>
      </p:sp>
      <p:sp>
        <p:nvSpPr>
          <p:cNvPr id="3" name="Text Placeholder 2">
            <a:extLst>
              <a:ext uri="{FF2B5EF4-FFF2-40B4-BE49-F238E27FC236}">
                <a16:creationId xmlns:a16="http://schemas.microsoft.com/office/drawing/2014/main" id="{01C80702-C811-284E-A8B0-438AFA1FBFB1}"/>
              </a:ext>
            </a:extLst>
          </p:cNvPr>
          <p:cNvSpPr>
            <a:spLocks noGrp="1"/>
          </p:cNvSpPr>
          <p:nvPr>
            <p:ph type="body" idx="10"/>
          </p:nvPr>
        </p:nvSpPr>
        <p:spPr>
          <a:xfrm>
            <a:off x="453205" y="2323269"/>
            <a:ext cx="10962861" cy="4718649"/>
          </a:xfrm>
        </p:spPr>
        <p:txBody>
          <a:bodyPr/>
          <a:lstStyle/>
          <a:p>
            <a:pPr marL="0" indent="0">
              <a:buNone/>
            </a:pPr>
            <a:r>
              <a:rPr lang="en-US" dirty="0"/>
              <a:t>Unprecedented 2022 fire season in southwestern Alaska drew attention from wildland fire responders and YK Delta communities:</a:t>
            </a:r>
          </a:p>
          <a:p>
            <a:pPr marL="514350" indent="-514350">
              <a:buFont typeface="+mj-lt"/>
              <a:buAutoNum type="arabicPeriod"/>
            </a:pPr>
            <a:r>
              <a:rPr lang="en-US" dirty="0"/>
              <a:t>Alaska Fire Science Consortium 2022 Fall Fire Review:</a:t>
            </a:r>
            <a:br>
              <a:rPr lang="en-US" dirty="0"/>
            </a:br>
            <a:r>
              <a:rPr lang="en-US" i="1" dirty="0"/>
              <a:t>Focus on Southwest Alaska: Climate and vegetation changes</a:t>
            </a:r>
          </a:p>
          <a:p>
            <a:pPr marL="514350" indent="-514350">
              <a:buFont typeface="+mj-lt"/>
              <a:buAutoNum type="arabicPeriod"/>
            </a:pPr>
            <a:r>
              <a:rPr lang="en-US" dirty="0"/>
              <a:t>Webinar for ACCAP (Alaska Center for Climate </a:t>
            </a:r>
            <a:br>
              <a:rPr lang="en-US" dirty="0"/>
            </a:br>
            <a:r>
              <a:rPr lang="en-US" dirty="0"/>
              <a:t>Assessment and Policy): </a:t>
            </a:r>
            <a:r>
              <a:rPr lang="en-US" i="1" dirty="0"/>
              <a:t>Alaska Fire Season 2022: </a:t>
            </a:r>
            <a:br>
              <a:rPr lang="en-US" i="1" dirty="0"/>
            </a:br>
            <a:r>
              <a:rPr lang="en-US" i="1" dirty="0"/>
              <a:t>Focus on Southwest Alaska and Impacts </a:t>
            </a:r>
            <a:br>
              <a:rPr lang="en-US" i="1" dirty="0"/>
            </a:br>
            <a:r>
              <a:rPr lang="en-US" i="1" dirty="0"/>
              <a:t>on Vegetation and Fuels</a:t>
            </a:r>
          </a:p>
          <a:p>
            <a:pPr marL="514350" indent="-514350">
              <a:buFont typeface="+mj-lt"/>
              <a:buAutoNum type="arabicPeriod"/>
            </a:pPr>
            <a:r>
              <a:rPr lang="en-US" i="1" dirty="0"/>
              <a:t>Community meetings planned in St. Mary’s </a:t>
            </a:r>
            <a:br>
              <a:rPr lang="en-US" i="1" dirty="0"/>
            </a:br>
            <a:r>
              <a:rPr lang="en-US" i="1" dirty="0"/>
              <a:t>scheduled for Feb 7, shortly after ASTM 9</a:t>
            </a:r>
          </a:p>
        </p:txBody>
      </p:sp>
      <p:pic>
        <p:nvPicPr>
          <p:cNvPr id="4" name="Picture 3">
            <a:extLst>
              <a:ext uri="{FF2B5EF4-FFF2-40B4-BE49-F238E27FC236}">
                <a16:creationId xmlns:a16="http://schemas.microsoft.com/office/drawing/2014/main" id="{C8006AA2-62CB-5862-EA6B-4DBEEC9EF64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690096" y="4349209"/>
            <a:ext cx="2887334" cy="2165500"/>
          </a:xfrm>
          <a:prstGeom prst="rect">
            <a:avLst/>
          </a:prstGeom>
        </p:spPr>
      </p:pic>
      <p:sp>
        <p:nvSpPr>
          <p:cNvPr id="5" name="TextBox 4">
            <a:extLst>
              <a:ext uri="{FF2B5EF4-FFF2-40B4-BE49-F238E27FC236}">
                <a16:creationId xmlns:a16="http://schemas.microsoft.com/office/drawing/2014/main" id="{3A506826-5C30-E7A8-4D49-625AE935B0B7}"/>
              </a:ext>
            </a:extLst>
          </p:cNvPr>
          <p:cNvSpPr txBox="1"/>
          <p:nvPr/>
        </p:nvSpPr>
        <p:spPr>
          <a:xfrm>
            <a:off x="7373294" y="839394"/>
            <a:ext cx="4378439" cy="1477328"/>
          </a:xfrm>
          <a:prstGeom prst="rect">
            <a:avLst/>
          </a:prstGeom>
          <a:noFill/>
        </p:spPr>
        <p:txBody>
          <a:bodyPr wrap="square" rtlCol="0">
            <a:spAutoFit/>
          </a:bodyPr>
          <a:lstStyle/>
          <a:p>
            <a:pPr marL="0" indent="0">
              <a:buNone/>
            </a:pPr>
            <a:r>
              <a:rPr lang="en-US" sz="1800" b="1" dirty="0"/>
              <a:t>Frost (TE 2021): Towards a Warmer, Less Frozen Future Arctic: Synthesis of Drivers, Ecosystem Responses, and Elder Observations along Bioclimatic Gradients in Western Alaska</a:t>
            </a:r>
          </a:p>
        </p:txBody>
      </p:sp>
    </p:spTree>
    <p:extLst>
      <p:ext uri="{BB962C8B-B14F-4D97-AF65-F5344CB8AC3E}">
        <p14:creationId xmlns:p14="http://schemas.microsoft.com/office/powerpoint/2010/main" val="4051971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1A7363-4B6A-50D8-9DED-F3319D658752}"/>
              </a:ext>
            </a:extLst>
          </p:cNvPr>
          <p:cNvSpPr txBox="1"/>
          <p:nvPr/>
        </p:nvSpPr>
        <p:spPr>
          <a:xfrm>
            <a:off x="-1" y="3956926"/>
            <a:ext cx="1991823" cy="2308324"/>
          </a:xfrm>
          <a:prstGeom prst="rect">
            <a:avLst/>
          </a:prstGeom>
          <a:noFill/>
        </p:spPr>
        <p:txBody>
          <a:bodyPr wrap="square" rtlCol="0">
            <a:spAutoFit/>
          </a:bodyPr>
          <a:lstStyle/>
          <a:p>
            <a:pPr algn="ctr"/>
            <a:r>
              <a:rPr lang="en-US" sz="2400" dirty="0"/>
              <a:t>Rogers </a:t>
            </a:r>
            <a:br>
              <a:rPr lang="en-US" sz="2400" dirty="0"/>
            </a:br>
            <a:r>
              <a:rPr lang="en-US" sz="2400" dirty="0"/>
              <a:t>(TE 2014), Natali </a:t>
            </a:r>
            <a:br>
              <a:rPr lang="en-US" sz="2400" dirty="0"/>
            </a:br>
            <a:r>
              <a:rPr lang="en-US" sz="2400" dirty="0"/>
              <a:t>(GBMF 2019), &amp; Rogers (2022) </a:t>
            </a:r>
          </a:p>
        </p:txBody>
      </p:sp>
      <p:grpSp>
        <p:nvGrpSpPr>
          <p:cNvPr id="26" name="Group 25">
            <a:extLst>
              <a:ext uri="{FF2B5EF4-FFF2-40B4-BE49-F238E27FC236}">
                <a16:creationId xmlns:a16="http://schemas.microsoft.com/office/drawing/2014/main" id="{D42FB33B-3255-BB05-180B-E64F300DDD43}"/>
              </a:ext>
            </a:extLst>
          </p:cNvPr>
          <p:cNvGrpSpPr/>
          <p:nvPr/>
        </p:nvGrpSpPr>
        <p:grpSpPr>
          <a:xfrm>
            <a:off x="0" y="761799"/>
            <a:ext cx="4063043" cy="2953793"/>
            <a:chOff x="0" y="701302"/>
            <a:chExt cx="4063043" cy="2953793"/>
          </a:xfrm>
        </p:grpSpPr>
        <p:sp>
          <p:nvSpPr>
            <p:cNvPr id="5" name="TextBox 4">
              <a:extLst>
                <a:ext uri="{FF2B5EF4-FFF2-40B4-BE49-F238E27FC236}">
                  <a16:creationId xmlns:a16="http://schemas.microsoft.com/office/drawing/2014/main" id="{1B158445-E149-D57C-A7EE-3A37D15B5A95}"/>
                </a:ext>
              </a:extLst>
            </p:cNvPr>
            <p:cNvSpPr txBox="1"/>
            <p:nvPr/>
          </p:nvSpPr>
          <p:spPr>
            <a:xfrm>
              <a:off x="0" y="701302"/>
              <a:ext cx="4063043" cy="615553"/>
            </a:xfrm>
            <a:prstGeom prst="rect">
              <a:avLst/>
            </a:prstGeom>
            <a:noFill/>
          </p:spPr>
          <p:txBody>
            <a:bodyPr wrap="square" rtlCol="0">
              <a:spAutoFit/>
            </a:bodyPr>
            <a:lstStyle/>
            <a:p>
              <a:pPr algn="ctr"/>
              <a:r>
                <a:rPr lang="en-US" sz="1700" dirty="0" err="1">
                  <a:solidFill>
                    <a:srgbClr val="C00000"/>
                  </a:solidFill>
                </a:rPr>
                <a:t>ABoVE</a:t>
              </a:r>
              <a:r>
                <a:rPr lang="en-US" sz="1700" dirty="0">
                  <a:solidFill>
                    <a:srgbClr val="C00000"/>
                  </a:solidFill>
                </a:rPr>
                <a:t> domain burned area &amp; combustion, 500m (</a:t>
              </a:r>
              <a:r>
                <a:rPr lang="en-US" sz="1700" dirty="0" err="1">
                  <a:solidFill>
                    <a:srgbClr val="C00000"/>
                  </a:solidFill>
                </a:rPr>
                <a:t>ABoVE</a:t>
              </a:r>
              <a:r>
                <a:rPr lang="en-US" sz="1700" dirty="0">
                  <a:solidFill>
                    <a:srgbClr val="C00000"/>
                  </a:solidFill>
                </a:rPr>
                <a:t>-FED; Potter et al., 2022)</a:t>
              </a:r>
            </a:p>
          </p:txBody>
        </p:sp>
        <p:grpSp>
          <p:nvGrpSpPr>
            <p:cNvPr id="10" name="Group 9">
              <a:extLst>
                <a:ext uri="{FF2B5EF4-FFF2-40B4-BE49-F238E27FC236}">
                  <a16:creationId xmlns:a16="http://schemas.microsoft.com/office/drawing/2014/main" id="{BD877F55-A1B8-AFDB-D21F-BB68D38C3C3E}"/>
                </a:ext>
              </a:extLst>
            </p:cNvPr>
            <p:cNvGrpSpPr/>
            <p:nvPr/>
          </p:nvGrpSpPr>
          <p:grpSpPr>
            <a:xfrm>
              <a:off x="393404" y="1408094"/>
              <a:ext cx="3221062" cy="2247001"/>
              <a:chOff x="1170181" y="840975"/>
              <a:chExt cx="4100535" cy="2860518"/>
            </a:xfrm>
          </p:grpSpPr>
          <p:pic>
            <p:nvPicPr>
              <p:cNvPr id="11" name="Picture 10">
                <a:extLst>
                  <a:ext uri="{FF2B5EF4-FFF2-40B4-BE49-F238E27FC236}">
                    <a16:creationId xmlns:a16="http://schemas.microsoft.com/office/drawing/2014/main" id="{47B3D871-68C3-ED78-0705-7B600F849A9A}"/>
                  </a:ext>
                </a:extLst>
              </p:cNvPr>
              <p:cNvPicPr>
                <a:picLocks noChangeAspect="1"/>
              </p:cNvPicPr>
              <p:nvPr/>
            </p:nvPicPr>
            <p:blipFill rotWithShape="1">
              <a:blip r:embed="rId3"/>
              <a:srcRect l="50778" t="1154" r="936" b="55646"/>
              <a:stretch/>
            </p:blipFill>
            <p:spPr>
              <a:xfrm>
                <a:off x="1170181" y="866853"/>
                <a:ext cx="4100535" cy="2834640"/>
              </a:xfrm>
              <a:prstGeom prst="rect">
                <a:avLst/>
              </a:prstGeom>
            </p:spPr>
          </p:pic>
          <p:sp>
            <p:nvSpPr>
              <p:cNvPr id="12" name="Rectangle 11">
                <a:extLst>
                  <a:ext uri="{FF2B5EF4-FFF2-40B4-BE49-F238E27FC236}">
                    <a16:creationId xmlns:a16="http://schemas.microsoft.com/office/drawing/2014/main" id="{27EC82C8-F8E0-515D-A7EA-88DB7292C323}"/>
                  </a:ext>
                </a:extLst>
              </p:cNvPr>
              <p:cNvSpPr/>
              <p:nvPr/>
            </p:nvSpPr>
            <p:spPr>
              <a:xfrm>
                <a:off x="1302589" y="840975"/>
                <a:ext cx="258792" cy="22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31D18587-69B1-9C46-15AE-BD02441887A3}"/>
              </a:ext>
            </a:extLst>
          </p:cNvPr>
          <p:cNvGrpSpPr/>
          <p:nvPr/>
        </p:nvGrpSpPr>
        <p:grpSpPr>
          <a:xfrm>
            <a:off x="8128956" y="761797"/>
            <a:ext cx="4063043" cy="3016681"/>
            <a:chOff x="8128956" y="701300"/>
            <a:chExt cx="4063043" cy="3016681"/>
          </a:xfrm>
        </p:grpSpPr>
        <p:sp>
          <p:nvSpPr>
            <p:cNvPr id="6" name="TextBox 5">
              <a:extLst>
                <a:ext uri="{FF2B5EF4-FFF2-40B4-BE49-F238E27FC236}">
                  <a16:creationId xmlns:a16="http://schemas.microsoft.com/office/drawing/2014/main" id="{FC384040-D6B1-70FE-830A-3969E10D4A90}"/>
                </a:ext>
              </a:extLst>
            </p:cNvPr>
            <p:cNvSpPr txBox="1"/>
            <p:nvPr/>
          </p:nvSpPr>
          <p:spPr>
            <a:xfrm>
              <a:off x="8128956" y="701300"/>
              <a:ext cx="4063043" cy="615553"/>
            </a:xfrm>
            <a:prstGeom prst="rect">
              <a:avLst/>
            </a:prstGeom>
            <a:noFill/>
          </p:spPr>
          <p:txBody>
            <a:bodyPr wrap="square" rtlCol="0">
              <a:spAutoFit/>
            </a:bodyPr>
            <a:lstStyle/>
            <a:p>
              <a:pPr algn="ctr"/>
              <a:r>
                <a:rPr lang="en-US" sz="1700" dirty="0">
                  <a:solidFill>
                    <a:schemeClr val="accent2">
                      <a:lumMod val="75000"/>
                    </a:schemeClr>
                  </a:solidFill>
                </a:rPr>
                <a:t>Burned area mapping using deep learning, 30m (Potter et al., in prep.)</a:t>
              </a:r>
            </a:p>
          </p:txBody>
        </p:sp>
        <p:pic>
          <p:nvPicPr>
            <p:cNvPr id="13" name="Picture 12">
              <a:extLst>
                <a:ext uri="{FF2B5EF4-FFF2-40B4-BE49-F238E27FC236}">
                  <a16:creationId xmlns:a16="http://schemas.microsoft.com/office/drawing/2014/main" id="{70FB7B8A-AA14-C08B-F074-FC574CB745CC}"/>
                </a:ext>
              </a:extLst>
            </p:cNvPr>
            <p:cNvPicPr>
              <a:picLocks noChangeAspect="1"/>
            </p:cNvPicPr>
            <p:nvPr/>
          </p:nvPicPr>
          <p:blipFill rotWithShape="1">
            <a:blip r:embed="rId4"/>
            <a:srcRect l="24656" t="17957" r="51843" b="64977"/>
            <a:stretch/>
          </p:blipFill>
          <p:spPr>
            <a:xfrm>
              <a:off x="8882749" y="1271861"/>
              <a:ext cx="2599004" cy="2446120"/>
            </a:xfrm>
            <a:prstGeom prst="rect">
              <a:avLst/>
            </a:prstGeom>
          </p:spPr>
        </p:pic>
      </p:grpSp>
      <p:grpSp>
        <p:nvGrpSpPr>
          <p:cNvPr id="29" name="Group 28">
            <a:extLst>
              <a:ext uri="{FF2B5EF4-FFF2-40B4-BE49-F238E27FC236}">
                <a16:creationId xmlns:a16="http://schemas.microsoft.com/office/drawing/2014/main" id="{15CE4D06-AD52-9CFA-8F06-75D400A769AD}"/>
              </a:ext>
            </a:extLst>
          </p:cNvPr>
          <p:cNvGrpSpPr/>
          <p:nvPr/>
        </p:nvGrpSpPr>
        <p:grpSpPr>
          <a:xfrm>
            <a:off x="4290054" y="761798"/>
            <a:ext cx="3611892" cy="3103326"/>
            <a:chOff x="4290054" y="615041"/>
            <a:chExt cx="3611892" cy="3103326"/>
          </a:xfrm>
        </p:grpSpPr>
        <p:sp>
          <p:nvSpPr>
            <p:cNvPr id="7" name="TextBox 6">
              <a:extLst>
                <a:ext uri="{FF2B5EF4-FFF2-40B4-BE49-F238E27FC236}">
                  <a16:creationId xmlns:a16="http://schemas.microsoft.com/office/drawing/2014/main" id="{A025682A-5470-A62C-5BD4-B06DC2FC9645}"/>
                </a:ext>
              </a:extLst>
            </p:cNvPr>
            <p:cNvSpPr txBox="1"/>
            <p:nvPr/>
          </p:nvSpPr>
          <p:spPr>
            <a:xfrm>
              <a:off x="4290054" y="615041"/>
              <a:ext cx="3611892" cy="615553"/>
            </a:xfrm>
            <a:prstGeom prst="rect">
              <a:avLst/>
            </a:prstGeom>
            <a:noFill/>
          </p:spPr>
          <p:txBody>
            <a:bodyPr wrap="square" rtlCol="0">
              <a:spAutoFit/>
            </a:bodyPr>
            <a:lstStyle/>
            <a:p>
              <a:pPr algn="ctr"/>
              <a:r>
                <a:rPr lang="en-US" sz="1700" dirty="0">
                  <a:solidFill>
                    <a:schemeClr val="accent6">
                      <a:lumMod val="75000"/>
                    </a:schemeClr>
                  </a:solidFill>
                </a:rPr>
                <a:t>Tundra combustion &amp; radiative forcing (</a:t>
              </a:r>
              <a:r>
                <a:rPr lang="en-US" sz="1700" dirty="0" err="1">
                  <a:solidFill>
                    <a:schemeClr val="accent6">
                      <a:lumMod val="75000"/>
                    </a:schemeClr>
                  </a:solidFill>
                </a:rPr>
                <a:t>Moubarak</a:t>
              </a:r>
              <a:r>
                <a:rPr lang="en-US" sz="1700" dirty="0">
                  <a:solidFill>
                    <a:schemeClr val="accent6">
                      <a:lumMod val="75000"/>
                    </a:schemeClr>
                  </a:solidFill>
                </a:rPr>
                <a:t> et al., 2022)</a:t>
              </a:r>
            </a:p>
          </p:txBody>
        </p:sp>
        <p:grpSp>
          <p:nvGrpSpPr>
            <p:cNvPr id="17" name="Group 16">
              <a:extLst>
                <a:ext uri="{FF2B5EF4-FFF2-40B4-BE49-F238E27FC236}">
                  <a16:creationId xmlns:a16="http://schemas.microsoft.com/office/drawing/2014/main" id="{A78F3485-F2D8-E3C0-2D9C-8F169C244D86}"/>
                </a:ext>
              </a:extLst>
            </p:cNvPr>
            <p:cNvGrpSpPr/>
            <p:nvPr/>
          </p:nvGrpSpPr>
          <p:grpSpPr>
            <a:xfrm>
              <a:off x="4364488" y="1192629"/>
              <a:ext cx="3463024" cy="2525738"/>
              <a:chOff x="2227521" y="461665"/>
              <a:chExt cx="7772400" cy="5668758"/>
            </a:xfrm>
          </p:grpSpPr>
          <p:pic>
            <p:nvPicPr>
              <p:cNvPr id="15" name="Picture 14">
                <a:extLst>
                  <a:ext uri="{FF2B5EF4-FFF2-40B4-BE49-F238E27FC236}">
                    <a16:creationId xmlns:a16="http://schemas.microsoft.com/office/drawing/2014/main" id="{E43F887D-45B1-9B88-4D14-F89ED56F6DFF}"/>
                  </a:ext>
                </a:extLst>
              </p:cNvPr>
              <p:cNvPicPr>
                <a:picLocks noChangeAspect="1"/>
              </p:cNvPicPr>
              <p:nvPr/>
            </p:nvPicPr>
            <p:blipFill>
              <a:blip r:embed="rId5"/>
              <a:stretch>
                <a:fillRect/>
              </a:stretch>
            </p:blipFill>
            <p:spPr>
              <a:xfrm>
                <a:off x="2227521" y="461665"/>
                <a:ext cx="7772400" cy="5668758"/>
              </a:xfrm>
              <a:prstGeom prst="rect">
                <a:avLst/>
              </a:prstGeom>
            </p:spPr>
          </p:pic>
          <p:sp>
            <p:nvSpPr>
              <p:cNvPr id="16" name="Rectangle 15">
                <a:extLst>
                  <a:ext uri="{FF2B5EF4-FFF2-40B4-BE49-F238E27FC236}">
                    <a16:creationId xmlns:a16="http://schemas.microsoft.com/office/drawing/2014/main" id="{B97214A5-EAB5-1F08-578B-9E0758E33732}"/>
                  </a:ext>
                </a:extLst>
              </p:cNvPr>
              <p:cNvSpPr/>
              <p:nvPr/>
            </p:nvSpPr>
            <p:spPr>
              <a:xfrm>
                <a:off x="3318893" y="519764"/>
                <a:ext cx="434960" cy="38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3FC15B71-8786-E19E-E73C-EC804996532A}"/>
              </a:ext>
            </a:extLst>
          </p:cNvPr>
          <p:cNvGrpSpPr/>
          <p:nvPr/>
        </p:nvGrpSpPr>
        <p:grpSpPr>
          <a:xfrm>
            <a:off x="1923822" y="3837778"/>
            <a:ext cx="6010472" cy="2907658"/>
            <a:chOff x="50615" y="3837778"/>
            <a:chExt cx="6010472" cy="2907658"/>
          </a:xfrm>
        </p:grpSpPr>
        <p:sp>
          <p:nvSpPr>
            <p:cNvPr id="8" name="TextBox 7">
              <a:extLst>
                <a:ext uri="{FF2B5EF4-FFF2-40B4-BE49-F238E27FC236}">
                  <a16:creationId xmlns:a16="http://schemas.microsoft.com/office/drawing/2014/main" id="{E3FC341E-63C8-438A-2FA9-28B0B1FD5CAE}"/>
                </a:ext>
              </a:extLst>
            </p:cNvPr>
            <p:cNvSpPr txBox="1"/>
            <p:nvPr/>
          </p:nvSpPr>
          <p:spPr>
            <a:xfrm>
              <a:off x="562516" y="3837778"/>
              <a:ext cx="4986670" cy="615553"/>
            </a:xfrm>
            <a:prstGeom prst="rect">
              <a:avLst/>
            </a:prstGeom>
            <a:noFill/>
          </p:spPr>
          <p:txBody>
            <a:bodyPr wrap="square" rtlCol="0">
              <a:spAutoFit/>
            </a:bodyPr>
            <a:lstStyle/>
            <a:p>
              <a:pPr algn="ctr"/>
              <a:r>
                <a:rPr lang="en-US" sz="1700" dirty="0">
                  <a:solidFill>
                    <a:schemeClr val="accent5">
                      <a:lumMod val="75000"/>
                    </a:schemeClr>
                  </a:solidFill>
                </a:rPr>
                <a:t>Integrated </a:t>
              </a:r>
              <a:r>
                <a:rPr lang="en-US" sz="1700" dirty="0" err="1">
                  <a:solidFill>
                    <a:schemeClr val="accent5">
                      <a:lumMod val="75000"/>
                    </a:schemeClr>
                  </a:solidFill>
                </a:rPr>
                <a:t>ABoVE</a:t>
              </a:r>
              <a:r>
                <a:rPr lang="en-US" sz="1700" dirty="0">
                  <a:solidFill>
                    <a:schemeClr val="accent5">
                      <a:lumMod val="75000"/>
                    </a:schemeClr>
                  </a:solidFill>
                </a:rPr>
                <a:t> combustion observations into global emissions database </a:t>
              </a:r>
              <a:r>
                <a:rPr lang="en-US" sz="1700">
                  <a:solidFill>
                    <a:schemeClr val="accent5">
                      <a:lumMod val="75000"/>
                    </a:schemeClr>
                  </a:solidFill>
                </a:rPr>
                <a:t>(GFED; </a:t>
              </a:r>
              <a:r>
                <a:rPr lang="en-US" sz="1700" dirty="0">
                  <a:solidFill>
                    <a:schemeClr val="accent5">
                      <a:lumMod val="75000"/>
                    </a:schemeClr>
                  </a:solidFill>
                </a:rPr>
                <a:t>van Wees et al., 2022)</a:t>
              </a:r>
            </a:p>
          </p:txBody>
        </p:sp>
        <p:grpSp>
          <p:nvGrpSpPr>
            <p:cNvPr id="21" name="Group 20">
              <a:extLst>
                <a:ext uri="{FF2B5EF4-FFF2-40B4-BE49-F238E27FC236}">
                  <a16:creationId xmlns:a16="http://schemas.microsoft.com/office/drawing/2014/main" id="{58708B2A-EEB7-9792-BA83-D5B5441552CD}"/>
                </a:ext>
              </a:extLst>
            </p:cNvPr>
            <p:cNvGrpSpPr/>
            <p:nvPr/>
          </p:nvGrpSpPr>
          <p:grpSpPr>
            <a:xfrm>
              <a:off x="50615" y="4417269"/>
              <a:ext cx="6010472" cy="2328167"/>
              <a:chOff x="1322855" y="1923673"/>
              <a:chExt cx="7772400" cy="3010653"/>
            </a:xfrm>
          </p:grpSpPr>
          <p:pic>
            <p:nvPicPr>
              <p:cNvPr id="19" name="Picture 18">
                <a:extLst>
                  <a:ext uri="{FF2B5EF4-FFF2-40B4-BE49-F238E27FC236}">
                    <a16:creationId xmlns:a16="http://schemas.microsoft.com/office/drawing/2014/main" id="{3A38CEF0-74EE-ABC5-49F6-71DE525EB951}"/>
                  </a:ext>
                </a:extLst>
              </p:cNvPr>
              <p:cNvPicPr>
                <a:picLocks noChangeAspect="1"/>
              </p:cNvPicPr>
              <p:nvPr/>
            </p:nvPicPr>
            <p:blipFill>
              <a:blip r:embed="rId6"/>
              <a:stretch>
                <a:fillRect/>
              </a:stretch>
            </p:blipFill>
            <p:spPr>
              <a:xfrm>
                <a:off x="1322855" y="1923673"/>
                <a:ext cx="7772400" cy="3010653"/>
              </a:xfrm>
              <a:prstGeom prst="rect">
                <a:avLst/>
              </a:prstGeom>
            </p:spPr>
          </p:pic>
          <p:sp>
            <p:nvSpPr>
              <p:cNvPr id="20" name="Rectangle 19">
                <a:extLst>
                  <a:ext uri="{FF2B5EF4-FFF2-40B4-BE49-F238E27FC236}">
                    <a16:creationId xmlns:a16="http://schemas.microsoft.com/office/drawing/2014/main" id="{219F7A89-40F7-E834-E40A-3D36C9F4A5B7}"/>
                  </a:ext>
                </a:extLst>
              </p:cNvPr>
              <p:cNvSpPr/>
              <p:nvPr/>
            </p:nvSpPr>
            <p:spPr>
              <a:xfrm>
                <a:off x="1410790" y="1941605"/>
                <a:ext cx="243840" cy="22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BA03D04C-F143-EC1A-1274-09AF42DEB9D4}"/>
              </a:ext>
            </a:extLst>
          </p:cNvPr>
          <p:cNvGrpSpPr/>
          <p:nvPr/>
        </p:nvGrpSpPr>
        <p:grpSpPr>
          <a:xfrm>
            <a:off x="7634083" y="3801716"/>
            <a:ext cx="4595813" cy="3056284"/>
            <a:chOff x="7024492" y="3801716"/>
            <a:chExt cx="4595813" cy="3056284"/>
          </a:xfrm>
        </p:grpSpPr>
        <p:sp>
          <p:nvSpPr>
            <p:cNvPr id="9" name="TextBox 8">
              <a:extLst>
                <a:ext uri="{FF2B5EF4-FFF2-40B4-BE49-F238E27FC236}">
                  <a16:creationId xmlns:a16="http://schemas.microsoft.com/office/drawing/2014/main" id="{C0F2B0FE-0D34-AE55-2B18-155CF82FE470}"/>
                </a:ext>
              </a:extLst>
            </p:cNvPr>
            <p:cNvSpPr txBox="1"/>
            <p:nvPr/>
          </p:nvSpPr>
          <p:spPr>
            <a:xfrm>
              <a:off x="7024492" y="3801716"/>
              <a:ext cx="4595813" cy="615553"/>
            </a:xfrm>
            <a:prstGeom prst="rect">
              <a:avLst/>
            </a:prstGeom>
            <a:noFill/>
          </p:spPr>
          <p:txBody>
            <a:bodyPr wrap="square" rtlCol="0">
              <a:spAutoFit/>
            </a:bodyPr>
            <a:lstStyle/>
            <a:p>
              <a:pPr algn="ctr"/>
              <a:r>
                <a:rPr lang="en-US" sz="1700" dirty="0">
                  <a:solidFill>
                    <a:srgbClr val="7030A0"/>
                  </a:solidFill>
                </a:rPr>
                <a:t>Fire management for carbon/climate mitigation (Phillips et al., 2022; Elder et al., 2022)</a:t>
              </a:r>
            </a:p>
          </p:txBody>
        </p:sp>
        <p:pic>
          <p:nvPicPr>
            <p:cNvPr id="23" name="Picture 22">
              <a:extLst>
                <a:ext uri="{FF2B5EF4-FFF2-40B4-BE49-F238E27FC236}">
                  <a16:creationId xmlns:a16="http://schemas.microsoft.com/office/drawing/2014/main" id="{AAEE230D-4AEC-780B-34D7-5A8A5F0ACD63}"/>
                </a:ext>
              </a:extLst>
            </p:cNvPr>
            <p:cNvPicPr>
              <a:picLocks noChangeAspect="1"/>
            </p:cNvPicPr>
            <p:nvPr/>
          </p:nvPicPr>
          <p:blipFill>
            <a:blip r:embed="rId7"/>
            <a:stretch>
              <a:fillRect/>
            </a:stretch>
          </p:blipFill>
          <p:spPr>
            <a:xfrm>
              <a:off x="7472753" y="4421249"/>
              <a:ext cx="3699289" cy="2436751"/>
            </a:xfrm>
            <a:prstGeom prst="rect">
              <a:avLst/>
            </a:prstGeom>
          </p:spPr>
        </p:pic>
      </p:grpSp>
    </p:spTree>
    <p:extLst>
      <p:ext uri="{BB962C8B-B14F-4D97-AF65-F5344CB8AC3E}">
        <p14:creationId xmlns:p14="http://schemas.microsoft.com/office/powerpoint/2010/main" val="3469015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4.8|2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_8_Template_Master" id="{B2BD47E0-CCCF-6743-B10A-DF081A6F4804}" vid="{542B1A31-F45A-1D4D-AB3B-DC0A847061E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12411</TotalTime>
  <Words>1761</Words>
  <Application>Microsoft Office PowerPoint</Application>
  <PresentationFormat>Widescreen</PresentationFormat>
  <Paragraphs>164</Paragraphs>
  <Slides>16</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Yu Gothic UI</vt:lpstr>
      <vt:lpstr>Arial</vt:lpstr>
      <vt:lpstr>Arial Narrow</vt:lpstr>
      <vt:lpstr>Calibri</vt:lpstr>
      <vt:lpstr>Calibri Light</vt:lpstr>
      <vt:lpstr>Helvetica</vt:lpstr>
      <vt:lpstr>Noto Sans Symbols</vt:lpstr>
      <vt:lpstr>Office Theme</vt:lpstr>
      <vt:lpstr>1_Office Theme</vt:lpstr>
      <vt:lpstr>1_Custom Design</vt:lpstr>
      <vt:lpstr>PowerPoint Presentation</vt:lpstr>
      <vt:lpstr>Highlights</vt:lpstr>
      <vt:lpstr>Monthly WG meetings:</vt:lpstr>
      <vt:lpstr>Tundra Fire Synthesis</vt:lpstr>
      <vt:lpstr>PowerPoint Presentation</vt:lpstr>
      <vt:lpstr>PowerPoint Presentation</vt:lpstr>
      <vt:lpstr>PowerPoint Presentation</vt:lpstr>
      <vt:lpstr>Fire in Southwest Alaska </vt:lpstr>
      <vt:lpstr>PowerPoint Presentation</vt:lpstr>
      <vt:lpstr>Understanding how peatlands are affected by wildfire in relation to both extent of burn and severity of burn to the organic soil (peat) layers where most of the C is stored is important</vt:lpstr>
      <vt:lpstr>What is burning and how severely across gradients of ecoregions, ecotypes and seasonality and what ecotypes are showing resiliency?</vt:lpstr>
      <vt:lpstr>CanFIRE Results: Peatlands are Dominant Source of C Emissions in Extreme Wildfire</vt:lpstr>
      <vt:lpstr>PowerPoint Presentation</vt:lpstr>
      <vt:lpstr>Other Activities:</vt:lpstr>
      <vt:lpstr>Coming Attractions: Synthesis Ideas</vt:lpstr>
      <vt:lpstr>Coming Attractions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Nancy French</cp:lastModifiedBy>
  <cp:revision>77</cp:revision>
  <cp:lastPrinted>2023-01-18T14:51:48Z</cp:lastPrinted>
  <dcterms:created xsi:type="dcterms:W3CDTF">2020-11-03T15:27:10Z</dcterms:created>
  <dcterms:modified xsi:type="dcterms:W3CDTF">2023-01-18T20:22:17Z</dcterms:modified>
</cp:coreProperties>
</file>