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93" r:id="rId24"/>
    <p:sldId id="288" r:id="rId25"/>
    <p:sldId id="289" r:id="rId26"/>
    <p:sldId id="290" r:id="rId27"/>
    <p:sldId id="292" r:id="rId28"/>
    <p:sldId id="295" r:id="rId29"/>
    <p:sldId id="2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8AB45"/>
    <a:srgbClr val="D4DE2B"/>
    <a:srgbClr val="DBDADD"/>
    <a:srgbClr val="595959"/>
    <a:srgbClr val="D2D3D4"/>
    <a:srgbClr val="D4DE2C"/>
    <a:srgbClr val="BABBBE"/>
    <a:srgbClr val="EBEBED"/>
    <a:srgbClr val="1991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26"/>
    <p:restoredTop sz="71591"/>
  </p:normalViewPr>
  <p:slideViewPr>
    <p:cSldViewPr snapToGrid="0" snapToObjects="1">
      <p:cViewPr varScale="1">
        <p:scale>
          <a:sx n="69" d="100"/>
          <a:sy n="69" d="100"/>
        </p:scale>
        <p:origin x="21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9DD5-AAF7-904F-AF2C-EC1E3774297F}" type="datetimeFigureOut">
              <a:rPr lang="en-US" smtClean="0"/>
              <a:t>5/6/21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71C3C-CAF0-A049-8BC0-D41773FB1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76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65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39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77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63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50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00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98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38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14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482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70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396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765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01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419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320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216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69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04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784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09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65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1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92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56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71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90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1C3C-CAF0-A049-8BC0-D41773FB15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74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07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AC958E-04A1-FF47-B5D0-3C1501423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0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microsoft.com/office/2007/relationships/hdphoto" Target="../media/hdphoto1.wdp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tiff"/><Relationship Id="rId5" Type="http://schemas.openxmlformats.org/officeDocument/2006/relationships/image" Target="../media/image21.jpeg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7CE39F-5E39-B847-BEB2-979AB17C8ECD}"/>
              </a:ext>
            </a:extLst>
          </p:cNvPr>
          <p:cNvSpPr/>
          <p:nvPr/>
        </p:nvSpPr>
        <p:spPr>
          <a:xfrm>
            <a:off x="75847" y="936702"/>
            <a:ext cx="12070080" cy="5887721"/>
          </a:xfrm>
          <a:prstGeom prst="rect">
            <a:avLst/>
          </a:prstGeom>
          <a:solidFill>
            <a:srgbClr val="0F44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1542B5-7570-9B4A-9187-BE315A64ECBD}"/>
              </a:ext>
            </a:extLst>
          </p:cNvPr>
          <p:cNvGrpSpPr/>
          <p:nvPr/>
        </p:nvGrpSpPr>
        <p:grpSpPr>
          <a:xfrm>
            <a:off x="109300" y="1040047"/>
            <a:ext cx="11946009" cy="5673278"/>
            <a:chOff x="100156" y="1017485"/>
            <a:chExt cx="11946009" cy="56732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A83536-FB88-3945-BE3D-2D14EEA7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156" y="1018600"/>
              <a:ext cx="3222876" cy="214858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9BFF13-8E39-F34F-8388-83EAB8CF0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7" y="4743449"/>
              <a:ext cx="2565803" cy="192435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F68E7E-E7AF-AE40-9B87-71E822928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8609"/>
            <a:stretch/>
          </p:blipFill>
          <p:spPr>
            <a:xfrm>
              <a:off x="3422557" y="1018600"/>
              <a:ext cx="3044565" cy="162985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97C1B8-1532-E845-8BD8-FFA243849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40938"/>
            <a:stretch/>
          </p:blipFill>
          <p:spPr>
            <a:xfrm>
              <a:off x="2739777" y="4953000"/>
              <a:ext cx="3717097" cy="173776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70DC47-4AFC-1E42-A753-10B49D1C84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2856" b="-208"/>
            <a:stretch/>
          </p:blipFill>
          <p:spPr>
            <a:xfrm>
              <a:off x="6536721" y="1018600"/>
              <a:ext cx="3294288" cy="171631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C9B556-DEB6-C84A-B0F2-E99B76C36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40015" b="6601"/>
            <a:stretch/>
          </p:blipFill>
          <p:spPr>
            <a:xfrm>
              <a:off x="6566647" y="4742437"/>
              <a:ext cx="5409919" cy="192536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102D69-1EFF-D944-BB38-4FC43DE863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4094" t="2062" r="27376" b="1499"/>
            <a:stretch/>
          </p:blipFill>
          <p:spPr>
            <a:xfrm>
              <a:off x="9879664" y="1017485"/>
              <a:ext cx="2166501" cy="2047801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4AC4CB9-C4C7-804A-946D-DF424B5245E4}"/>
              </a:ext>
            </a:extLst>
          </p:cNvPr>
          <p:cNvSpPr txBox="1"/>
          <p:nvPr/>
        </p:nvSpPr>
        <p:spPr>
          <a:xfrm>
            <a:off x="8813401" y="5968039"/>
            <a:ext cx="3122252" cy="646331"/>
          </a:xfrm>
          <a:prstGeom prst="rect">
            <a:avLst/>
          </a:prstGeom>
          <a:solidFill>
            <a:srgbClr val="0D0D0D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bg1"/>
                </a:solidFill>
              </a:rPr>
              <a:t>ABoVE</a:t>
            </a:r>
            <a:r>
              <a:rPr lang="en-US" dirty="0">
                <a:solidFill>
                  <a:schemeClr val="bg1"/>
                </a:solidFill>
              </a:rPr>
              <a:t> Science Team Meeting 7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May 11 - 13, 2021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591DEC-D1B0-B44A-9798-DDC272E0D932}"/>
              </a:ext>
            </a:extLst>
          </p:cNvPr>
          <p:cNvSpPr/>
          <p:nvPr/>
        </p:nvSpPr>
        <p:spPr>
          <a:xfrm>
            <a:off x="274635" y="1719416"/>
            <a:ext cx="11661018" cy="3467102"/>
          </a:xfrm>
          <a:prstGeom prst="ellipse">
            <a:avLst/>
          </a:prstGeom>
          <a:solidFill>
            <a:srgbClr val="0F44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30A0291-2FE4-E642-BC1C-91C2D52994A2}"/>
              </a:ext>
            </a:extLst>
          </p:cNvPr>
          <p:cNvSpPr txBox="1">
            <a:spLocks/>
          </p:cNvSpPr>
          <p:nvPr/>
        </p:nvSpPr>
        <p:spPr>
          <a:xfrm>
            <a:off x="1667576" y="2238076"/>
            <a:ext cx="9124137" cy="1802372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800" b="1" dirty="0">
                <a:solidFill>
                  <a:schemeClr val="bg1"/>
                </a:solidFill>
                <a:latin typeface="+mn-lt"/>
              </a:rPr>
              <a:t>Multi-Disturbance Synthesis Working Group Updates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E3C2DAD-3582-DD41-8B98-07E74368B596}"/>
              </a:ext>
            </a:extLst>
          </p:cNvPr>
          <p:cNvSpPr txBox="1">
            <a:spLocks/>
          </p:cNvSpPr>
          <p:nvPr/>
        </p:nvSpPr>
        <p:spPr>
          <a:xfrm>
            <a:off x="2570483" y="3872678"/>
            <a:ext cx="7318325" cy="967764"/>
          </a:xfrm>
          <a:prstGeom prst="rect">
            <a:avLst/>
          </a:prstGeom>
          <a:noFill/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Adrianna Foster, Jon Wang, Brendan Rogers, Howie Epstein, Scott Davidson,  JJ Frost, Elizabeth Hoy, Oliver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Sonnentag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, Kevin Turner, Logan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Berner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, Elizabeth Campbell, Guillermo Castilla, Laura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Bourgeau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-Chavez, Dong Tony Chen,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Jinyang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Du, Angela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Erb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, Randi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Jandt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, Mary Kang, Caleb Pan, Chris Potter, Tatiana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Shestakova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, Carolina Voigt, Scott Goetz, and many more</a:t>
            </a:r>
          </a:p>
        </p:txBody>
      </p:sp>
    </p:spTree>
    <p:extLst>
      <p:ext uri="{BB962C8B-B14F-4D97-AF65-F5344CB8AC3E}">
        <p14:creationId xmlns:p14="http://schemas.microsoft.com/office/powerpoint/2010/main" val="175756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3750C7-C087-C840-A5AB-B635A35A98F0}"/>
              </a:ext>
            </a:extLst>
          </p:cNvPr>
          <p:cNvSpPr txBox="1">
            <a:spLocks/>
          </p:cNvSpPr>
          <p:nvPr/>
        </p:nvSpPr>
        <p:spPr>
          <a:xfrm>
            <a:off x="182239" y="1004166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Pests &amp; Pathogens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8A803E4-4F1E-534B-A972-814EC7CF3A39}"/>
              </a:ext>
            </a:extLst>
          </p:cNvPr>
          <p:cNvGrpSpPr/>
          <p:nvPr/>
        </p:nvGrpSpPr>
        <p:grpSpPr>
          <a:xfrm>
            <a:off x="9221492" y="958955"/>
            <a:ext cx="2609165" cy="2583074"/>
            <a:chOff x="8613324" y="356869"/>
            <a:chExt cx="3217333" cy="31851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C01876-7E29-C749-B0E1-CACE40B47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13324" y="356869"/>
              <a:ext cx="3217333" cy="31851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30B233-A9A9-BD40-BD61-16477BF68237}"/>
                </a:ext>
              </a:extLst>
            </p:cNvPr>
            <p:cNvSpPr txBox="1"/>
            <p:nvPr/>
          </p:nvSpPr>
          <p:spPr>
            <a:xfrm>
              <a:off x="8642957" y="3059668"/>
              <a:ext cx="15834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USFS</a:t>
              </a: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D55CD6-8C24-8343-8BAE-44EF74457BAD}"/>
              </a:ext>
            </a:extLst>
          </p:cNvPr>
          <p:cNvSpPr txBox="1">
            <a:spLocks/>
          </p:cNvSpPr>
          <p:nvPr/>
        </p:nvSpPr>
        <p:spPr>
          <a:xfrm>
            <a:off x="182239" y="1976262"/>
            <a:ext cx="7586133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en-US" sz="2400" b="1" dirty="0"/>
              <a:t>Broadleaf defoliators </a:t>
            </a:r>
            <a:r>
              <a:rPr lang="en-US" sz="1800" dirty="0"/>
              <a:t>(e.g. Aspen leaf miner)</a:t>
            </a:r>
          </a:p>
          <a:p>
            <a:pPr>
              <a:lnSpc>
                <a:spcPct val="75000"/>
              </a:lnSpc>
            </a:pPr>
            <a:r>
              <a:rPr lang="en-US" sz="2400" b="1" dirty="0"/>
              <a:t>Needleleaf defoliators </a:t>
            </a:r>
            <a:r>
              <a:rPr lang="en-US" sz="1800" dirty="0"/>
              <a:t>(e.g. Spruce budworm)</a:t>
            </a:r>
          </a:p>
          <a:p>
            <a:pPr>
              <a:lnSpc>
                <a:spcPct val="75000"/>
              </a:lnSpc>
            </a:pPr>
            <a:r>
              <a:rPr lang="en-US" sz="2400" b="1" dirty="0"/>
              <a:t>Bark beetles </a:t>
            </a:r>
            <a:r>
              <a:rPr lang="en-US" sz="1800" dirty="0"/>
              <a:t>(e.g. Spruce beetle)</a:t>
            </a:r>
          </a:p>
          <a:p>
            <a:pPr>
              <a:lnSpc>
                <a:spcPct val="75000"/>
              </a:lnSpc>
            </a:pPr>
            <a:r>
              <a:rPr lang="en-US" sz="2400" b="1" dirty="0"/>
              <a:t>Pathogens </a:t>
            </a:r>
            <a:r>
              <a:rPr lang="en-US" sz="1800" dirty="0"/>
              <a:t>(e.g. root rots, cankers)</a:t>
            </a:r>
          </a:p>
          <a:p>
            <a:pPr>
              <a:lnSpc>
                <a:spcPct val="75000"/>
              </a:lnSpc>
            </a:pPr>
            <a:endParaRPr lang="en-US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Effects:</a:t>
            </a:r>
          </a:p>
          <a:p>
            <a:pPr lvl="1"/>
            <a:r>
              <a:rPr lang="en-US" dirty="0"/>
              <a:t>Growth reduction</a:t>
            </a:r>
          </a:p>
          <a:p>
            <a:pPr lvl="1"/>
            <a:r>
              <a:rPr lang="en-US" dirty="0"/>
              <a:t>Deformation</a:t>
            </a:r>
          </a:p>
          <a:p>
            <a:pPr lvl="1"/>
            <a:r>
              <a:rPr lang="en-US" dirty="0"/>
              <a:t>Tree mortality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0C0B5D-2CDD-5B4C-AACE-8F0CAD27B8CE}"/>
              </a:ext>
            </a:extLst>
          </p:cNvPr>
          <p:cNvGrpSpPr/>
          <p:nvPr/>
        </p:nvGrpSpPr>
        <p:grpSpPr>
          <a:xfrm>
            <a:off x="7318751" y="3758339"/>
            <a:ext cx="4511905" cy="2940268"/>
            <a:chOff x="6869081" y="592666"/>
            <a:chExt cx="5148189" cy="33549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4E369E-A64A-564A-A4BE-A8D0B18F9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9081" y="592666"/>
              <a:ext cx="5148189" cy="335491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B40DF55-D4FC-DF4B-BEC2-2E314AC52BEF}"/>
                </a:ext>
              </a:extLst>
            </p:cNvPr>
            <p:cNvSpPr txBox="1"/>
            <p:nvPr/>
          </p:nvSpPr>
          <p:spPr>
            <a:xfrm>
              <a:off x="6869081" y="3542029"/>
              <a:ext cx="15834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NRCAN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E3773B2-5C16-7C46-9558-A8DB03684C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5" t="602" r="-2259" b="-602"/>
          <a:stretch/>
        </p:blipFill>
        <p:spPr>
          <a:xfrm rot="5400000">
            <a:off x="3933068" y="3608014"/>
            <a:ext cx="2851125" cy="33300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FF4899-4FB9-4544-B379-3857B7008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431" y="1126939"/>
            <a:ext cx="2289091" cy="23234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75888D-95FF-9349-9960-51A52899507B}"/>
              </a:ext>
            </a:extLst>
          </p:cNvPr>
          <p:cNvSpPr txBox="1"/>
          <p:nvPr/>
        </p:nvSpPr>
        <p:spPr>
          <a:xfrm>
            <a:off x="6417431" y="3060847"/>
            <a:ext cx="1905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J. Moan DNR-DOF</a:t>
            </a:r>
          </a:p>
        </p:txBody>
      </p:sp>
    </p:spTree>
    <p:extLst>
      <p:ext uri="{BB962C8B-B14F-4D97-AF65-F5344CB8AC3E}">
        <p14:creationId xmlns:p14="http://schemas.microsoft.com/office/powerpoint/2010/main" val="19661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A6F446B-B0C6-404F-8DC1-EF0440969522}"/>
              </a:ext>
            </a:extLst>
          </p:cNvPr>
          <p:cNvSpPr txBox="1">
            <a:spLocks/>
          </p:cNvSpPr>
          <p:nvPr/>
        </p:nvSpPr>
        <p:spPr>
          <a:xfrm>
            <a:off x="182239" y="903898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Pests &amp; Pathogens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3410F1-CAEA-3140-879F-79E6F2FED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39" y="2039532"/>
            <a:ext cx="6118615" cy="33992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3C7EF4B-A503-9E44-97ED-17FF478D3CCA}"/>
              </a:ext>
            </a:extLst>
          </p:cNvPr>
          <p:cNvGrpSpPr/>
          <p:nvPr/>
        </p:nvGrpSpPr>
        <p:grpSpPr>
          <a:xfrm>
            <a:off x="6796007" y="947944"/>
            <a:ext cx="4334187" cy="2740477"/>
            <a:chOff x="5959011" y="418718"/>
            <a:chExt cx="5804899" cy="367039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DA278E-896C-124F-83F5-082A53C29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57" t="26517" r="2614" b="3670"/>
            <a:stretch/>
          </p:blipFill>
          <p:spPr>
            <a:xfrm>
              <a:off x="5959011" y="418718"/>
              <a:ext cx="5804899" cy="3670398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B09C076-B47E-D948-A502-BBF777535C3D}"/>
                </a:ext>
              </a:extLst>
            </p:cNvPr>
            <p:cNvSpPr/>
            <p:nvPr/>
          </p:nvSpPr>
          <p:spPr>
            <a:xfrm>
              <a:off x="8835137" y="1995912"/>
              <a:ext cx="45720" cy="45720"/>
            </a:xfrm>
            <a:prstGeom prst="ellipse">
              <a:avLst/>
            </a:prstGeom>
            <a:solidFill>
              <a:srgbClr val="0DFF00"/>
            </a:solidFill>
            <a:ln>
              <a:solidFill>
                <a:srgbClr val="0D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BD772F-8331-9340-A915-C04DD9B807EF}"/>
              </a:ext>
            </a:extLst>
          </p:cNvPr>
          <p:cNvGrpSpPr/>
          <p:nvPr/>
        </p:nvGrpSpPr>
        <p:grpSpPr>
          <a:xfrm>
            <a:off x="7660941" y="3797016"/>
            <a:ext cx="3913666" cy="2768884"/>
            <a:chOff x="7660941" y="3797016"/>
            <a:chExt cx="3913666" cy="276888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D32FCDF-96D3-8F49-9735-846D3B307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0941" y="3797016"/>
              <a:ext cx="3913666" cy="276888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0C4C30A-016E-2E4A-83C3-EC45A4CE8029}"/>
                </a:ext>
              </a:extLst>
            </p:cNvPr>
            <p:cNvSpPr txBox="1"/>
            <p:nvPr/>
          </p:nvSpPr>
          <p:spPr>
            <a:xfrm>
              <a:off x="9733194" y="5143358"/>
              <a:ext cx="1397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Spruce budworm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56E78A3-B10B-1540-B8A4-3B5247122088}"/>
                </a:ext>
              </a:extLst>
            </p:cNvPr>
            <p:cNvSpPr txBox="1"/>
            <p:nvPr/>
          </p:nvSpPr>
          <p:spPr>
            <a:xfrm>
              <a:off x="9872894" y="5547357"/>
              <a:ext cx="1485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Mountain pine beetle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A98F53B-F301-E247-98AE-E715A4277E2D}"/>
                </a:ext>
              </a:extLst>
            </p:cNvPr>
            <p:cNvSpPr txBox="1"/>
            <p:nvPr/>
          </p:nvSpPr>
          <p:spPr>
            <a:xfrm>
              <a:off x="8617676" y="5438763"/>
              <a:ext cx="14859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Spruce beetle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056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61CD8AE-006E-3E44-9F86-E2D98E3DFDCF}"/>
              </a:ext>
            </a:extLst>
          </p:cNvPr>
          <p:cNvSpPr txBox="1">
            <a:spLocks/>
          </p:cNvSpPr>
          <p:nvPr/>
        </p:nvSpPr>
        <p:spPr>
          <a:xfrm>
            <a:off x="114421" y="865724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Pests &amp; Pathogens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B71E2-AAB1-AF4A-A2EB-FCE7AF983AA1}"/>
              </a:ext>
            </a:extLst>
          </p:cNvPr>
          <p:cNvGrpSpPr/>
          <p:nvPr/>
        </p:nvGrpSpPr>
        <p:grpSpPr>
          <a:xfrm>
            <a:off x="4847608" y="1485205"/>
            <a:ext cx="3749281" cy="2287571"/>
            <a:chOff x="6692900" y="346504"/>
            <a:chExt cx="5199293" cy="317227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AC603F0-3F98-D14C-BFAE-E7AFA408F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66" t="29259" r="2749" b="4259"/>
            <a:stretch/>
          </p:blipFill>
          <p:spPr>
            <a:xfrm>
              <a:off x="6692900" y="346504"/>
              <a:ext cx="5199293" cy="3172276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3473E8-DBBC-3C45-BC98-8CA0784FF730}"/>
                </a:ext>
              </a:extLst>
            </p:cNvPr>
            <p:cNvSpPr/>
            <p:nvPr/>
          </p:nvSpPr>
          <p:spPr>
            <a:xfrm>
              <a:off x="9241878" y="1699906"/>
              <a:ext cx="40729" cy="40729"/>
            </a:xfrm>
            <a:prstGeom prst="ellipse">
              <a:avLst/>
            </a:prstGeom>
            <a:solidFill>
              <a:srgbClr val="0DFF00"/>
            </a:solidFill>
            <a:ln>
              <a:solidFill>
                <a:srgbClr val="0D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D5ECB0-935D-794C-B112-4EDDF766DF95}"/>
              </a:ext>
            </a:extLst>
          </p:cNvPr>
          <p:cNvGrpSpPr/>
          <p:nvPr/>
        </p:nvGrpSpPr>
        <p:grpSpPr>
          <a:xfrm>
            <a:off x="8812934" y="1017390"/>
            <a:ext cx="3215017" cy="2274596"/>
            <a:chOff x="7660940" y="3797015"/>
            <a:chExt cx="3913666" cy="276888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30B6219-7520-7548-8E4B-E9C4934E5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0940" y="3797015"/>
              <a:ext cx="3913666" cy="276888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6E6E70-6174-7543-9ADE-A166E5D31ABC}"/>
                </a:ext>
              </a:extLst>
            </p:cNvPr>
            <p:cNvSpPr txBox="1"/>
            <p:nvPr/>
          </p:nvSpPr>
          <p:spPr>
            <a:xfrm>
              <a:off x="9241518" y="5083663"/>
              <a:ext cx="1888675" cy="337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Spruce budworm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D1F8B3-29F1-6B40-9795-67465B799B5B}"/>
                </a:ext>
              </a:extLst>
            </p:cNvPr>
            <p:cNvSpPr txBox="1"/>
            <p:nvPr/>
          </p:nvSpPr>
          <p:spPr>
            <a:xfrm>
              <a:off x="9872894" y="5547357"/>
              <a:ext cx="1485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Mountain pine beetle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033C704-CE1B-D342-9EBE-404E7CE45012}"/>
                </a:ext>
              </a:extLst>
            </p:cNvPr>
            <p:cNvSpPr txBox="1"/>
            <p:nvPr/>
          </p:nvSpPr>
          <p:spPr>
            <a:xfrm>
              <a:off x="8617676" y="5438763"/>
              <a:ext cx="14859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Spruce beetle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32695DD2-0613-6842-AF3B-8B744AC2E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32" y="1679967"/>
            <a:ext cx="4451274" cy="24729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4BDD4F5-0BE7-0440-858A-B4A108043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616" y="4201061"/>
            <a:ext cx="4429706" cy="24609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35FF517-C0C3-6E45-8196-46604D1E98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84" t="26725" r="4114" b="2778"/>
          <a:stretch/>
        </p:blipFill>
        <p:spPr>
          <a:xfrm>
            <a:off x="7330546" y="3903864"/>
            <a:ext cx="3963354" cy="2611236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D03FE358-22BD-1F40-A55B-3CAD771974B7}"/>
              </a:ext>
            </a:extLst>
          </p:cNvPr>
          <p:cNvSpPr/>
          <p:nvPr/>
        </p:nvSpPr>
        <p:spPr>
          <a:xfrm>
            <a:off x="9295561" y="5013861"/>
            <a:ext cx="29370" cy="29370"/>
          </a:xfrm>
          <a:prstGeom prst="ellipse">
            <a:avLst/>
          </a:prstGeom>
          <a:solidFill>
            <a:srgbClr val="0DFF00"/>
          </a:solidFill>
          <a:ln>
            <a:solidFill>
              <a:srgbClr val="0D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0E6A3A-78A2-BC4F-8A28-996CAF27B8D3}"/>
              </a:ext>
            </a:extLst>
          </p:cNvPr>
          <p:cNvSpPr txBox="1"/>
          <p:nvPr/>
        </p:nvSpPr>
        <p:spPr>
          <a:xfrm>
            <a:off x="4971734" y="1603851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Spruce beetle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499930-FAA4-9A40-B07D-EAEEBF0A678E}"/>
              </a:ext>
            </a:extLst>
          </p:cNvPr>
          <p:cNvSpPr txBox="1"/>
          <p:nvPr/>
        </p:nvSpPr>
        <p:spPr>
          <a:xfrm>
            <a:off x="7461382" y="5968562"/>
            <a:ext cx="2556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Mountain pine beetle</a:t>
            </a:r>
          </a:p>
        </p:txBody>
      </p:sp>
    </p:spTree>
    <p:extLst>
      <p:ext uri="{BB962C8B-B14F-4D97-AF65-F5344CB8AC3E}">
        <p14:creationId xmlns:p14="http://schemas.microsoft.com/office/powerpoint/2010/main" val="191700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157FD94-9403-F349-B375-43DD0BE3B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953" y="4144161"/>
            <a:ext cx="3228513" cy="2421385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4214632-4A93-EE4A-A1F5-49D18DEA6CE7}"/>
              </a:ext>
            </a:extLst>
          </p:cNvPr>
          <p:cNvSpPr txBox="1">
            <a:spLocks/>
          </p:cNvSpPr>
          <p:nvPr/>
        </p:nvSpPr>
        <p:spPr>
          <a:xfrm>
            <a:off x="127995" y="951144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+mn-lt"/>
              </a:rPr>
              <a:t>Permafrost-Related Disturbances</a:t>
            </a:r>
            <a:endParaRPr lang="en-US" b="1" dirty="0">
              <a:latin typeface="+mn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A40322-2A9A-5D42-81E6-4EE667974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834" y="1497945"/>
            <a:ext cx="3571632" cy="25268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085269A-4144-6149-8602-6B8C4A65548C}"/>
              </a:ext>
            </a:extLst>
          </p:cNvPr>
          <p:cNvSpPr txBox="1"/>
          <p:nvPr/>
        </p:nvSpPr>
        <p:spPr>
          <a:xfrm>
            <a:off x="8376834" y="1527131"/>
            <a:ext cx="16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Kevin Turner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9EB214-6EB7-3745-B9A2-2FCC7974B96D}"/>
              </a:ext>
            </a:extLst>
          </p:cNvPr>
          <p:cNvSpPr txBox="1"/>
          <p:nvPr/>
        </p:nvSpPr>
        <p:spPr>
          <a:xfrm>
            <a:off x="8802436" y="6196214"/>
            <a:ext cx="16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JJ Frost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3C8F149-D781-7F44-AD23-CFB57090C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39" y="3674378"/>
            <a:ext cx="3731708" cy="279878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B508707-2DE6-B949-B69A-E52DB1054A87}"/>
              </a:ext>
            </a:extLst>
          </p:cNvPr>
          <p:cNvSpPr txBox="1"/>
          <p:nvPr/>
        </p:nvSpPr>
        <p:spPr>
          <a:xfrm>
            <a:off x="272230" y="6103827"/>
            <a:ext cx="16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JJ Frost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543D136-63D5-714A-AC3A-D57523CF5A38}"/>
              </a:ext>
            </a:extLst>
          </p:cNvPr>
          <p:cNvSpPr/>
          <p:nvPr/>
        </p:nvSpPr>
        <p:spPr>
          <a:xfrm>
            <a:off x="460949" y="1949897"/>
            <a:ext cx="72249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Many different sub-types</a:t>
            </a:r>
          </a:p>
          <a:p>
            <a:endParaRPr lang="en-US" sz="2400" dirty="0"/>
          </a:p>
          <a:p>
            <a:r>
              <a:rPr lang="en-US" sz="2400" dirty="0"/>
              <a:t>Impacts soil, vegetation type, carbon stocks, hydrology, &amp; climate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5BE298E-9636-C042-B0DF-B7A5A2BF8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394" y="4106329"/>
            <a:ext cx="3155773" cy="236683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3000ED2-00C5-884E-B71C-DE3958E96FE6}"/>
              </a:ext>
            </a:extLst>
          </p:cNvPr>
          <p:cNvSpPr txBox="1"/>
          <p:nvPr/>
        </p:nvSpPr>
        <p:spPr>
          <a:xfrm>
            <a:off x="4438519" y="4091873"/>
            <a:ext cx="16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Kevin Turner</a:t>
            </a:r>
          </a:p>
        </p:txBody>
      </p:sp>
    </p:spTree>
    <p:extLst>
      <p:ext uri="{BB962C8B-B14F-4D97-AF65-F5344CB8AC3E}">
        <p14:creationId xmlns:p14="http://schemas.microsoft.com/office/powerpoint/2010/main" val="191896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11A445B-4CF4-2146-B18D-27C320E26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705" y="3541728"/>
            <a:ext cx="4104761" cy="307857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B32508A-513A-0C4D-A5B1-53DFED7306FD}"/>
              </a:ext>
            </a:extLst>
          </p:cNvPr>
          <p:cNvSpPr txBox="1">
            <a:spLocks/>
          </p:cNvSpPr>
          <p:nvPr/>
        </p:nvSpPr>
        <p:spPr>
          <a:xfrm>
            <a:off x="189988" y="927308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+mn-lt"/>
              </a:rPr>
              <a:t>Cryoturbation</a:t>
            </a:r>
            <a:endParaRPr lang="en-US" b="1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A30B34-8430-2A43-B5B2-D817F3F800C5}"/>
              </a:ext>
            </a:extLst>
          </p:cNvPr>
          <p:cNvSpPr txBox="1"/>
          <p:nvPr/>
        </p:nvSpPr>
        <p:spPr>
          <a:xfrm>
            <a:off x="10891295" y="6196215"/>
            <a:ext cx="16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JJ Frost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C07EE0-6A65-A84F-83BF-A9EABFC42CC2}"/>
              </a:ext>
            </a:extLst>
          </p:cNvPr>
          <p:cNvSpPr/>
          <p:nvPr/>
        </p:nvSpPr>
        <p:spPr>
          <a:xfrm>
            <a:off x="522942" y="1753309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Frost-based movements of seasonally frozen materials</a:t>
            </a:r>
          </a:p>
          <a:p>
            <a:endParaRPr lang="en-US" sz="2400" dirty="0"/>
          </a:p>
          <a:p>
            <a:r>
              <a:rPr lang="en-US" sz="2400" dirty="0"/>
              <a:t>Surficial features – foci for ecological change</a:t>
            </a:r>
          </a:p>
          <a:p>
            <a:r>
              <a:rPr lang="en-US" sz="2400" dirty="0"/>
              <a:t>     e.g. circles, frost boils</a:t>
            </a:r>
          </a:p>
          <a:p>
            <a:endParaRPr lang="en-US" sz="2400" dirty="0"/>
          </a:p>
          <a:p>
            <a:r>
              <a:rPr lang="en-US" sz="2400" dirty="0"/>
              <a:t>Disturbance is renewed annually and is not event-based</a:t>
            </a:r>
          </a:p>
          <a:p>
            <a:endParaRPr lang="en-US" sz="2400" dirty="0"/>
          </a:p>
          <a:p>
            <a:r>
              <a:rPr lang="en-US" sz="2400" dirty="0"/>
              <a:t>Fast-growing species can quickly colonize cryoturbated surfaces (esp. in Low Arctic)</a:t>
            </a:r>
          </a:p>
          <a:p>
            <a:endParaRPr lang="en-US" sz="2400" dirty="0"/>
          </a:p>
          <a:p>
            <a:r>
              <a:rPr lang="en-US" sz="2400" dirty="0"/>
              <a:t>Non-linear interaction with climate change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FA981C-6401-6540-9AE1-ECE2469D0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323" y="1009390"/>
            <a:ext cx="3277165" cy="24578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97F357-4278-1A47-B7B0-043B6AEA1ED0}"/>
              </a:ext>
            </a:extLst>
          </p:cNvPr>
          <p:cNvSpPr txBox="1"/>
          <p:nvPr/>
        </p:nvSpPr>
        <p:spPr>
          <a:xfrm>
            <a:off x="8485323" y="3097932"/>
            <a:ext cx="1310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JJ Frost</a:t>
            </a:r>
          </a:p>
        </p:txBody>
      </p:sp>
    </p:spTree>
    <p:extLst>
      <p:ext uri="{BB962C8B-B14F-4D97-AF65-F5344CB8AC3E}">
        <p14:creationId xmlns:p14="http://schemas.microsoft.com/office/powerpoint/2010/main" val="70244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D38FA6-1497-F44D-9ECC-F84E5E799F59}"/>
              </a:ext>
            </a:extLst>
          </p:cNvPr>
          <p:cNvSpPr txBox="1">
            <a:spLocks/>
          </p:cNvSpPr>
          <p:nvPr/>
        </p:nvSpPr>
        <p:spPr>
          <a:xfrm>
            <a:off x="228734" y="1017390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Cryoturbation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3C21A8-71CD-6A49-A7CE-D39F5811D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96" y="1952830"/>
            <a:ext cx="6541757" cy="36343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9795D20-D29D-414B-944F-AE19C42BDC40}"/>
              </a:ext>
            </a:extLst>
          </p:cNvPr>
          <p:cNvGrpSpPr/>
          <p:nvPr/>
        </p:nvGrpSpPr>
        <p:grpSpPr>
          <a:xfrm>
            <a:off x="7552923" y="1017390"/>
            <a:ext cx="3975070" cy="2411610"/>
            <a:chOff x="6838894" y="584200"/>
            <a:chExt cx="4689099" cy="28448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174C43-8294-4543-995B-6B55C1E5B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80" t="29610" r="2553" b="3520"/>
            <a:stretch/>
          </p:blipFill>
          <p:spPr>
            <a:xfrm>
              <a:off x="6838894" y="584200"/>
              <a:ext cx="4689099" cy="2844800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985F5C2-B732-E040-87F4-1332F3D38034}"/>
                </a:ext>
              </a:extLst>
            </p:cNvPr>
            <p:cNvSpPr/>
            <p:nvPr/>
          </p:nvSpPr>
          <p:spPr>
            <a:xfrm>
              <a:off x="9155861" y="1762661"/>
              <a:ext cx="54864" cy="54864"/>
            </a:xfrm>
            <a:prstGeom prst="ellipse">
              <a:avLst/>
            </a:prstGeom>
            <a:solidFill>
              <a:srgbClr val="00F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CA2ABC1-9604-2844-8DCF-BD317A5C9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5456" y="3530600"/>
            <a:ext cx="4308181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D606C43-CBDC-824E-84C9-7D0F939B0682}"/>
              </a:ext>
            </a:extLst>
          </p:cNvPr>
          <p:cNvSpPr txBox="1">
            <a:spLocks/>
          </p:cNvSpPr>
          <p:nvPr/>
        </p:nvSpPr>
        <p:spPr>
          <a:xfrm>
            <a:off x="228734" y="1027768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+mn-lt"/>
              </a:rPr>
              <a:t>Thaw Slumps</a:t>
            </a:r>
            <a:endParaRPr lang="en-US" b="1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BC7A5F-3010-AE4C-9E86-7AEB137662BD}"/>
              </a:ext>
            </a:extLst>
          </p:cNvPr>
          <p:cNvSpPr/>
          <p:nvPr/>
        </p:nvSpPr>
        <p:spPr>
          <a:xfrm>
            <a:off x="561688" y="2026521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Rapid thawing and mass wasting along a headwall</a:t>
            </a:r>
          </a:p>
          <a:p>
            <a:endParaRPr lang="en-US" sz="2400" dirty="0"/>
          </a:p>
          <a:p>
            <a:r>
              <a:rPr lang="en-US" sz="2400" dirty="0"/>
              <a:t>Thawed material transported by erosion, fluvial transport, mass flows</a:t>
            </a:r>
          </a:p>
          <a:p>
            <a:endParaRPr lang="en-US" sz="2400" dirty="0"/>
          </a:p>
          <a:p>
            <a:r>
              <a:rPr lang="en-US" sz="2400" dirty="0"/>
              <a:t>Impacts downstream environments (turbidity &amp; nutrients) and terrestrial vegetation composition, structure, productivity</a:t>
            </a:r>
          </a:p>
          <a:p>
            <a:endParaRPr lang="en-US" sz="2400" dirty="0"/>
          </a:p>
          <a:p>
            <a:r>
              <a:rPr lang="en-US" sz="2400" dirty="0"/>
              <a:t>Predicted to intensify in magnitude and frequency with climate change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C614DFC-09F2-5E44-B8C0-CD7171E2D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830" y="1011802"/>
            <a:ext cx="3416577" cy="24171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05A952-66A3-1848-B3F6-07248A107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702" y="3624044"/>
            <a:ext cx="4540706" cy="301584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078278-77A4-9549-8731-D384DE6D3517}"/>
              </a:ext>
            </a:extLst>
          </p:cNvPr>
          <p:cNvSpPr txBox="1"/>
          <p:nvPr/>
        </p:nvSpPr>
        <p:spPr>
          <a:xfrm>
            <a:off x="8407830" y="1027768"/>
            <a:ext cx="166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Kevin Turner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CE961A-AA7F-CE4B-B7C6-25A6AF487480}"/>
              </a:ext>
            </a:extLst>
          </p:cNvPr>
          <p:cNvSpPr txBox="1"/>
          <p:nvPr/>
        </p:nvSpPr>
        <p:spPr>
          <a:xfrm>
            <a:off x="7283702" y="6270554"/>
            <a:ext cx="16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Kevin Turner</a:t>
            </a:r>
          </a:p>
        </p:txBody>
      </p:sp>
    </p:spTree>
    <p:extLst>
      <p:ext uri="{BB962C8B-B14F-4D97-AF65-F5344CB8AC3E}">
        <p14:creationId xmlns:p14="http://schemas.microsoft.com/office/powerpoint/2010/main" val="399302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3769E65-9CD6-E548-81A6-19824329596A}"/>
              </a:ext>
            </a:extLst>
          </p:cNvPr>
          <p:cNvSpPr txBox="1">
            <a:spLocks/>
          </p:cNvSpPr>
          <p:nvPr/>
        </p:nvSpPr>
        <p:spPr>
          <a:xfrm>
            <a:off x="197737" y="919809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+mn-lt"/>
              </a:rPr>
              <a:t>Thaw Slumps</a:t>
            </a:r>
            <a:endParaRPr lang="en-US" b="1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7C2893-F6C6-6E48-BE2D-C40539023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13" y="2085572"/>
            <a:ext cx="6106766" cy="33926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5BC2E5F-978F-AA46-AC2E-8161DB692FC0}"/>
              </a:ext>
            </a:extLst>
          </p:cNvPr>
          <p:cNvGrpSpPr/>
          <p:nvPr/>
        </p:nvGrpSpPr>
        <p:grpSpPr>
          <a:xfrm>
            <a:off x="6949697" y="1091985"/>
            <a:ext cx="3992106" cy="2475138"/>
            <a:chOff x="6949697" y="1223720"/>
            <a:chExt cx="4465425" cy="27686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2A4CD8-672F-E44E-9A5B-45B27A019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48" t="28704" r="3019" b="3704"/>
            <a:stretch/>
          </p:blipFill>
          <p:spPr>
            <a:xfrm>
              <a:off x="6949697" y="1223720"/>
              <a:ext cx="4465425" cy="276860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B5BC606-CE08-9E43-9146-E136850873FC}"/>
                </a:ext>
              </a:extLst>
            </p:cNvPr>
            <p:cNvSpPr/>
            <p:nvPr/>
          </p:nvSpPr>
          <p:spPr>
            <a:xfrm>
              <a:off x="9145959" y="2402181"/>
              <a:ext cx="54864" cy="54864"/>
            </a:xfrm>
            <a:prstGeom prst="ellipse">
              <a:avLst/>
            </a:prstGeom>
            <a:solidFill>
              <a:srgbClr val="00F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87438D6-4114-FF4B-96E8-BC719D4EA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1536" y="3626603"/>
            <a:ext cx="3803253" cy="269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2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30C8D7-4B34-A047-9271-3ABD89FDC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590" y="3619195"/>
            <a:ext cx="3876607" cy="29074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5EA75A-45E4-E144-9C56-4211FD58D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566" y="1060318"/>
            <a:ext cx="3186653" cy="238998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13E8CD0-28A8-0843-8951-B0D4282DFFEE}"/>
              </a:ext>
            </a:extLst>
          </p:cNvPr>
          <p:cNvSpPr txBox="1">
            <a:spLocks/>
          </p:cNvSpPr>
          <p:nvPr/>
        </p:nvSpPr>
        <p:spPr>
          <a:xfrm>
            <a:off x="182239" y="1150951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+mn-lt"/>
              </a:rPr>
              <a:t>Lake Drainage</a:t>
            </a:r>
            <a:endParaRPr lang="en-US" b="1" dirty="0"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1DBD81-BBCA-3848-8971-45FE32A7AFF0}"/>
              </a:ext>
            </a:extLst>
          </p:cNvPr>
          <p:cNvSpPr/>
          <p:nvPr/>
        </p:nvSpPr>
        <p:spPr>
          <a:xfrm>
            <a:off x="461162" y="2255312"/>
            <a:ext cx="672793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Usually abrupt loss of water from </a:t>
            </a:r>
            <a:r>
              <a:rPr lang="en-US" sz="2400" dirty="0" err="1"/>
              <a:t>thermokarst</a:t>
            </a:r>
            <a:r>
              <a:rPr lang="en-US" sz="2400" dirty="0"/>
              <a:t> lakes</a:t>
            </a:r>
          </a:p>
          <a:p>
            <a:endParaRPr lang="en-US" sz="2400" dirty="0"/>
          </a:p>
          <a:p>
            <a:r>
              <a:rPr lang="en-US" sz="2400" dirty="0"/>
              <a:t>Vegetation colonization usually rapid</a:t>
            </a:r>
          </a:p>
          <a:p>
            <a:endParaRPr lang="en-US" sz="2400" dirty="0"/>
          </a:p>
          <a:p>
            <a:r>
              <a:rPr lang="en-US" sz="2400" dirty="0"/>
              <a:t>Can develop new permafrost once basin has drained</a:t>
            </a:r>
          </a:p>
          <a:p>
            <a:endParaRPr lang="en-US" sz="2400" dirty="0"/>
          </a:p>
          <a:p>
            <a:r>
              <a:rPr lang="en-US" sz="2400" dirty="0"/>
              <a:t>Frequency of drainage events increasing in key sites</a:t>
            </a:r>
          </a:p>
          <a:p>
            <a:endParaRPr lang="en-US" sz="2400" dirty="0"/>
          </a:p>
          <a:p>
            <a:r>
              <a:rPr lang="en-US" sz="2400" dirty="0"/>
              <a:t>Implications for increasing C stocks, though the magnitude regionally is unknown</a:t>
            </a:r>
          </a:p>
          <a:p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527CA9-240D-4543-9BDA-560E26CE4459}"/>
              </a:ext>
            </a:extLst>
          </p:cNvPr>
          <p:cNvSpPr txBox="1"/>
          <p:nvPr/>
        </p:nvSpPr>
        <p:spPr>
          <a:xfrm>
            <a:off x="8053566" y="1060318"/>
            <a:ext cx="138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Kevin Turner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D39C5-8A5E-084B-9B8F-B9A28720CA12}"/>
              </a:ext>
            </a:extLst>
          </p:cNvPr>
          <p:cNvSpPr txBox="1"/>
          <p:nvPr/>
        </p:nvSpPr>
        <p:spPr>
          <a:xfrm>
            <a:off x="7760792" y="6084370"/>
            <a:ext cx="147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JJ Frost</a:t>
            </a:r>
          </a:p>
        </p:txBody>
      </p:sp>
    </p:spTree>
    <p:extLst>
      <p:ext uri="{BB962C8B-B14F-4D97-AF65-F5344CB8AC3E}">
        <p14:creationId xmlns:p14="http://schemas.microsoft.com/office/powerpoint/2010/main" val="124904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4859797-41B5-F14A-B256-167C0D514277}"/>
              </a:ext>
            </a:extLst>
          </p:cNvPr>
          <p:cNvSpPr txBox="1">
            <a:spLocks/>
          </p:cNvSpPr>
          <p:nvPr/>
        </p:nvSpPr>
        <p:spPr>
          <a:xfrm>
            <a:off x="189988" y="896562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+mn-lt"/>
              </a:rPr>
              <a:t>Lake Drainage</a:t>
            </a:r>
            <a:endParaRPr lang="en-US" b="1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375DDF-8631-5B44-9ED3-D0997DCAF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77" y="2159848"/>
            <a:ext cx="6045526" cy="33586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1FD050D-C917-9A4E-B5DA-F3CAB37658B9}"/>
              </a:ext>
            </a:extLst>
          </p:cNvPr>
          <p:cNvGrpSpPr/>
          <p:nvPr/>
        </p:nvGrpSpPr>
        <p:grpSpPr>
          <a:xfrm>
            <a:off x="7229490" y="1122191"/>
            <a:ext cx="3479840" cy="2225204"/>
            <a:chOff x="6711803" y="774700"/>
            <a:chExt cx="5106358" cy="32652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9B77B1-6FA8-1847-BF80-C97A235E00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48" t="26852" r="3130" b="3518"/>
            <a:stretch/>
          </p:blipFill>
          <p:spPr>
            <a:xfrm>
              <a:off x="6711803" y="774700"/>
              <a:ext cx="5106358" cy="3265290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B24BCD0-71B8-7348-B4A3-854DFC2B8913}"/>
                </a:ext>
              </a:extLst>
            </p:cNvPr>
            <p:cNvSpPr/>
            <p:nvPr/>
          </p:nvSpPr>
          <p:spPr>
            <a:xfrm>
              <a:off x="9232061" y="2153186"/>
              <a:ext cx="54864" cy="54864"/>
            </a:xfrm>
            <a:prstGeom prst="ellipse">
              <a:avLst/>
            </a:prstGeom>
            <a:solidFill>
              <a:srgbClr val="00F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3042D5B-D43C-2343-8E8D-172BD3121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4214" y="3468118"/>
            <a:ext cx="4102574" cy="290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1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A4D0B7-6763-CB40-BA02-8884C0D4A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094" t="2062" r="27376" b="1499"/>
          <a:stretch/>
        </p:blipFill>
        <p:spPr>
          <a:xfrm>
            <a:off x="264941" y="3696754"/>
            <a:ext cx="2624921" cy="2481105"/>
          </a:xfrm>
          <a:prstGeom prst="rect">
            <a:avLst/>
          </a:prstGeom>
        </p:spPr>
      </p:pic>
      <p:pic>
        <p:nvPicPr>
          <p:cNvPr id="16" name="Picture 15" descr="Trees_Fading.png">
            <a:extLst>
              <a:ext uri="{FF2B5EF4-FFF2-40B4-BE49-F238E27FC236}">
                <a16:creationId xmlns:a16="http://schemas.microsoft.com/office/drawing/2014/main" id="{703BD011-EF50-E446-AFFE-7F00B6EC5B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8" t="49788"/>
          <a:stretch/>
        </p:blipFill>
        <p:spPr>
          <a:xfrm>
            <a:off x="8749761" y="4192046"/>
            <a:ext cx="3253750" cy="1985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6855C2-55C2-E747-80B8-50A3F9FA1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649" y="1090574"/>
            <a:ext cx="3222876" cy="21485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B067F0-BC1E-2743-930B-16026A42AE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9841" y="1090574"/>
            <a:ext cx="3018503" cy="22634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8723C0-02F8-A34C-B213-17F19A05922C}"/>
              </a:ext>
            </a:extLst>
          </p:cNvPr>
          <p:cNvSpPr txBox="1"/>
          <p:nvPr/>
        </p:nvSpPr>
        <p:spPr>
          <a:xfrm>
            <a:off x="3380046" y="2939759"/>
            <a:ext cx="5281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Disturbances are dominant driver of vegetation dynamics in boreal &amp; arctic systems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5B9536-FA39-044D-9855-B67016B99428}"/>
              </a:ext>
            </a:extLst>
          </p:cNvPr>
          <p:cNvSpPr txBox="1"/>
          <p:nvPr/>
        </p:nvSpPr>
        <p:spPr>
          <a:xfrm>
            <a:off x="264941" y="2869826"/>
            <a:ext cx="294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credit: Kevin Turner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FF4EB8-58A5-004F-99EA-3E2A8EC9BBB2}"/>
              </a:ext>
            </a:extLst>
          </p:cNvPr>
          <p:cNvSpPr txBox="1"/>
          <p:nvPr/>
        </p:nvSpPr>
        <p:spPr>
          <a:xfrm>
            <a:off x="8738080" y="1090574"/>
            <a:ext cx="294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credit: JJ Frost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20D93-50EF-2F40-949E-217D3B2F61B8}"/>
              </a:ext>
            </a:extLst>
          </p:cNvPr>
          <p:cNvSpPr txBox="1"/>
          <p:nvPr/>
        </p:nvSpPr>
        <p:spPr>
          <a:xfrm>
            <a:off x="8738080" y="4158017"/>
            <a:ext cx="294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credit: J. Frank </a:t>
            </a:r>
          </a:p>
        </p:txBody>
      </p:sp>
    </p:spTree>
    <p:extLst>
      <p:ext uri="{BB962C8B-B14F-4D97-AF65-F5344CB8AC3E}">
        <p14:creationId xmlns:p14="http://schemas.microsoft.com/office/powerpoint/2010/main" val="395124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1B54D0D-F9DE-F648-9948-5E6BEAB56412}"/>
              </a:ext>
            </a:extLst>
          </p:cNvPr>
          <p:cNvSpPr txBox="1">
            <a:spLocks/>
          </p:cNvSpPr>
          <p:nvPr/>
        </p:nvSpPr>
        <p:spPr>
          <a:xfrm>
            <a:off x="158992" y="989552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+mn-lt"/>
              </a:rPr>
              <a:t>Oil &amp; Gas Wells</a:t>
            </a:r>
            <a:endParaRPr lang="en-US" b="1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79BABE-20B3-4141-8C18-FF019A9A8093}"/>
              </a:ext>
            </a:extLst>
          </p:cNvPr>
          <p:cNvSpPr/>
          <p:nvPr/>
        </p:nvSpPr>
        <p:spPr>
          <a:xfrm>
            <a:off x="354555" y="1901787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In-situ extraction infrastructure </a:t>
            </a:r>
          </a:p>
          <a:p>
            <a:endParaRPr lang="en-US" sz="2400" dirty="0"/>
          </a:p>
          <a:p>
            <a:r>
              <a:rPr lang="en-US" sz="2400" dirty="0"/>
              <a:t>Thick mineral fill layer placed on top of landscape</a:t>
            </a:r>
          </a:p>
          <a:p>
            <a:endParaRPr lang="en-US" sz="2400" dirty="0"/>
          </a:p>
          <a:p>
            <a:r>
              <a:rPr lang="en-US" sz="2400" dirty="0"/>
              <a:t>Results in complete removal of vegetation and compaction of soil/peat</a:t>
            </a:r>
          </a:p>
          <a:p>
            <a:endParaRPr lang="en-US" sz="2400" dirty="0"/>
          </a:p>
          <a:p>
            <a:r>
              <a:rPr lang="en-US" sz="2400" dirty="0"/>
              <a:t>Disruption to hydrologic conditions surrounding well site</a:t>
            </a:r>
          </a:p>
          <a:p>
            <a:endParaRPr lang="en-US" sz="2400" dirty="0"/>
          </a:p>
        </p:txBody>
      </p:sp>
      <p:pic>
        <p:nvPicPr>
          <p:cNvPr id="1026" name="Picture 2" descr="https://lh6.googleusercontent.com/VtFqN6G1hNgr24SfJtu9faqhqJ9HZLKI17yEDA9Z72vVcxcGIfqckCZFh0MSMuQFr_QaSZAQgWjm5eOIj2TYhfavvpjkS_8UITzW00xd-Jheq8KvmlSQ63yczRjCSCOr">
            <a:extLst>
              <a:ext uri="{FF2B5EF4-FFF2-40B4-BE49-F238E27FC236}">
                <a16:creationId xmlns:a16="http://schemas.microsoft.com/office/drawing/2014/main" id="{CCA3D61C-E976-C645-8B99-3AD554116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068" y="989551"/>
            <a:ext cx="3900273" cy="243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E2CC46-4BD9-8948-AE39-9560B570D02F}"/>
              </a:ext>
            </a:extLst>
          </p:cNvPr>
          <p:cNvSpPr txBox="1"/>
          <p:nvPr/>
        </p:nvSpPr>
        <p:spPr>
          <a:xfrm>
            <a:off x="8621807" y="3054188"/>
            <a:ext cx="333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Athabasca Oil Corporation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9ABB8-07CA-9E48-A00A-EC3B385F1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831" y="3578554"/>
            <a:ext cx="3550510" cy="2662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E69E7B-B162-B943-8EED-BF76709E278C}"/>
              </a:ext>
            </a:extLst>
          </p:cNvPr>
          <p:cNvSpPr txBox="1"/>
          <p:nvPr/>
        </p:nvSpPr>
        <p:spPr>
          <a:xfrm>
            <a:off x="8410831" y="5872105"/>
            <a:ext cx="333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Mary Kang</a:t>
            </a:r>
          </a:p>
        </p:txBody>
      </p:sp>
    </p:spTree>
    <p:extLst>
      <p:ext uri="{BB962C8B-B14F-4D97-AF65-F5344CB8AC3E}">
        <p14:creationId xmlns:p14="http://schemas.microsoft.com/office/powerpoint/2010/main" val="2986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3E01A4F-1EF0-0141-AB0A-59192796DB80}"/>
              </a:ext>
            </a:extLst>
          </p:cNvPr>
          <p:cNvSpPr txBox="1">
            <a:spLocks/>
          </p:cNvSpPr>
          <p:nvPr/>
        </p:nvSpPr>
        <p:spPr>
          <a:xfrm>
            <a:off x="228734" y="1028296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+mn-lt"/>
              </a:rPr>
              <a:t>Oil &amp; Gas Wells</a:t>
            </a:r>
            <a:endParaRPr lang="en-US" b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9AFD6-013D-D345-A7B4-DA55F77DA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34" y="2230994"/>
            <a:ext cx="6200305" cy="34446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B09265E-ED82-F440-A2A8-7089FE55946F}"/>
              </a:ext>
            </a:extLst>
          </p:cNvPr>
          <p:cNvGrpSpPr/>
          <p:nvPr/>
        </p:nvGrpSpPr>
        <p:grpSpPr>
          <a:xfrm>
            <a:off x="7377137" y="1084836"/>
            <a:ext cx="3367197" cy="2069069"/>
            <a:chOff x="7137400" y="604389"/>
            <a:chExt cx="4030249" cy="2476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C8C5BE-DE2A-CA4B-9FB6-895DB6393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12" t="28890" r="2812" b="3517"/>
            <a:stretch/>
          </p:blipFill>
          <p:spPr>
            <a:xfrm>
              <a:off x="7137400" y="604389"/>
              <a:ext cx="4030249" cy="24765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7B6D9B7-BB59-7540-88BD-73F5FF9C31ED}"/>
                </a:ext>
              </a:extLst>
            </p:cNvPr>
            <p:cNvSpPr/>
            <p:nvPr/>
          </p:nvSpPr>
          <p:spPr>
            <a:xfrm>
              <a:off x="9129156" y="1632570"/>
              <a:ext cx="45781" cy="45781"/>
            </a:xfrm>
            <a:prstGeom prst="ellipse">
              <a:avLst/>
            </a:prstGeom>
            <a:solidFill>
              <a:srgbClr val="FF8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A895815-FD0F-9F48-8826-55212AE6F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796" y="3316638"/>
            <a:ext cx="4248853" cy="300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8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D455759-93D0-634F-B16F-02FC3E45311E}"/>
              </a:ext>
            </a:extLst>
          </p:cNvPr>
          <p:cNvSpPr txBox="1">
            <a:spLocks/>
          </p:cNvSpPr>
          <p:nvPr/>
        </p:nvSpPr>
        <p:spPr>
          <a:xfrm>
            <a:off x="213236" y="1036047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Seismic Lines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BD8DF6-EB77-0544-B71F-9E0DA95A1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070" y="1142004"/>
            <a:ext cx="2895600" cy="5168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98BBA7-4F59-3846-A473-FC98A85E2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123" y="3663512"/>
            <a:ext cx="4317102" cy="24283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5BE401-07B2-0F41-9863-6C6453B4928F}"/>
              </a:ext>
            </a:extLst>
          </p:cNvPr>
          <p:cNvSpPr/>
          <p:nvPr/>
        </p:nvSpPr>
        <p:spPr>
          <a:xfrm>
            <a:off x="317484" y="1862048"/>
            <a:ext cx="79491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Dense network of linear clearings cut across wetlands and forests for subsurface oil &amp; gas exploration</a:t>
            </a:r>
          </a:p>
          <a:p>
            <a:endParaRPr lang="en-US" sz="2000" dirty="0"/>
          </a:p>
          <a:p>
            <a:r>
              <a:rPr lang="en-US" sz="2000" dirty="0"/>
              <a:t>Removal of trees, compaction of soil, changes to hydrology – changes in ground layer vegetation</a:t>
            </a:r>
          </a:p>
          <a:p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D05B9A-DD00-6D4B-9B6A-16E0704D5991}"/>
              </a:ext>
            </a:extLst>
          </p:cNvPr>
          <p:cNvSpPr/>
          <p:nvPr/>
        </p:nvSpPr>
        <p:spPr>
          <a:xfrm>
            <a:off x="317484" y="3801040"/>
            <a:ext cx="43286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Tree recovery is poor</a:t>
            </a:r>
          </a:p>
          <a:p>
            <a:endParaRPr lang="en-US" sz="2000" dirty="0"/>
          </a:p>
          <a:p>
            <a:r>
              <a:rPr lang="en-US" sz="2000" dirty="0"/>
              <a:t>Largest anthropogenic disturbance across boreal and tundra ecosystems (~345,000 km in Alberta peatlands alone)</a:t>
            </a:r>
          </a:p>
        </p:txBody>
      </p:sp>
    </p:spTree>
    <p:extLst>
      <p:ext uri="{BB962C8B-B14F-4D97-AF65-F5344CB8AC3E}">
        <p14:creationId xmlns:p14="http://schemas.microsoft.com/office/powerpoint/2010/main" val="126350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D455759-93D0-634F-B16F-02FC3E45311E}"/>
              </a:ext>
            </a:extLst>
          </p:cNvPr>
          <p:cNvSpPr txBox="1">
            <a:spLocks/>
          </p:cNvSpPr>
          <p:nvPr/>
        </p:nvSpPr>
        <p:spPr>
          <a:xfrm>
            <a:off x="213236" y="1036047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Seismic 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A6659-0780-F445-AECB-3742BF995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36" y="1862048"/>
            <a:ext cx="5627270" cy="3126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31DE0-FDC0-E641-85B8-35630A3FD3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50" t="47691" r="13658" b="4043"/>
          <a:stretch/>
        </p:blipFill>
        <p:spPr>
          <a:xfrm>
            <a:off x="7352006" y="1036047"/>
            <a:ext cx="4017587" cy="2609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BC5806-0A22-AA4C-8E07-18E1195BB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9459" y="3793525"/>
            <a:ext cx="3702707" cy="26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2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1829E0B-8A5B-7E45-81CA-EBEF7FBCBEEF}"/>
              </a:ext>
            </a:extLst>
          </p:cNvPr>
          <p:cNvSpPr txBox="1">
            <a:spLocks/>
          </p:cNvSpPr>
          <p:nvPr/>
        </p:nvSpPr>
        <p:spPr>
          <a:xfrm>
            <a:off x="189988" y="1074793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+mn-lt"/>
              </a:rPr>
              <a:t>Comparing Disturbances</a:t>
            </a:r>
            <a:endParaRPr lang="en-US" b="1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423494-14DA-2141-9B77-43CB5B6A4A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791"/>
          <a:stretch/>
        </p:blipFill>
        <p:spPr>
          <a:xfrm>
            <a:off x="189988" y="2917854"/>
            <a:ext cx="8160950" cy="236706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51DD6B-17E9-2B45-A0E4-3A61C790B413}"/>
              </a:ext>
            </a:extLst>
          </p:cNvPr>
          <p:cNvCxnSpPr>
            <a:cxnSpLocks/>
          </p:cNvCxnSpPr>
          <p:nvPr/>
        </p:nvCxnSpPr>
        <p:spPr>
          <a:xfrm>
            <a:off x="5010572" y="3600227"/>
            <a:ext cx="219808" cy="1108045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EC094B-D7FE-B84A-AFB0-0553EFE6028E}"/>
              </a:ext>
            </a:extLst>
          </p:cNvPr>
          <p:cNvCxnSpPr>
            <a:cxnSpLocks/>
          </p:cNvCxnSpPr>
          <p:nvPr/>
        </p:nvCxnSpPr>
        <p:spPr>
          <a:xfrm flipH="1">
            <a:off x="5230380" y="3726965"/>
            <a:ext cx="1724580" cy="1104185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2808DCA-5404-604F-B7FC-ACEB793A24DA}"/>
              </a:ext>
            </a:extLst>
          </p:cNvPr>
          <p:cNvSpPr/>
          <p:nvPr/>
        </p:nvSpPr>
        <p:spPr>
          <a:xfrm>
            <a:off x="8677884" y="3831083"/>
            <a:ext cx="3380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Post-disturbance slope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D41A75-E948-A147-BD4F-0DCB0F1839A6}"/>
              </a:ext>
            </a:extLst>
          </p:cNvPr>
          <p:cNvSpPr/>
          <p:nvPr/>
        </p:nvSpPr>
        <p:spPr>
          <a:xfrm>
            <a:off x="3475381" y="5635576"/>
            <a:ext cx="1972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Disturbance slope &amp; number of years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0C1F1DED-0AAE-5845-8366-7F8AC3F735FB}"/>
              </a:ext>
            </a:extLst>
          </p:cNvPr>
          <p:cNvSpPr/>
          <p:nvPr/>
        </p:nvSpPr>
        <p:spPr>
          <a:xfrm rot="20851553">
            <a:off x="5234990" y="3528146"/>
            <a:ext cx="519193" cy="1117069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6D6480-D94A-C341-997A-9ECE3BF6819F}"/>
              </a:ext>
            </a:extLst>
          </p:cNvPr>
          <p:cNvCxnSpPr>
            <a:stCxn id="13" idx="0"/>
          </p:cNvCxnSpPr>
          <p:nvPr/>
        </p:nvCxnSpPr>
        <p:spPr>
          <a:xfrm flipV="1">
            <a:off x="4461585" y="4200415"/>
            <a:ext cx="548987" cy="143516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C99871-519A-9144-BAB0-74118A5BAC49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406262" y="4015749"/>
            <a:ext cx="2271622" cy="1846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71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CC5868B-AADA-8B40-B524-E61260F8467F}"/>
              </a:ext>
            </a:extLst>
          </p:cNvPr>
          <p:cNvSpPr txBox="1">
            <a:spLocks/>
          </p:cNvSpPr>
          <p:nvPr/>
        </p:nvSpPr>
        <p:spPr>
          <a:xfrm>
            <a:off x="127995" y="1028298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Comparing Disturbances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1E7167-064E-BC48-8C9F-8274E4E25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40" y="1981199"/>
            <a:ext cx="5852160" cy="3657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379AE5-5B57-8447-B4D6-AA197EEEB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81199"/>
            <a:ext cx="585216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3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49EAB2-CE15-7443-9DE7-E822A35F1402}"/>
              </a:ext>
            </a:extLst>
          </p:cNvPr>
          <p:cNvSpPr txBox="1">
            <a:spLocks/>
          </p:cNvSpPr>
          <p:nvPr/>
        </p:nvSpPr>
        <p:spPr>
          <a:xfrm>
            <a:off x="194948" y="990727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PCA Revisited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F0DD3D-7C75-9A42-927C-D1AA8FB40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31" y="2087810"/>
            <a:ext cx="5820586" cy="4157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523574-C420-7744-B6B1-DBA47774C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324" y="2054645"/>
            <a:ext cx="5867016" cy="419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5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49EAB2-CE15-7443-9DE7-E822A35F1402}"/>
              </a:ext>
            </a:extLst>
          </p:cNvPr>
          <p:cNvSpPr txBox="1">
            <a:spLocks/>
          </p:cNvSpPr>
          <p:nvPr/>
        </p:nvSpPr>
        <p:spPr>
          <a:xfrm>
            <a:off x="179450" y="1130211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Conclusions and Future Work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5172AA-7302-A344-89CD-CEF660995B7A}"/>
              </a:ext>
            </a:extLst>
          </p:cNvPr>
          <p:cNvSpPr/>
          <p:nvPr/>
        </p:nvSpPr>
        <p:spPr>
          <a:xfrm>
            <a:off x="354554" y="1901787"/>
            <a:ext cx="938256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Both time and space scales and intensity of disturbance are important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Fire is not the only important disturbance in boreal and arctic systems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Potential for interactions between disturbances will increase in future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Future Work</a:t>
            </a:r>
            <a:endParaRPr lang="en-US" sz="2400" b="1" dirty="0"/>
          </a:p>
          <a:p>
            <a:pPr>
              <a:lnSpc>
                <a:spcPct val="150000"/>
              </a:lnSpc>
            </a:pPr>
            <a:r>
              <a:rPr lang="en-US" sz="2400" dirty="0"/>
              <a:t>Finalize case study locations and analyses – need more in High Arctic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Workshop to finalize concept PCA and interactions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Submit manuscript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070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49EAB2-CE15-7443-9DE7-E822A35F1402}"/>
              </a:ext>
            </a:extLst>
          </p:cNvPr>
          <p:cNvSpPr txBox="1">
            <a:spLocks/>
          </p:cNvSpPr>
          <p:nvPr/>
        </p:nvSpPr>
        <p:spPr>
          <a:xfrm>
            <a:off x="850557" y="896814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+mn-lt"/>
              </a:rPr>
              <a:t>Thanks!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60B98E-EBA3-E744-BB5B-2EBEDC594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94" y="1722815"/>
            <a:ext cx="5423790" cy="3389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A11663-6CBC-FF4B-9E3C-86A630308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324" y="2054645"/>
            <a:ext cx="5867016" cy="419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D455759-93D0-634F-B16F-02FC3E45311E}"/>
              </a:ext>
            </a:extLst>
          </p:cNvPr>
          <p:cNvSpPr txBox="1">
            <a:spLocks/>
          </p:cNvSpPr>
          <p:nvPr/>
        </p:nvSpPr>
        <p:spPr>
          <a:xfrm>
            <a:off x="213236" y="1036047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Logging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A6659-0780-F445-AECB-3742BF995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36" y="1862048"/>
            <a:ext cx="5627269" cy="3126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BC5806-0A22-AA4C-8E07-18E1195BB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459" y="3793525"/>
            <a:ext cx="3702706" cy="2619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2913A7-1508-D941-A59A-76CE32E16D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767" t="51171" r="2520" b="4685"/>
          <a:stretch/>
        </p:blipFill>
        <p:spPr>
          <a:xfrm>
            <a:off x="6754650" y="1143438"/>
            <a:ext cx="4798663" cy="25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8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09E3616-924A-F649-952E-A5980BA110E7}"/>
              </a:ext>
            </a:extLst>
          </p:cNvPr>
          <p:cNvSpPr txBox="1">
            <a:spLocks/>
          </p:cNvSpPr>
          <p:nvPr/>
        </p:nvSpPr>
        <p:spPr>
          <a:xfrm>
            <a:off x="189589" y="1085365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Focus of working group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2A5187-5F82-6D48-806A-A9C973134B8A}"/>
              </a:ext>
            </a:extLst>
          </p:cNvPr>
          <p:cNvSpPr txBox="1"/>
          <p:nvPr/>
        </p:nvSpPr>
        <p:spPr>
          <a:xfrm>
            <a:off x="320491" y="2031681"/>
            <a:ext cx="80170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Synthesis of main disturbances (natural and anthropogenic) within the North American arctic and boreal regions</a:t>
            </a:r>
          </a:p>
          <a:p>
            <a:endParaRPr lang="en-US" b="1" dirty="0"/>
          </a:p>
          <a:p>
            <a:r>
              <a:rPr lang="en-US" sz="2000" b="1" dirty="0"/>
              <a:t>Specifically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Summary of each disturbance/disturbance type, focusing on temporal dynamics of vegetation loss and recovery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Case studies for each topic/type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/>
              <a:t>Additionally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Disturbance interactions and their impacts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Future needs (data, studies, tools)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796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51436B-5C44-0846-9868-8761904CA59A}"/>
              </a:ext>
            </a:extLst>
          </p:cNvPr>
          <p:cNvSpPr txBox="1">
            <a:spLocks/>
          </p:cNvSpPr>
          <p:nvPr/>
        </p:nvSpPr>
        <p:spPr>
          <a:xfrm>
            <a:off x="207877" y="909236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+mn-lt"/>
              </a:rPr>
              <a:t>Synthesis Groups</a:t>
            </a:r>
            <a:endParaRPr lang="en-US" b="1" dirty="0">
              <a:latin typeface="+mn-l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E9ACA8-3F6B-FE48-BE75-8542997F0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641391"/>
              </p:ext>
            </p:extLst>
          </p:nvPr>
        </p:nvGraphicFramePr>
        <p:xfrm>
          <a:off x="416043" y="1637132"/>
          <a:ext cx="8152436" cy="500391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076218">
                  <a:extLst>
                    <a:ext uri="{9D8B030D-6E8A-4147-A177-3AD203B41FA5}">
                      <a16:colId xmlns:a16="http://schemas.microsoft.com/office/drawing/2014/main" val="2939674476"/>
                    </a:ext>
                  </a:extLst>
                </a:gridCol>
                <a:gridCol w="4076218">
                  <a:extLst>
                    <a:ext uri="{9D8B030D-6E8A-4147-A177-3AD203B41FA5}">
                      <a16:colId xmlns:a16="http://schemas.microsoft.com/office/drawing/2014/main" val="1223205311"/>
                    </a:ext>
                  </a:extLst>
                </a:gridCol>
              </a:tblGrid>
              <a:tr h="1898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Group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09" marR="43809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Disturbance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09" marR="43809" marT="0" marB="0"/>
                </a:tc>
                <a:extLst>
                  <a:ext uri="{0D108BD9-81ED-4DB2-BD59-A6C34878D82A}">
                    <a16:rowId xmlns:a16="http://schemas.microsoft.com/office/drawing/2014/main" val="1866975747"/>
                  </a:ext>
                </a:extLst>
              </a:tr>
              <a:tr h="7531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Fire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09" marR="43809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Fire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09" marR="43809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869891"/>
                  </a:ext>
                </a:extLst>
              </a:tr>
              <a:tr h="173228"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Pests and Pathogens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09" marR="43809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Needleleaf defoliators</a:t>
                      </a:r>
                    </a:p>
                  </a:txBody>
                  <a:tcPr marL="43809" marR="43809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626974"/>
                  </a:ext>
                </a:extLst>
              </a:tr>
              <a:tr h="1732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Broadleaf defoliators</a:t>
                      </a:r>
                    </a:p>
                  </a:txBody>
                  <a:tcPr marL="43809" marR="43809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795183"/>
                  </a:ext>
                </a:extLst>
              </a:tr>
              <a:tr h="1066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Bark beetles</a:t>
                      </a:r>
                    </a:p>
                  </a:txBody>
                  <a:tcPr marL="43809" marR="43809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4153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Pathogens</a:t>
                      </a:r>
                    </a:p>
                  </a:txBody>
                  <a:tcPr marL="43809" marR="43809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096328"/>
                  </a:ext>
                </a:extLst>
              </a:tr>
              <a:tr h="311810">
                <a:tc row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Permafrost &amp; Hydrology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09" marR="4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Thermokarst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09" marR="4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600067"/>
                  </a:ext>
                </a:extLst>
              </a:tr>
              <a:tr h="3118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Landslides &amp; active layer detachments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09" marR="4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899791"/>
                  </a:ext>
                </a:extLst>
              </a:tr>
              <a:tr h="2078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Cryoturbation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09" marR="4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279929"/>
                  </a:ext>
                </a:extLst>
              </a:tr>
              <a:tr h="1898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Permafrost degradation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09" marR="4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978060"/>
                  </a:ext>
                </a:extLst>
              </a:tr>
              <a:tr h="1066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Lake drainage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09" marR="4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22122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Ice wedge degradation</a:t>
                      </a:r>
                    </a:p>
                  </a:txBody>
                  <a:tcPr marL="43809" marR="43809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860004"/>
                  </a:ext>
                </a:extLst>
              </a:tr>
              <a:tr h="189821">
                <a:tc row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Anthropogenic Impacts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09" marR="43809" marT="0" marB="0" anchor="ctr">
                    <a:solidFill>
                      <a:srgbClr val="B28B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Roads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09" marR="43809" marT="0" marB="0" anchor="ctr">
                    <a:solidFill>
                      <a:srgbClr val="B28B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295733"/>
                  </a:ext>
                </a:extLst>
              </a:tr>
              <a:tr h="1898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Fire breaks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09" marR="43809" marT="0" marB="0" anchor="ctr">
                    <a:solidFill>
                      <a:srgbClr val="B28B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271839"/>
                  </a:ext>
                </a:extLst>
              </a:tr>
              <a:tr h="1898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Survey &amp; Power lines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09" marR="43809" marT="0" marB="0" anchor="ctr">
                    <a:solidFill>
                      <a:srgbClr val="B28B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609180"/>
                  </a:ext>
                </a:extLst>
              </a:tr>
              <a:tr h="2078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Oil &amp; gas exploration &amp; seismic lines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09" marR="43809" marT="0" marB="0" anchor="ctr">
                    <a:solidFill>
                      <a:srgbClr val="B28B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963996"/>
                  </a:ext>
                </a:extLst>
              </a:tr>
              <a:tr h="2078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Logging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09" marR="43809" marT="0" marB="0" anchor="ctr">
                    <a:solidFill>
                      <a:srgbClr val="B28B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248232"/>
                  </a:ext>
                </a:extLst>
              </a:tr>
              <a:tr h="189821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Weather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09" marR="43809" marT="0" marB="0" anchor="ctr">
                    <a:solidFill>
                      <a:srgbClr val="FF7B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Drought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09" marR="43809" marT="0" marB="0" anchor="ctr">
                    <a:solidFill>
                      <a:srgbClr val="FF7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709505"/>
                  </a:ext>
                </a:extLst>
              </a:tr>
              <a:tr h="1066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Freezing Drought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09" marR="43809" marT="0" marB="0" anchor="ctr">
                    <a:solidFill>
                      <a:srgbClr val="FF7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9849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Windthrow</a:t>
                      </a:r>
                    </a:p>
                  </a:txBody>
                  <a:tcPr marL="43809" marR="43809" marT="0" marB="0" anchor="ctr">
                    <a:solidFill>
                      <a:srgbClr val="FF7B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128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48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3DFEEC-B553-6A49-B3FE-EA9A400F3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9" y="1893843"/>
            <a:ext cx="6700721" cy="41879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A502E98-FF00-0945-AF4A-8BDCA38C1797}"/>
              </a:ext>
            </a:extLst>
          </p:cNvPr>
          <p:cNvSpPr txBox="1">
            <a:spLocks/>
          </p:cNvSpPr>
          <p:nvPr/>
        </p:nvSpPr>
        <p:spPr>
          <a:xfrm>
            <a:off x="90799" y="1067842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Disturbance Interactions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F6B25B-ECBA-D14D-878E-32B91D07BF73}"/>
              </a:ext>
            </a:extLst>
          </p:cNvPr>
          <p:cNvGrpSpPr/>
          <p:nvPr/>
        </p:nvGrpSpPr>
        <p:grpSpPr>
          <a:xfrm>
            <a:off x="5348600" y="1893843"/>
            <a:ext cx="6700722" cy="4187951"/>
            <a:chOff x="5348600" y="1893843"/>
            <a:chExt cx="6700722" cy="41879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C856E5-4C52-1D43-9E95-A591D6275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8600" y="1893843"/>
              <a:ext cx="6700721" cy="418795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1E79BD7-8951-7C4B-8A32-00FCB586F211}"/>
                </a:ext>
              </a:extLst>
            </p:cNvPr>
            <p:cNvSpPr/>
            <p:nvPr/>
          </p:nvSpPr>
          <p:spPr>
            <a:xfrm>
              <a:off x="10721848" y="4300707"/>
              <a:ext cx="206828" cy="217714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6EF933-BBEF-E045-B85C-4DD92361D812}"/>
                </a:ext>
              </a:extLst>
            </p:cNvPr>
            <p:cNvSpPr txBox="1"/>
            <p:nvPr/>
          </p:nvSpPr>
          <p:spPr>
            <a:xfrm>
              <a:off x="10896018" y="4288795"/>
              <a:ext cx="115330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None/Unknown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201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4DB4EDB-32C3-6B42-95B0-A6F43959327A}"/>
              </a:ext>
            </a:extLst>
          </p:cNvPr>
          <p:cNvSpPr txBox="1">
            <a:spLocks/>
          </p:cNvSpPr>
          <p:nvPr/>
        </p:nvSpPr>
        <p:spPr>
          <a:xfrm>
            <a:off x="297033" y="983340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+mn-lt"/>
              </a:rPr>
              <a:t>PCA</a:t>
            </a:r>
            <a:endParaRPr lang="en-US" b="1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F0E230-4F8A-3F49-9555-35079AD0293B}"/>
              </a:ext>
            </a:extLst>
          </p:cNvPr>
          <p:cNvSpPr/>
          <p:nvPr/>
        </p:nvSpPr>
        <p:spPr>
          <a:xfrm>
            <a:off x="6734468" y="2104038"/>
            <a:ext cx="50003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Disturbance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Average size of an individual disturbance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1s, 10s, 100s, etc. of square 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Typical frequency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Multi-centennial, centennial, decadal, annual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Typical intensity of disturbance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Stress, partial mortality, total mortality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Time scale of disturbance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Days, weeks, months, years, multi-years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1D45C-ED8E-7D46-81D8-67998C0D0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33" y="1897939"/>
            <a:ext cx="6234807" cy="445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3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B299B0-28E5-F948-A188-80E2C8FB0636}"/>
              </a:ext>
            </a:extLst>
          </p:cNvPr>
          <p:cNvSpPr txBox="1">
            <a:spLocks/>
          </p:cNvSpPr>
          <p:nvPr/>
        </p:nvSpPr>
        <p:spPr>
          <a:xfrm>
            <a:off x="213431" y="1009393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+mn-lt"/>
              </a:rPr>
              <a:t>Case Studies</a:t>
            </a:r>
            <a:endParaRPr lang="en-US" b="1" dirty="0">
              <a:latin typeface="+mn-l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F1642ED-C9A3-D942-A359-E792B685A6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563615"/>
              </p:ext>
            </p:extLst>
          </p:nvPr>
        </p:nvGraphicFramePr>
        <p:xfrm>
          <a:off x="7426672" y="1277346"/>
          <a:ext cx="4340508" cy="406159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55775">
                  <a:extLst>
                    <a:ext uri="{9D8B030D-6E8A-4147-A177-3AD203B41FA5}">
                      <a16:colId xmlns:a16="http://schemas.microsoft.com/office/drawing/2014/main" val="276570777"/>
                    </a:ext>
                  </a:extLst>
                </a:gridCol>
                <a:gridCol w="1784733">
                  <a:extLst>
                    <a:ext uri="{9D8B030D-6E8A-4147-A177-3AD203B41FA5}">
                      <a16:colId xmlns:a16="http://schemas.microsoft.com/office/drawing/2014/main" val="38826350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Disturbance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Number of Locations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029952"/>
                  </a:ext>
                </a:extLst>
              </a:tr>
              <a:tr h="454794">
                <a:tc>
                  <a:txBody>
                    <a:bodyPr/>
                    <a:lstStyle/>
                    <a:p>
                      <a:r>
                        <a:rPr lang="en-US" dirty="0"/>
                        <a:t>Fire</a:t>
                      </a:r>
                    </a:p>
                  </a:txBody>
                  <a:tcPr>
                    <a:solidFill>
                      <a:srgbClr val="C069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>
                    <a:solidFill>
                      <a:srgbClr val="C069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88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Insects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690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Ice Wedge Degradation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428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Cryoturbation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948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Lake Drainage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846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Thaw Slumps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226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Oil &amp; Gas Well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330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Logging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869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Seismic Lines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25471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8F97591-E70E-384D-8AFD-B38328EC6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73" y="1988623"/>
            <a:ext cx="6623827" cy="4686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9F3B12-7883-B741-898A-21A623F27AC0}"/>
              </a:ext>
            </a:extLst>
          </p:cNvPr>
          <p:cNvSpPr txBox="1"/>
          <p:nvPr/>
        </p:nvSpPr>
        <p:spPr>
          <a:xfrm>
            <a:off x="7644400" y="5498472"/>
            <a:ext cx="3905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Still working on compiling more case study locations</a:t>
            </a:r>
          </a:p>
        </p:txBody>
      </p:sp>
    </p:spTree>
    <p:extLst>
      <p:ext uri="{BB962C8B-B14F-4D97-AF65-F5344CB8AC3E}">
        <p14:creationId xmlns:p14="http://schemas.microsoft.com/office/powerpoint/2010/main" val="73533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36583FD-4623-1648-B2B0-C8EEED9BF965}"/>
              </a:ext>
            </a:extLst>
          </p:cNvPr>
          <p:cNvSpPr txBox="1">
            <a:spLocks/>
          </p:cNvSpPr>
          <p:nvPr/>
        </p:nvSpPr>
        <p:spPr>
          <a:xfrm>
            <a:off x="216422" y="966579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Wildfire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9B42AC2-8914-E841-AFD1-DECDD9B51C71}"/>
              </a:ext>
            </a:extLst>
          </p:cNvPr>
          <p:cNvGrpSpPr/>
          <p:nvPr/>
        </p:nvGrpSpPr>
        <p:grpSpPr>
          <a:xfrm>
            <a:off x="6781864" y="1095637"/>
            <a:ext cx="5093417" cy="3941135"/>
            <a:chOff x="6687861" y="423962"/>
            <a:chExt cx="5093417" cy="394113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578395F-E9DD-EF4D-A349-6FD1209A1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7861" y="423962"/>
              <a:ext cx="5093417" cy="394113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256678-EF4A-3E47-A940-418312E627FB}"/>
                </a:ext>
              </a:extLst>
            </p:cNvPr>
            <p:cNvSpPr txBox="1"/>
            <p:nvPr/>
          </p:nvSpPr>
          <p:spPr>
            <a:xfrm>
              <a:off x="6687861" y="3995765"/>
              <a:ext cx="1641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Randi </a:t>
              </a:r>
              <a:r>
                <a:rPr lang="en-US" dirty="0" err="1">
                  <a:solidFill>
                    <a:schemeClr val="bg1"/>
                  </a:solidFill>
                </a:rPr>
                <a:t>Jandt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A2402E6-D855-214D-B6D0-FA744C3F2D2F}"/>
              </a:ext>
            </a:extLst>
          </p:cNvPr>
          <p:cNvSpPr/>
          <p:nvPr/>
        </p:nvSpPr>
        <p:spPr>
          <a:xfrm>
            <a:off x="523739" y="179258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Very well studied</a:t>
            </a:r>
          </a:p>
          <a:p>
            <a:endParaRPr lang="en-US" sz="2400" dirty="0"/>
          </a:p>
          <a:p>
            <a:r>
              <a:rPr lang="en-US" sz="2400" dirty="0"/>
              <a:t>Impacts soil, vegetation regrowth, carbon stocks, climate, human health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6ECB2E-D17C-4C4D-A258-2C3744067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39" y="3479404"/>
            <a:ext cx="4672104" cy="31147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4C926A-E4F4-F843-9597-30A216FE3A6F}"/>
              </a:ext>
            </a:extLst>
          </p:cNvPr>
          <p:cNvSpPr txBox="1"/>
          <p:nvPr/>
        </p:nvSpPr>
        <p:spPr>
          <a:xfrm>
            <a:off x="523739" y="6267032"/>
            <a:ext cx="16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Kevin Turner</a:t>
            </a:r>
          </a:p>
        </p:txBody>
      </p:sp>
    </p:spTree>
    <p:extLst>
      <p:ext uri="{BB962C8B-B14F-4D97-AF65-F5344CB8AC3E}">
        <p14:creationId xmlns:p14="http://schemas.microsoft.com/office/powerpoint/2010/main" val="330584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F06F42C-751F-F942-B93F-613743220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5" t="26667" r="2486" b="3670"/>
          <a:stretch/>
        </p:blipFill>
        <p:spPr>
          <a:xfrm>
            <a:off x="6783334" y="1029980"/>
            <a:ext cx="4828017" cy="304617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D0759B0-9DD7-6248-9070-8050DCF4C582}"/>
              </a:ext>
            </a:extLst>
          </p:cNvPr>
          <p:cNvSpPr txBox="1">
            <a:spLocks/>
          </p:cNvSpPr>
          <p:nvPr/>
        </p:nvSpPr>
        <p:spPr>
          <a:xfrm>
            <a:off x="207877" y="1029980"/>
            <a:ext cx="10515600" cy="826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Wildfire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429A97-74E8-0946-B4FB-9A91672C6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77" y="2177251"/>
            <a:ext cx="6382948" cy="35460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7ED6E3-2509-634C-B17A-C17E1327E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113" y="4210621"/>
            <a:ext cx="3357238" cy="237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14322</TotalTime>
  <Words>824</Words>
  <Application>Microsoft Macintosh PowerPoint</Application>
  <PresentationFormat>Widescreen</PresentationFormat>
  <Paragraphs>219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Stroud, David B. (GSFC-618.0)[SCIENCE SYSTEMS AND APPLICATIONS INC]</dc:creator>
  <cp:lastModifiedBy>Adrianna Foster</cp:lastModifiedBy>
  <cp:revision>121</cp:revision>
  <dcterms:created xsi:type="dcterms:W3CDTF">2020-11-03T15:27:10Z</dcterms:created>
  <dcterms:modified xsi:type="dcterms:W3CDTF">2021-05-06T14:36:31Z</dcterms:modified>
</cp:coreProperties>
</file>