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6" r:id="rId2"/>
    <p:sldId id="257" r:id="rId3"/>
    <p:sldId id="259" r:id="rId4"/>
    <p:sldId id="995" r:id="rId5"/>
    <p:sldId id="284" r:id="rId6"/>
    <p:sldId id="280" r:id="rId7"/>
    <p:sldId id="996" r:id="rId8"/>
    <p:sldId id="285" r:id="rId9"/>
    <p:sldId id="292" r:id="rId10"/>
    <p:sldId id="386" r:id="rId11"/>
    <p:sldId id="997" r:id="rId12"/>
    <p:sldId id="258" r:id="rId13"/>
    <p:sldId id="993" r:id="rId14"/>
    <p:sldId id="384" r:id="rId15"/>
    <p:sldId id="998" r:id="rId16"/>
    <p:sldId id="991" r:id="rId17"/>
    <p:sldId id="999" r:id="rId18"/>
    <p:sldId id="992" r:id="rId19"/>
    <p:sldId id="385" r:id="rId20"/>
    <p:sldId id="994" r:id="rId21"/>
    <p:sldId id="293" r:id="rId22"/>
    <p:sldId id="1000" r:id="rId23"/>
    <p:sldId id="295" r:id="rId24"/>
    <p:sldId id="294" r:id="rId25"/>
    <p:sldId id="256" r:id="rId26"/>
    <p:sldId id="338" r:id="rId27"/>
    <p:sldId id="369" r:id="rId28"/>
    <p:sldId id="357" r:id="rId29"/>
    <p:sldId id="379" r:id="rId30"/>
    <p:sldId id="383" r:id="rId31"/>
    <p:sldId id="380" r:id="rId32"/>
    <p:sldId id="382" r:id="rId33"/>
    <p:sldId id="2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94793"/>
  </p:normalViewPr>
  <p:slideViewPr>
    <p:cSldViewPr snapToGrid="0" snapToObjects="1">
      <p:cViewPr varScale="1">
        <p:scale>
          <a:sx n="242" d="100"/>
          <a:sy n="242" d="100"/>
        </p:scale>
        <p:origin x="720" y="18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AA0203-0325-3A41-A0FA-E31CA4E7C553}" type="datetimeFigureOut">
              <a:rPr lang="en-US" smtClean="0"/>
              <a:t>5/10/21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EB20C-7A8A-4441-9E53-F8FABDB062C9}" type="slidenum">
              <a:rPr lang="en-US" smtClean="0"/>
              <a:t>‹#›</a:t>
            </a:fld>
            <a:endParaRPr lang="en-US"/>
          </a:p>
        </p:txBody>
      </p:sp>
    </p:spTree>
    <p:extLst>
      <p:ext uri="{BB962C8B-B14F-4D97-AF65-F5344CB8AC3E}">
        <p14:creationId xmlns:p14="http://schemas.microsoft.com/office/powerpoint/2010/main" val="56304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2</a:t>
            </a:fld>
            <a:endParaRPr lang="en-US"/>
          </a:p>
        </p:txBody>
      </p:sp>
    </p:spTree>
    <p:extLst>
      <p:ext uri="{BB962C8B-B14F-4D97-AF65-F5344CB8AC3E}">
        <p14:creationId xmlns:p14="http://schemas.microsoft.com/office/powerpoint/2010/main" val="71998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a:t>
            </a:r>
          </a:p>
          <a:p>
            <a:r>
              <a:rPr lang="en-US" dirty="0"/>
              <a:t>Bridge to future</a:t>
            </a:r>
          </a:p>
        </p:txBody>
      </p:sp>
      <p:sp>
        <p:nvSpPr>
          <p:cNvPr id="4" name="Slide Number Placeholder 3"/>
          <p:cNvSpPr>
            <a:spLocks noGrp="1"/>
          </p:cNvSpPr>
          <p:nvPr>
            <p:ph type="sldNum" sz="quarter" idx="10"/>
          </p:nvPr>
        </p:nvSpPr>
        <p:spPr/>
        <p:txBody>
          <a:bodyPr/>
          <a:lstStyle/>
          <a:p>
            <a:fld id="{C4482D69-4AD2-CE45-9DAD-C4E226E47036}" type="slidenum">
              <a:rPr lang="en-US" smtClean="0"/>
              <a:t>25</a:t>
            </a:fld>
            <a:endParaRPr lang="en-US"/>
          </a:p>
        </p:txBody>
      </p:sp>
    </p:spTree>
    <p:extLst>
      <p:ext uri="{BB962C8B-B14F-4D97-AF65-F5344CB8AC3E}">
        <p14:creationId xmlns:p14="http://schemas.microsoft.com/office/powerpoint/2010/main" val="61464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live list of measurements being collected in </a:t>
            </a:r>
            <a:r>
              <a:rPr lang="en-US" sz="1200" kern="1200" dirty="0" err="1">
                <a:solidFill>
                  <a:schemeClr val="tx1"/>
                </a:solidFill>
                <a:effectLst/>
                <a:latin typeface="+mn-lt"/>
                <a:ea typeface="+mn-ea"/>
                <a:cs typeface="+mn-cs"/>
              </a:rPr>
              <a:t>ABoVE</a:t>
            </a:r>
            <a:r>
              <a:rPr lang="en-US" sz="1200" kern="1200" dirty="0">
                <a:solidFill>
                  <a:schemeClr val="tx1"/>
                </a:solidFill>
                <a:effectLst/>
                <a:latin typeface="+mn-lt"/>
                <a:ea typeface="+mn-ea"/>
                <a:cs typeface="+mn-cs"/>
              </a:rPr>
              <a:t> as of this writing can be found online (</a:t>
            </a:r>
            <a:r>
              <a:rPr lang="en-US" sz="1200" kern="1200" dirty="0" err="1">
                <a:solidFill>
                  <a:schemeClr val="tx1"/>
                </a:solidFill>
                <a:effectLst/>
                <a:latin typeface="+mn-lt"/>
                <a:ea typeface="+mn-ea"/>
                <a:cs typeface="+mn-cs"/>
              </a:rPr>
              <a:t>above.nasa.gov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cgi</a:t>
            </a:r>
            <a:r>
              <a:rPr lang="en-US" sz="1200" kern="1200" dirty="0">
                <a:solidFill>
                  <a:schemeClr val="tx1"/>
                </a:solidFill>
                <a:effectLst/>
                <a:latin typeface="+mn-lt"/>
                <a:ea typeface="+mn-ea"/>
                <a:cs typeface="+mn-cs"/>
              </a:rPr>
              <a:t>-bin/</a:t>
            </a:r>
            <a:r>
              <a:rPr lang="en-US" sz="1200" kern="1200" dirty="0" err="1">
                <a:solidFill>
                  <a:schemeClr val="tx1"/>
                </a:solidFill>
                <a:effectLst/>
                <a:latin typeface="+mn-lt"/>
                <a:ea typeface="+mn-ea"/>
                <a:cs typeface="+mn-cs"/>
              </a:rPr>
              <a:t>above_meas.pl</a:t>
            </a:r>
            <a:r>
              <a:rPr lang="en-US" sz="1200" kern="1200" dirty="0">
                <a:solidFill>
                  <a:schemeClr val="tx1"/>
                </a:solidFill>
                <a:effectLst/>
                <a:latin typeface="+mn-lt"/>
                <a:ea typeface="+mn-ea"/>
                <a:cs typeface="+mn-cs"/>
              </a:rPr>
              <a:t>). Synthesis activities across projects, especially, can help integrate datasets within modeling frameworks. </a:t>
            </a:r>
            <a:endParaRPr lang="en-US" dirty="0"/>
          </a:p>
        </p:txBody>
      </p:sp>
      <p:sp>
        <p:nvSpPr>
          <p:cNvPr id="4" name="Slide Number Placeholder 3"/>
          <p:cNvSpPr>
            <a:spLocks noGrp="1"/>
          </p:cNvSpPr>
          <p:nvPr>
            <p:ph type="sldNum" sz="quarter" idx="10"/>
          </p:nvPr>
        </p:nvSpPr>
        <p:spPr/>
        <p:txBody>
          <a:bodyPr/>
          <a:lstStyle/>
          <a:p>
            <a:fld id="{C4482D69-4AD2-CE45-9DAD-C4E226E47036}" type="slidenum">
              <a:rPr lang="en-US" smtClean="0"/>
              <a:t>26</a:t>
            </a:fld>
            <a:endParaRPr lang="en-US"/>
          </a:p>
        </p:txBody>
      </p:sp>
    </p:spTree>
    <p:extLst>
      <p:ext uri="{BB962C8B-B14F-4D97-AF65-F5344CB8AC3E}">
        <p14:creationId xmlns:p14="http://schemas.microsoft.com/office/powerpoint/2010/main" val="401038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particular strength of </a:t>
            </a:r>
            <a:r>
              <a:rPr lang="en-US" sz="1200" kern="1200" dirty="0" err="1">
                <a:solidFill>
                  <a:schemeClr val="tx1"/>
                </a:solidFill>
                <a:effectLst/>
                <a:latin typeface="+mn-lt"/>
                <a:ea typeface="+mn-ea"/>
                <a:cs typeface="+mn-cs"/>
              </a:rPr>
              <a:t>ABoVE</a:t>
            </a:r>
            <a:r>
              <a:rPr lang="en-US" sz="1200" kern="1200" dirty="0">
                <a:solidFill>
                  <a:schemeClr val="tx1"/>
                </a:solidFill>
                <a:effectLst/>
                <a:latin typeface="+mn-lt"/>
                <a:ea typeface="+mn-ea"/>
                <a:cs typeface="+mn-cs"/>
              </a:rPr>
              <a:t> for modeling is that there is a concerted effort to scale up site level data through airborne and satellite observations (see: </a:t>
            </a:r>
            <a:r>
              <a:rPr lang="en-US" sz="1200" kern="1200" dirty="0" err="1">
                <a:solidFill>
                  <a:schemeClr val="tx1"/>
                </a:solidFill>
                <a:effectLst/>
                <a:latin typeface="+mn-lt"/>
                <a:ea typeface="+mn-ea"/>
                <a:cs typeface="+mn-cs"/>
              </a:rPr>
              <a:t>above.nasa.gov</a:t>
            </a:r>
            <a:r>
              <a:rPr lang="en-US" sz="1200" kern="1200" dirty="0">
                <a:solidFill>
                  <a:schemeClr val="tx1"/>
                </a:solidFill>
                <a:effectLst/>
                <a:latin typeface="+mn-lt"/>
                <a:ea typeface="+mn-ea"/>
                <a:cs typeface="+mn-cs"/>
              </a:rPr>
              <a:t>/images/Scaling%20Diagram_169.jpg). This allows an improved direct comparison between the coarse model pixels and the ground data. </a:t>
            </a:r>
            <a:endParaRPr lang="en-US" dirty="0"/>
          </a:p>
        </p:txBody>
      </p:sp>
      <p:sp>
        <p:nvSpPr>
          <p:cNvPr id="4" name="Slide Number Placeholder 3"/>
          <p:cNvSpPr>
            <a:spLocks noGrp="1"/>
          </p:cNvSpPr>
          <p:nvPr>
            <p:ph type="sldNum" sz="quarter" idx="10"/>
          </p:nvPr>
        </p:nvSpPr>
        <p:spPr/>
        <p:txBody>
          <a:bodyPr/>
          <a:lstStyle/>
          <a:p>
            <a:fld id="{C4482D69-4AD2-CE45-9DAD-C4E226E47036}" type="slidenum">
              <a:rPr lang="en-US" smtClean="0"/>
              <a:t>27</a:t>
            </a:fld>
            <a:endParaRPr lang="en-US"/>
          </a:p>
        </p:txBody>
      </p:sp>
    </p:spTree>
    <p:extLst>
      <p:ext uri="{BB962C8B-B14F-4D97-AF65-F5344CB8AC3E}">
        <p14:creationId xmlns:p14="http://schemas.microsoft.com/office/powerpoint/2010/main" val="66758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82D69-4AD2-CE45-9DAD-C4E226E47036}" type="slidenum">
              <a:rPr lang="en-US" smtClean="0"/>
              <a:t>28</a:t>
            </a:fld>
            <a:endParaRPr lang="en-US"/>
          </a:p>
        </p:txBody>
      </p:sp>
    </p:spTree>
    <p:extLst>
      <p:ext uri="{BB962C8B-B14F-4D97-AF65-F5344CB8AC3E}">
        <p14:creationId xmlns:p14="http://schemas.microsoft.com/office/powerpoint/2010/main" val="93301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4</a:t>
            </a:fld>
            <a:endParaRPr lang="en-US"/>
          </a:p>
        </p:txBody>
      </p:sp>
    </p:spTree>
    <p:extLst>
      <p:ext uri="{BB962C8B-B14F-4D97-AF65-F5344CB8AC3E}">
        <p14:creationId xmlns:p14="http://schemas.microsoft.com/office/powerpoint/2010/main" val="310520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126425a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126425a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18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7</a:t>
            </a:fld>
            <a:endParaRPr lang="en-US"/>
          </a:p>
        </p:txBody>
      </p:sp>
    </p:spTree>
    <p:extLst>
      <p:ext uri="{BB962C8B-B14F-4D97-AF65-F5344CB8AC3E}">
        <p14:creationId xmlns:p14="http://schemas.microsoft.com/office/powerpoint/2010/main" val="196076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JOSH</a:t>
            </a:r>
            <a:endParaRPr/>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11</a:t>
            </a:fld>
            <a:endParaRPr lang="en-US"/>
          </a:p>
        </p:txBody>
      </p:sp>
    </p:spTree>
    <p:extLst>
      <p:ext uri="{BB962C8B-B14F-4D97-AF65-F5344CB8AC3E}">
        <p14:creationId xmlns:p14="http://schemas.microsoft.com/office/powerpoint/2010/main" val="350724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HOWIE</a:t>
            </a: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Mary Farina</a:t>
            </a:r>
          </a:p>
        </p:txBody>
      </p:sp>
      <p:sp>
        <p:nvSpPr>
          <p:cNvPr id="4" name="Slide Number Placeholder 3"/>
          <p:cNvSpPr>
            <a:spLocks noGrp="1"/>
          </p:cNvSpPr>
          <p:nvPr>
            <p:ph type="sldNum" sz="quarter" idx="5"/>
          </p:nvPr>
        </p:nvSpPr>
        <p:spPr/>
        <p:txBody>
          <a:bodyPr/>
          <a:lstStyle/>
          <a:p>
            <a:fld id="{8812DFC1-06EA-A643-9F47-38EBC2BEC333}" type="slidenum">
              <a:rPr lang="en-US" smtClean="0"/>
              <a:t>13</a:t>
            </a:fld>
            <a:endParaRPr lang="en-US"/>
          </a:p>
        </p:txBody>
      </p:sp>
    </p:spTree>
    <p:extLst>
      <p:ext uri="{BB962C8B-B14F-4D97-AF65-F5344CB8AC3E}">
        <p14:creationId xmlns:p14="http://schemas.microsoft.com/office/powerpoint/2010/main" val="2454649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UVAFME (and other Individual based models) use a monte </a:t>
            </a:r>
            <a:r>
              <a:rPr lang="en-US" sz="1200" b="0" i="0" kern="1200" dirty="0" err="1">
                <a:solidFill>
                  <a:schemeClr val="tx1"/>
                </a:solidFill>
                <a:effectLst/>
                <a:latin typeface="+mn-lt"/>
                <a:ea typeface="+mn-ea"/>
                <a:cs typeface="+mn-cs"/>
              </a:rPr>
              <a:t>carlo</a:t>
            </a:r>
            <a:r>
              <a:rPr lang="en-US" sz="1200" b="0" i="0" kern="1200" dirty="0">
                <a:solidFill>
                  <a:schemeClr val="tx1"/>
                </a:solidFill>
                <a:effectLst/>
                <a:latin typeface="+mn-lt"/>
                <a:ea typeface="+mn-ea"/>
                <a:cs typeface="+mn-cs"/>
              </a:rPr>
              <a:t> style ensemble of independent patches that operate at the individual tree scale. Soil patches are also independent. So usually around 200 of these pictures here. The forest landscape is then the average across independent </a:t>
            </a:r>
            <a:r>
              <a:rPr lang="en-US" sz="1200" b="0" i="0" kern="1200" dirty="0" err="1">
                <a:solidFill>
                  <a:schemeClr val="tx1"/>
                </a:solidFill>
                <a:effectLst/>
                <a:latin typeface="+mn-lt"/>
                <a:ea typeface="+mn-ea"/>
                <a:cs typeface="+mn-cs"/>
              </a:rPr>
              <a:t>patches.FATES</a:t>
            </a:r>
            <a:r>
              <a:rPr lang="en-US" sz="1200" b="0" i="0" kern="1200" dirty="0">
                <a:solidFill>
                  <a:schemeClr val="tx1"/>
                </a:solidFill>
                <a:effectLst/>
                <a:latin typeface="+mn-lt"/>
                <a:ea typeface="+mn-ea"/>
                <a:cs typeface="+mn-cs"/>
              </a:rPr>
              <a:t> uses patches that summarize the dynamics onto a grid cell through creation, aggregation and degradation. FATES has a shared soil column across patches. FATES has distinct patches with many cohorts (limit of 150 cohorts) (groups of similarly sized trees) represented by the colored popsicle stick trees in the picture. Similar patches fuse for computational efficiency.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FATES is really capitalizing on the average and this aggregation across similar patches. This is why we are comparing the two models. They should be telling the same story, since FATES cohorts should be a depiction of an average from the individual based model. If they are not telling the same story, then UVAFME can help delineate where there is a potential breakdown.</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Other differences are that FATES is daily/sub-daily for growth and allocation through photosynthesis. UVAFME operates annually capturing diameter growth increments.</a:t>
            </a:r>
          </a:p>
          <a:p>
            <a:endParaRPr lang="en-US" sz="1200" b="0" i="0" kern="1200" dirty="0">
              <a:solidFill>
                <a:schemeClr val="tx1"/>
              </a:solidFill>
              <a:effectLst/>
              <a:latin typeface="+mn-lt"/>
              <a:ea typeface="+mn-ea"/>
              <a:cs typeface="+mn-cs"/>
            </a:endParaRPr>
          </a:p>
          <a:p>
            <a:r>
              <a:rPr lang="en-US" sz="1200" b="0" i="0" kern="1200">
                <a:solidFill>
                  <a:schemeClr val="tx1"/>
                </a:solidFill>
                <a:effectLst/>
                <a:latin typeface="+mn-lt"/>
                <a:ea typeface="+mn-ea"/>
                <a:cs typeface="+mn-cs"/>
              </a:rPr>
              <a:t>We </a:t>
            </a:r>
            <a:r>
              <a:rPr lang="en-US" sz="1200" b="0" i="0" kern="1200" dirty="0">
                <a:solidFill>
                  <a:schemeClr val="tx1"/>
                </a:solidFill>
                <a:effectLst/>
                <a:latin typeface="+mn-lt"/>
                <a:ea typeface="+mn-ea"/>
                <a:cs typeface="+mn-cs"/>
              </a:rPr>
              <a:t>are hoping to use UVAFME as sort of a "large eddy simulator" for FATES, where we are simplifying many of the processes that are in FATES (i.e. photosynthesis, time scales, etc.), but keeping the more complex parts of UVAFME (i.e. individual trees). UVAFME is able to be run very quickly across broad regions, so we can quickly create verification data for FATES, test new PFT combinations, and test out new model developments (e.g. new fire processes) with UVAFME while we are also improving FATES.</a:t>
            </a:r>
          </a:p>
          <a:p>
            <a:br>
              <a:rPr lang="en-US" dirty="0"/>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6DFEE2-E1EA-1C41-AF65-B578003A327B}" type="slidenum">
              <a:rPr lang="en-US" smtClean="0"/>
              <a:t>16</a:t>
            </a:fld>
            <a:endParaRPr lang="en-US"/>
          </a:p>
        </p:txBody>
      </p:sp>
    </p:spTree>
    <p:extLst>
      <p:ext uri="{BB962C8B-B14F-4D97-AF65-F5344CB8AC3E}">
        <p14:creationId xmlns:p14="http://schemas.microsoft.com/office/powerpoint/2010/main" val="375529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66297BF9-DE56-C942-8C7A-690FE0BE2018}" type="datetime1">
              <a:rPr lang="en-US" smtClean="0"/>
              <a:t>5/10/21</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407902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2752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8EBC928-F8A5-4A6C-8D2D-C7759C6BEFE7}" type="datetimeFigureOut">
              <a:rPr lang="en-CA" smtClean="0"/>
              <a:t>2021-05-10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F790FC-811D-4FA3-B0DF-6E064D7218AB}" type="slidenum">
              <a:rPr lang="en-CA" smtClean="0"/>
              <a:t>‹#›</a:t>
            </a:fld>
            <a:endParaRPr lang="en-CA"/>
          </a:p>
        </p:txBody>
      </p:sp>
    </p:spTree>
    <p:extLst>
      <p:ext uri="{BB962C8B-B14F-4D97-AF65-F5344CB8AC3E}">
        <p14:creationId xmlns:p14="http://schemas.microsoft.com/office/powerpoint/2010/main" val="170554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 partial">
    <p:spTree>
      <p:nvGrpSpPr>
        <p:cNvPr id="1" name=""/>
        <p:cNvGrpSpPr/>
        <p:nvPr/>
      </p:nvGrpSpPr>
      <p:grpSpPr>
        <a:xfrm>
          <a:off x="0" y="0"/>
          <a:ext cx="0" cy="0"/>
          <a:chOff x="0" y="0"/>
          <a:chExt cx="0" cy="0"/>
        </a:xfrm>
      </p:grpSpPr>
      <p:pic>
        <p:nvPicPr>
          <p:cNvPr id="3" name="Picture 2" descr="UW-Madison logo - Geometric shapes added for intere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0149" cy="6859041"/>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5/10/21</a:t>
            </a:fld>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
        <p:nvSpPr>
          <p:cNvPr id="8" name="Title 1"/>
          <p:cNvSpPr>
            <a:spLocks noGrp="1"/>
          </p:cNvSpPr>
          <p:nvPr>
            <p:ph type="ctrTitle"/>
          </p:nvPr>
        </p:nvSpPr>
        <p:spPr>
          <a:xfrm>
            <a:off x="1524000" y="1122363"/>
            <a:ext cx="9144000" cy="2387600"/>
          </a:xfrm>
        </p:spPr>
        <p:txBody>
          <a:bodyPr anchor="t"/>
          <a:lstStyle>
            <a:lvl1pPr algn="ctr">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7933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s_In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D6A7-EECC-3047-BEBD-5FC21D01892D}"/>
              </a:ext>
            </a:extLst>
          </p:cNvPr>
          <p:cNvSpPr>
            <a:spLocks noGrp="1"/>
          </p:cNvSpPr>
          <p:nvPr>
            <p:ph type="title"/>
          </p:nvPr>
        </p:nvSpPr>
        <p:spPr>
          <a:xfrm>
            <a:off x="0" y="0"/>
            <a:ext cx="10515600" cy="716329"/>
          </a:xfrm>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A6684963-4E0F-6346-A9F1-CCAD66C2ACCC}"/>
              </a:ext>
            </a:extLst>
          </p:cNvPr>
          <p:cNvCxnSpPr/>
          <p:nvPr userDrawn="1"/>
        </p:nvCxnSpPr>
        <p:spPr>
          <a:xfrm>
            <a:off x="0" y="716329"/>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9" descr="A picture containing text, clipart&#10;&#10;Description automatically generated">
            <a:extLst>
              <a:ext uri="{FF2B5EF4-FFF2-40B4-BE49-F238E27FC236}">
                <a16:creationId xmlns:a16="http://schemas.microsoft.com/office/drawing/2014/main" id="{1CDA1DDF-9682-2948-8634-7A0F677F1C69}"/>
              </a:ext>
            </a:extLst>
          </p:cNvPr>
          <p:cNvPicPr>
            <a:picLocks noChangeAspect="1"/>
          </p:cNvPicPr>
          <p:nvPr userDrawn="1"/>
        </p:nvPicPr>
        <p:blipFill>
          <a:blip r:embed="rId2"/>
          <a:stretch>
            <a:fillRect/>
          </a:stretch>
        </p:blipFill>
        <p:spPr>
          <a:xfrm>
            <a:off x="217452" y="6298810"/>
            <a:ext cx="1240492" cy="457200"/>
          </a:xfrm>
          <a:prstGeom prst="rect">
            <a:avLst/>
          </a:prstGeom>
        </p:spPr>
      </p:pic>
      <p:pic>
        <p:nvPicPr>
          <p:cNvPr id="12" name="Picture 11" descr="A blue and red logo&#10;&#10;Description automatically generated with low confidence">
            <a:extLst>
              <a:ext uri="{FF2B5EF4-FFF2-40B4-BE49-F238E27FC236}">
                <a16:creationId xmlns:a16="http://schemas.microsoft.com/office/drawing/2014/main" id="{7310C190-52F6-6847-BCEB-A373469AD2F0}"/>
              </a:ext>
            </a:extLst>
          </p:cNvPr>
          <p:cNvPicPr>
            <a:picLocks noChangeAspect="1"/>
          </p:cNvPicPr>
          <p:nvPr userDrawn="1"/>
        </p:nvPicPr>
        <p:blipFill>
          <a:blip r:embed="rId3"/>
          <a:stretch>
            <a:fillRect/>
          </a:stretch>
        </p:blipFill>
        <p:spPr>
          <a:xfrm>
            <a:off x="10428877" y="6421902"/>
            <a:ext cx="1545671" cy="365760"/>
          </a:xfrm>
          <a:prstGeom prst="rect">
            <a:avLst/>
          </a:prstGeom>
        </p:spPr>
      </p:pic>
    </p:spTree>
    <p:extLst>
      <p:ext uri="{BB962C8B-B14F-4D97-AF65-F5344CB8AC3E}">
        <p14:creationId xmlns:p14="http://schemas.microsoft.com/office/powerpoint/2010/main" val="174150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C958E-04A1-FF47-B5D0-3C150142363F}"/>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15410567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tiff"/><Relationship Id="rId3" Type="http://schemas.openxmlformats.org/officeDocument/2006/relationships/image" Target="../media/image25.tiff"/><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tiff"/><Relationship Id="rId9" Type="http://schemas.openxmlformats.org/officeDocument/2006/relationships/image" Target="../media/image31.png"/><Relationship Id="rId14" Type="http://schemas.openxmlformats.org/officeDocument/2006/relationships/image" Target="../media/image36.tif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tiff"/><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null)"/></Relationships>
</file>

<file path=ppt/slides/_rels/slide2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tiff"/></Relationships>
</file>

<file path=ppt/slides/_rels/slide29.xml.rels><?xml version="1.0" encoding="UTF-8" standalone="yes"?>
<Relationships xmlns="http://schemas.openxmlformats.org/package/2006/relationships"><Relationship Id="rId3" Type="http://schemas.openxmlformats.org/officeDocument/2006/relationships/hyperlink" Target="https://daac.ornl.gov/cgi-bin/dataset_lister.pl?p=34" TargetMode="External"/><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tiff"/><Relationship Id="rId1" Type="http://schemas.openxmlformats.org/officeDocument/2006/relationships/slideLayout" Target="../slideLayouts/slideLayout1.xml"/><Relationship Id="rId5" Type="http://schemas.openxmlformats.org/officeDocument/2006/relationships/image" Target="../media/image75.gif"/><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315F-5AF8-EA44-84EE-825911081A45}"/>
              </a:ext>
            </a:extLst>
          </p:cNvPr>
          <p:cNvSpPr txBox="1">
            <a:spLocks/>
          </p:cNvSpPr>
          <p:nvPr/>
        </p:nvSpPr>
        <p:spPr>
          <a:xfrm>
            <a:off x="0" y="941767"/>
            <a:ext cx="12192000" cy="1006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Avenir Next" charset="0"/>
                <a:ea typeface="Avenir Next" charset="0"/>
                <a:cs typeface="Avenir Next" charset="0"/>
              </a:rPr>
              <a:t>ABoVE</a:t>
            </a:r>
            <a:r>
              <a:rPr lang="en-US" dirty="0">
                <a:latin typeface="Avenir Next" charset="0"/>
                <a:ea typeface="Avenir Next" charset="0"/>
                <a:cs typeface="Avenir Next" charset="0"/>
              </a:rPr>
              <a:t> Modeling Working Group</a:t>
            </a:r>
          </a:p>
        </p:txBody>
      </p:sp>
      <p:sp>
        <p:nvSpPr>
          <p:cNvPr id="3" name="Subtitle 2">
            <a:extLst>
              <a:ext uri="{FF2B5EF4-FFF2-40B4-BE49-F238E27FC236}">
                <a16:creationId xmlns:a16="http://schemas.microsoft.com/office/drawing/2014/main" id="{0FA4C250-14F5-DC46-823A-594692A710AA}"/>
              </a:ext>
            </a:extLst>
          </p:cNvPr>
          <p:cNvSpPr txBox="1">
            <a:spLocks/>
          </p:cNvSpPr>
          <p:nvPr/>
        </p:nvSpPr>
        <p:spPr>
          <a:xfrm>
            <a:off x="2838344" y="1783773"/>
            <a:ext cx="6569900" cy="4935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
              </a:spcBef>
            </a:pPr>
            <a:r>
              <a:rPr lang="en-US" sz="800" b="1" kern="0" cap="all" spc="400" dirty="0">
                <a:latin typeface="Avenir Next Demi Bold" charset="0"/>
                <a:ea typeface="Avenir Next Demi Bold" charset="0"/>
                <a:cs typeface="Avenir Next Demi Bold" charset="0"/>
              </a:rPr>
              <a:t>Joshua B. Fisher </a:t>
            </a:r>
            <a:r>
              <a:rPr lang="en-US" sz="800" kern="0" cap="all" spc="400" dirty="0">
                <a:latin typeface="Avenir Next" charset="0"/>
                <a:ea typeface="Avenir Next" charset="0"/>
                <a:cs typeface="Avenir Next" charset="0"/>
              </a:rPr>
              <a:t>(</a:t>
            </a:r>
            <a:r>
              <a:rPr lang="en-US" sz="800" kern="0" cap="all" spc="400" dirty="0">
                <a:solidFill>
                  <a:srgbClr val="C00000"/>
                </a:solidFill>
                <a:latin typeface="Avenir Next" charset="0"/>
                <a:ea typeface="Avenir Next" charset="0"/>
                <a:cs typeface="Avenir Next" charset="0"/>
              </a:rPr>
              <a:t>NASA/JPL</a:t>
            </a:r>
            <a:r>
              <a:rPr lang="en-US" sz="800" kern="0" cap="all" spc="400" dirty="0">
                <a:latin typeface="Avenir Next" charset="0"/>
                <a:ea typeface="Avenir Next" charset="0"/>
                <a:cs typeface="Avenir Next" charset="0"/>
              </a:rPr>
              <a:t> | </a:t>
            </a:r>
            <a:r>
              <a:rPr lang="en-US" sz="800" i="1" kern="0" cap="all" spc="400" dirty="0">
                <a:latin typeface="Avenir Next" charset="0"/>
                <a:ea typeface="Avenir Next" charset="0"/>
                <a:cs typeface="Avenir Next" charset="0"/>
              </a:rPr>
              <a:t>WG Lead</a:t>
            </a:r>
            <a:r>
              <a:rPr lang="en-US" sz="8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Amanda </a:t>
            </a:r>
            <a:r>
              <a:rPr lang="en-US" sz="600" kern="0" cap="all" spc="400" dirty="0" err="1">
                <a:solidFill>
                  <a:schemeClr val="tx1">
                    <a:lumMod val="75000"/>
                    <a:lumOff val="25000"/>
                  </a:schemeClr>
                </a:solidFill>
                <a:latin typeface="Avenir Next" charset="0"/>
                <a:ea typeface="Avenir Next" charset="0"/>
                <a:cs typeface="Avenir Next" charset="0"/>
              </a:rPr>
              <a:t>armstrong</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U.Virginia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KAZEM BAKIAN DOGAHEH (</a:t>
            </a:r>
            <a:r>
              <a:rPr lang="en-US" sz="600" kern="0" cap="all" spc="400" dirty="0">
                <a:solidFill>
                  <a:srgbClr val="C00000"/>
                </a:solidFill>
                <a:latin typeface="Avenir Next" charset="0"/>
              </a:rPr>
              <a:t>USC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LEAH BIRCH (</a:t>
            </a:r>
            <a:r>
              <a:rPr lang="en-US" sz="600" kern="0" cap="all" spc="400" dirty="0" err="1">
                <a:solidFill>
                  <a:srgbClr val="C00000"/>
                </a:solidFill>
                <a:latin typeface="Avenir Next" charset="0"/>
              </a:rPr>
              <a:t>WcRC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RENATO BRAGHIERE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BYRNE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ABHISHEK CHATTERJEE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MIN CHEN (</a:t>
            </a:r>
            <a:r>
              <a:rPr lang="en-US" sz="600" kern="0" cap="all" spc="400" dirty="0">
                <a:solidFill>
                  <a:srgbClr val="C00000"/>
                </a:solidFill>
                <a:latin typeface="Avenir Next" charset="0"/>
              </a:rPr>
              <a:t>PNNL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ROISIN COMMANE (</a:t>
            </a:r>
            <a:r>
              <a:rPr lang="en-US" sz="600" kern="0" cap="all" spc="400" dirty="0">
                <a:solidFill>
                  <a:srgbClr val="C00000"/>
                </a:solidFill>
                <a:latin typeface="Avenir Next" charset="0"/>
              </a:rPr>
              <a:t>COLUMBIA</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t>
            </a:r>
            <a:r>
              <a:rPr lang="en-US" sz="600" kern="0" cap="all" spc="400" dirty="0">
                <a:solidFill>
                  <a:schemeClr val="tx1">
                    <a:lumMod val="75000"/>
                    <a:lumOff val="25000"/>
                  </a:schemeClr>
                </a:solidFill>
                <a:latin typeface="Avenir Next" charset="0"/>
                <a:ea typeface="Avenir Next" charset="0"/>
                <a:cs typeface="Avenir Next" charset="0"/>
              </a:rPr>
              <a:t>)</a:t>
            </a:r>
            <a:endParaRPr lang="en-US" sz="600" kern="0" cap="all" spc="400" dirty="0">
              <a:solidFill>
                <a:srgbClr val="C00000"/>
              </a:solidFill>
              <a:latin typeface="Avenir Next" charset="0"/>
            </a:endParaRP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ADRIANNA FOSTER (</a:t>
            </a:r>
            <a:r>
              <a:rPr lang="en-US" sz="600" kern="0" cap="all" spc="400" dirty="0">
                <a:solidFill>
                  <a:srgbClr val="C00000"/>
                </a:solidFill>
                <a:latin typeface="Avenir Next" charset="0"/>
                <a:ea typeface="Avenir Next" charset="0"/>
                <a:cs typeface="Avenir Next" charset="0"/>
              </a:rPr>
              <a:t>NAU</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ANDY FOX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ANNA GAGNE-LANDMANN (</a:t>
            </a:r>
            <a:r>
              <a:rPr lang="en-US" sz="600" kern="0" cap="all" spc="400" dirty="0">
                <a:solidFill>
                  <a:srgbClr val="C00000"/>
                </a:solidFill>
                <a:latin typeface="Avenir Next" charset="0"/>
              </a:rPr>
              <a:t>U. </a:t>
            </a:r>
            <a:r>
              <a:rPr lang="en-US" sz="600" kern="0" cap="all" spc="400" dirty="0" err="1">
                <a:solidFill>
                  <a:srgbClr val="C00000"/>
                </a:solidFill>
                <a:latin typeface="Avenir Next" charset="0"/>
              </a:rPr>
              <a:t>laval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GAMON (</a:t>
            </a:r>
            <a:r>
              <a:rPr lang="en-US" sz="600" kern="0" cap="all" spc="400" dirty="0" err="1">
                <a:solidFill>
                  <a:srgbClr val="C00000"/>
                </a:solidFill>
                <a:latin typeface="Avenir Next" charset="0"/>
                <a:ea typeface="Avenir Next" charset="0"/>
                <a:cs typeface="Avenir Next" charset="0"/>
              </a:rPr>
              <a:t>U.Alberta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HéLÈNE</a:t>
            </a:r>
            <a:r>
              <a:rPr lang="en-US" sz="600" kern="0" cap="all" spc="400" dirty="0">
                <a:solidFill>
                  <a:schemeClr val="tx1">
                    <a:lumMod val="75000"/>
                    <a:lumOff val="25000"/>
                  </a:schemeClr>
                </a:solidFill>
                <a:latin typeface="Avenir Next" charset="0"/>
                <a:ea typeface="Avenir Next" charset="0"/>
                <a:cs typeface="Avenir Next" charset="0"/>
              </a:rPr>
              <a:t> GENET (</a:t>
            </a:r>
            <a:r>
              <a:rPr lang="en-US" sz="600" kern="0" cap="all" spc="400" dirty="0">
                <a:solidFill>
                  <a:srgbClr val="C00000"/>
                </a:solidFill>
                <a:latin typeface="Avenir Next" charset="0"/>
              </a:rPr>
              <a:t>I.ARCTIC BIOLOGY</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Scott Goetz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Daniel Hayes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U.Maine</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JOHN HENDERSON (</a:t>
            </a:r>
            <a:r>
              <a:rPr lang="en-US" sz="600" kern="0" cap="all" spc="400" dirty="0">
                <a:solidFill>
                  <a:srgbClr val="C00000"/>
                </a:solidFill>
                <a:latin typeface="Avenir Next" charset="0"/>
              </a:rPr>
              <a:t>AER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Lei Hu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Deborah Huntzinger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Elchin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Jafarov</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LANL</a:t>
            </a:r>
            <a:r>
              <a:rPr lang="en-US" sz="600" kern="0" cap="all" spc="400" dirty="0">
                <a:latin typeface="Avenir Next" charset="0"/>
                <a:ea typeface="Avenir Next" charset="0"/>
                <a:cs typeface="Avenir Next" charset="0"/>
              </a:rPr>
              <a:t>)</a:t>
            </a:r>
          </a:p>
          <a:p>
            <a:pPr>
              <a:spcBef>
                <a:spcPts val="50"/>
              </a:spcBef>
            </a:pPr>
            <a:r>
              <a:rPr lang="en-US" sz="600" kern="0" cap="all" spc="400" dirty="0" err="1">
                <a:latin typeface="Avenir Next" charset="0"/>
                <a:ea typeface="Avenir Next" charset="0"/>
                <a:cs typeface="Avenir Next" charset="0"/>
              </a:rPr>
              <a:t>Aleya</a:t>
            </a:r>
            <a:r>
              <a:rPr lang="en-US" sz="600" kern="0" cap="all" spc="400" dirty="0">
                <a:latin typeface="Avenir Next" charset="0"/>
                <a:ea typeface="Avenir Next" charset="0"/>
                <a:cs typeface="Avenir Next" charset="0"/>
              </a:rPr>
              <a:t> Kaushik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RALPH KEELING (</a:t>
            </a:r>
            <a:r>
              <a:rPr lang="en-US" sz="600" kern="0" cap="all" spc="400" dirty="0">
                <a:solidFill>
                  <a:srgbClr val="C00000"/>
                </a:solidFill>
                <a:latin typeface="Avenir Next" charset="0"/>
                <a:ea typeface="Avenir Next" charset="0"/>
                <a:cs typeface="Avenir Next" charset="0"/>
              </a:rPr>
              <a:t>SCRIPPS</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Kimball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U.Montana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ERIK LARSON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MARSH (</a:t>
            </a:r>
            <a:r>
              <a:rPr lang="en-US" sz="600" kern="0" cap="all" spc="400" dirty="0">
                <a:solidFill>
                  <a:srgbClr val="C00000"/>
                </a:solidFill>
                <a:latin typeface="Avenir Next" charset="0"/>
              </a:rPr>
              <a:t>WILFRID LAUERIER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Chip Miller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Dave </a:t>
            </a:r>
            <a:r>
              <a:rPr lang="en-US" sz="600" kern="0" cap="all" spc="400" dirty="0" err="1">
                <a:latin typeface="Avenir Next" charset="0"/>
                <a:ea typeface="Avenir Next" charset="0"/>
                <a:cs typeface="Avenir Next" charset="0"/>
              </a:rPr>
              <a:t>moore</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u.arizona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BILL MUNBGER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Walt </a:t>
            </a:r>
            <a:r>
              <a:rPr lang="en-US" sz="600" kern="0" cap="all" spc="400" dirty="0" err="1">
                <a:solidFill>
                  <a:schemeClr val="tx1">
                    <a:lumMod val="75000"/>
                    <a:lumOff val="25000"/>
                  </a:schemeClr>
                </a:solidFill>
                <a:latin typeface="Avenir Next" charset="0"/>
                <a:ea typeface="Avenir Next" charset="0"/>
                <a:cs typeface="Avenir Next" charset="0"/>
              </a:rPr>
              <a:t>Oechel</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SDSU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NICK PARAZOO (</a:t>
            </a:r>
            <a:r>
              <a:rPr lang="en-US" sz="600" kern="0" cap="all" spc="400" dirty="0">
                <a:solidFill>
                  <a:srgbClr val="C00000"/>
                </a:solidFill>
                <a:latin typeface="Avenir Next" charset="0"/>
                <a:ea typeface="Avenir Next" charset="0"/>
                <a:cs typeface="Avenir Next" charset="0"/>
              </a:rPr>
              <a:t>NASA/JPL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Mark Piper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U.Colorado</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 Potter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NASA/Ames</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BEN POULTER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David Price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NoFC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Rogers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Kevin Schaefer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NSIDC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LUKE SCHIFERL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Christopher Schwalm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WHRC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Hank Shugart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Jackie Shuman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Eric Stofferahn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PETER THORNTON (</a:t>
            </a:r>
            <a:r>
              <a:rPr lang="en-US" sz="600" kern="0" cap="all" spc="400" dirty="0">
                <a:solidFill>
                  <a:srgbClr val="C00000"/>
                </a:solidFill>
                <a:latin typeface="Avenir Next" charset="0"/>
              </a:rPr>
              <a:t>ORNL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TOWNSEND (</a:t>
            </a:r>
            <a:r>
              <a:rPr lang="en-US" sz="600" kern="0" cap="all" spc="400" dirty="0">
                <a:solidFill>
                  <a:srgbClr val="C00000"/>
                </a:solidFill>
                <a:latin typeface="Avenir Next" charset="0"/>
              </a:rPr>
              <a:t>U.WISCONSIN</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Anna </a:t>
            </a:r>
            <a:r>
              <a:rPr lang="en-US" sz="600" kern="0" cap="all" spc="400" dirty="0" err="1">
                <a:latin typeface="Avenir Next" charset="0"/>
                <a:ea typeface="Avenir Next" charset="0"/>
                <a:cs typeface="Avenir Next" charset="0"/>
              </a:rPr>
              <a:t>virkkala</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JENNIFER WATTS (</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Stan </a:t>
            </a:r>
            <a:r>
              <a:rPr lang="en-US" sz="600" kern="0" cap="all" spc="400" dirty="0" err="1">
                <a:solidFill>
                  <a:schemeClr val="tx1">
                    <a:lumMod val="75000"/>
                    <a:lumOff val="25000"/>
                  </a:schemeClr>
                </a:solidFill>
                <a:latin typeface="Avenir Next" charset="0"/>
                <a:ea typeface="Avenir Next" charset="0"/>
                <a:cs typeface="Avenir Next" charset="0"/>
              </a:rPr>
              <a:t>Wullschleger</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DOE/ORNL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Yu Zhang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CCMEO</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ZHEN ZHANG (</a:t>
            </a:r>
            <a:r>
              <a:rPr lang="en-US" sz="600" kern="0" cap="all" spc="400" dirty="0">
                <a:solidFill>
                  <a:srgbClr val="C00000"/>
                </a:solidFill>
                <a:latin typeface="Avenir Next" charset="0"/>
              </a:rPr>
              <a:t>U.MARYLAND</a:t>
            </a:r>
            <a:r>
              <a:rPr lang="en-US" sz="600" kern="0" cap="all" spc="400" dirty="0">
                <a:latin typeface="Avenir Next" charset="0"/>
                <a:ea typeface="Avenir Next" charset="0"/>
                <a:cs typeface="Avenir Next" charset="0"/>
              </a:rPr>
              <a:t>)</a:t>
            </a:r>
          </a:p>
        </p:txBody>
      </p:sp>
      <p:pic>
        <p:nvPicPr>
          <p:cNvPr id="4" name="Picture 3">
            <a:extLst>
              <a:ext uri="{FF2B5EF4-FFF2-40B4-BE49-F238E27FC236}">
                <a16:creationId xmlns:a16="http://schemas.microsoft.com/office/drawing/2014/main" id="{5B1321D8-142B-5940-8D12-144ECC0F2CD7}"/>
              </a:ext>
            </a:extLst>
          </p:cNvPr>
          <p:cNvPicPr>
            <a:picLocks noChangeAspect="1"/>
          </p:cNvPicPr>
          <p:nvPr/>
        </p:nvPicPr>
        <p:blipFill>
          <a:blip r:embed="rId2"/>
          <a:stretch>
            <a:fillRect/>
          </a:stretch>
        </p:blipFill>
        <p:spPr>
          <a:xfrm>
            <a:off x="6632766" y="2979604"/>
            <a:ext cx="4189956" cy="2094978"/>
          </a:xfrm>
          <a:prstGeom prst="rect">
            <a:avLst/>
          </a:prstGeom>
          <a:effectLst>
            <a:softEdge rad="25400"/>
          </a:effectLst>
        </p:spPr>
      </p:pic>
      <p:sp>
        <p:nvSpPr>
          <p:cNvPr id="5" name="TextBox 4">
            <a:extLst>
              <a:ext uri="{FF2B5EF4-FFF2-40B4-BE49-F238E27FC236}">
                <a16:creationId xmlns:a16="http://schemas.microsoft.com/office/drawing/2014/main" id="{AA7F5199-F8D7-D349-AF69-5A34B101F811}"/>
              </a:ext>
            </a:extLst>
          </p:cNvPr>
          <p:cNvSpPr txBox="1"/>
          <p:nvPr/>
        </p:nvSpPr>
        <p:spPr>
          <a:xfrm>
            <a:off x="6595189" y="5039488"/>
            <a:ext cx="4189956" cy="369332"/>
          </a:xfrm>
          <a:prstGeom prst="rect">
            <a:avLst/>
          </a:prstGeom>
          <a:noFill/>
        </p:spPr>
        <p:txBody>
          <a:bodyPr wrap="square" rtlCol="0">
            <a:spAutoFit/>
          </a:bodyPr>
          <a:lstStyle/>
          <a:p>
            <a:r>
              <a:rPr lang="en-US" sz="900" dirty="0">
                <a:solidFill>
                  <a:srgbClr val="002060"/>
                </a:solidFill>
                <a:latin typeface="Avenir Next" charset="0"/>
                <a:ea typeface="Avenir Next" charset="0"/>
                <a:cs typeface="Avenir Next" charset="0"/>
              </a:rPr>
              <a:t>Above- modeling group working.</a:t>
            </a:r>
          </a:p>
          <a:p>
            <a:r>
              <a:rPr lang="en-US" sz="900" dirty="0">
                <a:solidFill>
                  <a:srgbClr val="002060"/>
                </a:solidFill>
                <a:latin typeface="Avenir Next" charset="0"/>
                <a:ea typeface="Avenir Next" charset="0"/>
                <a:cs typeface="Avenir Next" charset="0"/>
              </a:rPr>
              <a:t>(</a:t>
            </a:r>
            <a:r>
              <a:rPr lang="en-US" sz="900" u="sng" dirty="0">
                <a:solidFill>
                  <a:srgbClr val="002060"/>
                </a:solidFill>
                <a:latin typeface="Avenir Next" charset="0"/>
                <a:ea typeface="Avenir Next" charset="0"/>
                <a:cs typeface="Avenir Next" charset="0"/>
              </a:rPr>
              <a:t>not</a:t>
            </a:r>
            <a:r>
              <a:rPr lang="en-US" sz="900" dirty="0">
                <a:solidFill>
                  <a:srgbClr val="002060"/>
                </a:solidFill>
                <a:latin typeface="Avenir Next" charset="0"/>
                <a:ea typeface="Avenir Next" charset="0"/>
                <a:cs typeface="Avenir Next" charset="0"/>
              </a:rPr>
              <a:t> the </a:t>
            </a:r>
            <a:r>
              <a:rPr lang="en-US" sz="900" dirty="0" err="1">
                <a:solidFill>
                  <a:srgbClr val="002060"/>
                </a:solidFill>
                <a:latin typeface="Avenir Next" charset="0"/>
                <a:ea typeface="Avenir Next" charset="0"/>
                <a:cs typeface="Avenir Next" charset="0"/>
              </a:rPr>
              <a:t>ABoVE</a:t>
            </a:r>
            <a:r>
              <a:rPr lang="en-US" sz="900" dirty="0">
                <a:solidFill>
                  <a:srgbClr val="002060"/>
                </a:solidFill>
                <a:latin typeface="Avenir Next" charset="0"/>
                <a:ea typeface="Avenir Next" charset="0"/>
                <a:cs typeface="Avenir Next" charset="0"/>
              </a:rPr>
              <a:t> Modeling Working Group)</a:t>
            </a:r>
          </a:p>
        </p:txBody>
      </p:sp>
      <p:sp>
        <p:nvSpPr>
          <p:cNvPr id="6" name="Text Box 29">
            <a:extLst>
              <a:ext uri="{FF2B5EF4-FFF2-40B4-BE49-F238E27FC236}">
                <a16:creationId xmlns:a16="http://schemas.microsoft.com/office/drawing/2014/main" id="{C951D187-9625-C149-B7A0-E1818F8BF894}"/>
              </a:ext>
            </a:extLst>
          </p:cNvPr>
          <p:cNvSpPr txBox="1">
            <a:spLocks noChangeArrowheads="1"/>
          </p:cNvSpPr>
          <p:nvPr/>
        </p:nvSpPr>
        <p:spPr bwMode="auto">
          <a:xfrm>
            <a:off x="845389" y="555565"/>
            <a:ext cx="2762295" cy="230832"/>
          </a:xfrm>
          <a:prstGeom prst="rect">
            <a:avLst/>
          </a:prstGeom>
          <a:noFill/>
          <a:ln w="9525">
            <a:noFill/>
            <a:miter lim="800000"/>
            <a:headEnd/>
            <a:tailEnd/>
          </a:ln>
        </p:spPr>
        <p:txBody>
          <a:bodyPr wrap="none">
            <a:prstTxWarp prst="textNoShape">
              <a:avLst/>
            </a:prstTxWarp>
            <a:spAutoFit/>
          </a:bodyPr>
          <a:lstStyle/>
          <a:p>
            <a:r>
              <a:rPr lang="en-US" sz="900" kern="0" spc="50" dirty="0">
                <a:solidFill>
                  <a:schemeClr val="bg1">
                    <a:lumMod val="95000"/>
                  </a:schemeClr>
                </a:solidFill>
                <a:latin typeface="Candara"/>
                <a:cs typeface="Candara"/>
              </a:rPr>
              <a:t>National Aeronautics and Space Administration</a:t>
            </a:r>
          </a:p>
        </p:txBody>
      </p:sp>
      <p:sp>
        <p:nvSpPr>
          <p:cNvPr id="7" name="Text Box 42">
            <a:extLst>
              <a:ext uri="{FF2B5EF4-FFF2-40B4-BE49-F238E27FC236}">
                <a16:creationId xmlns:a16="http://schemas.microsoft.com/office/drawing/2014/main" id="{8D54810B-D04F-E34A-9FA1-741968131B97}"/>
              </a:ext>
            </a:extLst>
          </p:cNvPr>
          <p:cNvSpPr txBox="1">
            <a:spLocks noChangeArrowheads="1"/>
          </p:cNvSpPr>
          <p:nvPr/>
        </p:nvSpPr>
        <p:spPr bwMode="auto">
          <a:xfrm>
            <a:off x="37577" y="5711533"/>
            <a:ext cx="2800767" cy="1061829"/>
          </a:xfrm>
          <a:prstGeom prst="rect">
            <a:avLst/>
          </a:prstGeom>
          <a:noFill/>
          <a:ln w="9525">
            <a:noFill/>
            <a:miter lim="800000"/>
            <a:headEnd/>
            <a:tailEnd/>
          </a:ln>
        </p:spPr>
        <p:txBody>
          <a:bodyPr wrap="none">
            <a:prstTxWarp prst="textNoShape">
              <a:avLst/>
            </a:prstTxWarp>
            <a:spAutoFit/>
          </a:bodyPr>
          <a:lstStyle/>
          <a:p>
            <a:r>
              <a:rPr lang="en-US" sz="900" b="1" kern="0" spc="50" dirty="0">
                <a:solidFill>
                  <a:schemeClr val="tx1">
                    <a:lumMod val="85000"/>
                    <a:lumOff val="15000"/>
                  </a:schemeClr>
                </a:solidFill>
                <a:latin typeface="Candara"/>
                <a:cs typeface="Candara"/>
              </a:rPr>
              <a:t>National Aeronautics and Space Administration</a:t>
            </a:r>
          </a:p>
          <a:p>
            <a:endParaRPr lang="en-US" sz="900" b="1" kern="0" spc="50" dirty="0">
              <a:solidFill>
                <a:schemeClr val="tx1">
                  <a:lumMod val="85000"/>
                  <a:lumOff val="15000"/>
                </a:schemeClr>
              </a:solidFill>
              <a:latin typeface="Candara"/>
              <a:cs typeface="Candara"/>
            </a:endParaRPr>
          </a:p>
          <a:p>
            <a:r>
              <a:rPr lang="en-US" sz="900" b="1" kern="0" spc="50" dirty="0">
                <a:solidFill>
                  <a:schemeClr val="tx1">
                    <a:lumMod val="85000"/>
                    <a:lumOff val="15000"/>
                  </a:schemeClr>
                </a:solidFill>
                <a:latin typeface="Candara"/>
                <a:cs typeface="Candara"/>
              </a:rPr>
              <a:t>Jet Propulsion Laboratory</a:t>
            </a:r>
          </a:p>
          <a:p>
            <a:r>
              <a:rPr lang="en-US" sz="900" kern="0" spc="50" dirty="0">
                <a:solidFill>
                  <a:schemeClr val="tx1">
                    <a:lumMod val="85000"/>
                    <a:lumOff val="15000"/>
                  </a:schemeClr>
                </a:solidFill>
                <a:latin typeface="Candara"/>
                <a:cs typeface="Candara"/>
              </a:rPr>
              <a:t>California Institute of Technology</a:t>
            </a:r>
          </a:p>
          <a:p>
            <a:r>
              <a:rPr lang="en-US" sz="900" kern="0" spc="50" dirty="0">
                <a:solidFill>
                  <a:schemeClr val="tx1">
                    <a:lumMod val="85000"/>
                    <a:lumOff val="15000"/>
                  </a:schemeClr>
                </a:solidFill>
                <a:latin typeface="Candara"/>
                <a:cs typeface="Candara"/>
              </a:rPr>
              <a:t>Pasadena, California</a:t>
            </a:r>
            <a:endParaRPr lang="en-US" sz="900" b="1" kern="0" spc="50" dirty="0">
              <a:solidFill>
                <a:schemeClr val="tx1">
                  <a:lumMod val="85000"/>
                  <a:lumOff val="15000"/>
                </a:schemeClr>
              </a:solidFill>
              <a:latin typeface="Candara"/>
              <a:cs typeface="Candara"/>
            </a:endParaRPr>
          </a:p>
          <a:p>
            <a:endParaRPr lang="en-US" sz="900" b="1" kern="0" spc="50" dirty="0">
              <a:solidFill>
                <a:schemeClr val="tx1">
                  <a:lumMod val="85000"/>
                  <a:lumOff val="15000"/>
                </a:schemeClr>
              </a:solidFill>
              <a:latin typeface="Candara"/>
              <a:cs typeface="Candara"/>
            </a:endParaRPr>
          </a:p>
          <a:p>
            <a:r>
              <a:rPr lang="en-US" sz="900" b="1" kern="0" spc="50" dirty="0">
                <a:solidFill>
                  <a:schemeClr val="tx1">
                    <a:lumMod val="85000"/>
                    <a:lumOff val="15000"/>
                  </a:schemeClr>
                </a:solidFill>
                <a:latin typeface="Candara"/>
                <a:cs typeface="Candara"/>
              </a:rPr>
              <a:t>www.nasa.gov</a:t>
            </a:r>
          </a:p>
        </p:txBody>
      </p:sp>
      <p:sp>
        <p:nvSpPr>
          <p:cNvPr id="9" name="TextBox 8">
            <a:extLst>
              <a:ext uri="{FF2B5EF4-FFF2-40B4-BE49-F238E27FC236}">
                <a16:creationId xmlns:a16="http://schemas.microsoft.com/office/drawing/2014/main" id="{4F45E031-4B38-BB4C-B32F-13CFBD3EDEBD}"/>
              </a:ext>
            </a:extLst>
          </p:cNvPr>
          <p:cNvSpPr txBox="1"/>
          <p:nvPr/>
        </p:nvSpPr>
        <p:spPr>
          <a:xfrm>
            <a:off x="3464256" y="6611779"/>
            <a:ext cx="5263488" cy="215444"/>
          </a:xfrm>
          <a:prstGeom prst="rect">
            <a:avLst/>
          </a:prstGeom>
          <a:noFill/>
        </p:spPr>
        <p:txBody>
          <a:bodyPr wrap="square" rtlCol="0">
            <a:spAutoFit/>
          </a:bodyPr>
          <a:lstStyle/>
          <a:p>
            <a:pPr algn="ctr"/>
            <a:r>
              <a:rPr lang="en-US" sz="800" dirty="0">
                <a:solidFill>
                  <a:schemeClr val="tx1">
                    <a:lumMod val="85000"/>
                    <a:lumOff val="15000"/>
                  </a:schemeClr>
                </a:solidFill>
                <a:latin typeface="Avenir Book" charset="0"/>
                <a:ea typeface="Avenir Book" charset="0"/>
                <a:cs typeface="Avenir Book" charset="0"/>
              </a:rPr>
              <a:t>© 2021 All rights reserved.</a:t>
            </a:r>
          </a:p>
        </p:txBody>
      </p:sp>
    </p:spTree>
    <p:extLst>
      <p:ext uri="{BB962C8B-B14F-4D97-AF65-F5344CB8AC3E}">
        <p14:creationId xmlns:p14="http://schemas.microsoft.com/office/powerpoint/2010/main" val="17575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114300" y="977947"/>
            <a:ext cx="11963400" cy="7905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ct val="100000"/>
              <a:buFont typeface="Calibri"/>
              <a:buNone/>
            </a:pPr>
            <a:r>
              <a:rPr lang="en-US" dirty="0" err="1">
                <a:solidFill>
                  <a:srgbClr val="1E4E79"/>
                </a:solidFill>
              </a:rPr>
              <a:t>ABoVE</a:t>
            </a:r>
            <a:r>
              <a:rPr lang="en-US" dirty="0">
                <a:solidFill>
                  <a:srgbClr val="1E4E79"/>
                </a:solidFill>
              </a:rPr>
              <a:t> Vegetation Dynamics Process Models review</a:t>
            </a:r>
            <a:endParaRPr dirty="0"/>
          </a:p>
        </p:txBody>
      </p:sp>
      <p:sp>
        <p:nvSpPr>
          <p:cNvPr id="144" name="Google Shape;144;p4"/>
          <p:cNvSpPr txBox="1">
            <a:spLocks noGrp="1"/>
          </p:cNvSpPr>
          <p:nvPr>
            <p:ph type="body" idx="1"/>
          </p:nvPr>
        </p:nvSpPr>
        <p:spPr>
          <a:xfrm>
            <a:off x="428101" y="2702202"/>
            <a:ext cx="5775847" cy="3376635"/>
          </a:xfrm>
          <a:prstGeom prst="rect">
            <a:avLst/>
          </a:prstGeom>
          <a:noFill/>
          <a:ln w="28575" cap="flat" cmpd="sng">
            <a:solidFill>
              <a:schemeClr val="accent1"/>
            </a:solidFill>
            <a:prstDash val="dash"/>
            <a:round/>
            <a:headEnd type="none" w="sm" len="sm"/>
            <a:tailEnd type="none" w="sm" len="sm"/>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accent1"/>
              </a:buClr>
              <a:buSzPts val="2800"/>
              <a:buChar char="•"/>
            </a:pPr>
            <a:r>
              <a:rPr lang="en-US" sz="2400" dirty="0">
                <a:solidFill>
                  <a:schemeClr val="accent1">
                    <a:lumMod val="75000"/>
                  </a:schemeClr>
                </a:solidFill>
                <a:latin typeface="Calibri"/>
                <a:ea typeface="Calibri"/>
                <a:cs typeface="Calibri"/>
                <a:sym typeface="Calibri"/>
              </a:rPr>
              <a:t>Factors driving change in the arctic are not uniform/entirely understood we need a many models to tease out different scenarios</a:t>
            </a:r>
            <a:endParaRPr sz="2400" dirty="0">
              <a:solidFill>
                <a:schemeClr val="accent1">
                  <a:lumMod val="75000"/>
                </a:schemeClr>
              </a:solidFill>
            </a:endParaRPr>
          </a:p>
          <a:p>
            <a:pPr marL="685800" lvl="1" indent="-228600" algn="l" rtl="0">
              <a:lnSpc>
                <a:spcPct val="90000"/>
              </a:lnSpc>
              <a:spcBef>
                <a:spcPts val="500"/>
              </a:spcBef>
              <a:spcAft>
                <a:spcPts val="0"/>
              </a:spcAft>
              <a:buClr>
                <a:schemeClr val="accent1"/>
              </a:buClr>
              <a:buSzPts val="2400"/>
              <a:buChar char="•"/>
            </a:pPr>
            <a:r>
              <a:rPr lang="en-US" dirty="0">
                <a:solidFill>
                  <a:schemeClr val="accent1">
                    <a:lumMod val="75000"/>
                  </a:schemeClr>
                </a:solidFill>
                <a:latin typeface="Calibri"/>
                <a:ea typeface="Calibri"/>
                <a:cs typeface="Calibri"/>
                <a:sym typeface="Calibri"/>
              </a:rPr>
              <a:t>We have to not only test different climate scenarios - but also test different mechanisms of change</a:t>
            </a:r>
            <a:endParaRPr dirty="0">
              <a:solidFill>
                <a:schemeClr val="accent1">
                  <a:lumMod val="75000"/>
                </a:schemeClr>
              </a:solidFill>
            </a:endParaRPr>
          </a:p>
          <a:p>
            <a:pPr marL="228600" lvl="0" indent="-228600" algn="l" rtl="0">
              <a:lnSpc>
                <a:spcPct val="90000"/>
              </a:lnSpc>
              <a:spcBef>
                <a:spcPts val="1000"/>
              </a:spcBef>
              <a:spcAft>
                <a:spcPts val="0"/>
              </a:spcAft>
              <a:buClr>
                <a:schemeClr val="accent1"/>
              </a:buClr>
              <a:buSzPts val="2800"/>
              <a:buChar char="•"/>
            </a:pPr>
            <a:r>
              <a:rPr lang="en-US" sz="2400" dirty="0">
                <a:solidFill>
                  <a:schemeClr val="accent1">
                    <a:lumMod val="75000"/>
                  </a:schemeClr>
                </a:solidFill>
                <a:latin typeface="Calibri"/>
                <a:ea typeface="Calibri"/>
                <a:cs typeface="Calibri"/>
                <a:sym typeface="Calibri"/>
              </a:rPr>
              <a:t>Our goal is to </a:t>
            </a:r>
            <a:r>
              <a:rPr lang="en-US" sz="2400" b="1" dirty="0">
                <a:solidFill>
                  <a:schemeClr val="accent1">
                    <a:lumMod val="75000"/>
                  </a:schemeClr>
                </a:solidFill>
                <a:latin typeface="Calibri"/>
                <a:ea typeface="Calibri"/>
                <a:cs typeface="Calibri"/>
                <a:sym typeface="Calibri"/>
              </a:rPr>
              <a:t>identify pros and cons of vegetation dynamics models </a:t>
            </a:r>
            <a:r>
              <a:rPr lang="en-US" sz="2400" dirty="0">
                <a:solidFill>
                  <a:schemeClr val="accent1">
                    <a:lumMod val="75000"/>
                  </a:schemeClr>
                </a:solidFill>
                <a:latin typeface="Calibri"/>
                <a:ea typeface="Calibri"/>
                <a:cs typeface="Calibri"/>
                <a:sym typeface="Calibri"/>
              </a:rPr>
              <a:t>used in the </a:t>
            </a:r>
            <a:r>
              <a:rPr lang="en-US" sz="2400" dirty="0" err="1">
                <a:solidFill>
                  <a:schemeClr val="accent1">
                    <a:lumMod val="75000"/>
                  </a:schemeClr>
                </a:solidFill>
                <a:latin typeface="Calibri"/>
                <a:ea typeface="Calibri"/>
                <a:cs typeface="Calibri"/>
                <a:sym typeface="Calibri"/>
              </a:rPr>
              <a:t>ABoVE</a:t>
            </a:r>
            <a:r>
              <a:rPr lang="en-US" sz="2400" dirty="0">
                <a:solidFill>
                  <a:schemeClr val="accent1">
                    <a:lumMod val="75000"/>
                  </a:schemeClr>
                </a:solidFill>
                <a:latin typeface="Calibri"/>
                <a:ea typeface="Calibri"/>
                <a:cs typeface="Calibri"/>
                <a:sym typeface="Calibri"/>
              </a:rPr>
              <a:t> domain to help researchers determine which is the best fit for their project/question</a:t>
            </a:r>
            <a:endParaRPr sz="2400" b="0" dirty="0">
              <a:solidFill>
                <a:schemeClr val="accent1">
                  <a:lumMod val="75000"/>
                </a:schemeClr>
              </a:solidFill>
            </a:endParaRPr>
          </a:p>
        </p:txBody>
      </p:sp>
      <p:sp>
        <p:nvSpPr>
          <p:cNvPr id="145" name="Google Shape;145;p4"/>
          <p:cNvSpPr txBox="1"/>
          <p:nvPr/>
        </p:nvSpPr>
        <p:spPr>
          <a:xfrm>
            <a:off x="387626" y="1768522"/>
            <a:ext cx="8152406" cy="7905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E4E79"/>
              </a:buClr>
              <a:buSzPts val="2000"/>
              <a:buFont typeface="Calibri"/>
              <a:buNone/>
            </a:pPr>
            <a:r>
              <a:rPr lang="en-US" sz="2000" dirty="0">
                <a:solidFill>
                  <a:srgbClr val="1E4E79"/>
                </a:solidFill>
                <a:latin typeface="Calibri"/>
                <a:ea typeface="Calibri"/>
                <a:cs typeface="Calibri"/>
                <a:sym typeface="Calibri"/>
              </a:rPr>
              <a:t>Elise Heffernan, Amanda Armstrong, Howard Epstein, Anna </a:t>
            </a:r>
            <a:r>
              <a:rPr lang="en-US" sz="2000" dirty="0" err="1">
                <a:solidFill>
                  <a:srgbClr val="1E4E79"/>
                </a:solidFill>
                <a:latin typeface="Calibri"/>
                <a:ea typeface="Calibri"/>
                <a:cs typeface="Calibri"/>
                <a:sym typeface="Calibri"/>
              </a:rPr>
              <a:t>Virkkala</a:t>
            </a:r>
            <a:r>
              <a:rPr lang="en-US" sz="2000" dirty="0">
                <a:solidFill>
                  <a:srgbClr val="1E4E79"/>
                </a:solidFill>
                <a:latin typeface="Calibri"/>
                <a:ea typeface="Calibri"/>
                <a:cs typeface="Calibri"/>
                <a:sym typeface="Calibri"/>
              </a:rPr>
              <a:t>, Brendan Rogers, Jennifer Watts</a:t>
            </a:r>
            <a:endParaRPr dirty="0"/>
          </a:p>
        </p:txBody>
      </p:sp>
      <p:pic>
        <p:nvPicPr>
          <p:cNvPr id="146" name="Google Shape;146;p4"/>
          <p:cNvPicPr preferRelativeResize="0"/>
          <p:nvPr/>
        </p:nvPicPr>
        <p:blipFill rotWithShape="1">
          <a:blip r:embed="rId3">
            <a:alphaModFix/>
          </a:blip>
          <a:srcRect/>
          <a:stretch/>
        </p:blipFill>
        <p:spPr>
          <a:xfrm>
            <a:off x="8765988" y="4199481"/>
            <a:ext cx="3311712" cy="2510278"/>
          </a:xfrm>
          <a:prstGeom prst="rect">
            <a:avLst/>
          </a:prstGeom>
          <a:noFill/>
          <a:ln w="28575" cap="flat" cmpd="sng">
            <a:solidFill>
              <a:srgbClr val="2E75B5"/>
            </a:solidFill>
            <a:prstDash val="solid"/>
            <a:round/>
            <a:headEnd type="none" w="sm" len="sm"/>
            <a:tailEnd type="none" w="sm" len="sm"/>
          </a:ln>
        </p:spPr>
      </p:pic>
      <p:pic>
        <p:nvPicPr>
          <p:cNvPr id="147" name="Google Shape;147;p4"/>
          <p:cNvPicPr preferRelativeResize="0"/>
          <p:nvPr/>
        </p:nvPicPr>
        <p:blipFill rotWithShape="1">
          <a:blip r:embed="rId4">
            <a:alphaModFix/>
          </a:blip>
          <a:srcRect/>
          <a:stretch/>
        </p:blipFill>
        <p:spPr>
          <a:xfrm>
            <a:off x="8765988" y="1958651"/>
            <a:ext cx="3311712" cy="2194530"/>
          </a:xfrm>
          <a:prstGeom prst="rect">
            <a:avLst/>
          </a:prstGeom>
          <a:noFill/>
          <a:ln w="28575" cap="flat" cmpd="sng">
            <a:solidFill>
              <a:srgbClr val="2E75B5"/>
            </a:solidFill>
            <a:prstDash val="solid"/>
            <a:round/>
            <a:headEnd type="none" w="sm" len="sm"/>
            <a:tailEnd type="none" w="sm" len="sm"/>
          </a:ln>
        </p:spPr>
      </p:pic>
      <p:sp>
        <p:nvSpPr>
          <p:cNvPr id="148" name="Google Shape;148;p4"/>
          <p:cNvSpPr txBox="1"/>
          <p:nvPr/>
        </p:nvSpPr>
        <p:spPr>
          <a:xfrm>
            <a:off x="336349" y="6142114"/>
            <a:ext cx="58675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We will be reaching out to different modeling groups this summer for extra input! We need your help! </a:t>
            </a:r>
            <a:endParaRPr b="1" dirty="0"/>
          </a:p>
        </p:txBody>
      </p:sp>
      <p:pic>
        <p:nvPicPr>
          <p:cNvPr id="10" name="Google Shape;137;p3">
            <a:extLst>
              <a:ext uri="{FF2B5EF4-FFF2-40B4-BE49-F238E27FC236}">
                <a16:creationId xmlns:a16="http://schemas.microsoft.com/office/drawing/2014/main" id="{9AF8A0FB-5F2F-0847-AF24-F39D5586D9C0}"/>
              </a:ext>
            </a:extLst>
          </p:cNvPr>
          <p:cNvPicPr preferRelativeResize="0">
            <a:picLocks noChangeAspect="1"/>
          </p:cNvPicPr>
          <p:nvPr/>
        </p:nvPicPr>
        <p:blipFill>
          <a:blip r:embed="rId5">
            <a:alphaModFix/>
          </a:blip>
          <a:stretch>
            <a:fillRect/>
          </a:stretch>
        </p:blipFill>
        <p:spPr>
          <a:xfrm>
            <a:off x="6296426" y="2702202"/>
            <a:ext cx="2404872" cy="2696218"/>
          </a:xfrm>
          <a:prstGeom prst="rect">
            <a:avLst/>
          </a:prstGeom>
          <a:noFill/>
          <a:ln w="254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1D8A213-59B9-0040-9F15-8E5E149D0DE5}"/>
              </a:ext>
            </a:extLst>
          </p:cNvPr>
          <p:cNvSpPr txBox="1"/>
          <p:nvPr/>
        </p:nvSpPr>
        <p:spPr>
          <a:xfrm>
            <a:off x="6295700" y="2702202"/>
            <a:ext cx="1035010" cy="400110"/>
          </a:xfrm>
          <a:prstGeom prst="rect">
            <a:avLst/>
          </a:prstGeom>
          <a:noFill/>
        </p:spPr>
        <p:txBody>
          <a:bodyPr wrap="square" rtlCol="0">
            <a:spAutoFit/>
          </a:bodyPr>
          <a:lstStyle/>
          <a:p>
            <a:r>
              <a:rPr lang="en-US" sz="1000" i="1" dirty="0"/>
              <a:t>Credit: Amanda Armstrong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3"/>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1D4284-180D-1F4D-965D-5B07C5754BC2}"/>
              </a:ext>
            </a:extLst>
          </p:cNvPr>
          <p:cNvGrpSpPr/>
          <p:nvPr/>
        </p:nvGrpSpPr>
        <p:grpSpPr>
          <a:xfrm>
            <a:off x="4284492" y="1657440"/>
            <a:ext cx="3646585" cy="4768760"/>
            <a:chOff x="2760491" y="1735259"/>
            <a:chExt cx="3646585" cy="4862870"/>
          </a:xfrm>
        </p:grpSpPr>
        <p:sp>
          <p:nvSpPr>
            <p:cNvPr id="10" name="TextBox 9">
              <a:extLst>
                <a:ext uri="{FF2B5EF4-FFF2-40B4-BE49-F238E27FC236}">
                  <a16:creationId xmlns:a16="http://schemas.microsoft.com/office/drawing/2014/main" id="{5F35F3AE-3CC1-4948-B314-92775471831D}"/>
                </a:ext>
              </a:extLst>
            </p:cNvPr>
            <p:cNvSpPr txBox="1"/>
            <p:nvPr/>
          </p:nvSpPr>
          <p:spPr>
            <a:xfrm>
              <a:off x="2760491" y="1735259"/>
              <a:ext cx="3646585" cy="4862870"/>
            </a:xfrm>
            <a:prstGeom prst="rect">
              <a:avLst/>
            </a:prstGeom>
            <a:solidFill>
              <a:srgbClr val="2A2A2A"/>
            </a:solidFill>
          </p:spPr>
          <p:txBody>
            <a:bodyPr wrap="square" rtlCol="0">
              <a:spAutoFit/>
            </a:bodyPr>
            <a:lstStyle/>
            <a:p>
              <a:pPr algn="ctr"/>
              <a:r>
                <a:rPr lang="en-US" sz="800" b="1" spc="300" dirty="0">
                  <a:solidFill>
                    <a:schemeClr val="tx1">
                      <a:lumMod val="50000"/>
                      <a:lumOff val="50000"/>
                    </a:schemeClr>
                  </a:solidFill>
                  <a:latin typeface="Avenir Next Demi Bold" panose="020B0503020202020204" pitchFamily="34" charset="0"/>
                </a:rPr>
                <a:t>BOTTOM-UP AND TOP-DOWN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What is the carbon budget over the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ABoVE</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domain? Can we </a:t>
              </a: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reconcile top-down and bottom-up estimates of C-budgets?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RESOLUTIONS &amp; DOMAINS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Abhishek Chatterjee, Brendan Byrne, Lei Hu,</a:t>
              </a: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Anna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Virkkala</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Brendan Rogers, Jennifer Watts, Josh Fisher</a:t>
              </a: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STATE OF ABR ECOSYSTEM PROCESSES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Some models have more “advanced” ABR process </a:t>
              </a: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representation than others. Differences?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REVIEW &amp; ROADMAP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Elise Heffernan, Howie Epstein, Amanda Armstrong,</a:t>
              </a: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Josh Fisher, Anna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Virkkala</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Brendan Rogers, Jennifer Watts</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SUB-GRID VARIABILITY</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Fine spatial resolution landscape features drive ecosystem functioning in the ABR. Approaches and impacts?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REMOTE SENSING </a:t>
              </a:r>
              <a:r>
                <a:rPr lang="en-US" sz="800" b="1" spc="100" dirty="0">
                  <a:solidFill>
                    <a:srgbClr val="F9F9F9"/>
                  </a:solidFill>
                  <a:latin typeface="Avenir Next Demi Bold" panose="020B0503020202020204" pitchFamily="34" charset="0"/>
                  <a:cs typeface="Times New Roman" panose="02020603050405020304" pitchFamily="18" charset="0"/>
                  <a:sym typeface="Wingdings" pitchFamily="2" charset="2"/>
                </a:rPr>
                <a:t> MODELING $</a:t>
              </a:r>
              <a:endParaRPr lang="en-US" sz="800" b="1" spc="100" dirty="0">
                <a:solidFill>
                  <a:srgbClr val="F9F9F9"/>
                </a:solidFill>
                <a:latin typeface="Avenir Next Demi Bold" panose="020B0503020202020204" pitchFamily="34" charset="0"/>
                <a:cs typeface="Times New Roman" panose="02020603050405020304" pitchFamily="18" charset="0"/>
              </a:endParaRP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Jennifer Watts, Ben Poulter, Mary Farina</a:t>
              </a: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3">
              <a:alphaModFix amt="30000"/>
            </a:blip>
            <a:srcRect l="33664" t="40899" r="61931" b="54846"/>
            <a:stretch/>
          </p:blipFill>
          <p:spPr>
            <a:xfrm>
              <a:off x="3099882" y="2697918"/>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3">
              <a:alphaModFix amt="30000"/>
            </a:blip>
            <a:srcRect l="33664" t="40899" r="61931" b="54846"/>
            <a:stretch/>
          </p:blipFill>
          <p:spPr>
            <a:xfrm>
              <a:off x="2910525" y="4405559"/>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3"/>
            <a:srcRect l="33664" t="40899" r="61931" b="54846"/>
            <a:stretch/>
          </p:blipFill>
          <p:spPr>
            <a:xfrm>
              <a:off x="3216614" y="6190798"/>
              <a:ext cx="233464" cy="291829"/>
            </a:xfrm>
            <a:prstGeom prst="rect">
              <a:avLst/>
            </a:prstGeom>
          </p:spPr>
        </p:pic>
      </p:grpSp>
      <p:sp>
        <p:nvSpPr>
          <p:cNvPr id="15" name="TextBox 14">
            <a:extLst>
              <a:ext uri="{FF2B5EF4-FFF2-40B4-BE49-F238E27FC236}">
                <a16:creationId xmlns:a16="http://schemas.microsoft.com/office/drawing/2014/main" id="{BFB64FE4-99E1-B541-B200-84EA265B17C0}"/>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1 of 2</a:t>
            </a:r>
          </a:p>
        </p:txBody>
      </p:sp>
      <p:sp>
        <p:nvSpPr>
          <p:cNvPr id="16" name="TextBox 15">
            <a:extLst>
              <a:ext uri="{FF2B5EF4-FFF2-40B4-BE49-F238E27FC236}">
                <a16:creationId xmlns:a16="http://schemas.microsoft.com/office/drawing/2014/main" id="{C36E162F-3F6C-374E-B9A7-2124A577D4B4}"/>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4589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Google Shape;104;p3"/>
          <p:cNvGrpSpPr/>
          <p:nvPr/>
        </p:nvGrpSpPr>
        <p:grpSpPr>
          <a:xfrm>
            <a:off x="4467422" y="3885114"/>
            <a:ext cx="2054665" cy="770111"/>
            <a:chOff x="7319276" y="4180769"/>
            <a:chExt cx="2054665" cy="770111"/>
          </a:xfrm>
        </p:grpSpPr>
        <p:sp>
          <p:nvSpPr>
            <p:cNvPr id="105" name="Google Shape;105;p3"/>
            <p:cNvSpPr txBox="1"/>
            <p:nvPr/>
          </p:nvSpPr>
          <p:spPr>
            <a:xfrm>
              <a:off x="7468474" y="465913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06" name="Google Shape;106;p3"/>
            <p:cNvGrpSpPr/>
            <p:nvPr/>
          </p:nvGrpSpPr>
          <p:grpSpPr>
            <a:xfrm>
              <a:off x="7319276" y="4180769"/>
              <a:ext cx="2054665" cy="770111"/>
              <a:chOff x="7319276" y="4180769"/>
              <a:chExt cx="2054665" cy="770111"/>
            </a:xfrm>
          </p:grpSpPr>
          <p:sp>
            <p:nvSpPr>
              <p:cNvPr id="107" name="Google Shape;107;p3"/>
              <p:cNvSpPr txBox="1"/>
              <p:nvPr/>
            </p:nvSpPr>
            <p:spPr>
              <a:xfrm>
                <a:off x="7319276" y="4180769"/>
                <a:ext cx="20546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vegetation mapping</a:t>
                </a:r>
                <a:endParaRPr/>
              </a:p>
            </p:txBody>
          </p:sp>
          <p:grpSp>
            <p:nvGrpSpPr>
              <p:cNvPr id="108" name="Google Shape;108;p3"/>
              <p:cNvGrpSpPr/>
              <p:nvPr/>
            </p:nvGrpSpPr>
            <p:grpSpPr>
              <a:xfrm>
                <a:off x="7699499" y="4566767"/>
                <a:ext cx="1295633" cy="164593"/>
                <a:chOff x="8410480" y="2626438"/>
                <a:chExt cx="1295633" cy="164593"/>
              </a:xfrm>
            </p:grpSpPr>
            <p:sp>
              <p:nvSpPr>
                <p:cNvPr id="109" name="Google Shape;109;p3"/>
                <p:cNvSpPr/>
                <p:nvPr/>
              </p:nvSpPr>
              <p:spPr>
                <a:xfrm>
                  <a:off x="8410480" y="2626438"/>
                  <a:ext cx="164592" cy="164592"/>
                </a:xfrm>
                <a:prstGeom prst="rect">
                  <a:avLst/>
                </a:prstGeom>
                <a:solidFill>
                  <a:srgbClr val="1500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3"/>
                <p:cNvSpPr/>
                <p:nvPr/>
              </p:nvSpPr>
              <p:spPr>
                <a:xfrm>
                  <a:off x="8899702" y="2626438"/>
                  <a:ext cx="164592" cy="164592"/>
                </a:xfrm>
                <a:prstGeom prst="rect">
                  <a:avLst/>
                </a:prstGeom>
                <a:solidFill>
                  <a:srgbClr val="4EFF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3"/>
                <p:cNvSpPr/>
                <p:nvPr/>
              </p:nvSpPr>
              <p:spPr>
                <a:xfrm>
                  <a:off x="9541521" y="2626438"/>
                  <a:ext cx="164592" cy="164592"/>
                </a:xfrm>
                <a:prstGeom prst="rect">
                  <a:avLst/>
                </a:prstGeom>
                <a:solidFill>
                  <a:srgbClr val="D2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p:nvPr/>
              </p:nvSpPr>
              <p:spPr>
                <a:xfrm>
                  <a:off x="9216071" y="2626438"/>
                  <a:ext cx="164592" cy="164592"/>
                </a:xfrm>
                <a:prstGeom prst="rect">
                  <a:avLst/>
                </a:prstGeom>
                <a:solidFill>
                  <a:srgbClr val="FAC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p:nvPr/>
              </p:nvSpPr>
              <p:spPr>
                <a:xfrm>
                  <a:off x="9378796" y="2626438"/>
                  <a:ext cx="164592" cy="164592"/>
                </a:xfrm>
                <a:prstGeom prst="rect">
                  <a:avLst/>
                </a:prstGeom>
                <a:solidFill>
                  <a:srgbClr val="F652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
                <p:cNvSpPr/>
                <p:nvPr/>
              </p:nvSpPr>
              <p:spPr>
                <a:xfrm>
                  <a:off x="9057590" y="2626438"/>
                  <a:ext cx="164592" cy="164592"/>
                </a:xfrm>
                <a:prstGeom prst="rect">
                  <a:avLst/>
                </a:prstGeom>
                <a:solidFill>
                  <a:srgbClr val="E1F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
                <p:cNvSpPr/>
                <p:nvPr/>
              </p:nvSpPr>
              <p:spPr>
                <a:xfrm>
                  <a:off x="8736422" y="2626438"/>
                  <a:ext cx="164592" cy="164592"/>
                </a:xfrm>
                <a:prstGeom prst="rect">
                  <a:avLst/>
                </a:prstGeom>
                <a:solidFill>
                  <a:srgbClr val="42C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
                <p:cNvSpPr/>
                <p:nvPr/>
              </p:nvSpPr>
              <p:spPr>
                <a:xfrm>
                  <a:off x="8571830" y="2626438"/>
                  <a:ext cx="164592" cy="164593"/>
                </a:xfrm>
                <a:prstGeom prst="rect">
                  <a:avLst/>
                </a:prstGeom>
                <a:solidFill>
                  <a:srgbClr val="407B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7" name="Google Shape;117;p3"/>
              <p:cNvSpPr txBox="1"/>
              <p:nvPr/>
            </p:nvSpPr>
            <p:spPr>
              <a:xfrm>
                <a:off x="8768948" y="4673881"/>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pic>
        <p:nvPicPr>
          <p:cNvPr id="118" name="Google Shape;118;p3"/>
          <p:cNvPicPr preferRelativeResize="0"/>
          <p:nvPr/>
        </p:nvPicPr>
        <p:blipFill rotWithShape="1">
          <a:blip r:embed="rId3">
            <a:alphaModFix/>
          </a:blip>
          <a:srcRect/>
          <a:stretch/>
        </p:blipFill>
        <p:spPr>
          <a:xfrm>
            <a:off x="2750600" y="4765129"/>
            <a:ext cx="1600200" cy="1600200"/>
          </a:xfrm>
          <a:prstGeom prst="rect">
            <a:avLst/>
          </a:prstGeom>
          <a:noFill/>
          <a:ln>
            <a:noFill/>
          </a:ln>
        </p:spPr>
      </p:pic>
      <p:pic>
        <p:nvPicPr>
          <p:cNvPr id="119" name="Google Shape;119;p3"/>
          <p:cNvPicPr preferRelativeResize="0"/>
          <p:nvPr/>
        </p:nvPicPr>
        <p:blipFill rotWithShape="1">
          <a:blip r:embed="rId4">
            <a:alphaModFix/>
          </a:blip>
          <a:srcRect/>
          <a:stretch/>
        </p:blipFill>
        <p:spPr>
          <a:xfrm>
            <a:off x="5227745" y="4765129"/>
            <a:ext cx="1600200" cy="1600200"/>
          </a:xfrm>
          <a:prstGeom prst="rect">
            <a:avLst/>
          </a:prstGeom>
          <a:noFill/>
          <a:ln>
            <a:noFill/>
          </a:ln>
        </p:spPr>
      </p:pic>
      <p:pic>
        <p:nvPicPr>
          <p:cNvPr id="120" name="Google Shape;120;p3"/>
          <p:cNvPicPr preferRelativeResize="0"/>
          <p:nvPr/>
        </p:nvPicPr>
        <p:blipFill rotWithShape="1">
          <a:blip r:embed="rId5">
            <a:alphaModFix/>
          </a:blip>
          <a:srcRect/>
          <a:stretch/>
        </p:blipFill>
        <p:spPr>
          <a:xfrm>
            <a:off x="7695302" y="4765129"/>
            <a:ext cx="1600200" cy="1600200"/>
          </a:xfrm>
          <a:prstGeom prst="rect">
            <a:avLst/>
          </a:prstGeom>
          <a:noFill/>
          <a:ln>
            <a:noFill/>
          </a:ln>
        </p:spPr>
      </p:pic>
      <p:sp>
        <p:nvSpPr>
          <p:cNvPr id="121" name="Google Shape;121;p3"/>
          <p:cNvSpPr/>
          <p:nvPr/>
        </p:nvSpPr>
        <p:spPr>
          <a:xfrm rot="10800000">
            <a:off x="4514867" y="5199119"/>
            <a:ext cx="479270" cy="228600"/>
          </a:xfrm>
          <a:prstGeom prst="rightArrow">
            <a:avLst>
              <a:gd name="adj1" fmla="val 50000"/>
              <a:gd name="adj2" fmla="val 50000"/>
            </a:avLst>
          </a:prstGeom>
          <a:solidFill>
            <a:srgbClr val="AA0026"/>
          </a:solidFill>
          <a:ln w="12700" cap="flat" cmpd="sng">
            <a:solidFill>
              <a:srgbClr val="AA00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p:nvPr/>
        </p:nvSpPr>
        <p:spPr>
          <a:xfrm rot="10800000">
            <a:off x="6992012" y="5188820"/>
            <a:ext cx="479270" cy="228600"/>
          </a:xfrm>
          <a:prstGeom prst="rightArrow">
            <a:avLst>
              <a:gd name="adj1" fmla="val 50000"/>
              <a:gd name="adj2" fmla="val 50000"/>
            </a:avLst>
          </a:prstGeom>
          <a:solidFill>
            <a:srgbClr val="AA0026"/>
          </a:solidFill>
          <a:ln w="12700" cap="flat" cmpd="sng">
            <a:solidFill>
              <a:srgbClr val="AA00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
          <p:cNvSpPr txBox="1"/>
          <p:nvPr/>
        </p:nvSpPr>
        <p:spPr>
          <a:xfrm>
            <a:off x="1530683" y="810896"/>
            <a:ext cx="89575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1E4E79"/>
                </a:solidFill>
                <a:latin typeface="Calibri"/>
                <a:ea typeface="Calibri"/>
                <a:cs typeface="Calibri"/>
                <a:sym typeface="Calibri"/>
              </a:rPr>
              <a:t>Using Model target resolution to resolve science questions</a:t>
            </a:r>
            <a:endParaRPr dirty="0"/>
          </a:p>
        </p:txBody>
      </p:sp>
      <p:sp>
        <p:nvSpPr>
          <p:cNvPr id="124" name="Google Shape;124;p3"/>
          <p:cNvSpPr txBox="1"/>
          <p:nvPr/>
        </p:nvSpPr>
        <p:spPr>
          <a:xfrm>
            <a:off x="6925192" y="3709341"/>
            <a:ext cx="9901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A0026"/>
                </a:solidFill>
                <a:latin typeface="Calibri"/>
                <a:ea typeface="Calibri"/>
                <a:cs typeface="Calibri"/>
                <a:sym typeface="Calibri"/>
              </a:rPr>
              <a:t>Regional</a:t>
            </a:r>
            <a:endParaRPr/>
          </a:p>
        </p:txBody>
      </p:sp>
      <p:sp>
        <p:nvSpPr>
          <p:cNvPr id="125" name="Google Shape;125;p3"/>
          <p:cNvSpPr/>
          <p:nvPr/>
        </p:nvSpPr>
        <p:spPr>
          <a:xfrm rot="-5400000">
            <a:off x="2558804" y="4156914"/>
            <a:ext cx="475488" cy="228600"/>
          </a:xfrm>
          <a:prstGeom prst="rightArrow">
            <a:avLst>
              <a:gd name="adj1" fmla="val 50000"/>
              <a:gd name="adj2" fmla="val 50000"/>
            </a:avLst>
          </a:prstGeom>
          <a:solidFill>
            <a:srgbClr val="AA0026"/>
          </a:solidFill>
          <a:ln w="12700" cap="flat" cmpd="sng">
            <a:solidFill>
              <a:srgbClr val="AA00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3"/>
          <p:cNvSpPr/>
          <p:nvPr/>
        </p:nvSpPr>
        <p:spPr>
          <a:xfrm>
            <a:off x="5035615" y="2078527"/>
            <a:ext cx="475488" cy="228600"/>
          </a:xfrm>
          <a:prstGeom prst="rightArrow">
            <a:avLst>
              <a:gd name="adj1" fmla="val 50000"/>
              <a:gd name="adj2" fmla="val 50000"/>
            </a:avLst>
          </a:prstGeom>
          <a:solidFill>
            <a:srgbClr val="AA0026"/>
          </a:solidFill>
          <a:ln w="12700" cap="flat" cmpd="sng">
            <a:solidFill>
              <a:srgbClr val="AA00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 name="Google Shape;127;p3"/>
          <p:cNvPicPr preferRelativeResize="0"/>
          <p:nvPr/>
        </p:nvPicPr>
        <p:blipFill rotWithShape="1">
          <a:blip r:embed="rId6">
            <a:alphaModFix/>
          </a:blip>
          <a:srcRect/>
          <a:stretch/>
        </p:blipFill>
        <p:spPr>
          <a:xfrm>
            <a:off x="2425862" y="1294007"/>
            <a:ext cx="2378004" cy="2444059"/>
          </a:xfrm>
          <a:prstGeom prst="rect">
            <a:avLst/>
          </a:prstGeom>
          <a:noFill/>
          <a:ln>
            <a:noFill/>
          </a:ln>
        </p:spPr>
      </p:pic>
      <p:pic>
        <p:nvPicPr>
          <p:cNvPr id="128" name="Google Shape;128;p3"/>
          <p:cNvPicPr preferRelativeResize="0"/>
          <p:nvPr/>
        </p:nvPicPr>
        <p:blipFill rotWithShape="1">
          <a:blip r:embed="rId7">
            <a:alphaModFix/>
          </a:blip>
          <a:srcRect l="52704"/>
          <a:stretch/>
        </p:blipFill>
        <p:spPr>
          <a:xfrm>
            <a:off x="5696535" y="1294007"/>
            <a:ext cx="3745858" cy="2444059"/>
          </a:xfrm>
          <a:prstGeom prst="rect">
            <a:avLst/>
          </a:prstGeom>
          <a:noFill/>
          <a:ln>
            <a:noFill/>
          </a:ln>
        </p:spPr>
      </p:pic>
      <p:sp>
        <p:nvSpPr>
          <p:cNvPr id="129" name="Google Shape;129;p3"/>
          <p:cNvSpPr txBox="1"/>
          <p:nvPr/>
        </p:nvSpPr>
        <p:spPr>
          <a:xfrm>
            <a:off x="4462245" y="5578389"/>
            <a:ext cx="6636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A0026"/>
                </a:solidFill>
                <a:latin typeface="Calibri"/>
                <a:ea typeface="Calibri"/>
                <a:cs typeface="Calibri"/>
                <a:sym typeface="Calibri"/>
              </a:rPr>
              <a:t>Local</a:t>
            </a:r>
            <a:endParaRPr/>
          </a:p>
        </p:txBody>
      </p:sp>
      <p:sp>
        <p:nvSpPr>
          <p:cNvPr id="130" name="Google Shape;130;p3"/>
          <p:cNvSpPr txBox="1"/>
          <p:nvPr/>
        </p:nvSpPr>
        <p:spPr>
          <a:xfrm>
            <a:off x="3019331" y="3739451"/>
            <a:ext cx="15606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A0026"/>
                </a:solidFill>
                <a:latin typeface="Calibri"/>
                <a:ea typeface="Calibri"/>
                <a:cs typeface="Calibri"/>
                <a:sym typeface="Calibri"/>
              </a:rPr>
              <a:t>State/Province</a:t>
            </a:r>
            <a:endParaRPr/>
          </a:p>
        </p:txBody>
      </p:sp>
      <p:sp>
        <p:nvSpPr>
          <p:cNvPr id="131" name="Google Shape;131;p3"/>
          <p:cNvSpPr txBox="1"/>
          <p:nvPr/>
        </p:nvSpPr>
        <p:spPr>
          <a:xfrm>
            <a:off x="7915335" y="4399242"/>
            <a:ext cx="11031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A0026"/>
                </a:solidFill>
                <a:latin typeface="Calibri"/>
                <a:ea typeface="Calibri"/>
                <a:cs typeface="Calibri"/>
                <a:sym typeface="Calibri"/>
              </a:rPr>
              <a:t>Individual</a:t>
            </a:r>
            <a:endParaRPr/>
          </a:p>
        </p:txBody>
      </p:sp>
      <p:sp>
        <p:nvSpPr>
          <p:cNvPr id="132" name="Google Shape;132;p3"/>
          <p:cNvSpPr/>
          <p:nvPr/>
        </p:nvSpPr>
        <p:spPr>
          <a:xfrm>
            <a:off x="3414017" y="1415734"/>
            <a:ext cx="147537" cy="155643"/>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
          <p:cNvSpPr/>
          <p:nvPr/>
        </p:nvSpPr>
        <p:spPr>
          <a:xfrm>
            <a:off x="5750865" y="2738695"/>
            <a:ext cx="771222" cy="816994"/>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
          <p:cNvSpPr txBox="1"/>
          <p:nvPr/>
        </p:nvSpPr>
        <p:spPr>
          <a:xfrm>
            <a:off x="7935375" y="5913651"/>
            <a:ext cx="1252431" cy="430887"/>
          </a:xfrm>
          <a:prstGeom prst="rect">
            <a:avLst/>
          </a:prstGeom>
          <a:solidFill>
            <a:schemeClr val="lt1">
              <a:alpha val="8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Individual based gap model</a:t>
            </a:r>
            <a:endParaRPr/>
          </a:p>
        </p:txBody>
      </p:sp>
      <p:sp>
        <p:nvSpPr>
          <p:cNvPr id="135" name="Google Shape;135;p3"/>
          <p:cNvSpPr txBox="1"/>
          <p:nvPr/>
        </p:nvSpPr>
        <p:spPr>
          <a:xfrm>
            <a:off x="2826354" y="5798020"/>
            <a:ext cx="1423010" cy="430887"/>
          </a:xfrm>
          <a:prstGeom prst="rect">
            <a:avLst/>
          </a:prstGeom>
          <a:solidFill>
            <a:schemeClr val="lt1">
              <a:alpha val="8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Vegetation demographic model</a:t>
            </a:r>
            <a:endParaRPr/>
          </a:p>
        </p:txBody>
      </p:sp>
      <p:sp>
        <p:nvSpPr>
          <p:cNvPr id="136" name="Google Shape;136;p3"/>
          <p:cNvSpPr txBox="1"/>
          <p:nvPr/>
        </p:nvSpPr>
        <p:spPr>
          <a:xfrm>
            <a:off x="6350543" y="1393846"/>
            <a:ext cx="1767672" cy="276999"/>
          </a:xfrm>
          <a:prstGeom prst="rect">
            <a:avLst/>
          </a:prstGeom>
          <a:solidFill>
            <a:schemeClr val="lt1">
              <a:alpha val="8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Global ecosystem model</a:t>
            </a:r>
            <a:endParaRPr/>
          </a:p>
        </p:txBody>
      </p:sp>
      <p:sp>
        <p:nvSpPr>
          <p:cNvPr id="36" name="TextBox 35">
            <a:extLst>
              <a:ext uri="{FF2B5EF4-FFF2-40B4-BE49-F238E27FC236}">
                <a16:creationId xmlns:a16="http://schemas.microsoft.com/office/drawing/2014/main" id="{AB882A48-D43F-6441-A545-D2E40777F482}"/>
              </a:ext>
            </a:extLst>
          </p:cNvPr>
          <p:cNvSpPr txBox="1"/>
          <p:nvPr/>
        </p:nvSpPr>
        <p:spPr>
          <a:xfrm>
            <a:off x="9295502" y="6455642"/>
            <a:ext cx="2823623" cy="307777"/>
          </a:xfrm>
          <a:prstGeom prst="rect">
            <a:avLst/>
          </a:prstGeom>
          <a:noFill/>
        </p:spPr>
        <p:txBody>
          <a:bodyPr wrap="square" rtlCol="0">
            <a:spAutoFit/>
          </a:bodyPr>
          <a:lstStyle/>
          <a:p>
            <a:pPr algn="r"/>
            <a:r>
              <a:rPr lang="en-US" sz="1400" i="1" dirty="0"/>
              <a:t>Credit: Amanda Armstrong</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0C47C4FE-3E05-6149-8D1B-DDE879ED92F0}"/>
              </a:ext>
            </a:extLst>
          </p:cNvPr>
          <p:cNvSpPr/>
          <p:nvPr/>
        </p:nvSpPr>
        <p:spPr>
          <a:xfrm>
            <a:off x="113509" y="2994248"/>
            <a:ext cx="6898707" cy="27320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pic>
        <p:nvPicPr>
          <p:cNvPr id="104" name="Picture 103">
            <a:extLst>
              <a:ext uri="{FF2B5EF4-FFF2-40B4-BE49-F238E27FC236}">
                <a16:creationId xmlns:a16="http://schemas.microsoft.com/office/drawing/2014/main" id="{478069C5-85FE-3047-9894-0ABA7819D8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19330" y="3124966"/>
            <a:ext cx="1655057" cy="1654325"/>
          </a:xfrm>
          <a:prstGeom prst="rect">
            <a:avLst/>
          </a:prstGeom>
        </p:spPr>
      </p:pic>
      <p:pic>
        <p:nvPicPr>
          <p:cNvPr id="97" name="Picture 96">
            <a:extLst>
              <a:ext uri="{FF2B5EF4-FFF2-40B4-BE49-F238E27FC236}">
                <a16:creationId xmlns:a16="http://schemas.microsoft.com/office/drawing/2014/main" id="{2D1C99C9-2CE0-D848-B08C-71F5F59BD2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0978" y="3082724"/>
            <a:ext cx="1896529" cy="1739708"/>
          </a:xfrm>
          <a:prstGeom prst="rect">
            <a:avLst/>
          </a:prstGeom>
        </p:spPr>
      </p:pic>
      <p:sp>
        <p:nvSpPr>
          <p:cNvPr id="46" name="Rectangle 45">
            <a:extLst>
              <a:ext uri="{FF2B5EF4-FFF2-40B4-BE49-F238E27FC236}">
                <a16:creationId xmlns:a16="http://schemas.microsoft.com/office/drawing/2014/main" id="{00F5E9EC-E511-1840-9EB1-F2EFE3BD9E32}"/>
              </a:ext>
            </a:extLst>
          </p:cNvPr>
          <p:cNvSpPr/>
          <p:nvPr/>
        </p:nvSpPr>
        <p:spPr>
          <a:xfrm>
            <a:off x="11541972" y="3205126"/>
            <a:ext cx="531827" cy="22195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28" name="Rectangle 27">
            <a:extLst>
              <a:ext uri="{FF2B5EF4-FFF2-40B4-BE49-F238E27FC236}">
                <a16:creationId xmlns:a16="http://schemas.microsoft.com/office/drawing/2014/main" id="{1126C8C1-3968-0341-B094-6E74C2EFB04A}"/>
              </a:ext>
            </a:extLst>
          </p:cNvPr>
          <p:cNvSpPr/>
          <p:nvPr/>
        </p:nvSpPr>
        <p:spPr>
          <a:xfrm>
            <a:off x="2436644" y="1042950"/>
            <a:ext cx="7212197" cy="130273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44A37F0-E8EE-CE46-8D58-C80E85D22E2B}"/>
              </a:ext>
            </a:extLst>
          </p:cNvPr>
          <p:cNvPicPr>
            <a:picLocks noChangeAspect="1"/>
          </p:cNvPicPr>
          <p:nvPr/>
        </p:nvPicPr>
        <p:blipFill>
          <a:blip r:embed="rId5"/>
          <a:stretch>
            <a:fillRect/>
          </a:stretch>
        </p:blipFill>
        <p:spPr>
          <a:xfrm>
            <a:off x="2412583" y="212014"/>
            <a:ext cx="738121" cy="516151"/>
          </a:xfrm>
          <a:prstGeom prst="rect">
            <a:avLst/>
          </a:prstGeom>
          <a:solidFill>
            <a:schemeClr val="bg1"/>
          </a:solidFill>
          <a:ln w="44450">
            <a:solidFill>
              <a:schemeClr val="bg1"/>
            </a:solidFill>
          </a:ln>
        </p:spPr>
      </p:pic>
      <p:pic>
        <p:nvPicPr>
          <p:cNvPr id="25" name="Picture 24">
            <a:extLst>
              <a:ext uri="{FF2B5EF4-FFF2-40B4-BE49-F238E27FC236}">
                <a16:creationId xmlns:a16="http://schemas.microsoft.com/office/drawing/2014/main" id="{2E8BD54F-0CEF-C44D-9137-6BEF366945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89875" y="183745"/>
            <a:ext cx="1259156" cy="576538"/>
          </a:xfrm>
          <a:prstGeom prst="rect">
            <a:avLst/>
          </a:prstGeom>
        </p:spPr>
      </p:pic>
      <p:pic>
        <p:nvPicPr>
          <p:cNvPr id="26" name="Picture 25">
            <a:extLst>
              <a:ext uri="{FF2B5EF4-FFF2-40B4-BE49-F238E27FC236}">
                <a16:creationId xmlns:a16="http://schemas.microsoft.com/office/drawing/2014/main" id="{F3EFB3CD-E085-C548-A6F1-80F680C57AF3}"/>
              </a:ext>
            </a:extLst>
          </p:cNvPr>
          <p:cNvPicPr>
            <a:picLocks noChangeAspect="1"/>
          </p:cNvPicPr>
          <p:nvPr/>
        </p:nvPicPr>
        <p:blipFill>
          <a:blip r:embed="rId7"/>
          <a:srcRect/>
          <a:stretch/>
        </p:blipFill>
        <p:spPr>
          <a:xfrm>
            <a:off x="9950851" y="280249"/>
            <a:ext cx="1278097" cy="390529"/>
          </a:xfrm>
          <a:prstGeom prst="rect">
            <a:avLst/>
          </a:prstGeom>
          <a:solidFill>
            <a:schemeClr val="bg1"/>
          </a:solidFill>
          <a:ln w="19050">
            <a:solidFill>
              <a:schemeClr val="bg1"/>
            </a:solidFill>
          </a:ln>
        </p:spPr>
      </p:pic>
      <p:sp>
        <p:nvSpPr>
          <p:cNvPr id="57" name="TextBox 56">
            <a:extLst>
              <a:ext uri="{FF2B5EF4-FFF2-40B4-BE49-F238E27FC236}">
                <a16:creationId xmlns:a16="http://schemas.microsoft.com/office/drawing/2014/main" id="{AEEBDAA7-6F29-914A-A940-CF2831BBBC95}"/>
              </a:ext>
            </a:extLst>
          </p:cNvPr>
          <p:cNvSpPr txBox="1"/>
          <p:nvPr/>
        </p:nvSpPr>
        <p:spPr>
          <a:xfrm rot="16200000">
            <a:off x="-317926" y="3582619"/>
            <a:ext cx="1184456" cy="184666"/>
          </a:xfrm>
          <a:prstGeom prst="rect">
            <a:avLst/>
          </a:prstGeom>
          <a:solidFill>
            <a:schemeClr val="bg1"/>
          </a:solidFill>
        </p:spPr>
        <p:txBody>
          <a:bodyPr wrap="square" lIns="0" tIns="0" rIns="0" bIns="0" rtlCol="0">
            <a:spAutoFit/>
          </a:bodyPr>
          <a:lstStyle/>
          <a:p>
            <a:r>
              <a:rPr lang="en-US" sz="1200" dirty="0">
                <a:latin typeface="Arial" panose="020B0604020202020204" pitchFamily="34" charset="0"/>
                <a:cs typeface="Arial" panose="020B0604020202020204" pitchFamily="34" charset="0"/>
              </a:rPr>
              <a:t>gCO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d</a:t>
            </a:r>
            <a:r>
              <a:rPr lang="en-US" sz="1200" baseline="30000" dirty="0">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id="{8F336874-EE85-4D41-919E-FB3FC33CC1E9}"/>
              </a:ext>
            </a:extLst>
          </p:cNvPr>
          <p:cNvSpPr txBox="1"/>
          <p:nvPr/>
        </p:nvSpPr>
        <p:spPr>
          <a:xfrm>
            <a:off x="2464169" y="1064481"/>
            <a:ext cx="7184672" cy="553998"/>
          </a:xfrm>
          <a:prstGeom prst="rect">
            <a:avLst/>
          </a:prstGeom>
          <a:noFill/>
        </p:spPr>
        <p:txBody>
          <a:bodyPr wrap="square" rtlCol="0">
            <a:spAutoFit/>
          </a:bodyPr>
          <a:lstStyle/>
          <a:p>
            <a:pPr marL="182880" indent="-182880">
              <a:buFont typeface="Arial" panose="020B0604020202020204" pitchFamily="34" charset="0"/>
              <a:buChar char="•"/>
            </a:pPr>
            <a:r>
              <a:rPr lang="en-US" sz="1500" dirty="0">
                <a:latin typeface="Arial" panose="020B0604020202020204" pitchFamily="34" charset="0"/>
                <a:cs typeface="Arial" panose="020B0604020202020204" pitchFamily="34" charset="0"/>
              </a:rPr>
              <a:t>Sub-grid heterogeneity can affect the ability of ecosystem models to represent carbon cycle dynamics. </a:t>
            </a:r>
          </a:p>
        </p:txBody>
      </p:sp>
      <p:sp>
        <p:nvSpPr>
          <p:cNvPr id="5" name="TextBox 4">
            <a:extLst>
              <a:ext uri="{FF2B5EF4-FFF2-40B4-BE49-F238E27FC236}">
                <a16:creationId xmlns:a16="http://schemas.microsoft.com/office/drawing/2014/main" id="{7652A830-2C27-AB42-B17A-36D12A3053C6}"/>
              </a:ext>
            </a:extLst>
          </p:cNvPr>
          <p:cNvSpPr txBox="1"/>
          <p:nvPr/>
        </p:nvSpPr>
        <p:spPr>
          <a:xfrm>
            <a:off x="2448015" y="1560851"/>
            <a:ext cx="7250741" cy="553998"/>
          </a:xfrm>
          <a:prstGeom prst="rect">
            <a:avLst/>
          </a:prstGeom>
          <a:noFill/>
        </p:spPr>
        <p:txBody>
          <a:bodyPr wrap="square" rtlCol="0">
            <a:spAutoFit/>
          </a:bodyPr>
          <a:lstStyle/>
          <a:p>
            <a:pPr marL="182880" indent="-182880">
              <a:buFont typeface="Arial" panose="020B0604020202020204" pitchFamily="34" charset="0"/>
              <a:buChar char="•"/>
            </a:pPr>
            <a:r>
              <a:rPr lang="en-US" sz="1500" dirty="0">
                <a:highlight>
                  <a:srgbClr val="FFFF00"/>
                </a:highlight>
                <a:latin typeface="Arial" panose="020B0604020202020204" pitchFamily="34" charset="0"/>
                <a:cs typeface="Arial" panose="020B0604020202020204" pitchFamily="34" charset="0"/>
              </a:rPr>
              <a:t>Even at 1-km, finer scale variations in vegetation type and surface wetness produce vastly different patterns of flux.</a:t>
            </a:r>
            <a:endParaRPr lang="en-US" sz="1500" dirty="0">
              <a:highlight>
                <a:srgbClr val="FFFF00"/>
              </a:highlight>
            </a:endParaRPr>
          </a:p>
        </p:txBody>
      </p:sp>
      <p:sp>
        <p:nvSpPr>
          <p:cNvPr id="36" name="TextBox 35">
            <a:extLst>
              <a:ext uri="{FF2B5EF4-FFF2-40B4-BE49-F238E27FC236}">
                <a16:creationId xmlns:a16="http://schemas.microsoft.com/office/drawing/2014/main" id="{6AAA8422-3F26-B44F-97B8-03595E64956D}"/>
              </a:ext>
            </a:extLst>
          </p:cNvPr>
          <p:cNvSpPr txBox="1"/>
          <p:nvPr/>
        </p:nvSpPr>
        <p:spPr>
          <a:xfrm>
            <a:off x="123141" y="5777016"/>
            <a:ext cx="6878417" cy="1031051"/>
          </a:xfrm>
          <a:prstGeom prst="rect">
            <a:avLst/>
          </a:prstGeom>
          <a:noFill/>
        </p:spPr>
        <p:txBody>
          <a:bodyPr wrap="square" rtlCol="0">
            <a:spAutoFit/>
          </a:bodyPr>
          <a:lstStyle/>
          <a:p>
            <a:pPr marL="182880" indent="-18288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The 2014 TCF NEE estimates most closely align with the bog site and are unable to distinguish between forest and sub-grid wetland. </a:t>
            </a:r>
          </a:p>
          <a:p>
            <a:pPr marL="182880" indent="-182880">
              <a:buFont typeface="Arial" panose="020B0604020202020204" pitchFamily="34" charset="0"/>
              <a:buChar char="•"/>
            </a:pPr>
            <a:r>
              <a:rPr lang="en-US" sz="1400" dirty="0">
                <a:latin typeface="Arial" panose="020B0604020202020204" pitchFamily="34" charset="0"/>
                <a:cs typeface="Arial" panose="020B0604020202020204" pitchFamily="34" charset="0"/>
              </a:rPr>
              <a:t>A considerable challenge is scaling CH</a:t>
            </a:r>
            <a:r>
              <a:rPr lang="en-US" sz="1400" baseline="-25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from 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to the greater landscape without fully understanding the proportion of wet soils within the 1 km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grid.</a:t>
            </a:r>
            <a:endParaRPr lang="en-US" sz="1400" dirty="0"/>
          </a:p>
        </p:txBody>
      </p:sp>
      <p:sp>
        <p:nvSpPr>
          <p:cNvPr id="37" name="TextBox 36">
            <a:extLst>
              <a:ext uri="{FF2B5EF4-FFF2-40B4-BE49-F238E27FC236}">
                <a16:creationId xmlns:a16="http://schemas.microsoft.com/office/drawing/2014/main" id="{F2FA74A5-0D98-F94E-901C-509A05A235B6}"/>
              </a:ext>
            </a:extLst>
          </p:cNvPr>
          <p:cNvSpPr txBox="1"/>
          <p:nvPr/>
        </p:nvSpPr>
        <p:spPr>
          <a:xfrm>
            <a:off x="98518" y="2592993"/>
            <a:ext cx="6953404"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Case Study for Scotty Creek Eddy Covariance (EC) Towers </a:t>
            </a:r>
            <a:endParaRPr lang="en-US" sz="1500" b="1" dirty="0"/>
          </a:p>
        </p:txBody>
      </p:sp>
      <p:sp>
        <p:nvSpPr>
          <p:cNvPr id="6" name="TextBox 5">
            <a:extLst>
              <a:ext uri="{FF2B5EF4-FFF2-40B4-BE49-F238E27FC236}">
                <a16:creationId xmlns:a16="http://schemas.microsoft.com/office/drawing/2014/main" id="{C20CB098-5466-6542-A16D-11F5D233CB73}"/>
              </a:ext>
            </a:extLst>
          </p:cNvPr>
          <p:cNvSpPr txBox="1"/>
          <p:nvPr/>
        </p:nvSpPr>
        <p:spPr>
          <a:xfrm>
            <a:off x="7640183" y="6477803"/>
            <a:ext cx="4492961" cy="307777"/>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r>
              <a:rPr lang="en-US" sz="1400" dirty="0"/>
              <a:t>Kimball (TE 2014); Watts (NIP 2017); </a:t>
            </a:r>
            <a:r>
              <a:rPr lang="en-US" sz="1400" b="1" dirty="0"/>
              <a:t>Farina</a:t>
            </a:r>
            <a:r>
              <a:rPr lang="en-US" sz="1400" dirty="0"/>
              <a:t> (FINESST 2020) </a:t>
            </a:r>
          </a:p>
        </p:txBody>
      </p:sp>
      <p:pic>
        <p:nvPicPr>
          <p:cNvPr id="11" name="Picture 10">
            <a:extLst>
              <a:ext uri="{FF2B5EF4-FFF2-40B4-BE49-F238E27FC236}">
                <a16:creationId xmlns:a16="http://schemas.microsoft.com/office/drawing/2014/main" id="{11A88D94-9472-B840-856E-D25A4E010286}"/>
              </a:ext>
            </a:extLst>
          </p:cNvPr>
          <p:cNvPicPr>
            <a:picLocks noChangeAspect="1"/>
          </p:cNvPicPr>
          <p:nvPr/>
        </p:nvPicPr>
        <p:blipFill rotWithShape="1">
          <a:blip r:embed="rId8"/>
          <a:srcRect l="27864" t="20361" r="21763" b="8354"/>
          <a:stretch/>
        </p:blipFill>
        <p:spPr>
          <a:xfrm>
            <a:off x="7143311" y="3196478"/>
            <a:ext cx="2236336" cy="2239093"/>
          </a:xfrm>
          <a:prstGeom prst="rect">
            <a:avLst/>
          </a:prstGeom>
        </p:spPr>
      </p:pic>
      <p:pic>
        <p:nvPicPr>
          <p:cNvPr id="13" name="Picture 12">
            <a:extLst>
              <a:ext uri="{FF2B5EF4-FFF2-40B4-BE49-F238E27FC236}">
                <a16:creationId xmlns:a16="http://schemas.microsoft.com/office/drawing/2014/main" id="{E15C3EBC-6D40-FD47-849B-E0B5025AAA7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426497" y="3201778"/>
            <a:ext cx="2231639" cy="2233794"/>
          </a:xfrm>
          <a:prstGeom prst="rect">
            <a:avLst/>
          </a:prstGeom>
        </p:spPr>
      </p:pic>
      <p:sp>
        <p:nvSpPr>
          <p:cNvPr id="16" name="TextBox 15">
            <a:extLst>
              <a:ext uri="{FF2B5EF4-FFF2-40B4-BE49-F238E27FC236}">
                <a16:creationId xmlns:a16="http://schemas.microsoft.com/office/drawing/2014/main" id="{59FFBA49-F78D-074F-8EE2-58544B9040C0}"/>
              </a:ext>
            </a:extLst>
          </p:cNvPr>
          <p:cNvSpPr txBox="1"/>
          <p:nvPr/>
        </p:nvSpPr>
        <p:spPr>
          <a:xfrm>
            <a:off x="7549130" y="3826325"/>
            <a:ext cx="124040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CA-SCB</a:t>
            </a:r>
          </a:p>
        </p:txBody>
      </p:sp>
      <p:sp>
        <p:nvSpPr>
          <p:cNvPr id="39" name="TextBox 38">
            <a:extLst>
              <a:ext uri="{FF2B5EF4-FFF2-40B4-BE49-F238E27FC236}">
                <a16:creationId xmlns:a16="http://schemas.microsoft.com/office/drawing/2014/main" id="{5D5E29F4-44A8-FB4F-AF84-2959FCDE465F}"/>
              </a:ext>
            </a:extLst>
          </p:cNvPr>
          <p:cNvSpPr txBox="1"/>
          <p:nvPr/>
        </p:nvSpPr>
        <p:spPr>
          <a:xfrm>
            <a:off x="7227175" y="4195570"/>
            <a:ext cx="124040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CA-SCC</a:t>
            </a:r>
          </a:p>
        </p:txBody>
      </p:sp>
      <p:sp>
        <p:nvSpPr>
          <p:cNvPr id="17" name="Rectangle 16">
            <a:extLst>
              <a:ext uri="{FF2B5EF4-FFF2-40B4-BE49-F238E27FC236}">
                <a16:creationId xmlns:a16="http://schemas.microsoft.com/office/drawing/2014/main" id="{6C5ECB97-118A-254D-942F-7D582D3B3D92}"/>
              </a:ext>
            </a:extLst>
          </p:cNvPr>
          <p:cNvSpPr/>
          <p:nvPr/>
        </p:nvSpPr>
        <p:spPr>
          <a:xfrm>
            <a:off x="7539399" y="5289753"/>
            <a:ext cx="450850" cy="457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F438A7D-800B-4C49-97D5-798BA44F27CE}"/>
              </a:ext>
            </a:extLst>
          </p:cNvPr>
          <p:cNvSpPr txBox="1"/>
          <p:nvPr/>
        </p:nvSpPr>
        <p:spPr>
          <a:xfrm>
            <a:off x="7384182" y="5109273"/>
            <a:ext cx="907945"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0m       200m</a:t>
            </a:r>
          </a:p>
        </p:txBody>
      </p:sp>
      <p:sp>
        <p:nvSpPr>
          <p:cNvPr id="41" name="TextBox 40">
            <a:extLst>
              <a:ext uri="{FF2B5EF4-FFF2-40B4-BE49-F238E27FC236}">
                <a16:creationId xmlns:a16="http://schemas.microsoft.com/office/drawing/2014/main" id="{2AB989F1-1C89-1C43-8D10-E56FA6915FB7}"/>
              </a:ext>
            </a:extLst>
          </p:cNvPr>
          <p:cNvSpPr txBox="1"/>
          <p:nvPr/>
        </p:nvSpPr>
        <p:spPr>
          <a:xfrm>
            <a:off x="9824937" y="3825898"/>
            <a:ext cx="124040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CA-SCB</a:t>
            </a:r>
          </a:p>
        </p:txBody>
      </p:sp>
      <p:sp>
        <p:nvSpPr>
          <p:cNvPr id="42" name="TextBox 41">
            <a:extLst>
              <a:ext uri="{FF2B5EF4-FFF2-40B4-BE49-F238E27FC236}">
                <a16:creationId xmlns:a16="http://schemas.microsoft.com/office/drawing/2014/main" id="{3CEE19CA-E4F0-FB49-9D9F-7B147573AD9B}"/>
              </a:ext>
            </a:extLst>
          </p:cNvPr>
          <p:cNvSpPr txBox="1"/>
          <p:nvPr/>
        </p:nvSpPr>
        <p:spPr>
          <a:xfrm>
            <a:off x="9491834" y="4172840"/>
            <a:ext cx="124040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CA-SCC</a:t>
            </a:r>
          </a:p>
        </p:txBody>
      </p:sp>
      <p:sp>
        <p:nvSpPr>
          <p:cNvPr id="43" name="Rectangle 42">
            <a:extLst>
              <a:ext uri="{FF2B5EF4-FFF2-40B4-BE49-F238E27FC236}">
                <a16:creationId xmlns:a16="http://schemas.microsoft.com/office/drawing/2014/main" id="{7012CFB3-C4D7-B848-AE22-4F9A6DFF4C3B}"/>
              </a:ext>
            </a:extLst>
          </p:cNvPr>
          <p:cNvSpPr/>
          <p:nvPr/>
        </p:nvSpPr>
        <p:spPr>
          <a:xfrm>
            <a:off x="9804058" y="5267023"/>
            <a:ext cx="450850" cy="457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44078DC-46AE-4144-B9B8-DD2B60C0538F}"/>
              </a:ext>
            </a:extLst>
          </p:cNvPr>
          <p:cNvSpPr txBox="1"/>
          <p:nvPr/>
        </p:nvSpPr>
        <p:spPr>
          <a:xfrm>
            <a:off x="9648841" y="5076033"/>
            <a:ext cx="907945"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0m       200m</a:t>
            </a:r>
          </a:p>
        </p:txBody>
      </p:sp>
      <p:pic>
        <p:nvPicPr>
          <p:cNvPr id="18" name="Picture 17">
            <a:extLst>
              <a:ext uri="{FF2B5EF4-FFF2-40B4-BE49-F238E27FC236}">
                <a16:creationId xmlns:a16="http://schemas.microsoft.com/office/drawing/2014/main" id="{6DCA4884-2CBF-DC4A-BA51-D8275159116A}"/>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1701171" y="3266411"/>
            <a:ext cx="110748" cy="2104985"/>
          </a:xfrm>
          <a:prstGeom prst="rect">
            <a:avLst/>
          </a:prstGeom>
        </p:spPr>
      </p:pic>
      <p:sp>
        <p:nvSpPr>
          <p:cNvPr id="47" name="TextBox 46">
            <a:extLst>
              <a:ext uri="{FF2B5EF4-FFF2-40B4-BE49-F238E27FC236}">
                <a16:creationId xmlns:a16="http://schemas.microsoft.com/office/drawing/2014/main" id="{930435A3-69D5-1844-ABBE-EC3A0DCA56C4}"/>
              </a:ext>
            </a:extLst>
          </p:cNvPr>
          <p:cNvSpPr txBox="1"/>
          <p:nvPr/>
        </p:nvSpPr>
        <p:spPr>
          <a:xfrm>
            <a:off x="11685528" y="3215704"/>
            <a:ext cx="43171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CTI</a:t>
            </a:r>
          </a:p>
        </p:txBody>
      </p:sp>
      <p:sp>
        <p:nvSpPr>
          <p:cNvPr id="50" name="TextBox 49">
            <a:extLst>
              <a:ext uri="{FF2B5EF4-FFF2-40B4-BE49-F238E27FC236}">
                <a16:creationId xmlns:a16="http://schemas.microsoft.com/office/drawing/2014/main" id="{790128F3-503E-8C44-99B8-F2A610BF4242}"/>
              </a:ext>
            </a:extLst>
          </p:cNvPr>
          <p:cNvSpPr txBox="1"/>
          <p:nvPr/>
        </p:nvSpPr>
        <p:spPr>
          <a:xfrm>
            <a:off x="7167263" y="3189587"/>
            <a:ext cx="1143482"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 </a:t>
            </a:r>
            <a:r>
              <a:rPr lang="en-US" sz="1200" b="1" dirty="0" err="1">
                <a:latin typeface="Arial" panose="020B0604020202020204" pitchFamily="34" charset="0"/>
                <a:cs typeface="Arial" panose="020B0604020202020204" pitchFamily="34" charset="0"/>
              </a:rPr>
              <a:t>ABoVE</a:t>
            </a:r>
            <a:r>
              <a:rPr lang="en-US" sz="1200" b="1" dirty="0">
                <a:latin typeface="Arial" panose="020B0604020202020204" pitchFamily="34" charset="0"/>
                <a:cs typeface="Arial" panose="020B0604020202020204" pitchFamily="34" charset="0"/>
              </a:rPr>
              <a:t> LC</a:t>
            </a:r>
          </a:p>
        </p:txBody>
      </p:sp>
      <p:sp>
        <p:nvSpPr>
          <p:cNvPr id="51" name="TextBox 50">
            <a:extLst>
              <a:ext uri="{FF2B5EF4-FFF2-40B4-BE49-F238E27FC236}">
                <a16:creationId xmlns:a16="http://schemas.microsoft.com/office/drawing/2014/main" id="{19B008D0-43A6-4240-A36D-9CE0DE6E8278}"/>
              </a:ext>
            </a:extLst>
          </p:cNvPr>
          <p:cNvSpPr txBox="1"/>
          <p:nvPr/>
        </p:nvSpPr>
        <p:spPr>
          <a:xfrm>
            <a:off x="9416721" y="3185024"/>
            <a:ext cx="804179"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B) CTI</a:t>
            </a:r>
          </a:p>
        </p:txBody>
      </p:sp>
      <p:sp>
        <p:nvSpPr>
          <p:cNvPr id="52" name="TextBox 51">
            <a:extLst>
              <a:ext uri="{FF2B5EF4-FFF2-40B4-BE49-F238E27FC236}">
                <a16:creationId xmlns:a16="http://schemas.microsoft.com/office/drawing/2014/main" id="{1FF21C9E-DAA3-074A-A824-98C92457F3CA}"/>
              </a:ext>
            </a:extLst>
          </p:cNvPr>
          <p:cNvSpPr txBox="1"/>
          <p:nvPr/>
        </p:nvSpPr>
        <p:spPr>
          <a:xfrm>
            <a:off x="7204301" y="5459156"/>
            <a:ext cx="4938918" cy="923330"/>
          </a:xfrm>
          <a:prstGeom prst="rect">
            <a:avLst/>
          </a:prstGeom>
          <a:noFill/>
        </p:spPr>
        <p:txBody>
          <a:bodyPr wrap="square" lIns="0" tIns="0" rIns="0" bIns="0" rtlCol="0">
            <a:spAutoFit/>
          </a:bodyPr>
          <a:lstStyle/>
          <a:p>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Landsat-based annual land cover (Wang et al. 2019) within 1-km TCF model grid cell. </a:t>
            </a:r>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A static compound topographic index (</a:t>
            </a:r>
            <a:r>
              <a:rPr lang="en-US" sz="1200" dirty="0">
                <a:highlight>
                  <a:srgbClr val="FFFF00"/>
                </a:highlight>
                <a:latin typeface="Arial" panose="020B0604020202020204" pitchFamily="34" charset="0"/>
                <a:cs typeface="Arial" panose="020B0604020202020204" pitchFamily="34" charset="0"/>
              </a:rPr>
              <a:t>CTI</a:t>
            </a:r>
            <a:r>
              <a:rPr lang="en-US" sz="1200" dirty="0">
                <a:latin typeface="Arial" panose="020B0604020202020204" pitchFamily="34" charset="0"/>
                <a:cs typeface="Arial" panose="020B0604020202020204" pitchFamily="34" charset="0"/>
              </a:rPr>
              <a:t>) indicates potential gradients of landscape moisture status, </a:t>
            </a:r>
            <a:r>
              <a:rPr lang="en-US" sz="1200" i="1" dirty="0">
                <a:latin typeface="Arial" panose="020B0604020202020204" pitchFamily="34" charset="0"/>
                <a:cs typeface="Arial" panose="020B0604020202020204" pitchFamily="34" charset="0"/>
              </a:rPr>
              <a:t>but ultimately spaceborne microwave sensors capable of detecting fine scale soil moisture are needed.</a:t>
            </a: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1E3DD7C-7A82-B043-B3AC-A345647B7E78}"/>
              </a:ext>
            </a:extLst>
          </p:cNvPr>
          <p:cNvSpPr txBox="1"/>
          <p:nvPr/>
        </p:nvSpPr>
        <p:spPr>
          <a:xfrm rot="16200000">
            <a:off x="11479769" y="4773540"/>
            <a:ext cx="938014" cy="307777"/>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 Wetter</a:t>
            </a:r>
          </a:p>
        </p:txBody>
      </p:sp>
      <p:sp>
        <p:nvSpPr>
          <p:cNvPr id="65" name="TextBox 64">
            <a:extLst>
              <a:ext uri="{FF2B5EF4-FFF2-40B4-BE49-F238E27FC236}">
                <a16:creationId xmlns:a16="http://schemas.microsoft.com/office/drawing/2014/main" id="{16666D37-7E80-104D-9ADC-88111EFE67BF}"/>
              </a:ext>
            </a:extLst>
          </p:cNvPr>
          <p:cNvSpPr txBox="1"/>
          <p:nvPr/>
        </p:nvSpPr>
        <p:spPr>
          <a:xfrm rot="16200000">
            <a:off x="11557308" y="3707374"/>
            <a:ext cx="752129" cy="307777"/>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Drier→</a:t>
            </a:r>
          </a:p>
        </p:txBody>
      </p:sp>
      <p:pic>
        <p:nvPicPr>
          <p:cNvPr id="71" name="Picture 70">
            <a:extLst>
              <a:ext uri="{FF2B5EF4-FFF2-40B4-BE49-F238E27FC236}">
                <a16:creationId xmlns:a16="http://schemas.microsoft.com/office/drawing/2014/main" id="{1C40A2BE-91B2-3C4D-B439-A66DBE520714}"/>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5472529" y="3232235"/>
            <a:ext cx="1481481" cy="899238"/>
          </a:xfrm>
          <a:prstGeom prst="rect">
            <a:avLst/>
          </a:prstGeom>
          <a:ln w="19050">
            <a:solidFill>
              <a:srgbClr val="00B050"/>
            </a:solidFill>
          </a:ln>
        </p:spPr>
      </p:pic>
      <p:pic>
        <p:nvPicPr>
          <p:cNvPr id="73" name="Picture 72">
            <a:extLst>
              <a:ext uri="{FF2B5EF4-FFF2-40B4-BE49-F238E27FC236}">
                <a16:creationId xmlns:a16="http://schemas.microsoft.com/office/drawing/2014/main" id="{6C5C5A69-4AC7-CC40-9F74-15E6B00E1CB0}"/>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rot="5400000">
            <a:off x="5745009" y="4166029"/>
            <a:ext cx="937202" cy="1477896"/>
          </a:xfrm>
          <a:prstGeom prst="rect">
            <a:avLst/>
          </a:prstGeom>
          <a:ln w="19050">
            <a:solidFill>
              <a:srgbClr val="FF0000"/>
            </a:solidFill>
          </a:ln>
        </p:spPr>
      </p:pic>
      <p:sp>
        <p:nvSpPr>
          <p:cNvPr id="74" name="TextBox 73">
            <a:extLst>
              <a:ext uri="{FF2B5EF4-FFF2-40B4-BE49-F238E27FC236}">
                <a16:creationId xmlns:a16="http://schemas.microsoft.com/office/drawing/2014/main" id="{0757E754-EABB-264F-AF51-66731841E1CE}"/>
              </a:ext>
            </a:extLst>
          </p:cNvPr>
          <p:cNvSpPr txBox="1"/>
          <p:nvPr/>
        </p:nvSpPr>
        <p:spPr>
          <a:xfrm>
            <a:off x="5392284" y="4175790"/>
            <a:ext cx="1655057" cy="276999"/>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Landscape (CA-SCC)</a:t>
            </a:r>
          </a:p>
        </p:txBody>
      </p:sp>
      <p:sp>
        <p:nvSpPr>
          <p:cNvPr id="75" name="TextBox 74">
            <a:extLst>
              <a:ext uri="{FF2B5EF4-FFF2-40B4-BE49-F238E27FC236}">
                <a16:creationId xmlns:a16="http://schemas.microsoft.com/office/drawing/2014/main" id="{C713E9B1-81C7-B943-B53E-FF8DC792888D}"/>
              </a:ext>
            </a:extLst>
          </p:cNvPr>
          <p:cNvSpPr txBox="1"/>
          <p:nvPr/>
        </p:nvSpPr>
        <p:spPr>
          <a:xfrm>
            <a:off x="5481805" y="2985042"/>
            <a:ext cx="1515870" cy="276999"/>
          </a:xfrm>
          <a:prstGeom prst="rect">
            <a:avLst/>
          </a:prstGeom>
          <a:noFill/>
          <a:ln>
            <a:noFill/>
          </a:ln>
        </p:spPr>
        <p:txBody>
          <a:bodyPr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Bog (CA-SCB)</a:t>
            </a:r>
          </a:p>
        </p:txBody>
      </p:sp>
      <p:sp>
        <p:nvSpPr>
          <p:cNvPr id="77" name="TextBox 76">
            <a:extLst>
              <a:ext uri="{FF2B5EF4-FFF2-40B4-BE49-F238E27FC236}">
                <a16:creationId xmlns:a16="http://schemas.microsoft.com/office/drawing/2014/main" id="{5E224D96-013A-6C4E-B861-6D1C54856E18}"/>
              </a:ext>
            </a:extLst>
          </p:cNvPr>
          <p:cNvSpPr txBox="1"/>
          <p:nvPr/>
        </p:nvSpPr>
        <p:spPr>
          <a:xfrm>
            <a:off x="1871053" y="3140038"/>
            <a:ext cx="887499"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 CA-SCC</a:t>
            </a:r>
          </a:p>
        </p:txBody>
      </p:sp>
      <p:sp>
        <p:nvSpPr>
          <p:cNvPr id="78" name="TextBox 77">
            <a:extLst>
              <a:ext uri="{FF2B5EF4-FFF2-40B4-BE49-F238E27FC236}">
                <a16:creationId xmlns:a16="http://schemas.microsoft.com/office/drawing/2014/main" id="{A98BFD24-3D51-204E-B927-129DC9008003}"/>
              </a:ext>
            </a:extLst>
          </p:cNvPr>
          <p:cNvSpPr txBox="1"/>
          <p:nvPr/>
        </p:nvSpPr>
        <p:spPr>
          <a:xfrm>
            <a:off x="1870786" y="3017785"/>
            <a:ext cx="856992" cy="246221"/>
          </a:xfrm>
          <a:prstGeom prst="rect">
            <a:avLst/>
          </a:prstGeom>
          <a:noFill/>
        </p:spPr>
        <p:txBody>
          <a:bodyPr wrap="square" rtlCol="0">
            <a:spAutoFit/>
          </a:bodyPr>
          <a:lstStyle/>
          <a:p>
            <a:r>
              <a:rPr lang="en-US" sz="1000" dirty="0">
                <a:solidFill>
                  <a:srgbClr val="3F9758"/>
                </a:solidFill>
                <a:latin typeface="Arial" panose="020B0604020202020204" pitchFamily="34" charset="0"/>
                <a:cs typeface="Arial" panose="020B0604020202020204" pitchFamily="34" charset="0"/>
              </a:rPr>
              <a:t>- CA-SCB</a:t>
            </a:r>
          </a:p>
        </p:txBody>
      </p:sp>
      <p:sp>
        <p:nvSpPr>
          <p:cNvPr id="79" name="TextBox 78">
            <a:extLst>
              <a:ext uri="{FF2B5EF4-FFF2-40B4-BE49-F238E27FC236}">
                <a16:creationId xmlns:a16="http://schemas.microsoft.com/office/drawing/2014/main" id="{C343BB9D-A776-9A44-BCD4-557F822E8902}"/>
              </a:ext>
            </a:extLst>
          </p:cNvPr>
          <p:cNvSpPr txBox="1"/>
          <p:nvPr/>
        </p:nvSpPr>
        <p:spPr>
          <a:xfrm>
            <a:off x="1873904" y="3266471"/>
            <a:ext cx="110164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TCF model</a:t>
            </a:r>
          </a:p>
        </p:txBody>
      </p:sp>
      <p:sp>
        <p:nvSpPr>
          <p:cNvPr id="80" name="TextBox 79">
            <a:extLst>
              <a:ext uri="{FF2B5EF4-FFF2-40B4-BE49-F238E27FC236}">
                <a16:creationId xmlns:a16="http://schemas.microsoft.com/office/drawing/2014/main" id="{BF3EFA73-0447-1148-9FED-7B2B1CB834D6}"/>
              </a:ext>
            </a:extLst>
          </p:cNvPr>
          <p:cNvSpPr txBox="1"/>
          <p:nvPr/>
        </p:nvSpPr>
        <p:spPr>
          <a:xfrm>
            <a:off x="478533" y="3022177"/>
            <a:ext cx="760468"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 NEE</a:t>
            </a:r>
          </a:p>
        </p:txBody>
      </p:sp>
      <p:sp>
        <p:nvSpPr>
          <p:cNvPr id="81" name="TextBox 80">
            <a:extLst>
              <a:ext uri="{FF2B5EF4-FFF2-40B4-BE49-F238E27FC236}">
                <a16:creationId xmlns:a16="http://schemas.microsoft.com/office/drawing/2014/main" id="{CB2CB7AB-AA3C-334A-A357-17840C7C883E}"/>
              </a:ext>
            </a:extLst>
          </p:cNvPr>
          <p:cNvSpPr txBox="1"/>
          <p:nvPr/>
        </p:nvSpPr>
        <p:spPr>
          <a:xfrm>
            <a:off x="3202088" y="3020267"/>
            <a:ext cx="146024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B) CH</a:t>
            </a:r>
            <a:r>
              <a:rPr lang="en-US" sz="1200" b="1" baseline="-25000" dirty="0">
                <a:latin typeface="Arial" panose="020B0604020202020204" pitchFamily="34" charset="0"/>
                <a:cs typeface="Arial" panose="020B0604020202020204" pitchFamily="34" charset="0"/>
              </a:rPr>
              <a:t>4</a:t>
            </a:r>
            <a:r>
              <a:rPr lang="en-US" sz="1200" b="1" dirty="0">
                <a:latin typeface="Arial" panose="020B0604020202020204" pitchFamily="34" charset="0"/>
                <a:cs typeface="Arial" panose="020B0604020202020204" pitchFamily="34" charset="0"/>
              </a:rPr>
              <a:t> emissions</a:t>
            </a:r>
          </a:p>
        </p:txBody>
      </p:sp>
      <p:cxnSp>
        <p:nvCxnSpPr>
          <p:cNvPr id="83" name="Straight Connector 82">
            <a:extLst>
              <a:ext uri="{FF2B5EF4-FFF2-40B4-BE49-F238E27FC236}">
                <a16:creationId xmlns:a16="http://schemas.microsoft.com/office/drawing/2014/main" id="{0AC699F3-65D4-2B48-B3CB-B5C0411ABEE5}"/>
              </a:ext>
            </a:extLst>
          </p:cNvPr>
          <p:cNvCxnSpPr>
            <a:cxnSpLocks/>
          </p:cNvCxnSpPr>
          <p:nvPr/>
        </p:nvCxnSpPr>
        <p:spPr>
          <a:xfrm>
            <a:off x="683573" y="3422130"/>
            <a:ext cx="5004" cy="1344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F9DD597-802A-B84D-A179-8A32ACC3A31F}"/>
              </a:ext>
            </a:extLst>
          </p:cNvPr>
          <p:cNvCxnSpPr>
            <a:cxnSpLocks/>
          </p:cNvCxnSpPr>
          <p:nvPr/>
        </p:nvCxnSpPr>
        <p:spPr>
          <a:xfrm>
            <a:off x="3417118" y="3365552"/>
            <a:ext cx="0" cy="1366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21231F10-9605-6A40-A74F-7DE3988CDEEF}"/>
              </a:ext>
            </a:extLst>
          </p:cNvPr>
          <p:cNvSpPr txBox="1"/>
          <p:nvPr/>
        </p:nvSpPr>
        <p:spPr>
          <a:xfrm rot="16200000">
            <a:off x="-321662" y="4919188"/>
            <a:ext cx="1184456" cy="184666"/>
          </a:xfrm>
          <a:prstGeom prst="rect">
            <a:avLst/>
          </a:prstGeom>
          <a:solidFill>
            <a:schemeClr val="bg1"/>
          </a:solidFill>
        </p:spPr>
        <p:txBody>
          <a:bodyPr wrap="square" lIns="0" tIns="0" rIns="0" bIns="0" rtlCol="0">
            <a:spAutoFit/>
          </a:bodyPr>
          <a:lstStyle/>
          <a:p>
            <a:r>
              <a:rPr lang="en-US" sz="1200" dirty="0">
                <a:latin typeface="Arial" panose="020B0604020202020204" pitchFamily="34" charset="0"/>
                <a:cs typeface="Arial" panose="020B0604020202020204" pitchFamily="34" charset="0"/>
              </a:rPr>
              <a:t>gCO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yr</a:t>
            </a:r>
            <a:r>
              <a:rPr lang="en-US" sz="1200" baseline="30000" dirty="0">
                <a:latin typeface="Arial" panose="020B0604020202020204" pitchFamily="34" charset="0"/>
                <a:cs typeface="Arial" panose="020B0604020202020204" pitchFamily="34" charset="0"/>
              </a:rPr>
              <a:t>-1</a:t>
            </a:r>
          </a:p>
        </p:txBody>
      </p:sp>
      <p:sp>
        <p:nvSpPr>
          <p:cNvPr id="91" name="TextBox 90">
            <a:extLst>
              <a:ext uri="{FF2B5EF4-FFF2-40B4-BE49-F238E27FC236}">
                <a16:creationId xmlns:a16="http://schemas.microsoft.com/office/drawing/2014/main" id="{40E915A8-3570-4545-93B7-8A3D700057BD}"/>
              </a:ext>
            </a:extLst>
          </p:cNvPr>
          <p:cNvSpPr txBox="1"/>
          <p:nvPr/>
        </p:nvSpPr>
        <p:spPr>
          <a:xfrm rot="16200000">
            <a:off x="-431875" y="3766342"/>
            <a:ext cx="2028583"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-10      -5         0        5</a:t>
            </a:r>
          </a:p>
        </p:txBody>
      </p:sp>
      <p:sp>
        <p:nvSpPr>
          <p:cNvPr id="92" name="TextBox 91">
            <a:extLst>
              <a:ext uri="{FF2B5EF4-FFF2-40B4-BE49-F238E27FC236}">
                <a16:creationId xmlns:a16="http://schemas.microsoft.com/office/drawing/2014/main" id="{AACC3656-3448-8B46-AA7A-C19C30864EBB}"/>
              </a:ext>
            </a:extLst>
          </p:cNvPr>
          <p:cNvSpPr txBox="1"/>
          <p:nvPr/>
        </p:nvSpPr>
        <p:spPr>
          <a:xfrm rot="16200000">
            <a:off x="2315180" y="3707506"/>
            <a:ext cx="2028583"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0         50        100</a:t>
            </a:r>
          </a:p>
        </p:txBody>
      </p:sp>
      <p:sp>
        <p:nvSpPr>
          <p:cNvPr id="58" name="TextBox 57">
            <a:extLst>
              <a:ext uri="{FF2B5EF4-FFF2-40B4-BE49-F238E27FC236}">
                <a16:creationId xmlns:a16="http://schemas.microsoft.com/office/drawing/2014/main" id="{8DE92F12-8F73-D347-BE1D-FD07D2BEC97D}"/>
              </a:ext>
            </a:extLst>
          </p:cNvPr>
          <p:cNvSpPr txBox="1"/>
          <p:nvPr/>
        </p:nvSpPr>
        <p:spPr>
          <a:xfrm>
            <a:off x="696964" y="4808977"/>
            <a:ext cx="2040994" cy="169277"/>
          </a:xfrm>
          <a:prstGeom prst="rect">
            <a:avLst/>
          </a:prstGeom>
          <a:solidFill>
            <a:schemeClr val="bg1"/>
          </a:solidFill>
        </p:spPr>
        <p:txBody>
          <a:bodyPr wrap="square" lIns="0" tIns="0" rIns="0" bIns="0" rtlCol="0">
            <a:spAutoFit/>
          </a:bodyPr>
          <a:lstStyle/>
          <a:p>
            <a:r>
              <a:rPr lang="en-US" sz="1100" dirty="0">
                <a:latin typeface="Arial" panose="020B0604020202020204" pitchFamily="34" charset="0"/>
                <a:cs typeface="Arial" panose="020B0604020202020204" pitchFamily="34" charset="0"/>
              </a:rPr>
              <a:t> Apr.              Jul.            Oct.</a:t>
            </a:r>
          </a:p>
        </p:txBody>
      </p:sp>
      <p:sp>
        <p:nvSpPr>
          <p:cNvPr id="93" name="TextBox 92">
            <a:extLst>
              <a:ext uri="{FF2B5EF4-FFF2-40B4-BE49-F238E27FC236}">
                <a16:creationId xmlns:a16="http://schemas.microsoft.com/office/drawing/2014/main" id="{33BE5D42-5C73-324C-8303-367ECDFD9996}"/>
              </a:ext>
            </a:extLst>
          </p:cNvPr>
          <p:cNvSpPr txBox="1"/>
          <p:nvPr/>
        </p:nvSpPr>
        <p:spPr>
          <a:xfrm>
            <a:off x="3417117" y="4788025"/>
            <a:ext cx="2040994" cy="169277"/>
          </a:xfrm>
          <a:prstGeom prst="rect">
            <a:avLst/>
          </a:prstGeom>
          <a:solidFill>
            <a:schemeClr val="bg1"/>
          </a:solidFill>
        </p:spPr>
        <p:txBody>
          <a:bodyPr wrap="square" lIns="0" tIns="0" rIns="0" bIns="0" rtlCol="0">
            <a:spAutoFit/>
          </a:bodyPr>
          <a:lstStyle/>
          <a:p>
            <a:r>
              <a:rPr lang="en-US" sz="1100" dirty="0">
                <a:latin typeface="Arial" panose="020B0604020202020204" pitchFamily="34" charset="0"/>
                <a:cs typeface="Arial" panose="020B0604020202020204" pitchFamily="34" charset="0"/>
              </a:rPr>
              <a:t> Apr.              Jul.            Oct.</a:t>
            </a:r>
          </a:p>
        </p:txBody>
      </p:sp>
      <p:sp>
        <p:nvSpPr>
          <p:cNvPr id="94" name="TextBox 93">
            <a:extLst>
              <a:ext uri="{FF2B5EF4-FFF2-40B4-BE49-F238E27FC236}">
                <a16:creationId xmlns:a16="http://schemas.microsoft.com/office/drawing/2014/main" id="{8DBFD231-7CFF-9546-9030-1A773160BFB4}"/>
              </a:ext>
            </a:extLst>
          </p:cNvPr>
          <p:cNvSpPr txBox="1"/>
          <p:nvPr/>
        </p:nvSpPr>
        <p:spPr>
          <a:xfrm>
            <a:off x="554984" y="5478095"/>
            <a:ext cx="2155542" cy="169277"/>
          </a:xfrm>
          <a:prstGeom prst="rect">
            <a:avLst/>
          </a:prstGeom>
          <a:solidFill>
            <a:schemeClr val="bg1"/>
          </a:solidFill>
        </p:spPr>
        <p:txBody>
          <a:bodyPr wrap="square" lIns="0" tIns="0" rIns="0" bIns="0" rtlCol="0">
            <a:spAutoFit/>
          </a:bodyPr>
          <a:lstStyle/>
          <a:p>
            <a:r>
              <a:rPr lang="en-US" sz="1100" dirty="0">
                <a:latin typeface="Arial" panose="020B0604020202020204" pitchFamily="34" charset="0"/>
                <a:cs typeface="Arial" panose="020B0604020202020204" pitchFamily="34" charset="0"/>
              </a:rPr>
              <a:t>-250   -200   -150    -100   -50    0  </a:t>
            </a:r>
          </a:p>
        </p:txBody>
      </p:sp>
      <p:sp>
        <p:nvSpPr>
          <p:cNvPr id="95" name="TextBox 94">
            <a:extLst>
              <a:ext uri="{FF2B5EF4-FFF2-40B4-BE49-F238E27FC236}">
                <a16:creationId xmlns:a16="http://schemas.microsoft.com/office/drawing/2014/main" id="{8B9BEEC7-FDE3-3744-8122-C39AECC93EF3}"/>
              </a:ext>
            </a:extLst>
          </p:cNvPr>
          <p:cNvSpPr txBox="1"/>
          <p:nvPr/>
        </p:nvSpPr>
        <p:spPr>
          <a:xfrm>
            <a:off x="3160633" y="5459156"/>
            <a:ext cx="2265799" cy="169277"/>
          </a:xfrm>
          <a:prstGeom prst="rect">
            <a:avLst/>
          </a:prstGeom>
          <a:solidFill>
            <a:schemeClr val="bg1"/>
          </a:solidFill>
        </p:spPr>
        <p:txBody>
          <a:bodyPr wrap="square" lIns="0" tIns="0" rIns="0" bIns="0" rtlCol="0">
            <a:spAutoFit/>
          </a:bodyPr>
          <a:lstStyle/>
          <a:p>
            <a:r>
              <a:rPr lang="en-US" sz="1100" dirty="0">
                <a:latin typeface="Arial" panose="020B0604020202020204" pitchFamily="34" charset="0"/>
                <a:cs typeface="Arial" panose="020B0604020202020204" pitchFamily="34" charset="0"/>
              </a:rPr>
              <a:t>0      2      4      6      8     10    12    14</a:t>
            </a:r>
          </a:p>
        </p:txBody>
      </p:sp>
      <p:sp>
        <p:nvSpPr>
          <p:cNvPr id="96" name="TextBox 95">
            <a:extLst>
              <a:ext uri="{FF2B5EF4-FFF2-40B4-BE49-F238E27FC236}">
                <a16:creationId xmlns:a16="http://schemas.microsoft.com/office/drawing/2014/main" id="{AB8727C7-3867-BF47-94D1-683D5703DEE3}"/>
              </a:ext>
            </a:extLst>
          </p:cNvPr>
          <p:cNvSpPr txBox="1"/>
          <p:nvPr/>
        </p:nvSpPr>
        <p:spPr>
          <a:xfrm rot="16200000">
            <a:off x="2381171" y="3734732"/>
            <a:ext cx="1184456" cy="184666"/>
          </a:xfrm>
          <a:prstGeom prst="rect">
            <a:avLst/>
          </a:prstGeom>
          <a:solidFill>
            <a:schemeClr val="bg1"/>
          </a:solidFill>
        </p:spPr>
        <p:txBody>
          <a:bodyPr wrap="square" lIns="0" tIns="0" rIns="0" bIns="0" rtlCol="0">
            <a:spAutoFit/>
          </a:bodyPr>
          <a:lstStyle/>
          <a:p>
            <a:r>
              <a:rPr lang="en-US" sz="1200" dirty="0">
                <a:latin typeface="Arial" panose="020B0604020202020204" pitchFamily="34" charset="0"/>
                <a:cs typeface="Arial" panose="020B0604020202020204" pitchFamily="34" charset="0"/>
              </a:rPr>
              <a:t>mgCH</a:t>
            </a:r>
            <a:r>
              <a:rPr lang="en-US" sz="1200" baseline="-25000" dirty="0">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d</a:t>
            </a:r>
            <a:r>
              <a:rPr lang="en-US" sz="1200" baseline="30000" dirty="0">
                <a:latin typeface="Arial" panose="020B0604020202020204" pitchFamily="34" charset="0"/>
                <a:cs typeface="Arial" panose="020B0604020202020204" pitchFamily="34" charset="0"/>
              </a:rPr>
              <a:t>-1</a:t>
            </a:r>
          </a:p>
        </p:txBody>
      </p:sp>
      <p:pic>
        <p:nvPicPr>
          <p:cNvPr id="100" name="Picture 99">
            <a:extLst>
              <a:ext uri="{FF2B5EF4-FFF2-40B4-BE49-F238E27FC236}">
                <a16:creationId xmlns:a16="http://schemas.microsoft.com/office/drawing/2014/main" id="{309E1548-98E8-784B-B387-B7812D14AFDA}"/>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546779" y="5112646"/>
            <a:ext cx="2040995" cy="338591"/>
          </a:xfrm>
          <a:prstGeom prst="rect">
            <a:avLst/>
          </a:prstGeom>
        </p:spPr>
      </p:pic>
      <p:sp>
        <p:nvSpPr>
          <p:cNvPr id="102" name="TextBox 101">
            <a:extLst>
              <a:ext uri="{FF2B5EF4-FFF2-40B4-BE49-F238E27FC236}">
                <a16:creationId xmlns:a16="http://schemas.microsoft.com/office/drawing/2014/main" id="{E3D8D18F-13E6-7D48-B300-5953818D50BE}"/>
              </a:ext>
            </a:extLst>
          </p:cNvPr>
          <p:cNvSpPr txBox="1"/>
          <p:nvPr/>
        </p:nvSpPr>
        <p:spPr>
          <a:xfrm rot="16200000">
            <a:off x="2413951" y="4956290"/>
            <a:ext cx="1184456" cy="184666"/>
          </a:xfrm>
          <a:prstGeom prst="rect">
            <a:avLst/>
          </a:prstGeom>
          <a:solidFill>
            <a:schemeClr val="bg1"/>
          </a:solidFill>
        </p:spPr>
        <p:txBody>
          <a:bodyPr wrap="square" lIns="0" tIns="0" rIns="0" bIns="0" rtlCol="0">
            <a:spAutoFit/>
          </a:bodyPr>
          <a:lstStyle/>
          <a:p>
            <a:r>
              <a:rPr lang="en-US" sz="1200" dirty="0">
                <a:latin typeface="Arial" panose="020B0604020202020204" pitchFamily="34" charset="0"/>
                <a:cs typeface="Arial" panose="020B0604020202020204" pitchFamily="34" charset="0"/>
              </a:rPr>
              <a:t>gCH</a:t>
            </a:r>
            <a:r>
              <a:rPr lang="en-US" sz="1200" baseline="-25000" dirty="0">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yr</a:t>
            </a:r>
            <a:r>
              <a:rPr lang="en-US" sz="1200" baseline="30000" dirty="0">
                <a:latin typeface="Arial" panose="020B0604020202020204" pitchFamily="34" charset="0"/>
                <a:cs typeface="Arial" panose="020B0604020202020204" pitchFamily="34" charset="0"/>
              </a:rPr>
              <a:t>-1</a:t>
            </a:r>
          </a:p>
        </p:txBody>
      </p:sp>
      <p:sp>
        <p:nvSpPr>
          <p:cNvPr id="103" name="TextBox 102">
            <a:extLst>
              <a:ext uri="{FF2B5EF4-FFF2-40B4-BE49-F238E27FC236}">
                <a16:creationId xmlns:a16="http://schemas.microsoft.com/office/drawing/2014/main" id="{0B6EB60D-90A2-4B4F-9B94-DE7EF1737896}"/>
              </a:ext>
            </a:extLst>
          </p:cNvPr>
          <p:cNvSpPr txBox="1"/>
          <p:nvPr/>
        </p:nvSpPr>
        <p:spPr>
          <a:xfrm>
            <a:off x="5536640" y="5364162"/>
            <a:ext cx="1699749" cy="400110"/>
          </a:xfrm>
          <a:prstGeom prst="rect">
            <a:avLst/>
          </a:prstGeom>
          <a:noFill/>
        </p:spPr>
        <p:txBody>
          <a:bodyPr wrap="square" rtlCol="0">
            <a:spAutoFit/>
          </a:bodyPr>
          <a:lstStyle/>
          <a:p>
            <a:r>
              <a:rPr lang="en-US" sz="1000" i="1" dirty="0">
                <a:solidFill>
                  <a:schemeClr val="bg2">
                    <a:lumMod val="50000"/>
                  </a:schemeClr>
                </a:solidFill>
                <a:latin typeface="Arial" panose="020B0604020202020204" pitchFamily="34" charset="0"/>
                <a:cs typeface="Arial" panose="020B0604020202020204" pitchFamily="34" charset="0"/>
              </a:rPr>
              <a:t>Photo credit Oliver </a:t>
            </a:r>
            <a:r>
              <a:rPr lang="en-US" sz="1000" i="1" dirty="0" err="1">
                <a:solidFill>
                  <a:schemeClr val="bg2">
                    <a:lumMod val="50000"/>
                  </a:schemeClr>
                </a:solidFill>
                <a:latin typeface="Arial" panose="020B0604020202020204" pitchFamily="34" charset="0"/>
                <a:cs typeface="Arial" panose="020B0604020202020204" pitchFamily="34" charset="0"/>
              </a:rPr>
              <a:t>Sonnentag</a:t>
            </a:r>
            <a:endParaRPr lang="en-US" sz="1000" i="1" dirty="0">
              <a:solidFill>
                <a:schemeClr val="bg2">
                  <a:lumMod val="50000"/>
                </a:schemeClr>
              </a:solidFill>
              <a:latin typeface="Arial" panose="020B0604020202020204" pitchFamily="34" charset="0"/>
              <a:cs typeface="Arial" panose="020B0604020202020204" pitchFamily="34" charset="0"/>
            </a:endParaRPr>
          </a:p>
        </p:txBody>
      </p:sp>
      <p:pic>
        <p:nvPicPr>
          <p:cNvPr id="105" name="Picture 104">
            <a:extLst>
              <a:ext uri="{FF2B5EF4-FFF2-40B4-BE49-F238E27FC236}">
                <a16:creationId xmlns:a16="http://schemas.microsoft.com/office/drawing/2014/main" id="{A7106417-8CF5-D24C-94AC-8BCFE62FFEA3}"/>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3166928" y="5068695"/>
            <a:ext cx="2267976" cy="403756"/>
          </a:xfrm>
          <a:prstGeom prst="rect">
            <a:avLst/>
          </a:prstGeom>
        </p:spPr>
      </p:pic>
    </p:spTree>
    <p:extLst>
      <p:ext uri="{BB962C8B-B14F-4D97-AF65-F5344CB8AC3E}">
        <p14:creationId xmlns:p14="http://schemas.microsoft.com/office/powerpoint/2010/main" val="3620767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9AF74-6762-E843-AA43-888635C435AC}"/>
              </a:ext>
            </a:extLst>
          </p:cNvPr>
          <p:cNvPicPr>
            <a:picLocks noChangeAspect="1"/>
          </p:cNvPicPr>
          <p:nvPr/>
        </p:nvPicPr>
        <p:blipFill rotWithShape="1">
          <a:blip r:embed="rId2"/>
          <a:srcRect l="10346" r="10023" b="20821"/>
          <a:stretch/>
        </p:blipFill>
        <p:spPr>
          <a:xfrm>
            <a:off x="94422" y="2923008"/>
            <a:ext cx="6105601" cy="3645568"/>
          </a:xfrm>
          <a:prstGeom prst="rect">
            <a:avLst/>
          </a:prstGeom>
        </p:spPr>
      </p:pic>
      <p:pic>
        <p:nvPicPr>
          <p:cNvPr id="9" name="Picture 8">
            <a:extLst>
              <a:ext uri="{FF2B5EF4-FFF2-40B4-BE49-F238E27FC236}">
                <a16:creationId xmlns:a16="http://schemas.microsoft.com/office/drawing/2014/main" id="{F450392A-8C7A-E44E-A27D-1A2BE0AD2DD9}"/>
              </a:ext>
            </a:extLst>
          </p:cNvPr>
          <p:cNvPicPr>
            <a:picLocks noChangeAspect="1"/>
          </p:cNvPicPr>
          <p:nvPr/>
        </p:nvPicPr>
        <p:blipFill rotWithShape="1">
          <a:blip r:embed="rId3"/>
          <a:srcRect t="11434"/>
          <a:stretch/>
        </p:blipFill>
        <p:spPr>
          <a:xfrm>
            <a:off x="6257321" y="3372766"/>
            <a:ext cx="5754237" cy="3380873"/>
          </a:xfrm>
          <a:prstGeom prst="rect">
            <a:avLst/>
          </a:prstGeom>
        </p:spPr>
      </p:pic>
      <p:pic>
        <p:nvPicPr>
          <p:cNvPr id="1028" name="Picture 4" descr="Pervasive shifts in forest dynamics in a changing world | Science">
            <a:extLst>
              <a:ext uri="{FF2B5EF4-FFF2-40B4-BE49-F238E27FC236}">
                <a16:creationId xmlns:a16="http://schemas.microsoft.com/office/drawing/2014/main" id="{8767F09D-FAA1-6F47-A3ED-FA2461B65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2" y="2402013"/>
            <a:ext cx="6103878" cy="170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499315-D71A-7A40-AF5F-B585EB6AE5F3}"/>
              </a:ext>
            </a:extLst>
          </p:cNvPr>
          <p:cNvSpPr txBox="1"/>
          <p:nvPr/>
        </p:nvSpPr>
        <p:spPr>
          <a:xfrm>
            <a:off x="276726" y="6525373"/>
            <a:ext cx="3586238" cy="307777"/>
          </a:xfrm>
          <a:prstGeom prst="rect">
            <a:avLst/>
          </a:prstGeom>
          <a:noFill/>
        </p:spPr>
        <p:txBody>
          <a:bodyPr wrap="none" rtlCol="0">
            <a:spAutoFit/>
          </a:bodyPr>
          <a:lstStyle/>
          <a:p>
            <a:r>
              <a:rPr lang="en-US" sz="1400" b="1" dirty="0"/>
              <a:t>Calle &amp; Poulter (2021), McDowell et al. (2020)</a:t>
            </a:r>
          </a:p>
        </p:txBody>
      </p:sp>
      <p:pic>
        <p:nvPicPr>
          <p:cNvPr id="1030" name="Picture 6" descr="Ducks Unlimited Canada National Boreal Program - Wetland Policy  Consultation - Ducks Unlimited Canada National Boreal Program">
            <a:extLst>
              <a:ext uri="{FF2B5EF4-FFF2-40B4-BE49-F238E27FC236}">
                <a16:creationId xmlns:a16="http://schemas.microsoft.com/office/drawing/2014/main" id="{30BEC123-C8AE-9A43-9972-912256B65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2864" y="1724163"/>
            <a:ext cx="2305248" cy="15358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01EE7D23-C8EF-2E43-AEF2-51B9D0D8F3E4}"/>
              </a:ext>
            </a:extLst>
          </p:cNvPr>
          <p:cNvCxnSpPr>
            <a:cxnSpLocks/>
          </p:cNvCxnSpPr>
          <p:nvPr/>
        </p:nvCxnSpPr>
        <p:spPr>
          <a:xfrm flipV="1">
            <a:off x="6972300" y="1746096"/>
            <a:ext cx="2730564" cy="17631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C4C047-08F2-814B-837E-B24483678AD3}"/>
              </a:ext>
            </a:extLst>
          </p:cNvPr>
          <p:cNvCxnSpPr>
            <a:cxnSpLocks/>
          </p:cNvCxnSpPr>
          <p:nvPr/>
        </p:nvCxnSpPr>
        <p:spPr>
          <a:xfrm flipV="1">
            <a:off x="11787809" y="3255477"/>
            <a:ext cx="220303" cy="27427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658309-DB40-5143-A65F-74F755ACA739}"/>
              </a:ext>
            </a:extLst>
          </p:cNvPr>
          <p:cNvSpPr txBox="1"/>
          <p:nvPr/>
        </p:nvSpPr>
        <p:spPr>
          <a:xfrm>
            <a:off x="43737" y="877371"/>
            <a:ext cx="10190748" cy="1785104"/>
          </a:xfrm>
          <a:prstGeom prst="rect">
            <a:avLst/>
          </a:prstGeom>
          <a:noFill/>
        </p:spPr>
        <p:txBody>
          <a:bodyPr wrap="square" rtlCol="0">
            <a:spAutoFit/>
          </a:bodyPr>
          <a:lstStyle/>
          <a:p>
            <a:r>
              <a:rPr lang="en-US" sz="2000" dirty="0"/>
              <a:t>Sub-grid cell processes within the LPJ land-surface model (Ben Poulter, Leo Calle, Zhen Zhang)</a:t>
            </a:r>
          </a:p>
          <a:p>
            <a:pPr marL="285750" indent="-285750">
              <a:buFontTx/>
              <a:buChar char="-"/>
            </a:pPr>
            <a:r>
              <a:rPr lang="en-US" dirty="0"/>
              <a:t>Representation of forest regrowth and recovery to avoid carbon ‘dilution’ effect</a:t>
            </a:r>
          </a:p>
          <a:p>
            <a:pPr marL="285750" indent="-285750">
              <a:buFontTx/>
              <a:buChar char="-"/>
            </a:pPr>
            <a:r>
              <a:rPr lang="en-US" b="1" dirty="0">
                <a:highlight>
                  <a:srgbClr val="FFFF00"/>
                </a:highlight>
              </a:rPr>
              <a:t>Use of topographic information for simulating sub-grid </a:t>
            </a:r>
            <a:r>
              <a:rPr lang="en-US" dirty="0"/>
              <a:t>cell level surface inundation using TOPMODEL</a:t>
            </a:r>
          </a:p>
          <a:p>
            <a:pPr marL="285750" indent="-285750">
              <a:buFontTx/>
              <a:buChar char="-"/>
            </a:pPr>
            <a:r>
              <a:rPr lang="en-US" dirty="0"/>
              <a:t>For boreal regions, </a:t>
            </a:r>
            <a:r>
              <a:rPr lang="en-US" b="1" dirty="0">
                <a:highlight>
                  <a:srgbClr val="FFFF00"/>
                </a:highlight>
              </a:rPr>
              <a:t>sub-grid cell model structure improves carbon dynamics following fire </a:t>
            </a:r>
            <a:br>
              <a:rPr lang="en-US" b="1" dirty="0">
                <a:highlight>
                  <a:srgbClr val="FFFF00"/>
                </a:highlight>
              </a:rPr>
            </a:br>
            <a:r>
              <a:rPr lang="en-US" b="1" dirty="0">
                <a:highlight>
                  <a:srgbClr val="FFFF00"/>
                </a:highlight>
              </a:rPr>
              <a:t>and enables simulations of wetland methane emissions</a:t>
            </a:r>
            <a:r>
              <a:rPr lang="en-US" dirty="0"/>
              <a:t>.</a:t>
            </a:r>
          </a:p>
          <a:p>
            <a:endParaRPr lang="en-US" dirty="0"/>
          </a:p>
        </p:txBody>
      </p:sp>
      <p:sp>
        <p:nvSpPr>
          <p:cNvPr id="17" name="TextBox 16">
            <a:extLst>
              <a:ext uri="{FF2B5EF4-FFF2-40B4-BE49-F238E27FC236}">
                <a16:creationId xmlns:a16="http://schemas.microsoft.com/office/drawing/2014/main" id="{544F8113-3C6F-1B42-99C1-48016731294A}"/>
              </a:ext>
            </a:extLst>
          </p:cNvPr>
          <p:cNvSpPr txBox="1"/>
          <p:nvPr/>
        </p:nvSpPr>
        <p:spPr>
          <a:xfrm>
            <a:off x="10503740" y="6461107"/>
            <a:ext cx="1566839" cy="307777"/>
          </a:xfrm>
          <a:prstGeom prst="rect">
            <a:avLst/>
          </a:prstGeom>
          <a:noFill/>
        </p:spPr>
        <p:txBody>
          <a:bodyPr wrap="none" rtlCol="0">
            <a:spAutoFit/>
          </a:bodyPr>
          <a:lstStyle/>
          <a:p>
            <a:r>
              <a:rPr lang="en-US" sz="1400" b="1" dirty="0"/>
              <a:t>Zhang et al. (2019)</a:t>
            </a:r>
          </a:p>
        </p:txBody>
      </p:sp>
      <p:sp>
        <p:nvSpPr>
          <p:cNvPr id="2" name="TextBox 1">
            <a:extLst>
              <a:ext uri="{FF2B5EF4-FFF2-40B4-BE49-F238E27FC236}">
                <a16:creationId xmlns:a16="http://schemas.microsoft.com/office/drawing/2014/main" id="{944BC186-3411-524F-8ADC-D6A5427968FC}"/>
              </a:ext>
            </a:extLst>
          </p:cNvPr>
          <p:cNvSpPr txBox="1"/>
          <p:nvPr/>
        </p:nvSpPr>
        <p:spPr>
          <a:xfrm>
            <a:off x="10625161" y="4840691"/>
            <a:ext cx="726481" cy="369332"/>
          </a:xfrm>
          <a:prstGeom prst="rect">
            <a:avLst/>
          </a:prstGeom>
          <a:noFill/>
        </p:spPr>
        <p:txBody>
          <a:bodyPr wrap="none" rtlCol="0">
            <a:spAutoFit/>
          </a:bodyPr>
          <a:lstStyle/>
          <a:p>
            <a:r>
              <a:rPr lang="en-US" dirty="0"/>
              <a:t>DEMs</a:t>
            </a:r>
          </a:p>
        </p:txBody>
      </p:sp>
      <p:sp>
        <p:nvSpPr>
          <p:cNvPr id="4" name="TextBox 3">
            <a:extLst>
              <a:ext uri="{FF2B5EF4-FFF2-40B4-BE49-F238E27FC236}">
                <a16:creationId xmlns:a16="http://schemas.microsoft.com/office/drawing/2014/main" id="{E4BAB17E-A46F-0B4D-85FB-CB4EE0E045AA}"/>
              </a:ext>
            </a:extLst>
          </p:cNvPr>
          <p:cNvSpPr txBox="1"/>
          <p:nvPr/>
        </p:nvSpPr>
        <p:spPr>
          <a:xfrm>
            <a:off x="8547783" y="6207264"/>
            <a:ext cx="1846018" cy="369332"/>
          </a:xfrm>
          <a:prstGeom prst="rect">
            <a:avLst/>
          </a:prstGeom>
          <a:noFill/>
        </p:spPr>
        <p:txBody>
          <a:bodyPr wrap="none" rtlCol="0">
            <a:spAutoFit/>
          </a:bodyPr>
          <a:lstStyle/>
          <a:p>
            <a:r>
              <a:rPr lang="en-US" dirty="0"/>
              <a:t>Topography Index</a:t>
            </a:r>
          </a:p>
        </p:txBody>
      </p:sp>
    </p:spTree>
    <p:extLst>
      <p:ext uri="{BB962C8B-B14F-4D97-AF65-F5344CB8AC3E}">
        <p14:creationId xmlns:p14="http://schemas.microsoft.com/office/powerpoint/2010/main" val="32927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695FAC-D2CE-D041-BA72-80FCA607F4C8}"/>
              </a:ext>
            </a:extLst>
          </p:cNvPr>
          <p:cNvGrpSpPr/>
          <p:nvPr/>
        </p:nvGrpSpPr>
        <p:grpSpPr>
          <a:xfrm>
            <a:off x="4020767" y="1657440"/>
            <a:ext cx="4040221" cy="4616648"/>
            <a:chOff x="2496766" y="1735259"/>
            <a:chExt cx="4040221" cy="4616648"/>
          </a:xfrm>
        </p:grpSpPr>
        <p:sp>
          <p:nvSpPr>
            <p:cNvPr id="10" name="TextBox 9">
              <a:extLst>
                <a:ext uri="{FF2B5EF4-FFF2-40B4-BE49-F238E27FC236}">
                  <a16:creationId xmlns:a16="http://schemas.microsoft.com/office/drawing/2014/main" id="{5F35F3AE-3CC1-4948-B314-92775471831D}"/>
                </a:ext>
              </a:extLst>
            </p:cNvPr>
            <p:cNvSpPr txBox="1"/>
            <p:nvPr/>
          </p:nvSpPr>
          <p:spPr>
            <a:xfrm>
              <a:off x="2613498" y="1735259"/>
              <a:ext cx="3923489" cy="4616648"/>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INDIVIDUAL-BASED AND PFT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ABR ecosystem modeling is broadly grouped into two camps: individual-based models and PFT/trait-based models. </a:t>
              </a:r>
            </a:p>
            <a:p>
              <a:pPr algn="ctr">
                <a:lnSpc>
                  <a:spcPct val="150000"/>
                </a:lnSpc>
              </a:pP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ED, UVAFME, CLM ⇿ CLM-FATES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Adrianna Foster, Jackie Shuman, Erik Larson, Shawn Serbin</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DRIVERS AND RUN PROTOCOLS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Specification paper needed on agreed-upon model drivers and run protocols for ABR model runs. </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DAYMET, MESONET, CRU-NCEP, GSWP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Dave Moore, Min Chen, Erik Larson, Kevin Schaefer, Nick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Parazoo</a:t>
              </a: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ABOVE DATA FOR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Deep dive into entire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ABoVE</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database. Extraction of functional relationships and benchmarks.</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UNCERTAINTY, INTEGRATION $</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Josh Fisher, Dan Hayes, Andy Fox, Shawn Serbin</a:t>
              </a:r>
              <a:endParaRPr lang="en-US" sz="800" b="1" spc="300" dirty="0">
                <a:solidFill>
                  <a:schemeClr val="tx1">
                    <a:lumMod val="50000"/>
                    <a:lumOff val="50000"/>
                  </a:schemeClr>
                </a:solidFill>
                <a:latin typeface="Avenir Next Demi Bold" panose="020B0503020202020204" pitchFamily="34" charset="0"/>
              </a:endParaRP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2"/>
            <a:srcRect l="33664" t="40899" r="61931" b="54846"/>
            <a:stretch/>
          </p:blipFill>
          <p:spPr>
            <a:xfrm>
              <a:off x="2708800" y="2838670"/>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2">
              <a:alphaModFix amt="30000"/>
            </a:blip>
            <a:srcRect l="33664" t="40899" r="61931" b="54846"/>
            <a:stretch/>
          </p:blipFill>
          <p:spPr>
            <a:xfrm>
              <a:off x="2496766" y="4390414"/>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2">
              <a:alphaModFix amt="30000"/>
            </a:blip>
            <a:srcRect l="33664" t="40899" r="61931" b="54846"/>
            <a:stretch/>
          </p:blipFill>
          <p:spPr>
            <a:xfrm>
              <a:off x="2957207" y="5943282"/>
              <a:ext cx="233464" cy="291829"/>
            </a:xfrm>
            <a:prstGeom prst="rect">
              <a:avLst/>
            </a:prstGeom>
          </p:spPr>
        </p:pic>
      </p:grpSp>
      <p:sp>
        <p:nvSpPr>
          <p:cNvPr id="14" name="TextBox 13">
            <a:extLst>
              <a:ext uri="{FF2B5EF4-FFF2-40B4-BE49-F238E27FC236}">
                <a16:creationId xmlns:a16="http://schemas.microsoft.com/office/drawing/2014/main" id="{BEDC3153-9136-D44C-A5E0-FE09EE0933BD}"/>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2 of 2</a:t>
            </a:r>
          </a:p>
        </p:txBody>
      </p:sp>
      <p:sp>
        <p:nvSpPr>
          <p:cNvPr id="15" name="TextBox 14">
            <a:extLst>
              <a:ext uri="{FF2B5EF4-FFF2-40B4-BE49-F238E27FC236}">
                <a16:creationId xmlns:a16="http://schemas.microsoft.com/office/drawing/2014/main" id="{9FC59F8E-0197-C445-A837-4C4E30D8C7B8}"/>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16328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6DB6A31-8F12-5846-94F3-6B0F7145ADF4}"/>
              </a:ext>
            </a:extLst>
          </p:cNvPr>
          <p:cNvGrpSpPr/>
          <p:nvPr/>
        </p:nvGrpSpPr>
        <p:grpSpPr>
          <a:xfrm>
            <a:off x="5456795" y="3964666"/>
            <a:ext cx="6153749" cy="2816112"/>
            <a:chOff x="5456795" y="3964666"/>
            <a:chExt cx="6153749" cy="2816112"/>
          </a:xfrm>
        </p:grpSpPr>
        <p:grpSp>
          <p:nvGrpSpPr>
            <p:cNvPr id="17" name="Group 16">
              <a:extLst>
                <a:ext uri="{FF2B5EF4-FFF2-40B4-BE49-F238E27FC236}">
                  <a16:creationId xmlns:a16="http://schemas.microsoft.com/office/drawing/2014/main" id="{72000410-ECAC-5845-AD81-F4F24B7EEA40}"/>
                </a:ext>
              </a:extLst>
            </p:cNvPr>
            <p:cNvGrpSpPr/>
            <p:nvPr/>
          </p:nvGrpSpPr>
          <p:grpSpPr>
            <a:xfrm>
              <a:off x="5456795" y="3964666"/>
              <a:ext cx="6153749" cy="2788864"/>
              <a:chOff x="5456795" y="3964666"/>
              <a:chExt cx="6153749" cy="2788864"/>
            </a:xfrm>
          </p:grpSpPr>
          <p:grpSp>
            <p:nvGrpSpPr>
              <p:cNvPr id="13" name="Group 12">
                <a:extLst>
                  <a:ext uri="{FF2B5EF4-FFF2-40B4-BE49-F238E27FC236}">
                    <a16:creationId xmlns:a16="http://schemas.microsoft.com/office/drawing/2014/main" id="{27DC3E2C-3B34-374F-87FD-EBB4C4CB3ED9}"/>
                  </a:ext>
                </a:extLst>
              </p:cNvPr>
              <p:cNvGrpSpPr/>
              <p:nvPr/>
            </p:nvGrpSpPr>
            <p:grpSpPr>
              <a:xfrm>
                <a:off x="5456795" y="3964666"/>
                <a:ext cx="6153749" cy="2788864"/>
                <a:chOff x="5456795" y="3964666"/>
                <a:chExt cx="6153749" cy="2788864"/>
              </a:xfrm>
            </p:grpSpPr>
            <p:sp>
              <p:nvSpPr>
                <p:cNvPr id="12" name="Rectangle 11">
                  <a:extLst>
                    <a:ext uri="{FF2B5EF4-FFF2-40B4-BE49-F238E27FC236}">
                      <a16:creationId xmlns:a16="http://schemas.microsoft.com/office/drawing/2014/main" id="{06683097-11B1-B64F-8DA3-B30CB0B98FAD}"/>
                    </a:ext>
                  </a:extLst>
                </p:cNvPr>
                <p:cNvSpPr/>
                <p:nvPr/>
              </p:nvSpPr>
              <p:spPr>
                <a:xfrm>
                  <a:off x="9781744" y="3964666"/>
                  <a:ext cx="1828800" cy="2788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5AC6559-4109-6B47-8D24-1CF8098186B3}"/>
                    </a:ext>
                  </a:extLst>
                </p:cNvPr>
                <p:cNvGrpSpPr/>
                <p:nvPr/>
              </p:nvGrpSpPr>
              <p:grpSpPr>
                <a:xfrm>
                  <a:off x="5456795" y="3964666"/>
                  <a:ext cx="5577726" cy="2788863"/>
                  <a:chOff x="5456795" y="3964666"/>
                  <a:chExt cx="5577726" cy="2788863"/>
                </a:xfrm>
              </p:grpSpPr>
              <p:pic>
                <p:nvPicPr>
                  <p:cNvPr id="291" name="Picture 290">
                    <a:extLst>
                      <a:ext uri="{FF2B5EF4-FFF2-40B4-BE49-F238E27FC236}">
                        <a16:creationId xmlns:a16="http://schemas.microsoft.com/office/drawing/2014/main" id="{42222351-D07F-9C4E-AEA3-14331ACB32B2}"/>
                      </a:ext>
                    </a:extLst>
                  </p:cNvPr>
                  <p:cNvPicPr>
                    <a:picLocks noChangeAspect="1"/>
                  </p:cNvPicPr>
                  <p:nvPr/>
                </p:nvPicPr>
                <p:blipFill>
                  <a:blip r:embed="rId3"/>
                  <a:stretch>
                    <a:fillRect/>
                  </a:stretch>
                </p:blipFill>
                <p:spPr>
                  <a:xfrm>
                    <a:off x="5456795" y="3964666"/>
                    <a:ext cx="5577726" cy="2788863"/>
                  </a:xfrm>
                  <a:prstGeom prst="rect">
                    <a:avLst/>
                  </a:prstGeom>
                </p:spPr>
              </p:pic>
              <p:sp>
                <p:nvSpPr>
                  <p:cNvPr id="9" name="Rectangle 8">
                    <a:extLst>
                      <a:ext uri="{FF2B5EF4-FFF2-40B4-BE49-F238E27FC236}">
                        <a16:creationId xmlns:a16="http://schemas.microsoft.com/office/drawing/2014/main" id="{5B19D128-D5AC-3148-92A1-B0377775CAEC}"/>
                      </a:ext>
                    </a:extLst>
                  </p:cNvPr>
                  <p:cNvSpPr/>
                  <p:nvPr/>
                </p:nvSpPr>
                <p:spPr>
                  <a:xfrm>
                    <a:off x="5536880" y="3970598"/>
                    <a:ext cx="5497641" cy="18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E8A75C3A-FF6E-2F46-A0C0-57F491B797C2}"/>
                  </a:ext>
                </a:extLst>
              </p:cNvPr>
              <p:cNvSpPr/>
              <p:nvPr/>
            </p:nvSpPr>
            <p:spPr>
              <a:xfrm>
                <a:off x="5633678" y="6567744"/>
                <a:ext cx="5312563" cy="16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3F3435CB-3C26-4045-B673-8430AD26E2EF}"/>
                </a:ext>
              </a:extLst>
            </p:cNvPr>
            <p:cNvSpPr txBox="1"/>
            <p:nvPr/>
          </p:nvSpPr>
          <p:spPr>
            <a:xfrm>
              <a:off x="5846847" y="6503779"/>
              <a:ext cx="2367575" cy="276999"/>
            </a:xfrm>
            <a:prstGeom prst="rect">
              <a:avLst/>
            </a:prstGeom>
            <a:noFill/>
          </p:spPr>
          <p:txBody>
            <a:bodyPr wrap="square" rtlCol="0">
              <a:spAutoFit/>
            </a:bodyPr>
            <a:lstStyle/>
            <a:p>
              <a:pPr algn="ctr"/>
              <a:r>
                <a:rPr lang="en-US" sz="1200" dirty="0"/>
                <a:t>DBH Size class (cm)</a:t>
              </a:r>
            </a:p>
          </p:txBody>
        </p:sp>
        <p:sp>
          <p:nvSpPr>
            <p:cNvPr id="62" name="TextBox 61">
              <a:extLst>
                <a:ext uri="{FF2B5EF4-FFF2-40B4-BE49-F238E27FC236}">
                  <a16:creationId xmlns:a16="http://schemas.microsoft.com/office/drawing/2014/main" id="{6E7DEF68-1AB6-144D-B07C-8563564D0B19}"/>
                </a:ext>
              </a:extLst>
            </p:cNvPr>
            <p:cNvSpPr txBox="1"/>
            <p:nvPr/>
          </p:nvSpPr>
          <p:spPr>
            <a:xfrm>
              <a:off x="8593707" y="6492051"/>
              <a:ext cx="2367575" cy="276999"/>
            </a:xfrm>
            <a:prstGeom prst="rect">
              <a:avLst/>
            </a:prstGeom>
            <a:noFill/>
          </p:spPr>
          <p:txBody>
            <a:bodyPr wrap="square" rtlCol="0">
              <a:spAutoFit/>
            </a:bodyPr>
            <a:lstStyle/>
            <a:p>
              <a:pPr algn="ctr"/>
              <a:r>
                <a:rPr lang="en-US" sz="1200" dirty="0"/>
                <a:t>DBH Size class (cm)</a:t>
              </a:r>
            </a:p>
          </p:txBody>
        </p:sp>
      </p:grpSp>
      <p:pic>
        <p:nvPicPr>
          <p:cNvPr id="267" name="Picture 266">
            <a:extLst>
              <a:ext uri="{FF2B5EF4-FFF2-40B4-BE49-F238E27FC236}">
                <a16:creationId xmlns:a16="http://schemas.microsoft.com/office/drawing/2014/main" id="{37A1EB9F-BF88-864F-A4C8-9ECFE1D275E4}"/>
              </a:ext>
            </a:extLst>
          </p:cNvPr>
          <p:cNvPicPr>
            <a:picLocks noChangeAspect="1"/>
          </p:cNvPicPr>
          <p:nvPr/>
        </p:nvPicPr>
        <p:blipFill rotWithShape="1">
          <a:blip r:embed="rId4"/>
          <a:srcRect r="15168"/>
          <a:stretch/>
        </p:blipFill>
        <p:spPr>
          <a:xfrm>
            <a:off x="91467" y="3857126"/>
            <a:ext cx="4861533" cy="2865407"/>
          </a:xfrm>
          <a:prstGeom prst="rect">
            <a:avLst/>
          </a:prstGeom>
        </p:spPr>
      </p:pic>
      <p:sp>
        <p:nvSpPr>
          <p:cNvPr id="290" name="TextBox 289">
            <a:extLst>
              <a:ext uri="{FF2B5EF4-FFF2-40B4-BE49-F238E27FC236}">
                <a16:creationId xmlns:a16="http://schemas.microsoft.com/office/drawing/2014/main" id="{58859FB4-632B-7640-B161-44667B1CC2E1}"/>
              </a:ext>
            </a:extLst>
          </p:cNvPr>
          <p:cNvSpPr txBox="1"/>
          <p:nvPr/>
        </p:nvSpPr>
        <p:spPr>
          <a:xfrm>
            <a:off x="226911" y="2872847"/>
            <a:ext cx="4958590" cy="1015663"/>
          </a:xfrm>
          <a:prstGeom prst="rect">
            <a:avLst/>
          </a:prstGeom>
          <a:noFill/>
        </p:spPr>
        <p:txBody>
          <a:bodyPr wrap="square" rtlCol="0">
            <a:spAutoFit/>
          </a:bodyPr>
          <a:lstStyle/>
          <a:p>
            <a:r>
              <a:rPr lang="en-US" sz="2000" dirty="0"/>
              <a:t>FATES and UVAFME predict similar biomass trajectories but differ in underlying mortality drivers and stand structure</a:t>
            </a:r>
          </a:p>
        </p:txBody>
      </p:sp>
      <p:sp>
        <p:nvSpPr>
          <p:cNvPr id="292" name="TextBox 291">
            <a:extLst>
              <a:ext uri="{FF2B5EF4-FFF2-40B4-BE49-F238E27FC236}">
                <a16:creationId xmlns:a16="http://schemas.microsoft.com/office/drawing/2014/main" id="{EFF05CA5-A2A8-F942-8AAD-2B935B0C8427}"/>
              </a:ext>
            </a:extLst>
          </p:cNvPr>
          <p:cNvSpPr txBox="1"/>
          <p:nvPr/>
        </p:nvSpPr>
        <p:spPr>
          <a:xfrm>
            <a:off x="914696" y="5591781"/>
            <a:ext cx="1687180" cy="369332"/>
          </a:xfrm>
          <a:prstGeom prst="rect">
            <a:avLst/>
          </a:prstGeom>
          <a:noFill/>
        </p:spPr>
        <p:txBody>
          <a:bodyPr wrap="square" rtlCol="0">
            <a:spAutoFit/>
          </a:bodyPr>
          <a:lstStyle/>
          <a:p>
            <a:r>
              <a:rPr lang="en-US" dirty="0">
                <a:solidFill>
                  <a:schemeClr val="bg1"/>
                </a:solidFill>
              </a:rPr>
              <a:t>black spruce</a:t>
            </a:r>
          </a:p>
        </p:txBody>
      </p:sp>
      <p:sp>
        <p:nvSpPr>
          <p:cNvPr id="293" name="TextBox 292">
            <a:extLst>
              <a:ext uri="{FF2B5EF4-FFF2-40B4-BE49-F238E27FC236}">
                <a16:creationId xmlns:a16="http://schemas.microsoft.com/office/drawing/2014/main" id="{52D9D188-E03E-044E-90A4-55ABEBA74F40}"/>
              </a:ext>
            </a:extLst>
          </p:cNvPr>
          <p:cNvSpPr txBox="1"/>
          <p:nvPr/>
        </p:nvSpPr>
        <p:spPr>
          <a:xfrm>
            <a:off x="3425105" y="5604172"/>
            <a:ext cx="1687180" cy="369332"/>
          </a:xfrm>
          <a:prstGeom prst="rect">
            <a:avLst/>
          </a:prstGeom>
          <a:noFill/>
        </p:spPr>
        <p:txBody>
          <a:bodyPr wrap="square" rtlCol="0">
            <a:spAutoFit/>
          </a:bodyPr>
          <a:lstStyle/>
          <a:p>
            <a:r>
              <a:rPr lang="en-US" dirty="0">
                <a:solidFill>
                  <a:schemeClr val="bg1"/>
                </a:solidFill>
              </a:rPr>
              <a:t>black spruce</a:t>
            </a:r>
          </a:p>
        </p:txBody>
      </p:sp>
      <p:sp>
        <p:nvSpPr>
          <p:cNvPr id="294" name="TextBox 293">
            <a:extLst>
              <a:ext uri="{FF2B5EF4-FFF2-40B4-BE49-F238E27FC236}">
                <a16:creationId xmlns:a16="http://schemas.microsoft.com/office/drawing/2014/main" id="{DA15E9A9-C7C6-BF45-A9B5-FCC37634A28C}"/>
              </a:ext>
            </a:extLst>
          </p:cNvPr>
          <p:cNvSpPr txBox="1"/>
          <p:nvPr/>
        </p:nvSpPr>
        <p:spPr>
          <a:xfrm>
            <a:off x="3498322" y="5978686"/>
            <a:ext cx="1687180" cy="369332"/>
          </a:xfrm>
          <a:prstGeom prst="rect">
            <a:avLst/>
          </a:prstGeom>
          <a:noFill/>
        </p:spPr>
        <p:txBody>
          <a:bodyPr wrap="square" rtlCol="0">
            <a:spAutoFit/>
          </a:bodyPr>
          <a:lstStyle/>
          <a:p>
            <a:r>
              <a:rPr lang="en-US" dirty="0">
                <a:solidFill>
                  <a:schemeClr val="bg1"/>
                </a:solidFill>
                <a:effectLst>
                  <a:glow rad="101600">
                    <a:schemeClr val="tx1">
                      <a:alpha val="60000"/>
                    </a:schemeClr>
                  </a:glow>
                </a:effectLst>
              </a:rPr>
              <a:t>Jack pine</a:t>
            </a:r>
          </a:p>
        </p:txBody>
      </p:sp>
      <p:sp>
        <p:nvSpPr>
          <p:cNvPr id="5" name="TextBox 4">
            <a:extLst>
              <a:ext uri="{FF2B5EF4-FFF2-40B4-BE49-F238E27FC236}">
                <a16:creationId xmlns:a16="http://schemas.microsoft.com/office/drawing/2014/main" id="{87679D1A-4937-8744-BE80-0FA6BFD8A3EB}"/>
              </a:ext>
            </a:extLst>
          </p:cNvPr>
          <p:cNvSpPr txBox="1"/>
          <p:nvPr/>
        </p:nvSpPr>
        <p:spPr>
          <a:xfrm>
            <a:off x="1196898" y="275063"/>
            <a:ext cx="3665034" cy="369332"/>
          </a:xfrm>
          <a:prstGeom prst="rect">
            <a:avLst/>
          </a:prstGeom>
          <a:noFill/>
        </p:spPr>
        <p:txBody>
          <a:bodyPr wrap="square" rtlCol="0">
            <a:spAutoFit/>
          </a:bodyPr>
          <a:lstStyle/>
          <a:p>
            <a:r>
              <a:rPr lang="en-US" dirty="0">
                <a:solidFill>
                  <a:schemeClr val="bg1"/>
                </a:solidFill>
              </a:rPr>
              <a:t>Adrianna Foster, Jacquelyn Shuman</a:t>
            </a:r>
          </a:p>
        </p:txBody>
      </p:sp>
      <p:grpSp>
        <p:nvGrpSpPr>
          <p:cNvPr id="27" name="Group 26">
            <a:extLst>
              <a:ext uri="{FF2B5EF4-FFF2-40B4-BE49-F238E27FC236}">
                <a16:creationId xmlns:a16="http://schemas.microsoft.com/office/drawing/2014/main" id="{B95887A5-5220-764B-8D03-E68C7F8E4473}"/>
              </a:ext>
            </a:extLst>
          </p:cNvPr>
          <p:cNvGrpSpPr/>
          <p:nvPr/>
        </p:nvGrpSpPr>
        <p:grpSpPr>
          <a:xfrm>
            <a:off x="885337" y="904755"/>
            <a:ext cx="2089741" cy="1990063"/>
            <a:chOff x="4339538" y="3852054"/>
            <a:chExt cx="2089741" cy="1990063"/>
          </a:xfrm>
        </p:grpSpPr>
        <p:grpSp>
          <p:nvGrpSpPr>
            <p:cNvPr id="28" name="Group 27">
              <a:extLst>
                <a:ext uri="{FF2B5EF4-FFF2-40B4-BE49-F238E27FC236}">
                  <a16:creationId xmlns:a16="http://schemas.microsoft.com/office/drawing/2014/main" id="{2BD49F12-9BC8-A840-8C24-B6FDAE84E1E0}"/>
                </a:ext>
              </a:extLst>
            </p:cNvPr>
            <p:cNvGrpSpPr/>
            <p:nvPr/>
          </p:nvGrpSpPr>
          <p:grpSpPr>
            <a:xfrm>
              <a:off x="4339538" y="3889665"/>
              <a:ext cx="2089741" cy="1952452"/>
              <a:chOff x="5961140" y="1066801"/>
              <a:chExt cx="2089741" cy="1952452"/>
            </a:xfrm>
          </p:grpSpPr>
          <p:sp>
            <p:nvSpPr>
              <p:cNvPr id="30" name="Rounded Rectangle 29">
                <a:extLst>
                  <a:ext uri="{FF2B5EF4-FFF2-40B4-BE49-F238E27FC236}">
                    <a16:creationId xmlns:a16="http://schemas.microsoft.com/office/drawing/2014/main" id="{2619EF87-6CB6-674D-912A-6FCABD02E5BE}"/>
                  </a:ext>
                </a:extLst>
              </p:cNvPr>
              <p:cNvSpPr/>
              <p:nvPr/>
            </p:nvSpPr>
            <p:spPr>
              <a:xfrm>
                <a:off x="5961140" y="1066801"/>
                <a:ext cx="2089741" cy="19524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FFF276F-44EA-8849-BD38-8F41C2A93B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008" t="3581" b="72783"/>
              <a:stretch/>
            </p:blipFill>
            <p:spPr>
              <a:xfrm>
                <a:off x="6178480" y="1207111"/>
                <a:ext cx="1737360" cy="1749353"/>
              </a:xfrm>
              <a:prstGeom prst="rect">
                <a:avLst/>
              </a:prstGeom>
            </p:spPr>
          </p:pic>
        </p:grpSp>
        <p:sp>
          <p:nvSpPr>
            <p:cNvPr id="29" name="TextBox 28">
              <a:extLst>
                <a:ext uri="{FF2B5EF4-FFF2-40B4-BE49-F238E27FC236}">
                  <a16:creationId xmlns:a16="http://schemas.microsoft.com/office/drawing/2014/main" id="{CD9ED91C-10DD-0948-B317-04F89120240F}"/>
                </a:ext>
              </a:extLst>
            </p:cNvPr>
            <p:cNvSpPr txBox="1"/>
            <p:nvPr/>
          </p:nvSpPr>
          <p:spPr>
            <a:xfrm>
              <a:off x="4701841" y="3852054"/>
              <a:ext cx="1288732" cy="369332"/>
            </a:xfrm>
            <a:prstGeom prst="rect">
              <a:avLst/>
            </a:prstGeom>
            <a:noFill/>
          </p:spPr>
          <p:txBody>
            <a:bodyPr wrap="square" rtlCol="0">
              <a:spAutoFit/>
            </a:bodyPr>
            <a:lstStyle/>
            <a:p>
              <a:pPr algn="ctr"/>
              <a:r>
                <a:rPr lang="en-US" dirty="0"/>
                <a:t>UVAFME</a:t>
              </a:r>
            </a:p>
          </p:txBody>
        </p:sp>
      </p:grpSp>
      <p:grpSp>
        <p:nvGrpSpPr>
          <p:cNvPr id="32" name="Group 31">
            <a:extLst>
              <a:ext uri="{FF2B5EF4-FFF2-40B4-BE49-F238E27FC236}">
                <a16:creationId xmlns:a16="http://schemas.microsoft.com/office/drawing/2014/main" id="{92BD6F9F-17D6-6A4A-A418-047A2D4B0376}"/>
              </a:ext>
            </a:extLst>
          </p:cNvPr>
          <p:cNvGrpSpPr/>
          <p:nvPr/>
        </p:nvGrpSpPr>
        <p:grpSpPr>
          <a:xfrm>
            <a:off x="3059861" y="901747"/>
            <a:ext cx="2089741" cy="1969648"/>
            <a:chOff x="3251244" y="4794137"/>
            <a:chExt cx="2089741" cy="1969648"/>
          </a:xfrm>
        </p:grpSpPr>
        <p:grpSp>
          <p:nvGrpSpPr>
            <p:cNvPr id="33" name="Group 32">
              <a:extLst>
                <a:ext uri="{FF2B5EF4-FFF2-40B4-BE49-F238E27FC236}">
                  <a16:creationId xmlns:a16="http://schemas.microsoft.com/office/drawing/2014/main" id="{44BC5DD5-9763-2349-86F6-7BC31364572D}"/>
                </a:ext>
              </a:extLst>
            </p:cNvPr>
            <p:cNvGrpSpPr/>
            <p:nvPr/>
          </p:nvGrpSpPr>
          <p:grpSpPr>
            <a:xfrm>
              <a:off x="3251244" y="4811333"/>
              <a:ext cx="2089741" cy="1952452"/>
              <a:chOff x="8987013" y="1036285"/>
              <a:chExt cx="2089741" cy="1952452"/>
            </a:xfrm>
          </p:grpSpPr>
          <p:sp>
            <p:nvSpPr>
              <p:cNvPr id="35" name="Rounded Rectangle 34">
                <a:extLst>
                  <a:ext uri="{FF2B5EF4-FFF2-40B4-BE49-F238E27FC236}">
                    <a16:creationId xmlns:a16="http://schemas.microsoft.com/office/drawing/2014/main" id="{063812A7-02F7-514D-8FB3-B2118FC3940B}"/>
                  </a:ext>
                </a:extLst>
              </p:cNvPr>
              <p:cNvSpPr/>
              <p:nvPr/>
            </p:nvSpPr>
            <p:spPr>
              <a:xfrm>
                <a:off x="8987013" y="1036285"/>
                <a:ext cx="2089741" cy="19524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1B8106D-D281-C54B-87F1-5438452515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1031" t="3489" r="36032" b="75438"/>
              <a:stretch/>
            </p:blipFill>
            <p:spPr>
              <a:xfrm>
                <a:off x="9120896" y="1218780"/>
                <a:ext cx="1813312" cy="1679951"/>
              </a:xfrm>
              <a:prstGeom prst="rect">
                <a:avLst/>
              </a:prstGeom>
            </p:spPr>
          </p:pic>
        </p:grpSp>
        <p:sp>
          <p:nvSpPr>
            <p:cNvPr id="34" name="TextBox 33">
              <a:extLst>
                <a:ext uri="{FF2B5EF4-FFF2-40B4-BE49-F238E27FC236}">
                  <a16:creationId xmlns:a16="http://schemas.microsoft.com/office/drawing/2014/main" id="{89DD4DB9-546E-A34D-8A3C-88EDEDC9A093}"/>
                </a:ext>
              </a:extLst>
            </p:cNvPr>
            <p:cNvSpPr txBox="1"/>
            <p:nvPr/>
          </p:nvSpPr>
          <p:spPr>
            <a:xfrm>
              <a:off x="3697791" y="4794137"/>
              <a:ext cx="1288732" cy="369332"/>
            </a:xfrm>
            <a:prstGeom prst="rect">
              <a:avLst/>
            </a:prstGeom>
            <a:noFill/>
          </p:spPr>
          <p:txBody>
            <a:bodyPr wrap="square" rtlCol="0">
              <a:spAutoFit/>
            </a:bodyPr>
            <a:lstStyle/>
            <a:p>
              <a:pPr algn="ctr"/>
              <a:r>
                <a:rPr lang="en-US" b="1" dirty="0"/>
                <a:t>FATES</a:t>
              </a:r>
            </a:p>
          </p:txBody>
        </p:sp>
      </p:grpSp>
      <p:pic>
        <p:nvPicPr>
          <p:cNvPr id="37" name="Picture 36">
            <a:extLst>
              <a:ext uri="{FF2B5EF4-FFF2-40B4-BE49-F238E27FC236}">
                <a16:creationId xmlns:a16="http://schemas.microsoft.com/office/drawing/2014/main" id="{D6706586-13EE-2446-8975-F1E8E48B22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0" b="99500" l="0" r="98500"/>
                    </a14:imgEffect>
                  </a14:imgLayer>
                </a14:imgProps>
              </a:ext>
            </a:extLst>
          </a:blip>
          <a:stretch>
            <a:fillRect/>
          </a:stretch>
        </p:blipFill>
        <p:spPr>
          <a:xfrm>
            <a:off x="2658086" y="991156"/>
            <a:ext cx="1116036" cy="1116036"/>
          </a:xfrm>
          <a:prstGeom prst="rect">
            <a:avLst/>
          </a:prstGeom>
        </p:spPr>
      </p:pic>
      <p:grpSp>
        <p:nvGrpSpPr>
          <p:cNvPr id="38" name="Group 37">
            <a:extLst>
              <a:ext uri="{FF2B5EF4-FFF2-40B4-BE49-F238E27FC236}">
                <a16:creationId xmlns:a16="http://schemas.microsoft.com/office/drawing/2014/main" id="{79271A47-5338-A14E-B9C2-F19AE08CE82E}"/>
              </a:ext>
            </a:extLst>
          </p:cNvPr>
          <p:cNvGrpSpPr/>
          <p:nvPr/>
        </p:nvGrpSpPr>
        <p:grpSpPr>
          <a:xfrm>
            <a:off x="-65396" y="1104052"/>
            <a:ext cx="1353217" cy="1049028"/>
            <a:chOff x="62196" y="4996442"/>
            <a:chExt cx="1353217" cy="1049028"/>
          </a:xfrm>
        </p:grpSpPr>
        <p:sp>
          <p:nvSpPr>
            <p:cNvPr id="39" name="Oval 38">
              <a:extLst>
                <a:ext uri="{FF2B5EF4-FFF2-40B4-BE49-F238E27FC236}">
                  <a16:creationId xmlns:a16="http://schemas.microsoft.com/office/drawing/2014/main" id="{06D3DECD-8666-4F4E-BFB1-CB2A0C0A70CC}"/>
                </a:ext>
              </a:extLst>
            </p:cNvPr>
            <p:cNvSpPr>
              <a:spLocks noChangeAspect="1"/>
            </p:cNvSpPr>
            <p:nvPr/>
          </p:nvSpPr>
          <p:spPr>
            <a:xfrm>
              <a:off x="212754" y="4996442"/>
              <a:ext cx="1049028" cy="10490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94E65AF-8168-A142-BD6A-6D37EB9908B5}"/>
                </a:ext>
              </a:extLst>
            </p:cNvPr>
            <p:cNvPicPr>
              <a:picLocks noChangeAspect="1"/>
            </p:cNvPicPr>
            <p:nvPr/>
          </p:nvPicPr>
          <p:blipFill rotWithShape="1">
            <a:blip r:embed="rId8"/>
            <a:srcRect t="4851"/>
            <a:stretch/>
          </p:blipFill>
          <p:spPr>
            <a:xfrm>
              <a:off x="62196" y="5025468"/>
              <a:ext cx="1353217" cy="994946"/>
            </a:xfrm>
            <a:prstGeom prst="rect">
              <a:avLst/>
            </a:prstGeom>
            <a:noFill/>
          </p:spPr>
        </p:pic>
      </p:grpSp>
      <p:grpSp>
        <p:nvGrpSpPr>
          <p:cNvPr id="7" name="Group 6">
            <a:extLst>
              <a:ext uri="{FF2B5EF4-FFF2-40B4-BE49-F238E27FC236}">
                <a16:creationId xmlns:a16="http://schemas.microsoft.com/office/drawing/2014/main" id="{0B351779-710A-8B4B-92B6-86BC10FAE0CD}"/>
              </a:ext>
            </a:extLst>
          </p:cNvPr>
          <p:cNvGrpSpPr/>
          <p:nvPr/>
        </p:nvGrpSpPr>
        <p:grpSpPr>
          <a:xfrm>
            <a:off x="5377164" y="927149"/>
            <a:ext cx="6652141" cy="2924383"/>
            <a:chOff x="5377164" y="732414"/>
            <a:chExt cx="6652141" cy="2924383"/>
          </a:xfrm>
        </p:grpSpPr>
        <p:sp>
          <p:nvSpPr>
            <p:cNvPr id="3" name="Rectangle 2">
              <a:extLst>
                <a:ext uri="{FF2B5EF4-FFF2-40B4-BE49-F238E27FC236}">
                  <a16:creationId xmlns:a16="http://schemas.microsoft.com/office/drawing/2014/main" id="{4D2472CC-BE87-544A-A500-F428F2742697}"/>
                </a:ext>
              </a:extLst>
            </p:cNvPr>
            <p:cNvSpPr/>
            <p:nvPr/>
          </p:nvSpPr>
          <p:spPr>
            <a:xfrm>
              <a:off x="5476488" y="732414"/>
              <a:ext cx="6552817" cy="2918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7" name="Picture 276">
              <a:extLst>
                <a:ext uri="{FF2B5EF4-FFF2-40B4-BE49-F238E27FC236}">
                  <a16:creationId xmlns:a16="http://schemas.microsoft.com/office/drawing/2014/main" id="{6CA9ABBD-12DC-FF49-9E67-4FB3417467BC}"/>
                </a:ext>
              </a:extLst>
            </p:cNvPr>
            <p:cNvPicPr>
              <a:picLocks noChangeAspect="1"/>
            </p:cNvPicPr>
            <p:nvPr/>
          </p:nvPicPr>
          <p:blipFill>
            <a:blip r:embed="rId9"/>
            <a:stretch>
              <a:fillRect/>
            </a:stretch>
          </p:blipFill>
          <p:spPr>
            <a:xfrm>
              <a:off x="5505436" y="1185238"/>
              <a:ext cx="3150220" cy="2250157"/>
            </a:xfrm>
            <a:prstGeom prst="rect">
              <a:avLst/>
            </a:prstGeom>
          </p:spPr>
        </p:pic>
        <p:sp>
          <p:nvSpPr>
            <p:cNvPr id="278" name="TextBox 277">
              <a:extLst>
                <a:ext uri="{FF2B5EF4-FFF2-40B4-BE49-F238E27FC236}">
                  <a16:creationId xmlns:a16="http://schemas.microsoft.com/office/drawing/2014/main" id="{09B5239A-2DA5-5143-BEF8-FDF503578E42}"/>
                </a:ext>
              </a:extLst>
            </p:cNvPr>
            <p:cNvSpPr txBox="1"/>
            <p:nvPr/>
          </p:nvSpPr>
          <p:spPr>
            <a:xfrm>
              <a:off x="5942236" y="3379798"/>
              <a:ext cx="2401663" cy="276999"/>
            </a:xfrm>
            <a:prstGeom prst="rect">
              <a:avLst/>
            </a:prstGeom>
            <a:noFill/>
          </p:spPr>
          <p:txBody>
            <a:bodyPr wrap="square" rtlCol="0">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DBH Size Class (cm) FATES</a:t>
              </a:r>
            </a:p>
          </p:txBody>
        </p:sp>
        <p:sp>
          <p:nvSpPr>
            <p:cNvPr id="276" name="TextBox 275">
              <a:extLst>
                <a:ext uri="{FF2B5EF4-FFF2-40B4-BE49-F238E27FC236}">
                  <a16:creationId xmlns:a16="http://schemas.microsoft.com/office/drawing/2014/main" id="{69BD7D1C-A7CE-5843-B651-ADCB6F7A4A4D}"/>
                </a:ext>
              </a:extLst>
            </p:cNvPr>
            <p:cNvSpPr txBox="1"/>
            <p:nvPr/>
          </p:nvSpPr>
          <p:spPr>
            <a:xfrm>
              <a:off x="5377164" y="910625"/>
              <a:ext cx="1130147" cy="232277"/>
            </a:xfrm>
            <a:prstGeom prst="rect">
              <a:avLst/>
            </a:prstGeom>
            <a:noFill/>
          </p:spPr>
          <p:txBody>
            <a:bodyPr wrap="squar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Stand Age</a:t>
              </a:r>
            </a:p>
          </p:txBody>
        </p:sp>
        <p:pic>
          <p:nvPicPr>
            <p:cNvPr id="273" name="Picture 272">
              <a:extLst>
                <a:ext uri="{FF2B5EF4-FFF2-40B4-BE49-F238E27FC236}">
                  <a16:creationId xmlns:a16="http://schemas.microsoft.com/office/drawing/2014/main" id="{AF3EB358-957B-8948-B51C-F5D7973DD3A2}"/>
                </a:ext>
              </a:extLst>
            </p:cNvPr>
            <p:cNvPicPr>
              <a:picLocks noChangeAspect="1"/>
            </p:cNvPicPr>
            <p:nvPr/>
          </p:nvPicPr>
          <p:blipFill>
            <a:blip r:embed="rId10"/>
            <a:stretch>
              <a:fillRect/>
            </a:stretch>
          </p:blipFill>
          <p:spPr>
            <a:xfrm>
              <a:off x="8938148" y="1185238"/>
              <a:ext cx="3072384" cy="2194560"/>
            </a:xfrm>
            <a:prstGeom prst="rect">
              <a:avLst/>
            </a:prstGeom>
          </p:spPr>
        </p:pic>
        <p:sp>
          <p:nvSpPr>
            <p:cNvPr id="274" name="TextBox 273">
              <a:extLst>
                <a:ext uri="{FF2B5EF4-FFF2-40B4-BE49-F238E27FC236}">
                  <a16:creationId xmlns:a16="http://schemas.microsoft.com/office/drawing/2014/main" id="{C06D8F55-724B-1849-B2F0-E4FCA41699FE}"/>
                </a:ext>
              </a:extLst>
            </p:cNvPr>
            <p:cNvSpPr txBox="1"/>
            <p:nvPr/>
          </p:nvSpPr>
          <p:spPr>
            <a:xfrm>
              <a:off x="9398458" y="3373866"/>
              <a:ext cx="2488742" cy="276999"/>
            </a:xfrm>
            <a:prstGeom prst="rect">
              <a:avLst/>
            </a:prstGeom>
            <a:noFill/>
          </p:spPr>
          <p:txBody>
            <a:bodyPr wrap="square" rtlCol="0">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DBH Size Class (cm) UVAFME</a:t>
              </a:r>
            </a:p>
          </p:txBody>
        </p:sp>
        <p:sp>
          <p:nvSpPr>
            <p:cNvPr id="272" name="TextBox 271">
              <a:extLst>
                <a:ext uri="{FF2B5EF4-FFF2-40B4-BE49-F238E27FC236}">
                  <a16:creationId xmlns:a16="http://schemas.microsoft.com/office/drawing/2014/main" id="{89F6CDA1-4060-B745-AA2A-0CB15336BC95}"/>
                </a:ext>
              </a:extLst>
            </p:cNvPr>
            <p:cNvSpPr txBox="1"/>
            <p:nvPr/>
          </p:nvSpPr>
          <p:spPr>
            <a:xfrm>
              <a:off x="8813054" y="910625"/>
              <a:ext cx="1170809" cy="240634"/>
            </a:xfrm>
            <a:prstGeom prst="rect">
              <a:avLst/>
            </a:prstGeom>
            <a:noFill/>
          </p:spPr>
          <p:txBody>
            <a:bodyPr wrap="squar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Stand Age</a:t>
              </a:r>
            </a:p>
          </p:txBody>
        </p:sp>
        <p:sp>
          <p:nvSpPr>
            <p:cNvPr id="6" name="TextBox 5">
              <a:extLst>
                <a:ext uri="{FF2B5EF4-FFF2-40B4-BE49-F238E27FC236}">
                  <a16:creationId xmlns:a16="http://schemas.microsoft.com/office/drawing/2014/main" id="{A8424E29-0453-E74A-9A8D-AF70D4FDD9C6}"/>
                </a:ext>
              </a:extLst>
            </p:cNvPr>
            <p:cNvSpPr txBox="1"/>
            <p:nvPr/>
          </p:nvSpPr>
          <p:spPr>
            <a:xfrm>
              <a:off x="5536880" y="1286930"/>
              <a:ext cx="738652"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Young</a:t>
              </a:r>
            </a:p>
          </p:txBody>
        </p:sp>
        <p:sp>
          <p:nvSpPr>
            <p:cNvPr id="42" name="TextBox 41">
              <a:extLst>
                <a:ext uri="{FF2B5EF4-FFF2-40B4-BE49-F238E27FC236}">
                  <a16:creationId xmlns:a16="http://schemas.microsoft.com/office/drawing/2014/main" id="{265D6C21-127D-BA45-A3F2-B6FB59C5B894}"/>
                </a:ext>
              </a:extLst>
            </p:cNvPr>
            <p:cNvSpPr txBox="1"/>
            <p:nvPr/>
          </p:nvSpPr>
          <p:spPr>
            <a:xfrm>
              <a:off x="6661687" y="1286930"/>
              <a:ext cx="543449"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Old</a:t>
              </a:r>
            </a:p>
          </p:txBody>
        </p:sp>
        <p:sp>
          <p:nvSpPr>
            <p:cNvPr id="43" name="TextBox 42">
              <a:extLst>
                <a:ext uri="{FF2B5EF4-FFF2-40B4-BE49-F238E27FC236}">
                  <a16:creationId xmlns:a16="http://schemas.microsoft.com/office/drawing/2014/main" id="{EE0FA4C4-0FC8-DD44-908E-277EDB54DCE9}"/>
                </a:ext>
              </a:extLst>
            </p:cNvPr>
            <p:cNvSpPr txBox="1"/>
            <p:nvPr/>
          </p:nvSpPr>
          <p:spPr>
            <a:xfrm>
              <a:off x="8935259" y="1286930"/>
              <a:ext cx="738652"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Young</a:t>
              </a:r>
            </a:p>
          </p:txBody>
        </p:sp>
        <p:sp>
          <p:nvSpPr>
            <p:cNvPr id="44" name="TextBox 43">
              <a:extLst>
                <a:ext uri="{FF2B5EF4-FFF2-40B4-BE49-F238E27FC236}">
                  <a16:creationId xmlns:a16="http://schemas.microsoft.com/office/drawing/2014/main" id="{6849A873-C9A1-F44F-B011-29D562252936}"/>
                </a:ext>
              </a:extLst>
            </p:cNvPr>
            <p:cNvSpPr txBox="1"/>
            <p:nvPr/>
          </p:nvSpPr>
          <p:spPr>
            <a:xfrm>
              <a:off x="10060066" y="1286930"/>
              <a:ext cx="543449"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Old</a:t>
              </a:r>
            </a:p>
          </p:txBody>
        </p:sp>
      </p:grpSp>
      <p:sp>
        <p:nvSpPr>
          <p:cNvPr id="8" name="TextBox 7">
            <a:extLst>
              <a:ext uri="{FF2B5EF4-FFF2-40B4-BE49-F238E27FC236}">
                <a16:creationId xmlns:a16="http://schemas.microsoft.com/office/drawing/2014/main" id="{694B1B3C-A950-3242-A373-C130C8C62E81}"/>
              </a:ext>
            </a:extLst>
          </p:cNvPr>
          <p:cNvSpPr txBox="1"/>
          <p:nvPr/>
        </p:nvSpPr>
        <p:spPr>
          <a:xfrm>
            <a:off x="5476489" y="842478"/>
            <a:ext cx="6534044" cy="369332"/>
          </a:xfrm>
          <a:prstGeom prst="rect">
            <a:avLst/>
          </a:prstGeom>
          <a:noFill/>
        </p:spPr>
        <p:txBody>
          <a:bodyPr wrap="square" rtlCol="0">
            <a:spAutoFit/>
          </a:bodyPr>
          <a:lstStyle/>
          <a:p>
            <a:pPr algn="ctr"/>
            <a:r>
              <a:rPr lang="en-US" b="1" dirty="0"/>
              <a:t>Mortality drivers</a:t>
            </a:r>
          </a:p>
        </p:txBody>
      </p:sp>
      <p:sp>
        <p:nvSpPr>
          <p:cNvPr id="49" name="TextBox 48">
            <a:extLst>
              <a:ext uri="{FF2B5EF4-FFF2-40B4-BE49-F238E27FC236}">
                <a16:creationId xmlns:a16="http://schemas.microsoft.com/office/drawing/2014/main" id="{69FAD485-BA17-7543-BDB4-241C1BB8CDC2}"/>
              </a:ext>
            </a:extLst>
          </p:cNvPr>
          <p:cNvSpPr txBox="1"/>
          <p:nvPr/>
        </p:nvSpPr>
        <p:spPr>
          <a:xfrm>
            <a:off x="2579550" y="1096288"/>
            <a:ext cx="1288732" cy="307777"/>
          </a:xfrm>
          <a:prstGeom prst="rect">
            <a:avLst/>
          </a:prstGeom>
          <a:noFill/>
        </p:spPr>
        <p:txBody>
          <a:bodyPr wrap="square" rtlCol="0">
            <a:spAutoFit/>
          </a:bodyPr>
          <a:lstStyle/>
          <a:p>
            <a:pPr algn="ctr"/>
            <a:r>
              <a:rPr lang="en-US" sz="1400" dirty="0"/>
              <a:t>FATES</a:t>
            </a:r>
          </a:p>
        </p:txBody>
      </p:sp>
      <p:sp>
        <p:nvSpPr>
          <p:cNvPr id="50" name="TextBox 49">
            <a:extLst>
              <a:ext uri="{FF2B5EF4-FFF2-40B4-BE49-F238E27FC236}">
                <a16:creationId xmlns:a16="http://schemas.microsoft.com/office/drawing/2014/main" id="{945BF67D-EC45-E74C-80C2-C83B9BC81942}"/>
              </a:ext>
            </a:extLst>
          </p:cNvPr>
          <p:cNvSpPr txBox="1"/>
          <p:nvPr/>
        </p:nvSpPr>
        <p:spPr>
          <a:xfrm>
            <a:off x="5570144" y="3933623"/>
            <a:ext cx="2750970" cy="307777"/>
          </a:xfrm>
          <a:prstGeom prst="rect">
            <a:avLst/>
          </a:prstGeom>
          <a:noFill/>
        </p:spPr>
        <p:txBody>
          <a:bodyPr wrap="square" rtlCol="0">
            <a:spAutoFit/>
          </a:bodyPr>
          <a:lstStyle/>
          <a:p>
            <a:r>
              <a:rPr lang="en-US" sz="1400" dirty="0"/>
              <a:t>FATES: small trees dominate stands</a:t>
            </a:r>
          </a:p>
        </p:txBody>
      </p:sp>
      <p:sp>
        <p:nvSpPr>
          <p:cNvPr id="53" name="TextBox 52">
            <a:extLst>
              <a:ext uri="{FF2B5EF4-FFF2-40B4-BE49-F238E27FC236}">
                <a16:creationId xmlns:a16="http://schemas.microsoft.com/office/drawing/2014/main" id="{E8BB5922-AC8A-024C-AB35-BDC6368773D9}"/>
              </a:ext>
            </a:extLst>
          </p:cNvPr>
          <p:cNvSpPr txBox="1"/>
          <p:nvPr/>
        </p:nvSpPr>
        <p:spPr>
          <a:xfrm>
            <a:off x="8348043" y="3926240"/>
            <a:ext cx="3296276" cy="307777"/>
          </a:xfrm>
          <a:prstGeom prst="rect">
            <a:avLst/>
          </a:prstGeom>
          <a:noFill/>
        </p:spPr>
        <p:txBody>
          <a:bodyPr wrap="square" rtlCol="0">
            <a:spAutoFit/>
          </a:bodyPr>
          <a:lstStyle/>
          <a:p>
            <a:r>
              <a:rPr lang="en-US" sz="1400" dirty="0"/>
              <a:t>UVAFME: mixed sizes for older stand ages </a:t>
            </a:r>
          </a:p>
        </p:txBody>
      </p:sp>
    </p:spTree>
    <p:extLst>
      <p:ext uri="{BB962C8B-B14F-4D97-AF65-F5344CB8AC3E}">
        <p14:creationId xmlns:p14="http://schemas.microsoft.com/office/powerpoint/2010/main" val="31703283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695FAC-D2CE-D041-BA72-80FCA607F4C8}"/>
              </a:ext>
            </a:extLst>
          </p:cNvPr>
          <p:cNvGrpSpPr/>
          <p:nvPr/>
        </p:nvGrpSpPr>
        <p:grpSpPr>
          <a:xfrm>
            <a:off x="4020767" y="1657440"/>
            <a:ext cx="4040221" cy="4616648"/>
            <a:chOff x="2496766" y="1735259"/>
            <a:chExt cx="4040221" cy="4616648"/>
          </a:xfrm>
        </p:grpSpPr>
        <p:sp>
          <p:nvSpPr>
            <p:cNvPr id="10" name="TextBox 9">
              <a:extLst>
                <a:ext uri="{FF2B5EF4-FFF2-40B4-BE49-F238E27FC236}">
                  <a16:creationId xmlns:a16="http://schemas.microsoft.com/office/drawing/2014/main" id="{5F35F3AE-3CC1-4948-B314-92775471831D}"/>
                </a:ext>
              </a:extLst>
            </p:cNvPr>
            <p:cNvSpPr txBox="1"/>
            <p:nvPr/>
          </p:nvSpPr>
          <p:spPr>
            <a:xfrm>
              <a:off x="2613498" y="1735259"/>
              <a:ext cx="3923489" cy="4616648"/>
            </a:xfrm>
            <a:prstGeom prst="rect">
              <a:avLst/>
            </a:prstGeom>
            <a:solidFill>
              <a:srgbClr val="2A2A2A"/>
            </a:solidFill>
          </p:spPr>
          <p:txBody>
            <a:bodyPr wrap="square" rtlCol="0">
              <a:spAutoFit/>
            </a:bodyPr>
            <a:lstStyle/>
            <a:p>
              <a:pPr algn="ctr"/>
              <a:r>
                <a:rPr lang="en-US" sz="800" b="1" spc="300" dirty="0">
                  <a:solidFill>
                    <a:schemeClr val="tx1">
                      <a:lumMod val="50000"/>
                      <a:lumOff val="50000"/>
                    </a:schemeClr>
                  </a:solidFill>
                  <a:latin typeface="Avenir Next Demi Bold" panose="020B0503020202020204" pitchFamily="34" charset="0"/>
                </a:rPr>
                <a:t>INDIVIDUAL-BASED AND PFT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ABR ecosystem modeling is broadly grouped into two camps: individual-based models and PFT/trait-based models. </a:t>
              </a:r>
            </a:p>
            <a:p>
              <a:pPr algn="ctr">
                <a:lnSpc>
                  <a:spcPct val="150000"/>
                </a:lnSpc>
              </a:pP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ED, UVAFME, CLM ⇿ CLM-FATES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Adrianna Foster, Jackie Shuman, Erik Larson, Shawn Serbin</a:t>
              </a: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DRIVERS AND RUN PROTOCOLS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Specification paper needed on agreed-upon model drivers and run protocols for ABR model runs.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DAYMET, MESONET, CRU-NCEP, GSWP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Dave Moore, Min Chen, Erik Larson, Kevin Schaefer, Nick </a:t>
              </a:r>
              <a:r>
                <a:rPr lang="en-US" sz="800" i="1" spc="100" dirty="0" err="1">
                  <a:solidFill>
                    <a:srgbClr val="F9F9F9"/>
                  </a:solidFill>
                  <a:latin typeface="Times New Roman" panose="02020603050405020304" pitchFamily="18" charset="0"/>
                  <a:cs typeface="Times New Roman" panose="02020603050405020304" pitchFamily="18" charset="0"/>
                </a:rPr>
                <a:t>Parazoo</a:t>
              </a:r>
              <a:endParaRPr lang="en-US" sz="800" i="1" spc="100" dirty="0">
                <a:solidFill>
                  <a:srgbClr val="F9F9F9"/>
                </a:solidFill>
                <a:latin typeface="Times New Roman" panose="02020603050405020304" pitchFamily="18" charset="0"/>
                <a:cs typeface="Times New Roman" panose="02020603050405020304" pitchFamily="18"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ABOVE DATA FOR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Deep dive into entire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ABoVE</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database. Extraction of functional relationships and benchmarks.</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UNCERTAINTY, INTEGRATION $</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Josh Fisher, Dan Hayes, Andy Fox, Shawn Serbin</a:t>
              </a:r>
              <a:endParaRPr lang="en-US" sz="800" b="1" spc="300" dirty="0">
                <a:solidFill>
                  <a:schemeClr val="tx1">
                    <a:lumMod val="50000"/>
                    <a:lumOff val="50000"/>
                  </a:schemeClr>
                </a:solidFill>
                <a:latin typeface="Avenir Next Demi Bold" panose="020B0503020202020204" pitchFamily="34" charset="0"/>
              </a:endParaRP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2">
              <a:alphaModFix amt="30000"/>
            </a:blip>
            <a:srcRect l="33664" t="40899" r="61931" b="54846"/>
            <a:stretch/>
          </p:blipFill>
          <p:spPr>
            <a:xfrm>
              <a:off x="2708800" y="2838670"/>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2"/>
            <a:srcRect l="33664" t="40899" r="61931" b="54846"/>
            <a:stretch/>
          </p:blipFill>
          <p:spPr>
            <a:xfrm>
              <a:off x="2496766" y="4390414"/>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2">
              <a:alphaModFix amt="30000"/>
            </a:blip>
            <a:srcRect l="33664" t="40899" r="61931" b="54846"/>
            <a:stretch/>
          </p:blipFill>
          <p:spPr>
            <a:xfrm>
              <a:off x="2957207" y="5943282"/>
              <a:ext cx="233464" cy="291829"/>
            </a:xfrm>
            <a:prstGeom prst="rect">
              <a:avLst/>
            </a:prstGeom>
          </p:spPr>
        </p:pic>
      </p:grpSp>
      <p:sp>
        <p:nvSpPr>
          <p:cNvPr id="14" name="TextBox 13">
            <a:extLst>
              <a:ext uri="{FF2B5EF4-FFF2-40B4-BE49-F238E27FC236}">
                <a16:creationId xmlns:a16="http://schemas.microsoft.com/office/drawing/2014/main" id="{BEDC3153-9136-D44C-A5E0-FE09EE0933BD}"/>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2 of 2</a:t>
            </a:r>
          </a:p>
        </p:txBody>
      </p:sp>
      <p:sp>
        <p:nvSpPr>
          <p:cNvPr id="15" name="TextBox 14">
            <a:extLst>
              <a:ext uri="{FF2B5EF4-FFF2-40B4-BE49-F238E27FC236}">
                <a16:creationId xmlns:a16="http://schemas.microsoft.com/office/drawing/2014/main" id="{9FC59F8E-0197-C445-A837-4C4E30D8C7B8}"/>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7896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C5172-7EC5-D840-9C72-4A48AE77AC99}"/>
              </a:ext>
            </a:extLst>
          </p:cNvPr>
          <p:cNvSpPr txBox="1"/>
          <p:nvPr/>
        </p:nvSpPr>
        <p:spPr>
          <a:xfrm>
            <a:off x="1716359" y="6072086"/>
            <a:ext cx="7469974" cy="584775"/>
          </a:xfrm>
          <a:prstGeom prst="rect">
            <a:avLst/>
          </a:prstGeom>
          <a:noFill/>
        </p:spPr>
        <p:txBody>
          <a:bodyPr wrap="square" rtlCol="0">
            <a:spAutoFit/>
          </a:bodyPr>
          <a:lstStyle/>
          <a:p>
            <a:r>
              <a:rPr lang="en-US" sz="1600" dirty="0"/>
              <a:t>MODIS LAI (8-day, 500m in the same period)</a:t>
            </a:r>
          </a:p>
          <a:p>
            <a:r>
              <a:rPr lang="en-US" sz="1600" dirty="0"/>
              <a:t>Wang’s Biomass (annual, 30m, only covers shrub and forest area in the region)</a:t>
            </a:r>
          </a:p>
        </p:txBody>
      </p:sp>
      <p:sp>
        <p:nvSpPr>
          <p:cNvPr id="10" name="Title 1">
            <a:extLst>
              <a:ext uri="{FF2B5EF4-FFF2-40B4-BE49-F238E27FC236}">
                <a16:creationId xmlns:a16="http://schemas.microsoft.com/office/drawing/2014/main" id="{E8CBC983-F8B5-3142-9757-6E307C954C1A}"/>
              </a:ext>
            </a:extLst>
          </p:cNvPr>
          <p:cNvSpPr>
            <a:spLocks noGrp="1"/>
          </p:cNvSpPr>
          <p:nvPr>
            <p:ph type="title"/>
          </p:nvPr>
        </p:nvSpPr>
        <p:spPr>
          <a:xfrm>
            <a:off x="193546" y="975504"/>
            <a:ext cx="10515600" cy="1048544"/>
          </a:xfrm>
        </p:spPr>
        <p:txBody>
          <a:bodyPr>
            <a:normAutofit/>
          </a:bodyPr>
          <a:lstStyle/>
          <a:p>
            <a:r>
              <a:rPr lang="en-US" sz="1600" dirty="0"/>
              <a:t> High-Res Regional DART-CLM Experiment Setup</a:t>
            </a:r>
          </a:p>
        </p:txBody>
      </p:sp>
      <p:sp>
        <p:nvSpPr>
          <p:cNvPr id="11" name="Content Placeholder 2">
            <a:extLst>
              <a:ext uri="{FF2B5EF4-FFF2-40B4-BE49-F238E27FC236}">
                <a16:creationId xmlns:a16="http://schemas.microsoft.com/office/drawing/2014/main" id="{83A442DD-C062-5147-833C-47D743F6C714}"/>
              </a:ext>
            </a:extLst>
          </p:cNvPr>
          <p:cNvSpPr txBox="1">
            <a:spLocks/>
          </p:cNvSpPr>
          <p:nvPr/>
        </p:nvSpPr>
        <p:spPr>
          <a:xfrm>
            <a:off x="469490" y="1300621"/>
            <a:ext cx="10515600" cy="523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00B050"/>
                </a:solidFill>
              </a:rPr>
              <a:t>Community Land Model</a:t>
            </a:r>
          </a:p>
        </p:txBody>
      </p:sp>
      <p:pic>
        <p:nvPicPr>
          <p:cNvPr id="12" name="Picture 11" descr="A close up of a map&#10;&#10;Description automatically generated">
            <a:extLst>
              <a:ext uri="{FF2B5EF4-FFF2-40B4-BE49-F238E27FC236}">
                <a16:creationId xmlns:a16="http://schemas.microsoft.com/office/drawing/2014/main" id="{A21575BF-4B0C-0249-803C-3823AE3812E7}"/>
              </a:ext>
            </a:extLst>
          </p:cNvPr>
          <p:cNvPicPr>
            <a:picLocks noChangeAspect="1"/>
          </p:cNvPicPr>
          <p:nvPr/>
        </p:nvPicPr>
        <p:blipFill>
          <a:blip r:embed="rId2"/>
          <a:stretch>
            <a:fillRect/>
          </a:stretch>
        </p:blipFill>
        <p:spPr>
          <a:xfrm>
            <a:off x="7857485" y="1083708"/>
            <a:ext cx="4017521" cy="2926080"/>
          </a:xfrm>
          <a:prstGeom prst="rect">
            <a:avLst/>
          </a:prstGeom>
        </p:spPr>
      </p:pic>
      <p:sp>
        <p:nvSpPr>
          <p:cNvPr id="13" name="TextBox 12">
            <a:extLst>
              <a:ext uri="{FF2B5EF4-FFF2-40B4-BE49-F238E27FC236}">
                <a16:creationId xmlns:a16="http://schemas.microsoft.com/office/drawing/2014/main" id="{E27F3897-7105-2642-B87B-F53FBB25AE64}"/>
              </a:ext>
            </a:extLst>
          </p:cNvPr>
          <p:cNvSpPr txBox="1"/>
          <p:nvPr/>
        </p:nvSpPr>
        <p:spPr>
          <a:xfrm>
            <a:off x="469490" y="1679695"/>
            <a:ext cx="7150510" cy="1569660"/>
          </a:xfrm>
          <a:prstGeom prst="rect">
            <a:avLst/>
          </a:prstGeom>
          <a:noFill/>
        </p:spPr>
        <p:txBody>
          <a:bodyPr wrap="square" rtlCol="0">
            <a:spAutoFit/>
          </a:bodyPr>
          <a:lstStyle/>
          <a:p>
            <a:pPr lvl="1"/>
            <a:r>
              <a:rPr lang="en-US" sz="1600" dirty="0"/>
              <a:t>Model : PPE-</a:t>
            </a:r>
            <a:r>
              <a:rPr lang="en-US" sz="1600" b="1" dirty="0">
                <a:solidFill>
                  <a:srgbClr val="007AFF"/>
                </a:solidFill>
              </a:rPr>
              <a:t>ctsm5.1</a:t>
            </a:r>
            <a:r>
              <a:rPr lang="en-US" sz="1600" dirty="0"/>
              <a:t>.dev012</a:t>
            </a:r>
            <a:endParaRPr lang="en-US" sz="1600" b="1" dirty="0">
              <a:solidFill>
                <a:srgbClr val="0432FF"/>
              </a:solidFill>
            </a:endParaRPr>
          </a:p>
          <a:p>
            <a:pPr lvl="1"/>
            <a:r>
              <a:rPr lang="en-US" sz="1600" dirty="0"/>
              <a:t>Resolution: </a:t>
            </a:r>
            <a:r>
              <a:rPr lang="en-US" sz="1600" i="1" dirty="0">
                <a:solidFill>
                  <a:srgbClr val="007AFF"/>
                </a:solidFill>
              </a:rPr>
              <a:t>0.25 degree</a:t>
            </a:r>
          </a:p>
          <a:p>
            <a:pPr lvl="1"/>
            <a:r>
              <a:rPr lang="en-US" sz="1600" dirty="0"/>
              <a:t>Forcing Data: CAM6 reanalysis </a:t>
            </a:r>
            <a:r>
              <a:rPr lang="en-US" sz="1600" i="1" dirty="0">
                <a:solidFill>
                  <a:srgbClr val="007AFF"/>
                </a:solidFill>
              </a:rPr>
              <a:t>forcing data </a:t>
            </a:r>
            <a:r>
              <a:rPr lang="en-US" sz="1600" dirty="0"/>
              <a:t>(0.9x1.25 degree)</a:t>
            </a:r>
          </a:p>
          <a:p>
            <a:pPr lvl="1"/>
            <a:r>
              <a:rPr lang="en-US" sz="1600" dirty="0"/>
              <a:t>Number of Ensembles: </a:t>
            </a:r>
            <a:r>
              <a:rPr lang="en-US" sz="1600" i="1" dirty="0">
                <a:solidFill>
                  <a:srgbClr val="007AFF"/>
                </a:solidFill>
              </a:rPr>
              <a:t>80</a:t>
            </a:r>
          </a:p>
          <a:p>
            <a:pPr lvl="1"/>
            <a:r>
              <a:rPr lang="en-US" sz="1600" dirty="0"/>
              <a:t>Time : 2011 Jan to 2019 December</a:t>
            </a:r>
          </a:p>
          <a:p>
            <a:pPr lvl="1"/>
            <a:r>
              <a:rPr lang="en-US" sz="1600" dirty="0"/>
              <a:t>Model Mode: BGC-CROP</a:t>
            </a:r>
          </a:p>
        </p:txBody>
      </p:sp>
      <p:sp>
        <p:nvSpPr>
          <p:cNvPr id="14" name="Content Placeholder 2">
            <a:extLst>
              <a:ext uri="{FF2B5EF4-FFF2-40B4-BE49-F238E27FC236}">
                <a16:creationId xmlns:a16="http://schemas.microsoft.com/office/drawing/2014/main" id="{2CFE28C3-8059-7241-BA01-850E5F349576}"/>
              </a:ext>
            </a:extLst>
          </p:cNvPr>
          <p:cNvSpPr txBox="1">
            <a:spLocks/>
          </p:cNvSpPr>
          <p:nvPr/>
        </p:nvSpPr>
        <p:spPr>
          <a:xfrm>
            <a:off x="457688" y="3263288"/>
            <a:ext cx="10515600" cy="523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75000"/>
                  </a:schemeClr>
                </a:solidFill>
              </a:rPr>
              <a:t>Generate 0.25-deg surface dataset</a:t>
            </a:r>
          </a:p>
        </p:txBody>
      </p:sp>
      <p:sp>
        <p:nvSpPr>
          <p:cNvPr id="15" name="Content Placeholder 2">
            <a:extLst>
              <a:ext uri="{FF2B5EF4-FFF2-40B4-BE49-F238E27FC236}">
                <a16:creationId xmlns:a16="http://schemas.microsoft.com/office/drawing/2014/main" id="{D63CAD54-DCDC-404C-94BE-2793ED705B3F}"/>
              </a:ext>
            </a:extLst>
          </p:cNvPr>
          <p:cNvSpPr txBox="1">
            <a:spLocks/>
          </p:cNvSpPr>
          <p:nvPr/>
        </p:nvSpPr>
        <p:spPr>
          <a:xfrm>
            <a:off x="457688" y="3887202"/>
            <a:ext cx="10515600" cy="523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75000"/>
                  </a:schemeClr>
                </a:solidFill>
              </a:rPr>
              <a:t>Spin up model for 1080 years</a:t>
            </a:r>
          </a:p>
        </p:txBody>
      </p:sp>
      <p:sp>
        <p:nvSpPr>
          <p:cNvPr id="16" name="Content Placeholder 2">
            <a:extLst>
              <a:ext uri="{FF2B5EF4-FFF2-40B4-BE49-F238E27FC236}">
                <a16:creationId xmlns:a16="http://schemas.microsoft.com/office/drawing/2014/main" id="{2A8CB1C2-A5FB-3B41-A496-83E5FDA63399}"/>
              </a:ext>
            </a:extLst>
          </p:cNvPr>
          <p:cNvSpPr txBox="1">
            <a:spLocks/>
          </p:cNvSpPr>
          <p:nvPr/>
        </p:nvSpPr>
        <p:spPr>
          <a:xfrm>
            <a:off x="469490" y="5635688"/>
            <a:ext cx="10515600" cy="523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2"/>
                </a:solidFill>
              </a:rPr>
              <a:t>Investigate observation to assimilate</a:t>
            </a:r>
          </a:p>
        </p:txBody>
      </p:sp>
      <p:sp>
        <p:nvSpPr>
          <p:cNvPr id="17" name="Content Placeholder 2">
            <a:extLst>
              <a:ext uri="{FF2B5EF4-FFF2-40B4-BE49-F238E27FC236}">
                <a16:creationId xmlns:a16="http://schemas.microsoft.com/office/drawing/2014/main" id="{2A77BB83-8A12-254B-BB03-F482A0D4C1C6}"/>
              </a:ext>
            </a:extLst>
          </p:cNvPr>
          <p:cNvSpPr txBox="1">
            <a:spLocks/>
          </p:cNvSpPr>
          <p:nvPr/>
        </p:nvSpPr>
        <p:spPr>
          <a:xfrm>
            <a:off x="457688" y="4752629"/>
            <a:ext cx="10515600" cy="523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2"/>
                </a:solidFill>
              </a:rPr>
              <a:t>Generate ensemble spread</a:t>
            </a:r>
          </a:p>
        </p:txBody>
      </p:sp>
      <p:pic>
        <p:nvPicPr>
          <p:cNvPr id="18" name="Picture 17" descr="A close up of a colorful sunset&#10;&#10;Description automatically generated">
            <a:extLst>
              <a:ext uri="{FF2B5EF4-FFF2-40B4-BE49-F238E27FC236}">
                <a16:creationId xmlns:a16="http://schemas.microsoft.com/office/drawing/2014/main" id="{A1590719-83C9-1E4D-A0A4-86FED68048B3}"/>
              </a:ext>
            </a:extLst>
          </p:cNvPr>
          <p:cNvPicPr>
            <a:picLocks noChangeAspect="1"/>
          </p:cNvPicPr>
          <p:nvPr/>
        </p:nvPicPr>
        <p:blipFill>
          <a:blip r:embed="rId3"/>
          <a:stretch>
            <a:fillRect/>
          </a:stretch>
        </p:blipFill>
        <p:spPr>
          <a:xfrm>
            <a:off x="6819053" y="4561097"/>
            <a:ext cx="5230504" cy="1828800"/>
          </a:xfrm>
          <a:prstGeom prst="rect">
            <a:avLst/>
          </a:prstGeom>
        </p:spPr>
      </p:pic>
      <p:sp>
        <p:nvSpPr>
          <p:cNvPr id="21" name="TextBox 20">
            <a:extLst>
              <a:ext uri="{FF2B5EF4-FFF2-40B4-BE49-F238E27FC236}">
                <a16:creationId xmlns:a16="http://schemas.microsoft.com/office/drawing/2014/main" id="{AB116216-F645-D547-8970-3CF3DBAA78FD}"/>
              </a:ext>
            </a:extLst>
          </p:cNvPr>
          <p:cNvSpPr txBox="1"/>
          <p:nvPr/>
        </p:nvSpPr>
        <p:spPr>
          <a:xfrm>
            <a:off x="8238713" y="4322113"/>
            <a:ext cx="3953287" cy="338554"/>
          </a:xfrm>
          <a:prstGeom prst="rect">
            <a:avLst/>
          </a:prstGeom>
          <a:noFill/>
        </p:spPr>
        <p:txBody>
          <a:bodyPr wrap="square" rtlCol="0">
            <a:spAutoFit/>
          </a:bodyPr>
          <a:lstStyle/>
          <a:p>
            <a:r>
              <a:rPr lang="en-US" sz="1600" b="1" dirty="0"/>
              <a:t>(0.25-deg percent of natural vegetation) </a:t>
            </a:r>
          </a:p>
        </p:txBody>
      </p:sp>
      <p:sp>
        <p:nvSpPr>
          <p:cNvPr id="2" name="TextBox 1">
            <a:extLst>
              <a:ext uri="{FF2B5EF4-FFF2-40B4-BE49-F238E27FC236}">
                <a16:creationId xmlns:a16="http://schemas.microsoft.com/office/drawing/2014/main" id="{CDB907AD-8549-8C4D-8402-F0A15CD69DB6}"/>
              </a:ext>
            </a:extLst>
          </p:cNvPr>
          <p:cNvSpPr txBox="1"/>
          <p:nvPr/>
        </p:nvSpPr>
        <p:spPr>
          <a:xfrm>
            <a:off x="849686" y="3561680"/>
            <a:ext cx="6604000" cy="338554"/>
          </a:xfrm>
          <a:prstGeom prst="rect">
            <a:avLst/>
          </a:prstGeom>
          <a:noFill/>
        </p:spPr>
        <p:txBody>
          <a:bodyPr wrap="square" rtlCol="0">
            <a:spAutoFit/>
          </a:bodyPr>
          <a:lstStyle/>
          <a:p>
            <a:r>
              <a:rPr lang="en-US" sz="1600" dirty="0"/>
              <a:t>The right bottom figure shows one variable in the surface dataset</a:t>
            </a:r>
          </a:p>
        </p:txBody>
      </p:sp>
      <p:sp>
        <p:nvSpPr>
          <p:cNvPr id="19" name="TextBox 18">
            <a:extLst>
              <a:ext uri="{FF2B5EF4-FFF2-40B4-BE49-F238E27FC236}">
                <a16:creationId xmlns:a16="http://schemas.microsoft.com/office/drawing/2014/main" id="{401439E1-90CB-5040-BBAC-EAEDB145CA2E}"/>
              </a:ext>
            </a:extLst>
          </p:cNvPr>
          <p:cNvSpPr txBox="1"/>
          <p:nvPr/>
        </p:nvSpPr>
        <p:spPr>
          <a:xfrm>
            <a:off x="854817" y="4199936"/>
            <a:ext cx="6030379" cy="584775"/>
          </a:xfrm>
          <a:prstGeom prst="rect">
            <a:avLst/>
          </a:prstGeom>
          <a:noFill/>
        </p:spPr>
        <p:txBody>
          <a:bodyPr wrap="square" rtlCol="0">
            <a:spAutoFit/>
          </a:bodyPr>
          <a:lstStyle/>
          <a:p>
            <a:r>
              <a:rPr lang="en-US" sz="1600" dirty="0"/>
              <a:t>Start from the default model initial condition and use the new forcing to spin the model up until the carbon equilibrium is reached </a:t>
            </a:r>
          </a:p>
        </p:txBody>
      </p:sp>
      <p:sp>
        <p:nvSpPr>
          <p:cNvPr id="22" name="TextBox 21">
            <a:extLst>
              <a:ext uri="{FF2B5EF4-FFF2-40B4-BE49-F238E27FC236}">
                <a16:creationId xmlns:a16="http://schemas.microsoft.com/office/drawing/2014/main" id="{980649CA-A39C-A84F-B478-0D6EB44C32AA}"/>
              </a:ext>
            </a:extLst>
          </p:cNvPr>
          <p:cNvSpPr txBox="1"/>
          <p:nvPr/>
        </p:nvSpPr>
        <p:spPr>
          <a:xfrm>
            <a:off x="854817" y="5078237"/>
            <a:ext cx="6030379" cy="584775"/>
          </a:xfrm>
          <a:prstGeom prst="rect">
            <a:avLst/>
          </a:prstGeom>
          <a:noFill/>
        </p:spPr>
        <p:txBody>
          <a:bodyPr wrap="square" rtlCol="0">
            <a:spAutoFit/>
          </a:bodyPr>
          <a:lstStyle/>
          <a:p>
            <a:r>
              <a:rPr lang="en-US" sz="1600" dirty="0"/>
              <a:t>All the ensemble starts from the same initial condition achieved by the spin-up, and cycle for several rounds.</a:t>
            </a:r>
          </a:p>
        </p:txBody>
      </p:sp>
    </p:spTree>
    <p:extLst>
      <p:ext uri="{BB962C8B-B14F-4D97-AF65-F5344CB8AC3E}">
        <p14:creationId xmlns:p14="http://schemas.microsoft.com/office/powerpoint/2010/main" val="22288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4A64-B261-4D41-AB00-98112FA94039}"/>
              </a:ext>
            </a:extLst>
          </p:cNvPr>
          <p:cNvSpPr>
            <a:spLocks noGrp="1"/>
          </p:cNvSpPr>
          <p:nvPr>
            <p:ph type="ctrTitle"/>
          </p:nvPr>
        </p:nvSpPr>
        <p:spPr>
          <a:xfrm>
            <a:off x="1524000" y="705678"/>
            <a:ext cx="9144000" cy="556590"/>
          </a:xfrm>
        </p:spPr>
        <p:txBody>
          <a:bodyPr>
            <a:noAutofit/>
          </a:bodyPr>
          <a:lstStyle/>
          <a:p>
            <a:pPr algn="l"/>
            <a:r>
              <a:rPr lang="en-US" sz="2800" b="1" dirty="0"/>
              <a:t>Modeling experiments on the impacts at different levels of climate change (Min Chen)</a:t>
            </a:r>
            <a:br>
              <a:rPr lang="en-US" sz="2800" b="1" dirty="0"/>
            </a:br>
            <a:endParaRPr lang="en-US" sz="2800" b="1" dirty="0"/>
          </a:p>
        </p:txBody>
      </p:sp>
      <p:sp>
        <p:nvSpPr>
          <p:cNvPr id="3" name="Subtitle 2">
            <a:extLst>
              <a:ext uri="{FF2B5EF4-FFF2-40B4-BE49-F238E27FC236}">
                <a16:creationId xmlns:a16="http://schemas.microsoft.com/office/drawing/2014/main" id="{8B43971E-D852-D244-A712-E684974B84B7}"/>
              </a:ext>
            </a:extLst>
          </p:cNvPr>
          <p:cNvSpPr>
            <a:spLocks noGrp="1"/>
          </p:cNvSpPr>
          <p:nvPr>
            <p:ph type="subTitle" idx="1"/>
          </p:nvPr>
        </p:nvSpPr>
        <p:spPr>
          <a:xfrm>
            <a:off x="1524000" y="1948070"/>
            <a:ext cx="9144000" cy="3925957"/>
          </a:xfrm>
        </p:spPr>
        <p:txBody>
          <a:bodyPr>
            <a:normAutofit/>
          </a:bodyPr>
          <a:lstStyle/>
          <a:p>
            <a:pPr marL="342900" indent="-342900" algn="l">
              <a:buFont typeface="Arial" panose="020B0604020202020204" pitchFamily="34" charset="0"/>
              <a:buChar char="•"/>
            </a:pPr>
            <a:r>
              <a:rPr lang="en-US" sz="1800" dirty="0"/>
              <a:t>Focused period: 2015-2100</a:t>
            </a:r>
          </a:p>
          <a:p>
            <a:pPr marL="342900" indent="-342900" algn="l">
              <a:buFont typeface="Arial" panose="020B0604020202020204" pitchFamily="34" charset="0"/>
              <a:buChar char="•"/>
            </a:pPr>
            <a:r>
              <a:rPr lang="en-US" sz="1800" dirty="0"/>
              <a:t>Climate Change Scenarios: SSP126, SSP245, SSP370, SSP585</a:t>
            </a:r>
          </a:p>
          <a:p>
            <a:pPr marL="342900" indent="-342900" algn="l">
              <a:buFont typeface="Arial" panose="020B0604020202020204" pitchFamily="34" charset="0"/>
              <a:buChar char="•"/>
            </a:pPr>
            <a:r>
              <a:rPr lang="en-US" sz="1800" dirty="0"/>
              <a:t>Forcing Data: Bias-corrected climate projections from the Inter-Sectoral Impact Model Intercomparison Project (ISIMIP)</a:t>
            </a:r>
          </a:p>
          <a:p>
            <a:pPr marL="800100" lvl="1" indent="-342900" algn="l">
              <a:buFont typeface="Arial" panose="020B0604020202020204" pitchFamily="34" charset="0"/>
              <a:buChar char="•"/>
            </a:pPr>
            <a:r>
              <a:rPr lang="en-US" sz="1600" dirty="0"/>
              <a:t>Daily data was originally provided, and we have downscaled to 6-hourly time scale</a:t>
            </a:r>
          </a:p>
          <a:p>
            <a:pPr marL="342900" indent="-342900" algn="l">
              <a:buFont typeface="Arial" panose="020B0604020202020204" pitchFamily="34" charset="0"/>
              <a:buChar char="•"/>
            </a:pPr>
            <a:r>
              <a:rPr lang="en-US" sz="1800" dirty="0"/>
              <a:t>Modeling Experiments </a:t>
            </a:r>
          </a:p>
          <a:p>
            <a:pPr marL="800100" lvl="1" indent="-342900" algn="l">
              <a:buFont typeface="Arial" panose="020B0604020202020204" pitchFamily="34" charset="0"/>
              <a:buChar char="•"/>
            </a:pPr>
            <a:r>
              <a:rPr lang="en-US" sz="1400" dirty="0"/>
              <a:t>Optimized model with </a:t>
            </a:r>
            <a:r>
              <a:rPr lang="en-US" sz="1400" dirty="0" err="1"/>
              <a:t>ABoVE</a:t>
            </a:r>
            <a:r>
              <a:rPr lang="en-US" sz="1400" dirty="0"/>
              <a:t> data vs unoptimized model</a:t>
            </a:r>
          </a:p>
          <a:p>
            <a:pPr marL="800100" lvl="1" indent="-342900" algn="l">
              <a:buFont typeface="Arial" panose="020B0604020202020204" pitchFamily="34" charset="0"/>
              <a:buChar char="•"/>
            </a:pPr>
            <a:r>
              <a:rPr lang="en-US" sz="1400" dirty="0"/>
              <a:t>Spatial domain: global</a:t>
            </a:r>
          </a:p>
          <a:p>
            <a:pPr marL="800100" lvl="1" indent="-342900" algn="l">
              <a:buFont typeface="Arial" panose="020B0604020202020204" pitchFamily="34" charset="0"/>
              <a:buChar char="•"/>
            </a:pPr>
            <a:r>
              <a:rPr lang="en-US" sz="1400" dirty="0"/>
              <a:t>Output variables: Net Ecosystem Productivity/Exchange, Albedo, Net methane flux, fire carbon emission if available</a:t>
            </a:r>
          </a:p>
          <a:p>
            <a:pPr marL="800100" lvl="1" indent="-342900" algn="l">
              <a:buFont typeface="Arial" panose="020B0604020202020204" pitchFamily="34" charset="0"/>
              <a:buChar char="•"/>
            </a:pPr>
            <a:r>
              <a:rPr lang="en-US" sz="1400" dirty="0"/>
              <a:t>Output temporal</a:t>
            </a:r>
            <a:r>
              <a:rPr lang="zh-CN" altLang="en-US" sz="1400" dirty="0"/>
              <a:t> </a:t>
            </a:r>
            <a:r>
              <a:rPr lang="en-US" altLang="zh-CN" sz="1400" dirty="0"/>
              <a:t>resolution: annual</a:t>
            </a:r>
            <a:endParaRPr lang="en-US" sz="1400" dirty="0"/>
          </a:p>
          <a:p>
            <a:pPr marL="800100" lvl="1" indent="-342900" algn="l">
              <a:buFont typeface="Arial" panose="020B0604020202020204" pitchFamily="34" charset="0"/>
              <a:buChar char="•"/>
            </a:pPr>
            <a:endParaRPr lang="en-US" sz="1600" dirty="0"/>
          </a:p>
        </p:txBody>
      </p:sp>
    </p:spTree>
    <p:extLst>
      <p:ext uri="{BB962C8B-B14F-4D97-AF65-F5344CB8AC3E}">
        <p14:creationId xmlns:p14="http://schemas.microsoft.com/office/powerpoint/2010/main" val="190924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3"/>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1D4284-180D-1F4D-965D-5B07C5754BC2}"/>
              </a:ext>
            </a:extLst>
          </p:cNvPr>
          <p:cNvGrpSpPr/>
          <p:nvPr/>
        </p:nvGrpSpPr>
        <p:grpSpPr>
          <a:xfrm>
            <a:off x="4284492" y="1657440"/>
            <a:ext cx="3646585" cy="4768760"/>
            <a:chOff x="2760491" y="1735259"/>
            <a:chExt cx="3646585" cy="4862870"/>
          </a:xfrm>
        </p:grpSpPr>
        <p:sp>
          <p:nvSpPr>
            <p:cNvPr id="10" name="TextBox 9">
              <a:extLst>
                <a:ext uri="{FF2B5EF4-FFF2-40B4-BE49-F238E27FC236}">
                  <a16:creationId xmlns:a16="http://schemas.microsoft.com/office/drawing/2014/main" id="{5F35F3AE-3CC1-4948-B314-92775471831D}"/>
                </a:ext>
              </a:extLst>
            </p:cNvPr>
            <p:cNvSpPr txBox="1"/>
            <p:nvPr/>
          </p:nvSpPr>
          <p:spPr>
            <a:xfrm>
              <a:off x="2760491" y="1735259"/>
              <a:ext cx="3646585" cy="4862870"/>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BOTTOM-UP AND TOP-DOWN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What is the carbon budget over the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domain? Can we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reconcile top-down and bottom-up estimates of C-budgets?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RESOLUTIONS &amp; DOMAINS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Abhishek Chatterjee, Brendan Byrne, Lei Hu,</a:t>
              </a:r>
            </a:p>
            <a:p>
              <a:pPr algn="ctr"/>
              <a:r>
                <a:rPr lang="en-US" sz="800" i="1" spc="100" dirty="0">
                  <a:solidFill>
                    <a:srgbClr val="F9F9F9"/>
                  </a:solidFill>
                  <a:latin typeface="Times New Roman" panose="02020603050405020304" pitchFamily="18" charset="0"/>
                  <a:cs typeface="Times New Roman" panose="02020603050405020304" pitchFamily="18" charset="0"/>
                </a:rPr>
                <a:t>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 Josh Fisher</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STATE OF ABR ECOSYSTEM PROCESSES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Some models have more “advanced” ABR process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representation than others. Differences?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REVIEW &amp; ROADMAP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Elise Heffernan, Howie Epstein, Amanda Armstrong,</a:t>
              </a: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SUB-GRID VARIABILITY</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Fine spatial resolution landscape features drive ecosystem functioning in the ABR. Approaches and impacts?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REMOTE SENSING </a:t>
              </a:r>
              <a:r>
                <a:rPr lang="en-US" sz="800" b="1" spc="100" dirty="0">
                  <a:solidFill>
                    <a:srgbClr val="F9F9F9"/>
                  </a:solidFill>
                  <a:latin typeface="Avenir Next Demi Bold" panose="020B0503020202020204" pitchFamily="34" charset="0"/>
                  <a:cs typeface="Times New Roman" panose="02020603050405020304" pitchFamily="18" charset="0"/>
                  <a:sym typeface="Wingdings" pitchFamily="2" charset="2"/>
                </a:rPr>
                <a:t> MODELING $</a:t>
              </a:r>
              <a:endParaRPr lang="en-US" sz="800" b="1" spc="100" dirty="0">
                <a:solidFill>
                  <a:srgbClr val="F9F9F9"/>
                </a:solidFill>
                <a:latin typeface="Avenir Next Demi Bold" panose="020B0503020202020204" pitchFamily="34" charset="0"/>
                <a:cs typeface="Times New Roman" panose="02020603050405020304" pitchFamily="18" charset="0"/>
              </a:endParaRP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Jennifer Watts, Ben Poulter, Mary Farina</a:t>
              </a: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3"/>
            <a:srcRect l="33664" t="40899" r="61931" b="54846"/>
            <a:stretch/>
          </p:blipFill>
          <p:spPr>
            <a:xfrm>
              <a:off x="3099882" y="2697918"/>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3"/>
            <a:srcRect l="33664" t="40899" r="61931" b="54846"/>
            <a:stretch/>
          </p:blipFill>
          <p:spPr>
            <a:xfrm>
              <a:off x="2910525" y="4405559"/>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3"/>
            <a:srcRect l="33664" t="40899" r="61931" b="54846"/>
            <a:stretch/>
          </p:blipFill>
          <p:spPr>
            <a:xfrm>
              <a:off x="3216614" y="6190798"/>
              <a:ext cx="233464" cy="291829"/>
            </a:xfrm>
            <a:prstGeom prst="rect">
              <a:avLst/>
            </a:prstGeom>
          </p:spPr>
        </p:pic>
      </p:grpSp>
      <p:sp>
        <p:nvSpPr>
          <p:cNvPr id="15" name="TextBox 14">
            <a:extLst>
              <a:ext uri="{FF2B5EF4-FFF2-40B4-BE49-F238E27FC236}">
                <a16:creationId xmlns:a16="http://schemas.microsoft.com/office/drawing/2014/main" id="{BFB64FE4-99E1-B541-B200-84EA265B17C0}"/>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1 of 2</a:t>
            </a:r>
          </a:p>
        </p:txBody>
      </p:sp>
      <p:sp>
        <p:nvSpPr>
          <p:cNvPr id="16" name="TextBox 15">
            <a:extLst>
              <a:ext uri="{FF2B5EF4-FFF2-40B4-BE49-F238E27FC236}">
                <a16:creationId xmlns:a16="http://schemas.microsoft.com/office/drawing/2014/main" id="{C36E162F-3F6C-374E-B9A7-2124A577D4B4}"/>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12669814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8BAE1F-26EA-F140-8CD8-F39865CDB92F}"/>
              </a:ext>
            </a:extLst>
          </p:cNvPr>
          <p:cNvSpPr/>
          <p:nvPr/>
        </p:nvSpPr>
        <p:spPr>
          <a:xfrm>
            <a:off x="2041743" y="1390886"/>
            <a:ext cx="7878871" cy="4124206"/>
          </a:xfrm>
          <a:prstGeom prst="rect">
            <a:avLst/>
          </a:prstGeom>
        </p:spPr>
        <p:txBody>
          <a:bodyPr wrap="square">
            <a:spAutoFit/>
          </a:bodyPr>
          <a:lstStyle/>
          <a:p>
            <a:r>
              <a:rPr lang="en-US" sz="2800" b="1" i="0" dirty="0">
                <a:solidFill>
                  <a:srgbClr val="212121"/>
                </a:solidFill>
                <a:effectLst/>
                <a:latin typeface="wf_segoe-ui_normal"/>
              </a:rPr>
              <a:t>SIF-MIP (</a:t>
            </a:r>
            <a:r>
              <a:rPr lang="en-US" sz="2800" b="1" i="0" dirty="0" err="1">
                <a:solidFill>
                  <a:srgbClr val="212121"/>
                </a:solidFill>
                <a:effectLst/>
                <a:latin typeface="wf_segoe-ui_normal"/>
              </a:rPr>
              <a:t>Parazoo</a:t>
            </a:r>
            <a:r>
              <a:rPr lang="en-US" sz="2800" b="1" i="0" dirty="0">
                <a:solidFill>
                  <a:srgbClr val="212121"/>
                </a:solidFill>
                <a:effectLst/>
                <a:latin typeface="wf_segoe-ui_normal"/>
              </a:rPr>
              <a:t>, Orcutt)</a:t>
            </a:r>
          </a:p>
          <a:p>
            <a:r>
              <a:rPr lang="en-US" b="0" i="0" dirty="0">
                <a:solidFill>
                  <a:srgbClr val="212121"/>
                </a:solidFill>
                <a:effectLst/>
                <a:latin typeface="wf_segoe-ui_normal"/>
              </a:rPr>
              <a:t>Our MIP goal is more of a tower synthesis focused on SIF and GPP modeling across </a:t>
            </a:r>
            <a:r>
              <a:rPr lang="en-US" b="0" i="0" dirty="0" err="1">
                <a:solidFill>
                  <a:srgbClr val="212121"/>
                </a:solidFill>
                <a:effectLst/>
                <a:latin typeface="wf_segoe-ui_normal"/>
              </a:rPr>
              <a:t>ABoVE</a:t>
            </a:r>
            <a:r>
              <a:rPr lang="en-US" b="0" i="0" dirty="0">
                <a:solidFill>
                  <a:srgbClr val="212121"/>
                </a:solidFill>
                <a:effectLst/>
                <a:latin typeface="wf_segoe-ui_normal"/>
              </a:rPr>
              <a:t> flux towers. Our basic protocol, following our study at Niwot Ridge, is below: </a:t>
            </a:r>
            <a:br>
              <a:rPr lang="en-US" dirty="0"/>
            </a:br>
            <a:r>
              <a:rPr lang="en-US" b="0" i="0" dirty="0">
                <a:solidFill>
                  <a:srgbClr val="212121"/>
                </a:solidFill>
                <a:effectLst/>
                <a:latin typeface="wf_segoe-ui_normal"/>
              </a:rPr>
              <a:t>1.  Focus on evergreen sites in Alaska and Canada, with minimum of 1 site (PFF) and others if possible (OBS, TVC, SCC, DEJU, BON)</a:t>
            </a:r>
            <a:br>
              <a:rPr lang="en-US" dirty="0"/>
            </a:br>
            <a:r>
              <a:rPr lang="en-US" b="0" i="0" dirty="0">
                <a:solidFill>
                  <a:srgbClr val="212121"/>
                </a:solidFill>
                <a:effectLst/>
                <a:latin typeface="wf_segoe-ui_normal"/>
              </a:rPr>
              <a:t>2.  Use standardized meteorological forcing from towers (provided by Erica), and set PFT = ENF if available</a:t>
            </a:r>
            <a:br>
              <a:rPr lang="en-US" dirty="0"/>
            </a:br>
            <a:r>
              <a:rPr lang="en-US" b="0" i="0" dirty="0">
                <a:solidFill>
                  <a:srgbClr val="212121"/>
                </a:solidFill>
                <a:effectLst/>
                <a:latin typeface="wf_segoe-ui_normal"/>
              </a:rPr>
              <a:t>3.  Output APAR, Top of Canopy SIF at 740 nm, and GPP every hour from 2017 on (corresponding with CFIS, </a:t>
            </a:r>
            <a:r>
              <a:rPr lang="en-US" b="0" i="0" dirty="0" err="1">
                <a:solidFill>
                  <a:srgbClr val="212121"/>
                </a:solidFill>
                <a:effectLst/>
                <a:latin typeface="wf_segoe-ui_normal"/>
              </a:rPr>
              <a:t>Photospec</a:t>
            </a:r>
            <a:r>
              <a:rPr lang="en-US" b="0" i="0" dirty="0">
                <a:solidFill>
                  <a:srgbClr val="212121"/>
                </a:solidFill>
                <a:effectLst/>
                <a:latin typeface="wf_segoe-ui_normal"/>
              </a:rPr>
              <a:t>, and TROPOMI SIF data). Other state variables are encouraged!</a:t>
            </a:r>
            <a:br>
              <a:rPr lang="en-US" dirty="0"/>
            </a:br>
            <a:r>
              <a:rPr lang="en-US" b="0" i="0" dirty="0">
                <a:solidFill>
                  <a:srgbClr val="212121"/>
                </a:solidFill>
                <a:effectLst/>
                <a:latin typeface="wf_segoe-ui_normal"/>
              </a:rPr>
              <a:t>4.  Within model experiments are welcome and encouraged (e.g., with / without data assimilation, different process representation, </a:t>
            </a:r>
            <a:r>
              <a:rPr lang="en-US" b="0" i="0" dirty="0" err="1">
                <a:solidFill>
                  <a:srgbClr val="212121"/>
                </a:solidFill>
                <a:effectLst/>
                <a:latin typeface="wf_segoe-ui_normal"/>
              </a:rPr>
              <a:t>etc</a:t>
            </a:r>
            <a:r>
              <a:rPr lang="en-US" b="0" i="0" dirty="0">
                <a:solidFill>
                  <a:srgbClr val="212121"/>
                </a:solidFill>
                <a:effectLst/>
                <a:latin typeface="wf_segoe-ui_normal"/>
              </a:rPr>
              <a:t>)</a:t>
            </a:r>
            <a:br>
              <a:rPr lang="en-US" dirty="0"/>
            </a:br>
            <a:r>
              <a:rPr lang="en-US" b="0" i="0" dirty="0">
                <a:solidFill>
                  <a:srgbClr val="212121"/>
                </a:solidFill>
                <a:effectLst/>
                <a:latin typeface="wf_segoe-ui_normal"/>
              </a:rPr>
              <a:t>5.  </a:t>
            </a:r>
            <a:r>
              <a:rPr lang="en-US" b="0" i="0" dirty="0" err="1">
                <a:solidFill>
                  <a:srgbClr val="212121"/>
                </a:solidFill>
                <a:effectLst/>
                <a:latin typeface="wf_segoe-ui_normal"/>
              </a:rPr>
              <a:t>Spinup</a:t>
            </a:r>
            <a:r>
              <a:rPr lang="en-US" b="0" i="0" dirty="0">
                <a:solidFill>
                  <a:srgbClr val="212121"/>
                </a:solidFill>
                <a:effectLst/>
                <a:latin typeface="wf_segoe-ui_normal"/>
              </a:rPr>
              <a:t> and data constraints (e.g., prescribed vegetation) at PI discretion</a:t>
            </a:r>
            <a:endParaRPr lang="en-US" dirty="0"/>
          </a:p>
        </p:txBody>
      </p:sp>
    </p:spTree>
    <p:extLst>
      <p:ext uri="{BB962C8B-B14F-4D97-AF65-F5344CB8AC3E}">
        <p14:creationId xmlns:p14="http://schemas.microsoft.com/office/powerpoint/2010/main" val="1753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08" y="801094"/>
            <a:ext cx="11987907" cy="954107"/>
          </a:xfrm>
          <a:prstGeom prst="rect">
            <a:avLst/>
          </a:prstGeom>
          <a:noFill/>
        </p:spPr>
        <p:txBody>
          <a:bodyPr wrap="square" rtlCol="0">
            <a:spAutoFit/>
          </a:bodyPr>
          <a:lstStyle/>
          <a:p>
            <a:endParaRPr lang="en-US" sz="2000" dirty="0"/>
          </a:p>
          <a:p>
            <a:pPr marL="285750" indent="-285750">
              <a:spcAft>
                <a:spcPts val="1200"/>
              </a:spcAft>
              <a:buFont typeface="Wingdings" panose="05000000000000000000" pitchFamily="2" charset="2"/>
              <a:buChar char="Ø"/>
            </a:pPr>
            <a:r>
              <a:rPr lang="en-US" sz="2000" b="1" dirty="0">
                <a:solidFill>
                  <a:srgbClr val="0000FF"/>
                </a:solidFill>
                <a:latin typeface="Arial" panose="020B0604020202020204" pitchFamily="34" charset="0"/>
                <a:cs typeface="Arial" panose="020B0604020202020204" pitchFamily="34" charset="0"/>
              </a:rPr>
              <a:t>Daily meteorological dataset from 1901 to 2100 at 1-km resolution with eight climate variables </a:t>
            </a:r>
            <a:r>
              <a:rPr lang="en-US" sz="1600" b="1" dirty="0">
                <a:solidFill>
                  <a:srgbClr val="0000FF"/>
                </a:solidFill>
                <a:latin typeface="Arial" panose="020B0604020202020204" pitchFamily="34" charset="0"/>
                <a:cs typeface="Arial" panose="020B0604020202020204" pitchFamily="34" charset="0"/>
              </a:rPr>
              <a:t>(Met1km) </a:t>
            </a:r>
            <a:r>
              <a:rPr lang="en-US" sz="1600" dirty="0">
                <a:latin typeface="Arial" panose="020B0604020202020204" pitchFamily="34" charset="0"/>
                <a:cs typeface="Arial" panose="020B0604020202020204" pitchFamily="34" charset="0"/>
              </a:rPr>
              <a:t>for modelling and mapping permafrost in Canada (Alaska is included but not assessed) (Zhang et al., 2020).</a:t>
            </a:r>
          </a:p>
        </p:txBody>
      </p:sp>
      <p:pic>
        <p:nvPicPr>
          <p:cNvPr id="7" name="Picture 6">
            <a:extLst>
              <a:ext uri="{FF2B5EF4-FFF2-40B4-BE49-F238E27FC236}">
                <a16:creationId xmlns:a16="http://schemas.microsoft.com/office/drawing/2014/main" id="{B64A0DDB-A013-2847-886F-7BAC2E7C9E85}"/>
              </a:ext>
            </a:extLst>
          </p:cNvPr>
          <p:cNvPicPr>
            <a:picLocks noChangeAspect="1"/>
          </p:cNvPicPr>
          <p:nvPr/>
        </p:nvPicPr>
        <p:blipFill>
          <a:blip r:embed="rId2"/>
          <a:stretch>
            <a:fillRect/>
          </a:stretch>
        </p:blipFill>
        <p:spPr>
          <a:xfrm>
            <a:off x="766455" y="2004645"/>
            <a:ext cx="3180608" cy="4502605"/>
          </a:xfrm>
          <a:prstGeom prst="rect">
            <a:avLst/>
          </a:prstGeom>
          <a:ln w="254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D2E9D11-D2F4-3746-B683-3E69A0C8FADD}"/>
              </a:ext>
            </a:extLst>
          </p:cNvPr>
          <p:cNvPicPr>
            <a:picLocks noChangeAspect="1"/>
          </p:cNvPicPr>
          <p:nvPr/>
        </p:nvPicPr>
        <p:blipFill>
          <a:blip r:embed="rId3"/>
          <a:stretch>
            <a:fillRect/>
          </a:stretch>
        </p:blipFill>
        <p:spPr>
          <a:xfrm>
            <a:off x="4564052" y="1896678"/>
            <a:ext cx="4704721" cy="4718538"/>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70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695FAC-D2CE-D041-BA72-80FCA607F4C8}"/>
              </a:ext>
            </a:extLst>
          </p:cNvPr>
          <p:cNvGrpSpPr/>
          <p:nvPr/>
        </p:nvGrpSpPr>
        <p:grpSpPr>
          <a:xfrm>
            <a:off x="4020767" y="1657440"/>
            <a:ext cx="4040221" cy="4616648"/>
            <a:chOff x="2496766" y="1735259"/>
            <a:chExt cx="4040221" cy="4616648"/>
          </a:xfrm>
        </p:grpSpPr>
        <p:sp>
          <p:nvSpPr>
            <p:cNvPr id="10" name="TextBox 9">
              <a:extLst>
                <a:ext uri="{FF2B5EF4-FFF2-40B4-BE49-F238E27FC236}">
                  <a16:creationId xmlns:a16="http://schemas.microsoft.com/office/drawing/2014/main" id="{5F35F3AE-3CC1-4948-B314-92775471831D}"/>
                </a:ext>
              </a:extLst>
            </p:cNvPr>
            <p:cNvSpPr txBox="1"/>
            <p:nvPr/>
          </p:nvSpPr>
          <p:spPr>
            <a:xfrm>
              <a:off x="2613498" y="1735259"/>
              <a:ext cx="3923489" cy="4616648"/>
            </a:xfrm>
            <a:prstGeom prst="rect">
              <a:avLst/>
            </a:prstGeom>
            <a:solidFill>
              <a:srgbClr val="2A2A2A"/>
            </a:solidFill>
          </p:spPr>
          <p:txBody>
            <a:bodyPr wrap="square" rtlCol="0">
              <a:spAutoFit/>
            </a:bodyPr>
            <a:lstStyle/>
            <a:p>
              <a:pPr algn="ctr"/>
              <a:r>
                <a:rPr lang="en-US" sz="800" b="1" spc="300" dirty="0">
                  <a:solidFill>
                    <a:schemeClr val="tx1">
                      <a:lumMod val="50000"/>
                      <a:lumOff val="50000"/>
                    </a:schemeClr>
                  </a:solidFill>
                  <a:latin typeface="Avenir Next Demi Bold" panose="020B0503020202020204" pitchFamily="34" charset="0"/>
                </a:rPr>
                <a:t>INDIVIDUAL-BASED AND PFT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ABR ecosystem modeling is broadly grouped into two camps: individual-based models and PFT/trait-based models. </a:t>
              </a:r>
            </a:p>
            <a:p>
              <a:pPr algn="ctr">
                <a:lnSpc>
                  <a:spcPct val="150000"/>
                </a:lnSpc>
              </a:pP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ED, UVAFME, CLM ⇿ CLM-FATES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Adrianna Foster, Jackie Shuman, Erik Larson, Shawn Serbin</a:t>
              </a: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DRIVERS AND RUN PROTOCOLS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Specification paper needed on agreed-upon model drivers and run protocols for ABR model runs. </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DAYMET, MESONET, CRU-NCEP, GSWP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Dave Moore, Min Chen, Erik Larson, Kevin Schaefer, Nick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Parazoo</a:t>
              </a: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ABOVE DATA FOR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Deep dive into entire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database. Extraction of functional relationships and benchmarks.</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UNCERTAINTY, INTEGRATION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Dan Hayes, Andy Fox, Shawn Serbin</a:t>
              </a:r>
              <a:endParaRPr lang="en-US" sz="800" b="1" spc="300" dirty="0">
                <a:solidFill>
                  <a:srgbClr val="CFA455"/>
                </a:solidFill>
                <a:latin typeface="Avenir Next Demi Bold" panose="020B0503020202020204" pitchFamily="34" charset="0"/>
              </a:endParaRP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2">
              <a:alphaModFix amt="30000"/>
            </a:blip>
            <a:srcRect l="33664" t="40899" r="61931" b="54846"/>
            <a:stretch/>
          </p:blipFill>
          <p:spPr>
            <a:xfrm>
              <a:off x="2708800" y="2838670"/>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2">
              <a:alphaModFix amt="30000"/>
            </a:blip>
            <a:srcRect l="33664" t="40899" r="61931" b="54846"/>
            <a:stretch/>
          </p:blipFill>
          <p:spPr>
            <a:xfrm>
              <a:off x="2496766" y="4390414"/>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2"/>
            <a:srcRect l="33664" t="40899" r="61931" b="54846"/>
            <a:stretch/>
          </p:blipFill>
          <p:spPr>
            <a:xfrm>
              <a:off x="2957207" y="5943282"/>
              <a:ext cx="233464" cy="291829"/>
            </a:xfrm>
            <a:prstGeom prst="rect">
              <a:avLst/>
            </a:prstGeom>
          </p:spPr>
        </p:pic>
      </p:grpSp>
      <p:sp>
        <p:nvSpPr>
          <p:cNvPr id="14" name="TextBox 13">
            <a:extLst>
              <a:ext uri="{FF2B5EF4-FFF2-40B4-BE49-F238E27FC236}">
                <a16:creationId xmlns:a16="http://schemas.microsoft.com/office/drawing/2014/main" id="{BEDC3153-9136-D44C-A5E0-FE09EE0933BD}"/>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2 of 2</a:t>
            </a:r>
          </a:p>
        </p:txBody>
      </p:sp>
      <p:sp>
        <p:nvSpPr>
          <p:cNvPr id="15" name="TextBox 14">
            <a:extLst>
              <a:ext uri="{FF2B5EF4-FFF2-40B4-BE49-F238E27FC236}">
                <a16:creationId xmlns:a16="http://schemas.microsoft.com/office/drawing/2014/main" id="{9FC59F8E-0197-C445-A837-4C4E30D8C7B8}"/>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84425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58236C-D5F0-5A47-A6D9-708B53F22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06" y="2275596"/>
            <a:ext cx="6581487" cy="2927685"/>
          </a:xfrm>
          <a:prstGeom prst="rect">
            <a:avLst/>
          </a:prstGeom>
          <a:ln w="2540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54315A5-3064-B341-A627-2B8566CC7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13" y="4030928"/>
            <a:ext cx="5943600" cy="2647950"/>
          </a:xfrm>
          <a:prstGeom prst="rect">
            <a:avLst/>
          </a:prstGeom>
          <a:ln w="25400">
            <a:solidFill>
              <a:schemeClr val="tx1"/>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B6CBC56-AF2F-3B41-A693-15B1C20E1C7F}"/>
              </a:ext>
            </a:extLst>
          </p:cNvPr>
          <p:cNvSpPr/>
          <p:nvPr/>
        </p:nvSpPr>
        <p:spPr>
          <a:xfrm>
            <a:off x="235567" y="1039076"/>
            <a:ext cx="11875920" cy="1138773"/>
          </a:xfrm>
          <a:prstGeom prst="rect">
            <a:avLst/>
          </a:prstGeom>
        </p:spPr>
        <p:txBody>
          <a:bodyPr wrap="square">
            <a:spAutoFit/>
          </a:bodyPr>
          <a:lstStyle/>
          <a:p>
            <a:r>
              <a:rPr lang="en-US" sz="3400" b="1" kern="1400" spc="-50" dirty="0">
                <a:latin typeface="Times New Roman" panose="02020603050405020304" pitchFamily="18" charset="0"/>
                <a:ea typeface="Times New Roman" panose="02020603050405020304" pitchFamily="18" charset="0"/>
                <a:cs typeface="Times New Roman" panose="02020603050405020304" pitchFamily="18" charset="0"/>
              </a:rPr>
              <a:t>CMIP6 carbon cycle uncertainties in Arctic-Boreal ecosystems</a:t>
            </a:r>
            <a:endParaRPr lang="en-US" sz="3400" kern="1400" spc="-50" dirty="0">
              <a:latin typeface="Calibri Light" panose="020F0302020204030204" pitchFamily="34" charset="0"/>
              <a:ea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Renato K. </a:t>
            </a:r>
            <a:r>
              <a:rPr lang="en-US" sz="2400" dirty="0" err="1">
                <a:latin typeface="Times New Roman" panose="02020603050405020304" pitchFamily="18" charset="0"/>
                <a:ea typeface="Times New Roman" panose="02020603050405020304" pitchFamily="18" charset="0"/>
              </a:rPr>
              <a:t>Braghiere</a:t>
            </a:r>
            <a:r>
              <a:rPr lang="en-US" sz="2400" dirty="0">
                <a:latin typeface="Times New Roman" panose="02020603050405020304" pitchFamily="18" charset="0"/>
                <a:ea typeface="Times New Roman" panose="02020603050405020304" pitchFamily="18" charset="0"/>
              </a:rPr>
              <a:t>, Joshua B. Fisher, Cody Nguyen, Gina M. </a:t>
            </a:r>
            <a:r>
              <a:rPr lang="en-US" sz="2400" dirty="0" err="1">
                <a:latin typeface="Times New Roman" panose="02020603050405020304" pitchFamily="18" charset="0"/>
                <a:ea typeface="Times New Roman" panose="02020603050405020304" pitchFamily="18" charset="0"/>
              </a:rPr>
              <a:t>Gerlich</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802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08" y="904936"/>
            <a:ext cx="11993769" cy="1200329"/>
          </a:xfrm>
          <a:prstGeom prst="rect">
            <a:avLst/>
          </a:prstGeom>
          <a:noFill/>
        </p:spPr>
        <p:txBody>
          <a:bodyPr wrap="square" rtlCol="0">
            <a:spAutoFit/>
          </a:bodyPr>
          <a:lstStyle/>
          <a:p>
            <a:endParaRPr lang="en-US" sz="2000" dirty="0"/>
          </a:p>
          <a:p>
            <a:pPr marL="285750" indent="-285750">
              <a:spcAft>
                <a:spcPts val="1200"/>
              </a:spcAft>
              <a:buFont typeface="Wingdings" panose="05000000000000000000" pitchFamily="2" charset="2"/>
              <a:buChar char="Ø"/>
            </a:pPr>
            <a:r>
              <a:rPr lang="en-US" sz="2000" b="1" dirty="0">
                <a:solidFill>
                  <a:srgbClr val="0000FF"/>
                </a:solidFill>
                <a:latin typeface="Arial" panose="020B0604020202020204" pitchFamily="34" charset="0"/>
                <a:cs typeface="Arial" panose="020B0604020202020204" pitchFamily="34" charset="0"/>
              </a:rPr>
              <a:t>Evaluated permafrost simulations in 18 global climate models in CMIP6. </a:t>
            </a:r>
            <a:r>
              <a:rPr lang="en-CA" sz="1600" dirty="0">
                <a:latin typeface="Arial" panose="020B0604020202020204" pitchFamily="34" charset="0"/>
                <a:cs typeface="Arial" panose="020B0604020202020204" pitchFamily="34" charset="0"/>
              </a:rPr>
              <a:t>The present global climate models are very similar to the previous generation (CMIP5) in permafrost simulations with some improvements in snow insulation, ground profile, and permafrost extent (Burke et al., 2020).</a:t>
            </a:r>
          </a:p>
        </p:txBody>
      </p:sp>
      <p:pic>
        <p:nvPicPr>
          <p:cNvPr id="7" name="Picture 6">
            <a:extLst>
              <a:ext uri="{FF2B5EF4-FFF2-40B4-BE49-F238E27FC236}">
                <a16:creationId xmlns:a16="http://schemas.microsoft.com/office/drawing/2014/main" id="{05E14099-728A-8742-AF27-D51C6FB2E05D}"/>
              </a:ext>
            </a:extLst>
          </p:cNvPr>
          <p:cNvPicPr>
            <a:picLocks noChangeAspect="1"/>
          </p:cNvPicPr>
          <p:nvPr/>
        </p:nvPicPr>
        <p:blipFill>
          <a:blip r:embed="rId2"/>
          <a:stretch>
            <a:fillRect/>
          </a:stretch>
        </p:blipFill>
        <p:spPr>
          <a:xfrm>
            <a:off x="1097071" y="2192214"/>
            <a:ext cx="3316667" cy="4391341"/>
          </a:xfrm>
          <a:prstGeom prst="rect">
            <a:avLst/>
          </a:prstGeom>
          <a:ln w="254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047F944-A672-2D4B-9BCC-1DA834A04EF9}"/>
              </a:ext>
            </a:extLst>
          </p:cNvPr>
          <p:cNvPicPr>
            <a:picLocks noChangeAspect="1"/>
          </p:cNvPicPr>
          <p:nvPr/>
        </p:nvPicPr>
        <p:blipFill>
          <a:blip r:embed="rId3"/>
          <a:stretch>
            <a:fillRect/>
          </a:stretch>
        </p:blipFill>
        <p:spPr>
          <a:xfrm>
            <a:off x="4899930" y="2151708"/>
            <a:ext cx="4699839" cy="4472354"/>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28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jbfisher 1:Documents:Proposals:Terrestrial Ecology (TE) 2014 - [Fisher]:cover1.jpg">
            <a:extLst>
              <a:ext uri="{FF2B5EF4-FFF2-40B4-BE49-F238E27FC236}">
                <a16:creationId xmlns:a16="http://schemas.microsoft.com/office/drawing/2014/main" id="{AAAC6751-311E-C546-AE64-626AC36011C9}"/>
              </a:ext>
            </a:extLst>
          </p:cNvPr>
          <p:cNvPicPr/>
          <p:nvPr/>
        </p:nvPicPr>
        <p:blipFill>
          <a:blip r:embed="rId3">
            <a:alphaModFix amt="40000"/>
            <a:extLst>
              <a:ext uri="{BEBA8EAE-BF5A-486C-A8C5-ECC9F3942E4B}">
                <a14:imgProps xmlns:a14="http://schemas.microsoft.com/office/drawing/2010/main">
                  <a14:imgLayer r:embed="rId4">
                    <a14:imgEffect>
                      <a14:brightnessContrast bright="15000" contrast="-30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ln>
            <a:noFill/>
          </a:ln>
          <a:effectLst/>
        </p:spPr>
      </p:pic>
      <p:sp>
        <p:nvSpPr>
          <p:cNvPr id="2" name="Rectangle 1">
            <a:extLst>
              <a:ext uri="{FF2B5EF4-FFF2-40B4-BE49-F238E27FC236}">
                <a16:creationId xmlns:a16="http://schemas.microsoft.com/office/drawing/2014/main" id="{6E49DF8D-60A9-AC4A-A4C1-EF612DE536A7}"/>
              </a:ext>
            </a:extLst>
          </p:cNvPr>
          <p:cNvSpPr/>
          <p:nvPr/>
        </p:nvSpPr>
        <p:spPr>
          <a:xfrm>
            <a:off x="0" y="1434370"/>
            <a:ext cx="12192000" cy="4555093"/>
          </a:xfrm>
          <a:prstGeom prst="rect">
            <a:avLst/>
          </a:prstGeom>
        </p:spPr>
        <p:txBody>
          <a:bodyPr wrap="square">
            <a:spAutoFit/>
          </a:bodyPr>
          <a:lstStyle/>
          <a:p>
            <a:pPr algn="ct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The NASA </a:t>
            </a:r>
            <a:r>
              <a:rPr lang="en-US" sz="4000" b="1" spc="20"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ABoVE</a:t>
            </a: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Database: </a:t>
            </a:r>
          </a:p>
          <a:p>
            <a:pPr algn="ct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Uncovering Functional Responses Among the Hundreds of In Situ, Airborne, and Satellite Datasets</a:t>
            </a:r>
          </a:p>
          <a:p>
            <a:pPr algn="ctr"/>
            <a:endParaRPr lang="en-US" sz="1600" dirty="0">
              <a:solidFill>
                <a:srgbClr val="000066"/>
              </a:solidFill>
              <a:effectLst>
                <a:outerShdw blurRad="50800" dist="38100" dir="2700000" algn="tl" rotWithShape="0">
                  <a:prstClr val="black">
                    <a:alpha val="40000"/>
                  </a:prstClr>
                </a:outerShdw>
              </a:effectLst>
              <a:latin typeface="Avenir Next" panose="020B0503020202020204" pitchFamily="34" charset="0"/>
            </a:endParaRPr>
          </a:p>
          <a:p>
            <a:pPr algn="ctr"/>
            <a:endParaRPr lang="en-US" cap="small" spc="400" dirty="0">
              <a:effectLst>
                <a:outerShdw blurRad="50800" dist="38100" dir="2700000" algn="tl" rotWithShape="0">
                  <a:prstClr val="black">
                    <a:alpha val="40000"/>
                  </a:prstClr>
                </a:outerShdw>
              </a:effectLst>
              <a:latin typeface="Avenir Next Medium" panose="020B0503020202020204" pitchFamily="34" charset="0"/>
            </a:endParaRPr>
          </a:p>
          <a:p>
            <a:pPr algn="ctr"/>
            <a:r>
              <a:rPr lang="en-US" sz="3000" b="1" cap="small" spc="400" dirty="0">
                <a:effectLst>
                  <a:outerShdw blurRad="50800" dist="38100" dir="2700000" algn="tl" rotWithShape="0">
                    <a:prstClr val="black">
                      <a:alpha val="40000"/>
                    </a:prstClr>
                  </a:outerShdw>
                </a:effectLst>
                <a:latin typeface="Avenir Next Demi Bold" panose="020B0503020202020204" pitchFamily="34" charset="0"/>
              </a:rPr>
              <a:t>Joshua B. Fisher</a:t>
            </a:r>
          </a:p>
          <a:p>
            <a:pPr algn="ctr"/>
            <a:endParaRPr lang="en-US" sz="2800" cap="small" spc="400" dirty="0">
              <a:effectLst>
                <a:outerShdw blurRad="50800" dist="38100" dir="2700000" algn="tl" rotWithShape="0">
                  <a:prstClr val="black">
                    <a:alpha val="40000"/>
                  </a:prstClr>
                </a:outerShdw>
              </a:effectLst>
              <a:latin typeface="Avenir Next" panose="020B0503020202020204" pitchFamily="34" charset="0"/>
            </a:endParaRPr>
          </a:p>
          <a:p>
            <a:pPr algn="ct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Cody Nguyen, Gina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Gerlich</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Renato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Braghiere</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Daniel Hayes,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Wouter</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Hantson</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Deborah N. Huntzinger,</a:t>
            </a:r>
          </a:p>
          <a:p>
            <a:pPr algn="ct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ABoVE</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Data Contributors</a:t>
            </a:r>
          </a:p>
        </p:txBody>
      </p:sp>
    </p:spTree>
    <p:extLst>
      <p:ext uri="{BB962C8B-B14F-4D97-AF65-F5344CB8AC3E}">
        <p14:creationId xmlns:p14="http://schemas.microsoft.com/office/powerpoint/2010/main" val="18362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A4CEA3-20ED-9F47-9281-E2D12F3B1E35}"/>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5B3414-2D0D-B047-996E-D2665C47CF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4423" b="410"/>
          <a:stretch/>
        </p:blipFill>
        <p:spPr>
          <a:xfrm>
            <a:off x="3048" y="-100482223"/>
            <a:ext cx="12188952" cy="100482223"/>
          </a:xfrm>
          <a:prstGeom prst="rect">
            <a:avLst/>
          </a:prstGeom>
          <a:solidFill>
            <a:schemeClr val="bg1"/>
          </a:solidFill>
        </p:spPr>
      </p:pic>
    </p:spTree>
    <p:extLst>
      <p:ext uri="{BB962C8B-B14F-4D97-AF65-F5344CB8AC3E}">
        <p14:creationId xmlns:p14="http://schemas.microsoft.com/office/powerpoint/2010/main" val="396311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0" fill="hold"/>
                                        <p:tgtEl>
                                          <p:spTgt spid="5"/>
                                        </p:tgtEl>
                                        <p:attrNameLst>
                                          <p:attrName>ppt_x</p:attrName>
                                        </p:attrNameLst>
                                      </p:cBhvr>
                                      <p:tavLst>
                                        <p:tav tm="0">
                                          <p:val>
                                            <p:strVal val="#ppt_x"/>
                                          </p:val>
                                        </p:tav>
                                        <p:tav tm="100000">
                                          <p:val>
                                            <p:strVal val="#ppt_x"/>
                                          </p:val>
                                        </p:tav>
                                      </p:tavLst>
                                    </p:anim>
                                    <p:anim calcmode="lin" valueType="num">
                                      <p:cBhvr additive="base">
                                        <p:cTn id="8" dur="1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95964E-E49B-5846-8663-F061299F1C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BF87DAD-A539-8944-A0D2-4627B9EA558D}"/>
              </a:ext>
            </a:extLst>
          </p:cNvPr>
          <p:cNvSpPr txBox="1"/>
          <p:nvPr/>
        </p:nvSpPr>
        <p:spPr>
          <a:xfrm>
            <a:off x="0" y="35041"/>
            <a:ext cx="4454168" cy="584775"/>
          </a:xfrm>
          <a:prstGeom prst="rect">
            <a:avLst/>
          </a:prstGeom>
          <a:noFill/>
        </p:spPr>
        <p:txBody>
          <a:bodyPr wrap="none" rtlCol="0">
            <a:spAutoFit/>
          </a:bodyPr>
          <a:lstStyle/>
          <a:p>
            <a:r>
              <a:rPr lang="en-US" sz="3200" dirty="0">
                <a:solidFill>
                  <a:schemeClr val="bg1"/>
                </a:solidFill>
                <a:effectLst>
                  <a:outerShdw blurRad="50800" dist="38100" dir="2700000" algn="tl" rotWithShape="0">
                    <a:prstClr val="black">
                      <a:alpha val="40000"/>
                    </a:prstClr>
                  </a:outerShdw>
                </a:effectLst>
                <a:latin typeface="Avenir Next Medium" panose="020B0503020202020204" pitchFamily="34" charset="0"/>
              </a:rPr>
              <a:t>Data-to-model: scaling</a:t>
            </a:r>
          </a:p>
        </p:txBody>
      </p:sp>
    </p:spTree>
    <p:extLst>
      <p:ext uri="{BB962C8B-B14F-4D97-AF65-F5344CB8AC3E}">
        <p14:creationId xmlns:p14="http://schemas.microsoft.com/office/powerpoint/2010/main" val="21529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AF7932-DB43-8D4D-A4BB-592B73C50921}"/>
              </a:ext>
            </a:extLst>
          </p:cNvPr>
          <p:cNvPicPr>
            <a:picLocks noChangeAspect="1"/>
          </p:cNvPicPr>
          <p:nvPr/>
        </p:nvPicPr>
        <p:blipFill>
          <a:blip r:embed="rId3"/>
          <a:stretch>
            <a:fillRect/>
          </a:stretch>
        </p:blipFill>
        <p:spPr>
          <a:xfrm>
            <a:off x="6170417" y="3135485"/>
            <a:ext cx="5941072" cy="3636250"/>
          </a:xfrm>
          <a:prstGeom prst="rect">
            <a:avLst/>
          </a:prstGeom>
        </p:spPr>
      </p:pic>
      <p:pic>
        <p:nvPicPr>
          <p:cNvPr id="5" name="Picture 4">
            <a:extLst>
              <a:ext uri="{FF2B5EF4-FFF2-40B4-BE49-F238E27FC236}">
                <a16:creationId xmlns:a16="http://schemas.microsoft.com/office/drawing/2014/main" id="{312901FF-D0CA-D948-ABE6-99C8313BD07F}"/>
              </a:ext>
            </a:extLst>
          </p:cNvPr>
          <p:cNvPicPr>
            <a:picLocks noChangeAspect="1"/>
          </p:cNvPicPr>
          <p:nvPr/>
        </p:nvPicPr>
        <p:blipFill>
          <a:blip r:embed="rId4"/>
          <a:stretch>
            <a:fillRect/>
          </a:stretch>
        </p:blipFill>
        <p:spPr>
          <a:xfrm>
            <a:off x="80512" y="908650"/>
            <a:ext cx="6089904" cy="4242193"/>
          </a:xfrm>
          <a:prstGeom prst="rect">
            <a:avLst/>
          </a:prstGeom>
        </p:spPr>
      </p:pic>
      <p:sp>
        <p:nvSpPr>
          <p:cNvPr id="7" name="TextBox 6">
            <a:extLst>
              <a:ext uri="{FF2B5EF4-FFF2-40B4-BE49-F238E27FC236}">
                <a16:creationId xmlns:a16="http://schemas.microsoft.com/office/drawing/2014/main" id="{F4C41E66-30AC-6643-A589-51F34BCA5CD1}"/>
              </a:ext>
            </a:extLst>
          </p:cNvPr>
          <p:cNvSpPr txBox="1"/>
          <p:nvPr/>
        </p:nvSpPr>
        <p:spPr>
          <a:xfrm>
            <a:off x="4736474" y="816724"/>
            <a:ext cx="7334700" cy="861774"/>
          </a:xfrm>
          <a:prstGeom prst="rect">
            <a:avLst/>
          </a:prstGeom>
          <a:noFill/>
        </p:spPr>
        <p:txBody>
          <a:bodyPr wrap="none" rtlCol="0">
            <a:spAutoFit/>
          </a:bodyPr>
          <a:lstStyle/>
          <a:p>
            <a:pPr algn="r"/>
            <a:r>
              <a:rPr lang="en-US" sz="5000" dirty="0">
                <a:gradFill flip="none" rotWithShape="1">
                  <a:gsLst>
                    <a:gs pos="0">
                      <a:schemeClr val="accent3">
                        <a:lumMod val="0"/>
                        <a:lumOff val="100000"/>
                      </a:schemeClr>
                    </a:gs>
                    <a:gs pos="35000">
                      <a:schemeClr val="accent3">
                        <a:lumMod val="0"/>
                        <a:lumOff val="100000"/>
                      </a:schemeClr>
                    </a:gs>
                    <a:gs pos="100000">
                      <a:schemeClr val="tx1">
                        <a:lumMod val="95000"/>
                        <a:lumOff val="5000"/>
                      </a:schemeClr>
                    </a:gs>
                  </a:gsLst>
                  <a:lin ang="0" scaled="0"/>
                  <a:tileRect/>
                </a:gradFill>
                <a:effectLst>
                  <a:outerShdw blurRad="50800" dist="38100" dir="2700000" algn="tl" rotWithShape="0">
                    <a:prstClr val="black">
                      <a:alpha val="40000"/>
                    </a:prstClr>
                  </a:outerShdw>
                </a:effectLst>
                <a:latin typeface="Avenir Next Medium" panose="020B0503020202020204" pitchFamily="34" charset="0"/>
              </a:rPr>
              <a:t>Functional Relationships</a:t>
            </a:r>
          </a:p>
        </p:txBody>
      </p:sp>
      <p:grpSp>
        <p:nvGrpSpPr>
          <p:cNvPr id="2" name="Group 1">
            <a:extLst>
              <a:ext uri="{FF2B5EF4-FFF2-40B4-BE49-F238E27FC236}">
                <a16:creationId xmlns:a16="http://schemas.microsoft.com/office/drawing/2014/main" id="{6534F97E-61C9-4946-AFFB-006C788A7509}"/>
              </a:ext>
            </a:extLst>
          </p:cNvPr>
          <p:cNvGrpSpPr/>
          <p:nvPr/>
        </p:nvGrpSpPr>
        <p:grpSpPr>
          <a:xfrm>
            <a:off x="3450562" y="1785274"/>
            <a:ext cx="5278682" cy="4242193"/>
            <a:chOff x="3450562" y="1785274"/>
            <a:chExt cx="5278682" cy="4242193"/>
          </a:xfrm>
        </p:grpSpPr>
        <p:pic>
          <p:nvPicPr>
            <p:cNvPr id="8" name="Picture 7">
              <a:extLst>
                <a:ext uri="{FF2B5EF4-FFF2-40B4-BE49-F238E27FC236}">
                  <a16:creationId xmlns:a16="http://schemas.microsoft.com/office/drawing/2014/main" id="{511BDDB7-7BDC-F247-A3BB-269CBF4367A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l="3460" t="3586" r="6562"/>
            <a:stretch/>
          </p:blipFill>
          <p:spPr>
            <a:xfrm>
              <a:off x="3450562" y="1785274"/>
              <a:ext cx="5278682" cy="4242193"/>
            </a:xfrm>
            <a:prstGeom prst="rect">
              <a:avLst/>
            </a:prstGeom>
            <a:solidFill>
              <a:schemeClr val="bg1">
                <a:alpha val="90000"/>
              </a:schemeClr>
            </a:solidFill>
          </p:spPr>
        </p:pic>
        <p:sp>
          <p:nvSpPr>
            <p:cNvPr id="9" name="TextBox 8">
              <a:extLst>
                <a:ext uri="{FF2B5EF4-FFF2-40B4-BE49-F238E27FC236}">
                  <a16:creationId xmlns:a16="http://schemas.microsoft.com/office/drawing/2014/main" id="{E843C787-0EA2-0349-8783-D283CB2B20C0}"/>
                </a:ext>
              </a:extLst>
            </p:cNvPr>
            <p:cNvSpPr txBox="1"/>
            <p:nvPr/>
          </p:nvSpPr>
          <p:spPr>
            <a:xfrm>
              <a:off x="5875003" y="1998827"/>
              <a:ext cx="2672339" cy="446647"/>
            </a:xfrm>
            <a:prstGeom prst="rect">
              <a:avLst/>
            </a:prstGeom>
            <a:noFill/>
          </p:spPr>
          <p:txBody>
            <a:bodyPr wrap="none" rtlCol="0">
              <a:spAutoFit/>
            </a:bodyPr>
            <a:lstStyle/>
            <a:p>
              <a:pPr algn="r"/>
              <a:r>
                <a:rPr lang="en-US" sz="1300" i="1" dirty="0">
                  <a:latin typeface="Avenir Next" panose="020B0503020202020204" pitchFamily="34" charset="0"/>
                </a:rPr>
                <a:t>Huntzinger, Schaefer</a:t>
              </a:r>
            </a:p>
          </p:txBody>
        </p:sp>
      </p:grpSp>
    </p:spTree>
    <p:extLst>
      <p:ext uri="{BB962C8B-B14F-4D97-AF65-F5344CB8AC3E}">
        <p14:creationId xmlns:p14="http://schemas.microsoft.com/office/powerpoint/2010/main" val="220449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500"/>
                            </p:stCondLst>
                            <p:childTnLst>
                              <p:par>
                                <p:cTn id="13" presetID="5" presetClass="entr" presetSubtype="5"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19187-7AAF-654D-940E-C0E17E61C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892" y="1000665"/>
            <a:ext cx="5172215" cy="5182644"/>
          </a:xfrm>
          <a:prstGeom prst="rect">
            <a:avLst/>
          </a:prstGeom>
          <a:solidFill>
            <a:schemeClr val="bg1"/>
          </a:solidFill>
          <a:ln w="25400">
            <a:solidFill>
              <a:schemeClr val="tx1"/>
            </a:solidFill>
            <a:miter lim="800000"/>
          </a:ln>
          <a:effectLst>
            <a:outerShdw blurRad="50800" dist="38100" dir="2700000" algn="tl" rotWithShape="0">
              <a:prstClr val="black">
                <a:alpha val="40000"/>
              </a:prstClr>
            </a:outerShdw>
            <a:reflection blurRad="6350" stA="52000" endA="300" endPos="15000" dir="5400000" sy="-100000" algn="bl" rotWithShape="0"/>
          </a:effectLst>
        </p:spPr>
      </p:pic>
      <p:sp>
        <p:nvSpPr>
          <p:cNvPr id="6" name="Content Placeholder 2">
            <a:extLst>
              <a:ext uri="{FF2B5EF4-FFF2-40B4-BE49-F238E27FC236}">
                <a16:creationId xmlns:a16="http://schemas.microsoft.com/office/drawing/2014/main" id="{CE8EB8C8-9C15-8348-8966-AB6068BA2AA3}"/>
              </a:ext>
            </a:extLst>
          </p:cNvPr>
          <p:cNvSpPr>
            <a:spLocks noGrp="1"/>
          </p:cNvSpPr>
          <p:nvPr>
            <p:ph idx="1"/>
          </p:nvPr>
        </p:nvSpPr>
        <p:spPr>
          <a:xfrm>
            <a:off x="9035020" y="2233093"/>
            <a:ext cx="2673900" cy="3385538"/>
          </a:xfrm>
        </p:spPr>
        <p:txBody>
          <a:bodyPr>
            <a:normAutofit/>
          </a:bodyPr>
          <a:lstStyle/>
          <a:p>
            <a:pPr marL="0" indent="0" fontAlgn="ctr">
              <a:buNone/>
            </a:pPr>
            <a:r>
              <a:rPr lang="en-US" sz="1400" dirty="0">
                <a:latin typeface="Avenir Next" panose="020B0503020202020204" pitchFamily="34" charset="0"/>
              </a:rPr>
              <a:t>6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Airborne Science</a:t>
            </a:r>
            <a:endParaRPr lang="en-US" sz="1400" dirty="0">
              <a:latin typeface="Avenir Next" panose="020B0503020202020204" pitchFamily="34" charset="0"/>
            </a:endParaRPr>
          </a:p>
          <a:p>
            <a:pPr marL="0" indent="0" fontAlgn="ctr">
              <a:buNone/>
            </a:pPr>
            <a:r>
              <a:rPr lang="en-US" sz="1400" dirty="0">
                <a:latin typeface="Avenir Next" panose="020B0503020202020204" pitchFamily="34" charset="0"/>
              </a:rPr>
              <a:t>6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Carbon Dynamics</a:t>
            </a:r>
            <a:endParaRPr lang="en-US" sz="1400" dirty="0">
              <a:latin typeface="Avenir Next" panose="020B0503020202020204" pitchFamily="34" charset="0"/>
            </a:endParaRPr>
          </a:p>
          <a:p>
            <a:pPr marL="0" indent="0" fontAlgn="ctr">
              <a:buNone/>
            </a:pPr>
            <a:r>
              <a:rPr lang="en-US" sz="1400" dirty="0">
                <a:latin typeface="Avenir Next" panose="020B0503020202020204" pitchFamily="34" charset="0"/>
              </a:rPr>
              <a:t>9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Fire Disturbance</a:t>
            </a:r>
            <a:endParaRPr lang="en-US" sz="1400" dirty="0">
              <a:latin typeface="Avenir Next" panose="020B0503020202020204" pitchFamily="34" charset="0"/>
            </a:endParaRPr>
          </a:p>
          <a:p>
            <a:pPr marL="0" indent="0" fontAlgn="ctr">
              <a:buNone/>
            </a:pPr>
            <a:r>
              <a:rPr lang="en-US" sz="1400" dirty="0">
                <a:latin typeface="Avenir Next" panose="020B0503020202020204" pitchFamily="34" charset="0"/>
              </a:rPr>
              <a:t>13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Hydrology &amp; Permafrost</a:t>
            </a:r>
            <a:endParaRPr lang="en-US" sz="1400" dirty="0">
              <a:latin typeface="Avenir Next" panose="020B0503020202020204" pitchFamily="34" charset="0"/>
            </a:endParaRPr>
          </a:p>
          <a:p>
            <a:pPr marL="0" indent="0" fontAlgn="ctr">
              <a:buNone/>
            </a:pPr>
            <a:r>
              <a:rPr lang="en-US" sz="1400" dirty="0">
                <a:latin typeface="Avenir Next" panose="020B0503020202020204" pitchFamily="34" charset="0"/>
              </a:rPr>
              <a:t>41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Vegetation</a:t>
            </a:r>
            <a:endParaRPr lang="en-US" sz="1400" dirty="0">
              <a:latin typeface="Avenir Next" panose="020B0503020202020204" pitchFamily="34" charset="0"/>
            </a:endParaRPr>
          </a:p>
          <a:p>
            <a:pPr marL="0" indent="0" fontAlgn="ctr">
              <a:buNone/>
            </a:pPr>
            <a:r>
              <a:rPr lang="en-US" sz="1400" dirty="0">
                <a:latin typeface="Avenir Next" panose="020B0503020202020204" pitchFamily="34" charset="0"/>
              </a:rPr>
              <a:t>3 </a:t>
            </a:r>
            <a:r>
              <a:rPr lang="en-US" sz="1400" dirty="0">
                <a:latin typeface="Avenir Next" panose="020B0503020202020204" pitchFamily="34" charset="0"/>
                <a:hlinkClick r:id="rId3">
                  <a:extLst>
                    <a:ext uri="{A12FA001-AC4F-418D-AE19-62706E023703}">
                      <ahyp:hlinkClr xmlns:ahyp="http://schemas.microsoft.com/office/drawing/2018/hyperlinkcolor" val="tx"/>
                    </a:ext>
                  </a:extLst>
                </a:hlinkClick>
              </a:rPr>
              <a:t>Wildlife</a:t>
            </a:r>
            <a:endParaRPr lang="en-US" sz="1400" dirty="0">
              <a:latin typeface="Avenir Next" panose="020B0503020202020204" pitchFamily="34" charset="0"/>
            </a:endParaRPr>
          </a:p>
          <a:p>
            <a:pPr marL="0" indent="0" fontAlgn="ctr">
              <a:buNone/>
            </a:pPr>
            <a:endParaRPr lang="en-US" b="1" dirty="0">
              <a:latin typeface="Avenir Next" panose="020B0503020202020204" pitchFamily="34" charset="0"/>
            </a:endParaRPr>
          </a:p>
          <a:p>
            <a:pPr marL="0" indent="0" fontAlgn="ctr">
              <a:buNone/>
            </a:pPr>
            <a:r>
              <a:rPr lang="en-US" sz="2400" b="1" dirty="0">
                <a:latin typeface="Avenir Next Demi Bold" panose="020B0503020202020204" pitchFamily="34" charset="0"/>
              </a:rPr>
              <a:t>&gt; 5000 variables</a:t>
            </a:r>
          </a:p>
        </p:txBody>
      </p:sp>
      <p:sp>
        <p:nvSpPr>
          <p:cNvPr id="2" name="TextBox 1">
            <a:extLst>
              <a:ext uri="{FF2B5EF4-FFF2-40B4-BE49-F238E27FC236}">
                <a16:creationId xmlns:a16="http://schemas.microsoft.com/office/drawing/2014/main" id="{1852A912-548A-934F-836F-0B924F876B00}"/>
              </a:ext>
            </a:extLst>
          </p:cNvPr>
          <p:cNvSpPr txBox="1"/>
          <p:nvPr/>
        </p:nvSpPr>
        <p:spPr>
          <a:xfrm>
            <a:off x="414067" y="1161424"/>
            <a:ext cx="2673900" cy="1692771"/>
          </a:xfrm>
          <a:prstGeom prst="rect">
            <a:avLst/>
          </a:prstGeom>
          <a:noFill/>
        </p:spPr>
        <p:txBody>
          <a:bodyPr wrap="square" rtlCol="0">
            <a:spAutoFit/>
          </a:bodyPr>
          <a:lstStyle/>
          <a:p>
            <a:r>
              <a:rPr lang="en-US" sz="2600" b="1" dirty="0">
                <a:latin typeface="Avenir Next Demi Bold" panose="020B0503020202020204" pitchFamily="34" charset="0"/>
              </a:rPr>
              <a:t>Functional Relationships from the </a:t>
            </a:r>
            <a:r>
              <a:rPr lang="en-US" sz="2600" b="1" dirty="0" err="1">
                <a:latin typeface="Avenir Next Demi Bold" panose="020B0503020202020204" pitchFamily="34" charset="0"/>
              </a:rPr>
              <a:t>ABoVE</a:t>
            </a:r>
            <a:r>
              <a:rPr lang="en-US" sz="2600" b="1" dirty="0">
                <a:latin typeface="Avenir Next Demi Bold" panose="020B0503020202020204" pitchFamily="34" charset="0"/>
              </a:rPr>
              <a:t> Database</a:t>
            </a:r>
          </a:p>
        </p:txBody>
      </p:sp>
    </p:spTree>
    <p:extLst>
      <p:ext uri="{BB962C8B-B14F-4D97-AF65-F5344CB8AC3E}">
        <p14:creationId xmlns:p14="http://schemas.microsoft.com/office/powerpoint/2010/main" val="155730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695FAC-D2CE-D041-BA72-80FCA607F4C8}"/>
              </a:ext>
            </a:extLst>
          </p:cNvPr>
          <p:cNvGrpSpPr/>
          <p:nvPr/>
        </p:nvGrpSpPr>
        <p:grpSpPr>
          <a:xfrm>
            <a:off x="4020767" y="1657440"/>
            <a:ext cx="4040221" cy="4616648"/>
            <a:chOff x="2496766" y="1735259"/>
            <a:chExt cx="4040221" cy="4616648"/>
          </a:xfrm>
        </p:grpSpPr>
        <p:sp>
          <p:nvSpPr>
            <p:cNvPr id="10" name="TextBox 9">
              <a:extLst>
                <a:ext uri="{FF2B5EF4-FFF2-40B4-BE49-F238E27FC236}">
                  <a16:creationId xmlns:a16="http://schemas.microsoft.com/office/drawing/2014/main" id="{5F35F3AE-3CC1-4948-B314-92775471831D}"/>
                </a:ext>
              </a:extLst>
            </p:cNvPr>
            <p:cNvSpPr txBox="1"/>
            <p:nvPr/>
          </p:nvSpPr>
          <p:spPr>
            <a:xfrm>
              <a:off x="2613498" y="1735259"/>
              <a:ext cx="3923489" cy="4616648"/>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INDIVIDUAL-BASED AND PFT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ABR ecosystem modeling is broadly grouped into two camps: individual-based models and PFT/trait-based models. </a:t>
              </a:r>
            </a:p>
            <a:p>
              <a:pPr algn="ctr">
                <a:lnSpc>
                  <a:spcPct val="150000"/>
                </a:lnSpc>
              </a:pP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ED, UVAFME, CLM ⇿ CLM-FATES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Adrianna Foster, Jackie Shuman, Erik Larson, Shawn Serbin</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DRIVERS AND RUN PROTOCOLS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Specification paper needed on agreed-upon model drivers and run protocols for ABR model runs.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DAYMET, MESONET, CRU-NCEP, GSWP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Dave Moore, Min Chen, Erik Larson, Kevin Schaefer, Nick </a:t>
              </a:r>
              <a:r>
                <a:rPr lang="en-US" sz="800" i="1" spc="100" dirty="0" err="1">
                  <a:solidFill>
                    <a:srgbClr val="F9F9F9"/>
                  </a:solidFill>
                  <a:latin typeface="Times New Roman" panose="02020603050405020304" pitchFamily="18" charset="0"/>
                  <a:cs typeface="Times New Roman" panose="02020603050405020304" pitchFamily="18" charset="0"/>
                </a:rPr>
                <a:t>Parazoo</a:t>
              </a:r>
              <a:endParaRPr lang="en-US" sz="800" i="1" spc="100" dirty="0">
                <a:solidFill>
                  <a:srgbClr val="F9F9F9"/>
                </a:solidFill>
                <a:latin typeface="Times New Roman" panose="02020603050405020304" pitchFamily="18" charset="0"/>
                <a:cs typeface="Times New Roman" panose="02020603050405020304" pitchFamily="18"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ABOVE DATA FOR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Deep dive into entire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database. Extraction of functional relationships and benchmarks.</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UNCERTAINTY, INTEGRATION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Dan Hayes, Andy Fox, Shawn Serbin</a:t>
              </a:r>
              <a:endParaRPr lang="en-US" sz="800" b="1" spc="300" dirty="0">
                <a:solidFill>
                  <a:srgbClr val="CFA455"/>
                </a:solidFill>
                <a:latin typeface="Avenir Next Demi Bold" panose="020B0503020202020204" pitchFamily="34" charset="0"/>
              </a:endParaRP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2"/>
            <a:srcRect l="33664" t="40899" r="61931" b="54846"/>
            <a:stretch/>
          </p:blipFill>
          <p:spPr>
            <a:xfrm>
              <a:off x="2708800" y="2838670"/>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2"/>
            <a:srcRect l="33664" t="40899" r="61931" b="54846"/>
            <a:stretch/>
          </p:blipFill>
          <p:spPr>
            <a:xfrm>
              <a:off x="2496766" y="4390414"/>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2"/>
            <a:srcRect l="33664" t="40899" r="61931" b="54846"/>
            <a:stretch/>
          </p:blipFill>
          <p:spPr>
            <a:xfrm>
              <a:off x="2957207" y="5943282"/>
              <a:ext cx="233464" cy="291829"/>
            </a:xfrm>
            <a:prstGeom prst="rect">
              <a:avLst/>
            </a:prstGeom>
          </p:spPr>
        </p:pic>
      </p:grpSp>
      <p:sp>
        <p:nvSpPr>
          <p:cNvPr id="14" name="TextBox 13">
            <a:extLst>
              <a:ext uri="{FF2B5EF4-FFF2-40B4-BE49-F238E27FC236}">
                <a16:creationId xmlns:a16="http://schemas.microsoft.com/office/drawing/2014/main" id="{BEDC3153-9136-D44C-A5E0-FE09EE0933BD}"/>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2 of 2</a:t>
            </a:r>
          </a:p>
        </p:txBody>
      </p:sp>
      <p:sp>
        <p:nvSpPr>
          <p:cNvPr id="15" name="TextBox 14">
            <a:extLst>
              <a:ext uri="{FF2B5EF4-FFF2-40B4-BE49-F238E27FC236}">
                <a16:creationId xmlns:a16="http://schemas.microsoft.com/office/drawing/2014/main" id="{9FC59F8E-0197-C445-A837-4C4E30D8C7B8}"/>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3653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F91F9-6A09-6E4A-B597-A013F28D2FC4}"/>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b="50000"/>
          <a:stretch/>
        </p:blipFill>
        <p:spPr>
          <a:xfrm>
            <a:off x="8144260" y="4222551"/>
            <a:ext cx="4059936" cy="2052099"/>
          </a:xfrm>
          <a:prstGeom prst="rect">
            <a:avLst/>
          </a:prstGeom>
          <a:ln>
            <a:solidFill>
              <a:schemeClr val="tx1"/>
            </a:solidFill>
          </a:ln>
        </p:spPr>
      </p:pic>
      <p:pic>
        <p:nvPicPr>
          <p:cNvPr id="7" name="Picture 6">
            <a:extLst>
              <a:ext uri="{FF2B5EF4-FFF2-40B4-BE49-F238E27FC236}">
                <a16:creationId xmlns:a16="http://schemas.microsoft.com/office/drawing/2014/main" id="{795FB8C4-926B-5949-8716-453381CFC3E5}"/>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49461"/>
          <a:stretch/>
        </p:blipFill>
        <p:spPr>
          <a:xfrm>
            <a:off x="0" y="4222552"/>
            <a:ext cx="4059936" cy="2052098"/>
          </a:xfrm>
          <a:prstGeom prst="rect">
            <a:avLst/>
          </a:prstGeom>
          <a:ln>
            <a:solidFill>
              <a:schemeClr val="tx1"/>
            </a:solidFill>
          </a:ln>
        </p:spPr>
      </p:pic>
      <p:pic>
        <p:nvPicPr>
          <p:cNvPr id="9" name="Picture 8">
            <a:extLst>
              <a:ext uri="{FF2B5EF4-FFF2-40B4-BE49-F238E27FC236}">
                <a16:creationId xmlns:a16="http://schemas.microsoft.com/office/drawing/2014/main" id="{E671A99D-72E9-2C42-8CEE-1A7A36B9CA56}"/>
              </a:ext>
            </a:extLst>
          </p:cNvPr>
          <p:cNvPicPr>
            <a:picLocks noChangeAspect="1"/>
          </p:cNvPicPr>
          <p:nvPr/>
        </p:nvPicPr>
        <p:blipFill rotWithShape="1">
          <a:blip r:embed="rId4">
            <a:extLst>
              <a:ext uri="{28A0092B-C50C-407E-A947-70E740481C1C}">
                <a14:useLocalDpi xmlns:a14="http://schemas.microsoft.com/office/drawing/2010/main" val="0"/>
              </a:ext>
            </a:extLst>
          </a:blip>
          <a:srcRect l="50539" t="50000"/>
          <a:stretch/>
        </p:blipFill>
        <p:spPr>
          <a:xfrm>
            <a:off x="4072130" y="4222551"/>
            <a:ext cx="4059936" cy="2052099"/>
          </a:xfrm>
          <a:prstGeom prst="rect">
            <a:avLst/>
          </a:prstGeom>
          <a:ln>
            <a:solidFill>
              <a:schemeClr val="tx1"/>
            </a:solidFill>
          </a:ln>
        </p:spPr>
      </p:pic>
      <p:pic>
        <p:nvPicPr>
          <p:cNvPr id="11" name="Picture 10">
            <a:extLst>
              <a:ext uri="{FF2B5EF4-FFF2-40B4-BE49-F238E27FC236}">
                <a16:creationId xmlns:a16="http://schemas.microsoft.com/office/drawing/2014/main" id="{89AAEDE5-383F-9A47-B1ED-1A652C7B976C}"/>
              </a:ext>
            </a:extLst>
          </p:cNvPr>
          <p:cNvPicPr>
            <a:picLocks noChangeAspect="1"/>
          </p:cNvPicPr>
          <p:nvPr/>
        </p:nvPicPr>
        <p:blipFill rotWithShape="1">
          <a:blip r:embed="rId5">
            <a:extLst>
              <a:ext uri="{28A0092B-C50C-407E-A947-70E740481C1C}">
                <a14:useLocalDpi xmlns:a14="http://schemas.microsoft.com/office/drawing/2010/main" val="0"/>
              </a:ext>
            </a:extLst>
          </a:blip>
          <a:srcRect l="50539" b="50000"/>
          <a:stretch/>
        </p:blipFill>
        <p:spPr>
          <a:xfrm>
            <a:off x="0" y="1248424"/>
            <a:ext cx="4059936" cy="2052099"/>
          </a:xfrm>
          <a:prstGeom prst="rect">
            <a:avLst/>
          </a:prstGeom>
          <a:ln>
            <a:solidFill>
              <a:schemeClr val="tx1"/>
            </a:solidFill>
          </a:ln>
        </p:spPr>
      </p:pic>
      <p:pic>
        <p:nvPicPr>
          <p:cNvPr id="13" name="Picture 12">
            <a:extLst>
              <a:ext uri="{FF2B5EF4-FFF2-40B4-BE49-F238E27FC236}">
                <a16:creationId xmlns:a16="http://schemas.microsoft.com/office/drawing/2014/main" id="{9158D380-A391-4345-BE76-A5D65B67C9A4}"/>
              </a:ext>
            </a:extLst>
          </p:cNvPr>
          <p:cNvPicPr>
            <a:picLocks noChangeAspect="1"/>
          </p:cNvPicPr>
          <p:nvPr/>
        </p:nvPicPr>
        <p:blipFill rotWithShape="1">
          <a:blip r:embed="rId6">
            <a:extLst>
              <a:ext uri="{28A0092B-C50C-407E-A947-70E740481C1C}">
                <a14:useLocalDpi xmlns:a14="http://schemas.microsoft.com/office/drawing/2010/main" val="0"/>
              </a:ext>
            </a:extLst>
          </a:blip>
          <a:srcRect l="50539" b="50000"/>
          <a:stretch/>
        </p:blipFill>
        <p:spPr>
          <a:xfrm>
            <a:off x="8144260" y="1248423"/>
            <a:ext cx="4059936" cy="2052099"/>
          </a:xfrm>
          <a:prstGeom prst="rect">
            <a:avLst/>
          </a:prstGeom>
          <a:ln>
            <a:solidFill>
              <a:schemeClr val="tx1"/>
            </a:solidFill>
          </a:ln>
        </p:spPr>
      </p:pic>
      <p:pic>
        <p:nvPicPr>
          <p:cNvPr id="15" name="Picture 14">
            <a:extLst>
              <a:ext uri="{FF2B5EF4-FFF2-40B4-BE49-F238E27FC236}">
                <a16:creationId xmlns:a16="http://schemas.microsoft.com/office/drawing/2014/main" id="{B578D5AB-54BC-C24F-A542-CC5C1E522C67}"/>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9461"/>
          <a:stretch/>
        </p:blipFill>
        <p:spPr>
          <a:xfrm>
            <a:off x="4072130" y="1248423"/>
            <a:ext cx="4059936" cy="2052098"/>
          </a:xfrm>
          <a:prstGeom prst="rect">
            <a:avLst/>
          </a:prstGeom>
          <a:ln>
            <a:solidFill>
              <a:schemeClr val="tx1"/>
            </a:solidFill>
          </a:ln>
        </p:spPr>
      </p:pic>
      <p:graphicFrame>
        <p:nvGraphicFramePr>
          <p:cNvPr id="16" name="Table 15">
            <a:extLst>
              <a:ext uri="{FF2B5EF4-FFF2-40B4-BE49-F238E27FC236}">
                <a16:creationId xmlns:a16="http://schemas.microsoft.com/office/drawing/2014/main" id="{DC79DB12-FE07-784D-88D8-15374CE52F81}"/>
              </a:ext>
            </a:extLst>
          </p:cNvPr>
          <p:cNvGraphicFramePr>
            <a:graphicFrameLocks noGrp="1"/>
          </p:cNvGraphicFramePr>
          <p:nvPr>
            <p:extLst>
              <p:ext uri="{D42A27DB-BD31-4B8C-83A1-F6EECF244321}">
                <p14:modId xmlns:p14="http://schemas.microsoft.com/office/powerpoint/2010/main" val="2338427266"/>
              </p:ext>
            </p:extLst>
          </p:nvPr>
        </p:nvGraphicFramePr>
        <p:xfrm>
          <a:off x="16261" y="953934"/>
          <a:ext cx="12175740" cy="243840"/>
        </p:xfrm>
        <a:graphic>
          <a:graphicData uri="http://schemas.openxmlformats.org/drawingml/2006/table">
            <a:tbl>
              <a:tblPr firstRow="1" bandRow="1">
                <a:tableStyleId>{2D5ABB26-0587-4C30-8999-92F81FD0307C}</a:tableStyleId>
              </a:tblPr>
              <a:tblGrid>
                <a:gridCol w="4058580">
                  <a:extLst>
                    <a:ext uri="{9D8B030D-6E8A-4147-A177-3AD203B41FA5}">
                      <a16:colId xmlns:a16="http://schemas.microsoft.com/office/drawing/2014/main" val="73048586"/>
                    </a:ext>
                  </a:extLst>
                </a:gridCol>
                <a:gridCol w="4058580">
                  <a:extLst>
                    <a:ext uri="{9D8B030D-6E8A-4147-A177-3AD203B41FA5}">
                      <a16:colId xmlns:a16="http://schemas.microsoft.com/office/drawing/2014/main" val="84232636"/>
                    </a:ext>
                  </a:extLst>
                </a:gridCol>
                <a:gridCol w="4058580">
                  <a:extLst>
                    <a:ext uri="{9D8B030D-6E8A-4147-A177-3AD203B41FA5}">
                      <a16:colId xmlns:a16="http://schemas.microsoft.com/office/drawing/2014/main" val="3209729104"/>
                    </a:ext>
                  </a:extLst>
                </a:gridCol>
              </a:tblGrid>
              <a:tr h="157631">
                <a:tc>
                  <a:txBody>
                    <a:bodyPr/>
                    <a:lstStyle/>
                    <a:p>
                      <a:pPr algn="ctr"/>
                      <a:r>
                        <a:rPr lang="en-US" sz="1000" spc="300" baseline="0" dirty="0">
                          <a:solidFill>
                            <a:schemeClr val="tx1"/>
                          </a:solidFill>
                          <a:latin typeface="Avenir Next" panose="020B0503020202020204" pitchFamily="34" charset="0"/>
                        </a:rPr>
                        <a:t>field capacity vs. wilting point</a:t>
                      </a:r>
                    </a:p>
                  </a:txBody>
                  <a:tcPr/>
                </a:tc>
                <a:tc>
                  <a:txBody>
                    <a:bodyPr/>
                    <a:lstStyle/>
                    <a:p>
                      <a:pPr algn="ctr"/>
                      <a:r>
                        <a:rPr lang="en-US" sz="1000" spc="300" baseline="0" dirty="0">
                          <a:solidFill>
                            <a:schemeClr val="tx1"/>
                          </a:solidFill>
                          <a:latin typeface="Avenir Next" panose="020B0503020202020204" pitchFamily="34" charset="0"/>
                        </a:rPr>
                        <a:t>ground temperature vs. thaw depth</a:t>
                      </a:r>
                    </a:p>
                  </a:txBody>
                  <a:tcPr/>
                </a:tc>
                <a:tc>
                  <a:txBody>
                    <a:bodyPr/>
                    <a:lstStyle/>
                    <a:p>
                      <a:pPr algn="ctr"/>
                      <a:r>
                        <a:rPr lang="en-US" sz="1000" spc="300" baseline="0" dirty="0">
                          <a:solidFill>
                            <a:schemeClr val="tx1"/>
                          </a:solidFill>
                          <a:latin typeface="Avenir Next" panose="020B0503020202020204" pitchFamily="34" charset="0"/>
                        </a:rPr>
                        <a:t>canopy cover vs. vegetation height</a:t>
                      </a:r>
                    </a:p>
                  </a:txBody>
                  <a:tcPr/>
                </a:tc>
                <a:extLst>
                  <a:ext uri="{0D108BD9-81ED-4DB2-BD59-A6C34878D82A}">
                    <a16:rowId xmlns:a16="http://schemas.microsoft.com/office/drawing/2014/main" val="3870863206"/>
                  </a:ext>
                </a:extLst>
              </a:tr>
            </a:tbl>
          </a:graphicData>
        </a:graphic>
      </p:graphicFrame>
      <p:graphicFrame>
        <p:nvGraphicFramePr>
          <p:cNvPr id="17" name="Table 16">
            <a:extLst>
              <a:ext uri="{FF2B5EF4-FFF2-40B4-BE49-F238E27FC236}">
                <a16:creationId xmlns:a16="http://schemas.microsoft.com/office/drawing/2014/main" id="{DC4F31F0-DD51-AA45-B862-ABCF5722457B}"/>
              </a:ext>
            </a:extLst>
          </p:cNvPr>
          <p:cNvGraphicFramePr>
            <a:graphicFrameLocks noGrp="1"/>
          </p:cNvGraphicFramePr>
          <p:nvPr>
            <p:extLst>
              <p:ext uri="{D42A27DB-BD31-4B8C-83A1-F6EECF244321}">
                <p14:modId xmlns:p14="http://schemas.microsoft.com/office/powerpoint/2010/main" val="1257526227"/>
              </p:ext>
            </p:extLst>
          </p:nvPr>
        </p:nvGraphicFramePr>
        <p:xfrm>
          <a:off x="0" y="3320688"/>
          <a:ext cx="12175740" cy="370840"/>
        </p:xfrm>
        <a:graphic>
          <a:graphicData uri="http://schemas.openxmlformats.org/drawingml/2006/table">
            <a:tbl>
              <a:tblPr firstRow="1" bandRow="1">
                <a:tableStyleId>{2D5ABB26-0587-4C30-8999-92F81FD0307C}</a:tableStyleId>
              </a:tblPr>
              <a:tblGrid>
                <a:gridCol w="4058580">
                  <a:extLst>
                    <a:ext uri="{9D8B030D-6E8A-4147-A177-3AD203B41FA5}">
                      <a16:colId xmlns:a16="http://schemas.microsoft.com/office/drawing/2014/main" val="73048586"/>
                    </a:ext>
                  </a:extLst>
                </a:gridCol>
                <a:gridCol w="4058580">
                  <a:extLst>
                    <a:ext uri="{9D8B030D-6E8A-4147-A177-3AD203B41FA5}">
                      <a16:colId xmlns:a16="http://schemas.microsoft.com/office/drawing/2014/main" val="84232636"/>
                    </a:ext>
                  </a:extLst>
                </a:gridCol>
                <a:gridCol w="4058580">
                  <a:extLst>
                    <a:ext uri="{9D8B030D-6E8A-4147-A177-3AD203B41FA5}">
                      <a16:colId xmlns:a16="http://schemas.microsoft.com/office/drawing/2014/main" val="3209729104"/>
                    </a:ext>
                  </a:extLst>
                </a:gridCol>
              </a:tblGrid>
              <a:tr h="370840">
                <a:tc>
                  <a:txBody>
                    <a:bodyPr/>
                    <a:lstStyle/>
                    <a:p>
                      <a:pPr algn="ctr"/>
                      <a:r>
                        <a:rPr lang="en-US" sz="1600" cap="all" spc="600" baseline="0" dirty="0">
                          <a:solidFill>
                            <a:schemeClr val="tx1"/>
                          </a:solidFill>
                          <a:latin typeface="Avenir Next" panose="020B0503020202020204" pitchFamily="34" charset="0"/>
                        </a:rPr>
                        <a:t>Hydrology</a:t>
                      </a:r>
                    </a:p>
                  </a:txBody>
                  <a:tcPr/>
                </a:tc>
                <a:tc>
                  <a:txBody>
                    <a:bodyPr/>
                    <a:lstStyle/>
                    <a:p>
                      <a:pPr algn="ctr"/>
                      <a:r>
                        <a:rPr lang="en-US" sz="1600" cap="all" spc="600" baseline="0" dirty="0">
                          <a:solidFill>
                            <a:schemeClr val="tx1"/>
                          </a:solidFill>
                          <a:latin typeface="Avenir Next" panose="020B0503020202020204" pitchFamily="34" charset="0"/>
                        </a:rPr>
                        <a:t>Permafrost</a:t>
                      </a:r>
                    </a:p>
                  </a:txBody>
                  <a:tcPr/>
                </a:tc>
                <a:tc>
                  <a:txBody>
                    <a:bodyPr/>
                    <a:lstStyle/>
                    <a:p>
                      <a:pPr algn="ctr"/>
                      <a:r>
                        <a:rPr lang="en-US" sz="1600" cap="all" spc="600" baseline="0" dirty="0">
                          <a:solidFill>
                            <a:schemeClr val="tx1"/>
                          </a:solidFill>
                          <a:latin typeface="Avenir Next" panose="020B0503020202020204" pitchFamily="34" charset="0"/>
                        </a:rPr>
                        <a:t>Vegetation Dynamics</a:t>
                      </a:r>
                    </a:p>
                  </a:txBody>
                  <a:tcPr/>
                </a:tc>
                <a:extLst>
                  <a:ext uri="{0D108BD9-81ED-4DB2-BD59-A6C34878D82A}">
                    <a16:rowId xmlns:a16="http://schemas.microsoft.com/office/drawing/2014/main" val="3870863206"/>
                  </a:ext>
                </a:extLst>
              </a:tr>
            </a:tbl>
          </a:graphicData>
        </a:graphic>
      </p:graphicFrame>
      <p:graphicFrame>
        <p:nvGraphicFramePr>
          <p:cNvPr id="18" name="Table 17">
            <a:extLst>
              <a:ext uri="{FF2B5EF4-FFF2-40B4-BE49-F238E27FC236}">
                <a16:creationId xmlns:a16="http://schemas.microsoft.com/office/drawing/2014/main" id="{2A36795D-C0FA-1A40-A475-B32A3D51846B}"/>
              </a:ext>
            </a:extLst>
          </p:cNvPr>
          <p:cNvGraphicFramePr>
            <a:graphicFrameLocks noGrp="1"/>
          </p:cNvGraphicFramePr>
          <p:nvPr>
            <p:extLst>
              <p:ext uri="{D42A27DB-BD31-4B8C-83A1-F6EECF244321}">
                <p14:modId xmlns:p14="http://schemas.microsoft.com/office/powerpoint/2010/main" val="2227306865"/>
              </p:ext>
            </p:extLst>
          </p:nvPr>
        </p:nvGraphicFramePr>
        <p:xfrm>
          <a:off x="0" y="3978709"/>
          <a:ext cx="12175740" cy="243840"/>
        </p:xfrm>
        <a:graphic>
          <a:graphicData uri="http://schemas.openxmlformats.org/drawingml/2006/table">
            <a:tbl>
              <a:tblPr firstRow="1" bandRow="1">
                <a:tableStyleId>{2D5ABB26-0587-4C30-8999-92F81FD0307C}</a:tableStyleId>
              </a:tblPr>
              <a:tblGrid>
                <a:gridCol w="4058580">
                  <a:extLst>
                    <a:ext uri="{9D8B030D-6E8A-4147-A177-3AD203B41FA5}">
                      <a16:colId xmlns:a16="http://schemas.microsoft.com/office/drawing/2014/main" val="73048586"/>
                    </a:ext>
                  </a:extLst>
                </a:gridCol>
                <a:gridCol w="4058580">
                  <a:extLst>
                    <a:ext uri="{9D8B030D-6E8A-4147-A177-3AD203B41FA5}">
                      <a16:colId xmlns:a16="http://schemas.microsoft.com/office/drawing/2014/main" val="84232636"/>
                    </a:ext>
                  </a:extLst>
                </a:gridCol>
                <a:gridCol w="4058580">
                  <a:extLst>
                    <a:ext uri="{9D8B030D-6E8A-4147-A177-3AD203B41FA5}">
                      <a16:colId xmlns:a16="http://schemas.microsoft.com/office/drawing/2014/main" val="3209729104"/>
                    </a:ext>
                  </a:extLst>
                </a:gridCol>
              </a:tblGrid>
              <a:tr h="126019">
                <a:tc>
                  <a:txBody>
                    <a:bodyPr/>
                    <a:lstStyle/>
                    <a:p>
                      <a:pPr algn="ctr"/>
                      <a:r>
                        <a:rPr lang="en-US" sz="1000" spc="300" baseline="0" dirty="0">
                          <a:solidFill>
                            <a:schemeClr val="tx1"/>
                          </a:solidFill>
                          <a:latin typeface="Avenir Next" panose="020B0503020202020204" pitchFamily="34" charset="0"/>
                        </a:rPr>
                        <a:t>soil carbon vs. soil nitrogen</a:t>
                      </a:r>
                    </a:p>
                  </a:txBody>
                  <a:tcPr/>
                </a:tc>
                <a:tc>
                  <a:txBody>
                    <a:bodyPr/>
                    <a:lstStyle/>
                    <a:p>
                      <a:pPr algn="ctr"/>
                      <a:r>
                        <a:rPr lang="en-US" sz="1000" spc="300" baseline="0" dirty="0">
                          <a:solidFill>
                            <a:schemeClr val="tx1"/>
                          </a:solidFill>
                          <a:latin typeface="Avenir Next" panose="020B0503020202020204" pitchFamily="34" charset="0"/>
                        </a:rPr>
                        <a:t>stem biomass vs. total biomass</a:t>
                      </a:r>
                    </a:p>
                  </a:txBody>
                  <a:tcPr/>
                </a:tc>
                <a:tc>
                  <a:txBody>
                    <a:bodyPr/>
                    <a:lstStyle/>
                    <a:p>
                      <a:pPr algn="ctr"/>
                      <a:r>
                        <a:rPr lang="en-US" sz="1000" spc="300" baseline="0" dirty="0">
                          <a:solidFill>
                            <a:schemeClr val="tx1"/>
                          </a:solidFill>
                          <a:latin typeface="Avenir Next" panose="020B0503020202020204" pitchFamily="34" charset="0"/>
                        </a:rPr>
                        <a:t>bulk density vs. soil moisture</a:t>
                      </a:r>
                    </a:p>
                  </a:txBody>
                  <a:tcPr/>
                </a:tc>
                <a:extLst>
                  <a:ext uri="{0D108BD9-81ED-4DB2-BD59-A6C34878D82A}">
                    <a16:rowId xmlns:a16="http://schemas.microsoft.com/office/drawing/2014/main" val="3870863206"/>
                  </a:ext>
                </a:extLst>
              </a:tr>
            </a:tbl>
          </a:graphicData>
        </a:graphic>
      </p:graphicFrame>
      <p:graphicFrame>
        <p:nvGraphicFramePr>
          <p:cNvPr id="19" name="Table 18">
            <a:extLst>
              <a:ext uri="{FF2B5EF4-FFF2-40B4-BE49-F238E27FC236}">
                <a16:creationId xmlns:a16="http://schemas.microsoft.com/office/drawing/2014/main" id="{E96603AD-F46F-6B43-8C86-D97937C99430}"/>
              </a:ext>
            </a:extLst>
          </p:cNvPr>
          <p:cNvGraphicFramePr>
            <a:graphicFrameLocks noGrp="1"/>
          </p:cNvGraphicFramePr>
          <p:nvPr>
            <p:extLst>
              <p:ext uri="{D42A27DB-BD31-4B8C-83A1-F6EECF244321}">
                <p14:modId xmlns:p14="http://schemas.microsoft.com/office/powerpoint/2010/main" val="2599105773"/>
              </p:ext>
            </p:extLst>
          </p:nvPr>
        </p:nvGraphicFramePr>
        <p:xfrm>
          <a:off x="0" y="6273904"/>
          <a:ext cx="12175740" cy="579120"/>
        </p:xfrm>
        <a:graphic>
          <a:graphicData uri="http://schemas.openxmlformats.org/drawingml/2006/table">
            <a:tbl>
              <a:tblPr firstRow="1" bandRow="1">
                <a:tableStyleId>{2D5ABB26-0587-4C30-8999-92F81FD0307C}</a:tableStyleId>
              </a:tblPr>
              <a:tblGrid>
                <a:gridCol w="4058580">
                  <a:extLst>
                    <a:ext uri="{9D8B030D-6E8A-4147-A177-3AD203B41FA5}">
                      <a16:colId xmlns:a16="http://schemas.microsoft.com/office/drawing/2014/main" val="73048586"/>
                    </a:ext>
                  </a:extLst>
                </a:gridCol>
                <a:gridCol w="4058580">
                  <a:extLst>
                    <a:ext uri="{9D8B030D-6E8A-4147-A177-3AD203B41FA5}">
                      <a16:colId xmlns:a16="http://schemas.microsoft.com/office/drawing/2014/main" val="84232636"/>
                    </a:ext>
                  </a:extLst>
                </a:gridCol>
                <a:gridCol w="4058580">
                  <a:extLst>
                    <a:ext uri="{9D8B030D-6E8A-4147-A177-3AD203B41FA5}">
                      <a16:colId xmlns:a16="http://schemas.microsoft.com/office/drawing/2014/main" val="3209729104"/>
                    </a:ext>
                  </a:extLst>
                </a:gridCol>
              </a:tblGrid>
              <a:tr h="370840">
                <a:tc>
                  <a:txBody>
                    <a:bodyPr/>
                    <a:lstStyle/>
                    <a:p>
                      <a:pPr algn="ctr"/>
                      <a:r>
                        <a:rPr lang="en-US" sz="1600" cap="all" spc="600" baseline="0" dirty="0">
                          <a:solidFill>
                            <a:schemeClr val="tx1"/>
                          </a:solidFill>
                          <a:latin typeface="Avenir Next" panose="020B0503020202020204" pitchFamily="34" charset="0"/>
                        </a:rPr>
                        <a:t>Biogeochemistry</a:t>
                      </a:r>
                    </a:p>
                  </a:txBody>
                  <a:tcPr/>
                </a:tc>
                <a:tc>
                  <a:txBody>
                    <a:bodyPr/>
                    <a:lstStyle/>
                    <a:p>
                      <a:pPr algn="ctr"/>
                      <a:r>
                        <a:rPr lang="en-US" sz="1600" cap="all" spc="600" baseline="0" dirty="0">
                          <a:solidFill>
                            <a:schemeClr val="tx1"/>
                          </a:solidFill>
                          <a:latin typeface="Avenir Next" panose="020B0503020202020204" pitchFamily="34" charset="0"/>
                        </a:rPr>
                        <a:t>Carbon Allocation</a:t>
                      </a:r>
                    </a:p>
                  </a:txBody>
                  <a:tcPr/>
                </a:tc>
                <a:tc>
                  <a:txBody>
                    <a:bodyPr/>
                    <a:lstStyle/>
                    <a:p>
                      <a:pPr algn="ctr"/>
                      <a:r>
                        <a:rPr lang="en-US" sz="1600" cap="all" spc="600" baseline="0" dirty="0">
                          <a:solidFill>
                            <a:schemeClr val="tx1"/>
                          </a:solidFill>
                          <a:latin typeface="Avenir Next" panose="020B0503020202020204" pitchFamily="34" charset="0"/>
                        </a:rPr>
                        <a:t>Non-linear Physical Properties</a:t>
                      </a:r>
                    </a:p>
                  </a:txBody>
                  <a:tcPr/>
                </a:tc>
                <a:extLst>
                  <a:ext uri="{0D108BD9-81ED-4DB2-BD59-A6C34878D82A}">
                    <a16:rowId xmlns:a16="http://schemas.microsoft.com/office/drawing/2014/main" val="3870863206"/>
                  </a:ext>
                </a:extLst>
              </a:tr>
            </a:tbl>
          </a:graphicData>
        </a:graphic>
      </p:graphicFrame>
    </p:spTree>
    <p:extLst>
      <p:ext uri="{BB962C8B-B14F-4D97-AF65-F5344CB8AC3E}">
        <p14:creationId xmlns:p14="http://schemas.microsoft.com/office/powerpoint/2010/main" val="401126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3ACD6C-ADA2-D744-8C07-7C0467D6D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288" y="937404"/>
            <a:ext cx="7791424" cy="5423139"/>
          </a:xfrm>
          <a:prstGeom prst="rect">
            <a:avLst/>
          </a:prstGeom>
          <a:ln w="25400">
            <a:solidFill>
              <a:schemeClr val="tx1"/>
            </a:solidFill>
          </a:ln>
          <a:effectLst>
            <a:outerShdw blurRad="50800" dist="38100" dir="2700000" algn="tl" rotWithShape="0">
              <a:prstClr val="black">
                <a:alpha val="40000"/>
              </a:prstClr>
            </a:outerShdw>
            <a:reflection blurRad="6350" stA="52000" endA="300" endPos="15000" dir="5400000" sy="-100000" algn="bl" rotWithShape="0"/>
          </a:effectLst>
        </p:spPr>
      </p:pic>
    </p:spTree>
    <p:extLst>
      <p:ext uri="{BB962C8B-B14F-4D97-AF65-F5344CB8AC3E}">
        <p14:creationId xmlns:p14="http://schemas.microsoft.com/office/powerpoint/2010/main" val="42216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6F59B9-277C-F549-A17E-BA2B53633925}"/>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0" y="0"/>
            <a:ext cx="12191999" cy="6858000"/>
          </a:xfrm>
          <a:prstGeom prst="rect">
            <a:avLst/>
          </a:prstGeom>
        </p:spPr>
      </p:pic>
      <p:pic>
        <p:nvPicPr>
          <p:cNvPr id="5" name="Picture 4">
            <a:extLst>
              <a:ext uri="{FF2B5EF4-FFF2-40B4-BE49-F238E27FC236}">
                <a16:creationId xmlns:a16="http://schemas.microsoft.com/office/drawing/2014/main" id="{5F4BD003-9136-874A-B984-AB1655A86878}"/>
              </a:ext>
            </a:extLst>
          </p:cNvPr>
          <p:cNvPicPr>
            <a:picLocks noChangeAspect="1"/>
          </p:cNvPicPr>
          <p:nvPr/>
        </p:nvPicPr>
        <p:blipFill>
          <a:blip r:embed="rId4"/>
          <a:stretch>
            <a:fillRect/>
          </a:stretch>
        </p:blipFill>
        <p:spPr>
          <a:xfrm>
            <a:off x="279332" y="1875402"/>
            <a:ext cx="11633338" cy="3107195"/>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2" name="TextBox 1">
            <a:extLst>
              <a:ext uri="{FF2B5EF4-FFF2-40B4-BE49-F238E27FC236}">
                <a16:creationId xmlns:a16="http://schemas.microsoft.com/office/drawing/2014/main" id="{8662F8A5-6A89-144E-BFAF-7335EE3A2275}"/>
              </a:ext>
            </a:extLst>
          </p:cNvPr>
          <p:cNvSpPr txBox="1"/>
          <p:nvPr/>
        </p:nvSpPr>
        <p:spPr>
          <a:xfrm>
            <a:off x="0" y="1022665"/>
            <a:ext cx="12192000" cy="553998"/>
          </a:xfrm>
          <a:prstGeom prst="rect">
            <a:avLst/>
          </a:prstGeom>
          <a:noFill/>
        </p:spPr>
        <p:txBody>
          <a:bodyPr wrap="square" rtlCol="0">
            <a:spAutoFit/>
          </a:bodyPr>
          <a:lstStyle/>
          <a:p>
            <a:pPr algn="ctr"/>
            <a:r>
              <a:rPr lang="en-US" sz="3000" dirty="0">
                <a:latin typeface="Avenir Next Medium" panose="020B0503020202020204" pitchFamily="34" charset="0"/>
              </a:rPr>
              <a:t>Integration of Functional Relationships into Earth System Models</a:t>
            </a:r>
          </a:p>
        </p:txBody>
      </p:sp>
    </p:spTree>
    <p:extLst>
      <p:ext uri="{BB962C8B-B14F-4D97-AF65-F5344CB8AC3E}">
        <p14:creationId xmlns:p14="http://schemas.microsoft.com/office/powerpoint/2010/main" val="236783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315F-5AF8-EA44-84EE-825911081A45}"/>
              </a:ext>
            </a:extLst>
          </p:cNvPr>
          <p:cNvSpPr txBox="1">
            <a:spLocks/>
          </p:cNvSpPr>
          <p:nvPr/>
        </p:nvSpPr>
        <p:spPr>
          <a:xfrm>
            <a:off x="0" y="941767"/>
            <a:ext cx="12192000" cy="1006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Avenir Next" charset="0"/>
                <a:ea typeface="Avenir Next" charset="0"/>
                <a:cs typeface="Avenir Next" charset="0"/>
              </a:rPr>
              <a:t>ABoVE</a:t>
            </a:r>
            <a:r>
              <a:rPr lang="en-US" dirty="0">
                <a:latin typeface="Avenir Next" charset="0"/>
                <a:ea typeface="Avenir Next" charset="0"/>
                <a:cs typeface="Avenir Next" charset="0"/>
              </a:rPr>
              <a:t> Modeling Working Group</a:t>
            </a:r>
          </a:p>
        </p:txBody>
      </p:sp>
      <p:sp>
        <p:nvSpPr>
          <p:cNvPr id="3" name="Subtitle 2">
            <a:extLst>
              <a:ext uri="{FF2B5EF4-FFF2-40B4-BE49-F238E27FC236}">
                <a16:creationId xmlns:a16="http://schemas.microsoft.com/office/drawing/2014/main" id="{0FA4C250-14F5-DC46-823A-594692A710AA}"/>
              </a:ext>
            </a:extLst>
          </p:cNvPr>
          <p:cNvSpPr txBox="1">
            <a:spLocks/>
          </p:cNvSpPr>
          <p:nvPr/>
        </p:nvSpPr>
        <p:spPr>
          <a:xfrm>
            <a:off x="1966081" y="1824933"/>
            <a:ext cx="6569900" cy="4935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
              </a:spcBef>
            </a:pPr>
            <a:r>
              <a:rPr lang="en-US" sz="800" b="1" kern="0" cap="all" spc="400" dirty="0">
                <a:latin typeface="Avenir Next Demi Bold" charset="0"/>
                <a:ea typeface="Avenir Next Demi Bold" charset="0"/>
                <a:cs typeface="Avenir Next Demi Bold" charset="0"/>
              </a:rPr>
              <a:t>Joshua B. Fisher </a:t>
            </a:r>
            <a:r>
              <a:rPr lang="en-US" sz="800" kern="0" cap="all" spc="400" dirty="0">
                <a:latin typeface="Avenir Next" charset="0"/>
                <a:ea typeface="Avenir Next" charset="0"/>
                <a:cs typeface="Avenir Next" charset="0"/>
              </a:rPr>
              <a:t>(</a:t>
            </a:r>
            <a:r>
              <a:rPr lang="en-US" sz="800" kern="0" cap="all" spc="400" dirty="0">
                <a:solidFill>
                  <a:srgbClr val="C00000"/>
                </a:solidFill>
                <a:latin typeface="Avenir Next" charset="0"/>
                <a:ea typeface="Avenir Next" charset="0"/>
                <a:cs typeface="Avenir Next" charset="0"/>
              </a:rPr>
              <a:t>NASA/JPL</a:t>
            </a:r>
            <a:r>
              <a:rPr lang="en-US" sz="800" kern="0" cap="all" spc="400" dirty="0">
                <a:latin typeface="Avenir Next" charset="0"/>
                <a:ea typeface="Avenir Next" charset="0"/>
                <a:cs typeface="Avenir Next" charset="0"/>
              </a:rPr>
              <a:t> | </a:t>
            </a:r>
            <a:r>
              <a:rPr lang="en-US" sz="800" i="1" kern="0" cap="all" spc="400" dirty="0">
                <a:latin typeface="Avenir Next" charset="0"/>
                <a:ea typeface="Avenir Next" charset="0"/>
                <a:cs typeface="Avenir Next" charset="0"/>
              </a:rPr>
              <a:t>WG Lead</a:t>
            </a:r>
            <a:r>
              <a:rPr lang="en-US" sz="8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Amanda </a:t>
            </a:r>
            <a:r>
              <a:rPr lang="en-US" sz="600" kern="0" cap="all" spc="400" dirty="0" err="1">
                <a:solidFill>
                  <a:schemeClr val="tx1">
                    <a:lumMod val="75000"/>
                    <a:lumOff val="25000"/>
                  </a:schemeClr>
                </a:solidFill>
                <a:latin typeface="Avenir Next" charset="0"/>
                <a:ea typeface="Avenir Next" charset="0"/>
                <a:cs typeface="Avenir Next" charset="0"/>
              </a:rPr>
              <a:t>armstrong</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U.Virginia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KAZEM BAKIAN DOGAHEH (</a:t>
            </a:r>
            <a:r>
              <a:rPr lang="en-US" sz="600" kern="0" cap="all" spc="400" dirty="0">
                <a:solidFill>
                  <a:srgbClr val="C00000"/>
                </a:solidFill>
                <a:latin typeface="Avenir Next" charset="0"/>
              </a:rPr>
              <a:t>USC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LEAH BIRCH (</a:t>
            </a:r>
            <a:r>
              <a:rPr lang="en-US" sz="600" kern="0" cap="all" spc="400" dirty="0" err="1">
                <a:solidFill>
                  <a:srgbClr val="C00000"/>
                </a:solidFill>
                <a:latin typeface="Avenir Next" charset="0"/>
              </a:rPr>
              <a:t>WcRC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RENATO BRAGHIERE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BYRNE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ABHISHEK CHATTERJEE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MIN CHEN (</a:t>
            </a:r>
            <a:r>
              <a:rPr lang="en-US" sz="600" kern="0" cap="all" spc="400" dirty="0">
                <a:solidFill>
                  <a:srgbClr val="C00000"/>
                </a:solidFill>
                <a:latin typeface="Avenir Next" charset="0"/>
              </a:rPr>
              <a:t>PNNL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ROISIN COMMANE (</a:t>
            </a:r>
            <a:r>
              <a:rPr lang="en-US" sz="600" kern="0" cap="all" spc="400" dirty="0">
                <a:solidFill>
                  <a:srgbClr val="C00000"/>
                </a:solidFill>
                <a:latin typeface="Avenir Next" charset="0"/>
              </a:rPr>
              <a:t>COLUMBIA</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t>
            </a:r>
            <a:r>
              <a:rPr lang="en-US" sz="600" kern="0" cap="all" spc="400" dirty="0">
                <a:solidFill>
                  <a:schemeClr val="tx1">
                    <a:lumMod val="75000"/>
                    <a:lumOff val="25000"/>
                  </a:schemeClr>
                </a:solidFill>
                <a:latin typeface="Avenir Next" charset="0"/>
                <a:ea typeface="Avenir Next" charset="0"/>
                <a:cs typeface="Avenir Next" charset="0"/>
              </a:rPr>
              <a:t>)</a:t>
            </a:r>
            <a:endParaRPr lang="en-US" sz="600" kern="0" cap="all" spc="400" dirty="0">
              <a:solidFill>
                <a:srgbClr val="C00000"/>
              </a:solidFill>
              <a:latin typeface="Avenir Next" charset="0"/>
            </a:endParaRP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ADRIANNA FOSTER (</a:t>
            </a:r>
            <a:r>
              <a:rPr lang="en-US" sz="600" kern="0" cap="all" spc="400" dirty="0">
                <a:solidFill>
                  <a:srgbClr val="C00000"/>
                </a:solidFill>
                <a:latin typeface="Avenir Next" charset="0"/>
                <a:ea typeface="Avenir Next" charset="0"/>
                <a:cs typeface="Avenir Next" charset="0"/>
              </a:rPr>
              <a:t>NAU</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ANDY FOX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ANNA GAGNE-LANDMANN (</a:t>
            </a:r>
            <a:r>
              <a:rPr lang="en-US" sz="600" kern="0" cap="all" spc="400" dirty="0">
                <a:solidFill>
                  <a:srgbClr val="C00000"/>
                </a:solidFill>
                <a:latin typeface="Avenir Next" charset="0"/>
              </a:rPr>
              <a:t>U. </a:t>
            </a:r>
            <a:r>
              <a:rPr lang="en-US" sz="600" kern="0" cap="all" spc="400" dirty="0" err="1">
                <a:solidFill>
                  <a:srgbClr val="C00000"/>
                </a:solidFill>
                <a:latin typeface="Avenir Next" charset="0"/>
              </a:rPr>
              <a:t>laval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GAMON (</a:t>
            </a:r>
            <a:r>
              <a:rPr lang="en-US" sz="600" kern="0" cap="all" spc="400" dirty="0" err="1">
                <a:solidFill>
                  <a:srgbClr val="C00000"/>
                </a:solidFill>
                <a:latin typeface="Avenir Next" charset="0"/>
                <a:ea typeface="Avenir Next" charset="0"/>
                <a:cs typeface="Avenir Next" charset="0"/>
              </a:rPr>
              <a:t>U.Alberta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HéLÈNE</a:t>
            </a:r>
            <a:r>
              <a:rPr lang="en-US" sz="600" kern="0" cap="all" spc="400" dirty="0">
                <a:solidFill>
                  <a:schemeClr val="tx1">
                    <a:lumMod val="75000"/>
                    <a:lumOff val="25000"/>
                  </a:schemeClr>
                </a:solidFill>
                <a:latin typeface="Avenir Next" charset="0"/>
                <a:ea typeface="Avenir Next" charset="0"/>
                <a:cs typeface="Avenir Next" charset="0"/>
              </a:rPr>
              <a:t> GENET (</a:t>
            </a:r>
            <a:r>
              <a:rPr lang="en-US" sz="600" kern="0" cap="all" spc="400" dirty="0">
                <a:solidFill>
                  <a:srgbClr val="C00000"/>
                </a:solidFill>
                <a:latin typeface="Avenir Next" charset="0"/>
              </a:rPr>
              <a:t>I.ARCTIC BIOLOGY</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Scott Goetz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Daniel Hayes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U.Maine</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JOHN HENDERSON (</a:t>
            </a:r>
            <a:r>
              <a:rPr lang="en-US" sz="600" kern="0" cap="all" spc="400" dirty="0">
                <a:solidFill>
                  <a:srgbClr val="C00000"/>
                </a:solidFill>
                <a:latin typeface="Avenir Next" charset="0"/>
              </a:rPr>
              <a:t>AER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Lei Hu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Deborah Huntzinger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Elchin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Jafarov</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LANL</a:t>
            </a:r>
            <a:r>
              <a:rPr lang="en-US" sz="600" kern="0" cap="all" spc="400" dirty="0">
                <a:latin typeface="Avenir Next" charset="0"/>
                <a:ea typeface="Avenir Next" charset="0"/>
                <a:cs typeface="Avenir Next" charset="0"/>
              </a:rPr>
              <a:t>)</a:t>
            </a:r>
          </a:p>
          <a:p>
            <a:pPr>
              <a:spcBef>
                <a:spcPts val="50"/>
              </a:spcBef>
            </a:pPr>
            <a:r>
              <a:rPr lang="en-US" sz="600" kern="0" cap="all" spc="400" dirty="0" err="1">
                <a:latin typeface="Avenir Next" charset="0"/>
                <a:ea typeface="Avenir Next" charset="0"/>
                <a:cs typeface="Avenir Next" charset="0"/>
              </a:rPr>
              <a:t>Aleya</a:t>
            </a:r>
            <a:r>
              <a:rPr lang="en-US" sz="600" kern="0" cap="all" spc="400" dirty="0">
                <a:latin typeface="Avenir Next" charset="0"/>
                <a:ea typeface="Avenir Next" charset="0"/>
                <a:cs typeface="Avenir Next" charset="0"/>
              </a:rPr>
              <a:t> Kaushik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RALPH KEELING (</a:t>
            </a:r>
            <a:r>
              <a:rPr lang="en-US" sz="600" kern="0" cap="all" spc="400" dirty="0">
                <a:solidFill>
                  <a:srgbClr val="C00000"/>
                </a:solidFill>
                <a:latin typeface="Avenir Next" charset="0"/>
                <a:ea typeface="Avenir Next" charset="0"/>
                <a:cs typeface="Avenir Next" charset="0"/>
              </a:rPr>
              <a:t>SCRIPPS</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Kimball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U.Montana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ERIK LARSON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MARSH (</a:t>
            </a:r>
            <a:r>
              <a:rPr lang="en-US" sz="600" kern="0" cap="all" spc="400" dirty="0">
                <a:solidFill>
                  <a:srgbClr val="C00000"/>
                </a:solidFill>
                <a:latin typeface="Avenir Next" charset="0"/>
              </a:rPr>
              <a:t>WILFRID LAUERIER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Chip Miller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Dave </a:t>
            </a:r>
            <a:r>
              <a:rPr lang="en-US" sz="600" kern="0" cap="all" spc="400" dirty="0" err="1">
                <a:latin typeface="Avenir Next" charset="0"/>
                <a:ea typeface="Avenir Next" charset="0"/>
                <a:cs typeface="Avenir Next" charset="0"/>
              </a:rPr>
              <a:t>moore</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u.arizona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BILL MUNBGER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Walt </a:t>
            </a:r>
            <a:r>
              <a:rPr lang="en-US" sz="600" kern="0" cap="all" spc="400" dirty="0" err="1">
                <a:solidFill>
                  <a:schemeClr val="tx1">
                    <a:lumMod val="75000"/>
                    <a:lumOff val="25000"/>
                  </a:schemeClr>
                </a:solidFill>
                <a:latin typeface="Avenir Next" charset="0"/>
                <a:ea typeface="Avenir Next" charset="0"/>
                <a:cs typeface="Avenir Next" charset="0"/>
              </a:rPr>
              <a:t>Oechel</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SDSU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NICK PARAZOO (</a:t>
            </a:r>
            <a:r>
              <a:rPr lang="en-US" sz="600" kern="0" cap="all" spc="400" dirty="0">
                <a:solidFill>
                  <a:srgbClr val="C00000"/>
                </a:solidFill>
                <a:latin typeface="Avenir Next" charset="0"/>
                <a:ea typeface="Avenir Next" charset="0"/>
                <a:cs typeface="Avenir Next" charset="0"/>
              </a:rPr>
              <a:t>NASA/JPL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Mark Piper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U.Colorado</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 Potter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NASA/Ames</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BEN POULTER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David Price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NoFC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Rogers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Kevin Schaefer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NSIDC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LUKE SCHIFERL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Christopher Schwalm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WHRC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Hank Shugart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Jackie Shuman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Eric Stofferahn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PETER THORNTON (</a:t>
            </a:r>
            <a:r>
              <a:rPr lang="en-US" sz="600" kern="0" cap="all" spc="400" dirty="0">
                <a:solidFill>
                  <a:srgbClr val="C00000"/>
                </a:solidFill>
                <a:latin typeface="Avenir Next" charset="0"/>
              </a:rPr>
              <a:t>ORNL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TOWNSEND (</a:t>
            </a:r>
            <a:r>
              <a:rPr lang="en-US" sz="600" kern="0" cap="all" spc="400" dirty="0">
                <a:solidFill>
                  <a:srgbClr val="C00000"/>
                </a:solidFill>
                <a:latin typeface="Avenir Next" charset="0"/>
              </a:rPr>
              <a:t>U.WISCONSIN</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Anna </a:t>
            </a:r>
            <a:r>
              <a:rPr lang="en-US" sz="600" kern="0" cap="all" spc="400" dirty="0" err="1">
                <a:latin typeface="Avenir Next" charset="0"/>
                <a:ea typeface="Avenir Next" charset="0"/>
                <a:cs typeface="Avenir Next" charset="0"/>
              </a:rPr>
              <a:t>virkkala</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JENNIFER WATTS (</a:t>
            </a:r>
            <a:r>
              <a:rPr lang="en-US" sz="600" kern="0" cap="all" spc="400" dirty="0" err="1">
                <a:solidFill>
                  <a:srgbClr val="C00000"/>
                </a:solidFill>
                <a:latin typeface="Avenir Next" charset="0"/>
              </a:rPr>
              <a:t>WcRC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Stan </a:t>
            </a:r>
            <a:r>
              <a:rPr lang="en-US" sz="600" kern="0" cap="all" spc="400" dirty="0" err="1">
                <a:solidFill>
                  <a:schemeClr val="tx1">
                    <a:lumMod val="75000"/>
                    <a:lumOff val="25000"/>
                  </a:schemeClr>
                </a:solidFill>
                <a:latin typeface="Avenir Next" charset="0"/>
                <a:ea typeface="Avenir Next" charset="0"/>
                <a:cs typeface="Avenir Next" charset="0"/>
              </a:rPr>
              <a:t>Wullschleger</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DOE/ORNL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Yu Zhang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CCMEO</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ZHEN ZHANG (</a:t>
            </a:r>
            <a:r>
              <a:rPr lang="en-US" sz="600" kern="0" cap="all" spc="400" dirty="0">
                <a:solidFill>
                  <a:srgbClr val="C00000"/>
                </a:solidFill>
                <a:latin typeface="Avenir Next" charset="0"/>
              </a:rPr>
              <a:t>U.MARYLAND</a:t>
            </a:r>
            <a:r>
              <a:rPr lang="en-US" sz="600" kern="0" cap="all" spc="400" dirty="0">
                <a:latin typeface="Avenir Next" charset="0"/>
                <a:ea typeface="Avenir Next" charset="0"/>
                <a:cs typeface="Avenir Next" charset="0"/>
              </a:rPr>
              <a:t>)</a:t>
            </a:r>
          </a:p>
        </p:txBody>
      </p:sp>
      <p:pic>
        <p:nvPicPr>
          <p:cNvPr id="4" name="Picture 3">
            <a:extLst>
              <a:ext uri="{FF2B5EF4-FFF2-40B4-BE49-F238E27FC236}">
                <a16:creationId xmlns:a16="http://schemas.microsoft.com/office/drawing/2014/main" id="{5B1321D8-142B-5940-8D12-144ECC0F2CD7}"/>
              </a:ext>
            </a:extLst>
          </p:cNvPr>
          <p:cNvPicPr>
            <a:picLocks noChangeAspect="1"/>
          </p:cNvPicPr>
          <p:nvPr/>
        </p:nvPicPr>
        <p:blipFill>
          <a:blip r:embed="rId2"/>
          <a:stretch>
            <a:fillRect/>
          </a:stretch>
        </p:blipFill>
        <p:spPr>
          <a:xfrm>
            <a:off x="6096000" y="2664701"/>
            <a:ext cx="4189956" cy="2094978"/>
          </a:xfrm>
          <a:prstGeom prst="rect">
            <a:avLst/>
          </a:prstGeom>
          <a:effectLst>
            <a:softEdge rad="25400"/>
          </a:effectLst>
        </p:spPr>
      </p:pic>
      <p:sp>
        <p:nvSpPr>
          <p:cNvPr id="5" name="TextBox 4">
            <a:extLst>
              <a:ext uri="{FF2B5EF4-FFF2-40B4-BE49-F238E27FC236}">
                <a16:creationId xmlns:a16="http://schemas.microsoft.com/office/drawing/2014/main" id="{AA7F5199-F8D7-D349-AF69-5A34B101F811}"/>
              </a:ext>
            </a:extLst>
          </p:cNvPr>
          <p:cNvSpPr txBox="1"/>
          <p:nvPr/>
        </p:nvSpPr>
        <p:spPr>
          <a:xfrm>
            <a:off x="6058423" y="4724585"/>
            <a:ext cx="4189956" cy="369332"/>
          </a:xfrm>
          <a:prstGeom prst="rect">
            <a:avLst/>
          </a:prstGeom>
          <a:noFill/>
        </p:spPr>
        <p:txBody>
          <a:bodyPr wrap="square" rtlCol="0">
            <a:spAutoFit/>
          </a:bodyPr>
          <a:lstStyle/>
          <a:p>
            <a:r>
              <a:rPr lang="en-US" sz="900" dirty="0">
                <a:solidFill>
                  <a:srgbClr val="002060"/>
                </a:solidFill>
                <a:latin typeface="Avenir Next" charset="0"/>
                <a:ea typeface="Avenir Next" charset="0"/>
                <a:cs typeface="Avenir Next" charset="0"/>
              </a:rPr>
              <a:t>Above- modeling group working.</a:t>
            </a:r>
          </a:p>
          <a:p>
            <a:r>
              <a:rPr lang="en-US" sz="900" dirty="0">
                <a:solidFill>
                  <a:srgbClr val="002060"/>
                </a:solidFill>
                <a:latin typeface="Avenir Next" charset="0"/>
                <a:ea typeface="Avenir Next" charset="0"/>
                <a:cs typeface="Avenir Next" charset="0"/>
              </a:rPr>
              <a:t>(</a:t>
            </a:r>
            <a:r>
              <a:rPr lang="en-US" sz="900" u="sng" dirty="0">
                <a:solidFill>
                  <a:srgbClr val="002060"/>
                </a:solidFill>
                <a:latin typeface="Avenir Next" charset="0"/>
                <a:ea typeface="Avenir Next" charset="0"/>
                <a:cs typeface="Avenir Next" charset="0"/>
              </a:rPr>
              <a:t>not</a:t>
            </a:r>
            <a:r>
              <a:rPr lang="en-US" sz="900" dirty="0">
                <a:solidFill>
                  <a:srgbClr val="002060"/>
                </a:solidFill>
                <a:latin typeface="Avenir Next" charset="0"/>
                <a:ea typeface="Avenir Next" charset="0"/>
                <a:cs typeface="Avenir Next" charset="0"/>
              </a:rPr>
              <a:t> the </a:t>
            </a:r>
            <a:r>
              <a:rPr lang="en-US" sz="900" dirty="0" err="1">
                <a:solidFill>
                  <a:srgbClr val="002060"/>
                </a:solidFill>
                <a:latin typeface="Avenir Next" charset="0"/>
                <a:ea typeface="Avenir Next" charset="0"/>
                <a:cs typeface="Avenir Next" charset="0"/>
              </a:rPr>
              <a:t>ABoVE</a:t>
            </a:r>
            <a:r>
              <a:rPr lang="en-US" sz="900" dirty="0">
                <a:solidFill>
                  <a:srgbClr val="002060"/>
                </a:solidFill>
                <a:latin typeface="Avenir Next" charset="0"/>
                <a:ea typeface="Avenir Next" charset="0"/>
                <a:cs typeface="Avenir Next" charset="0"/>
              </a:rPr>
              <a:t> Modeling Working Group)</a:t>
            </a:r>
          </a:p>
        </p:txBody>
      </p:sp>
      <p:pic>
        <p:nvPicPr>
          <p:cNvPr id="9" name="Picture 8">
            <a:extLst>
              <a:ext uri="{FF2B5EF4-FFF2-40B4-BE49-F238E27FC236}">
                <a16:creationId xmlns:a16="http://schemas.microsoft.com/office/drawing/2014/main" id="{247128C8-3937-1149-9482-9AA7424BA86D}"/>
              </a:ext>
            </a:extLst>
          </p:cNvPr>
          <p:cNvPicPr>
            <a:picLocks noChangeAspect="1"/>
          </p:cNvPicPr>
          <p:nvPr/>
        </p:nvPicPr>
        <p:blipFill>
          <a:blip r:embed="rId3">
            <a:clrChange>
              <a:clrFrom>
                <a:srgbClr val="06FE00"/>
              </a:clrFrom>
              <a:clrTo>
                <a:srgbClr val="06FE00">
                  <a:alpha val="0"/>
                </a:srgbClr>
              </a:clrTo>
            </a:clrChange>
          </a:blip>
          <a:stretch>
            <a:fillRect/>
          </a:stretch>
        </p:blipFill>
        <p:spPr>
          <a:xfrm>
            <a:off x="7917272" y="3359631"/>
            <a:ext cx="769527" cy="883961"/>
          </a:xfrm>
          <a:prstGeom prst="rect">
            <a:avLst/>
          </a:prstGeom>
        </p:spPr>
      </p:pic>
      <p:pic>
        <p:nvPicPr>
          <p:cNvPr id="11" name="Picture 10">
            <a:extLst>
              <a:ext uri="{FF2B5EF4-FFF2-40B4-BE49-F238E27FC236}">
                <a16:creationId xmlns:a16="http://schemas.microsoft.com/office/drawing/2014/main" id="{E6971036-E44F-E34D-A4B2-4782C8E57674}"/>
              </a:ext>
            </a:extLst>
          </p:cNvPr>
          <p:cNvPicPr>
            <a:picLocks noChangeAspect="1"/>
          </p:cNvPicPr>
          <p:nvPr/>
        </p:nvPicPr>
        <p:blipFill>
          <a:blip r:embed="rId4">
            <a:clrChange>
              <a:clrFrom>
                <a:srgbClr val="07FF01"/>
              </a:clrFrom>
              <a:clrTo>
                <a:srgbClr val="07FF01">
                  <a:alpha val="0"/>
                </a:srgbClr>
              </a:clrTo>
            </a:clrChange>
          </a:blip>
          <a:stretch>
            <a:fillRect/>
          </a:stretch>
        </p:blipFill>
        <p:spPr>
          <a:xfrm flipH="1">
            <a:off x="8386353" y="2904408"/>
            <a:ext cx="1130545" cy="1375328"/>
          </a:xfrm>
          <a:prstGeom prst="rect">
            <a:avLst/>
          </a:prstGeom>
        </p:spPr>
      </p:pic>
      <p:pic>
        <p:nvPicPr>
          <p:cNvPr id="13" name="Picture 12">
            <a:extLst>
              <a:ext uri="{FF2B5EF4-FFF2-40B4-BE49-F238E27FC236}">
                <a16:creationId xmlns:a16="http://schemas.microsoft.com/office/drawing/2014/main" id="{10C2B65E-108E-6048-AFB7-911FF59DBE5A}"/>
              </a:ext>
            </a:extLst>
          </p:cNvPr>
          <p:cNvPicPr>
            <a:picLocks noChangeAspect="1"/>
          </p:cNvPicPr>
          <p:nvPr/>
        </p:nvPicPr>
        <p:blipFill rotWithShape="1">
          <a:blip r:embed="rId5"/>
          <a:srcRect l="19457" r="5564" b="9790"/>
          <a:stretch/>
        </p:blipFill>
        <p:spPr>
          <a:xfrm flipH="1">
            <a:off x="7045880" y="2890522"/>
            <a:ext cx="716360" cy="833616"/>
          </a:xfrm>
          <a:prstGeom prst="rect">
            <a:avLst/>
          </a:prstGeom>
        </p:spPr>
      </p:pic>
      <p:pic>
        <p:nvPicPr>
          <p:cNvPr id="14" name="Picture 13">
            <a:extLst>
              <a:ext uri="{FF2B5EF4-FFF2-40B4-BE49-F238E27FC236}">
                <a16:creationId xmlns:a16="http://schemas.microsoft.com/office/drawing/2014/main" id="{B9451F02-11CB-EB45-9A57-2B4D6FF7BF38}"/>
              </a:ext>
            </a:extLst>
          </p:cNvPr>
          <p:cNvPicPr>
            <a:picLocks noChangeAspect="1"/>
          </p:cNvPicPr>
          <p:nvPr/>
        </p:nvPicPr>
        <p:blipFill rotWithShape="1">
          <a:blip r:embed="rId2">
            <a:clrChange>
              <a:clrFrom>
                <a:srgbClr val="BABEC7"/>
              </a:clrFrom>
              <a:clrTo>
                <a:srgbClr val="BABEC7">
                  <a:alpha val="0"/>
                </a:srgbClr>
              </a:clrTo>
            </a:clrChange>
          </a:blip>
          <a:srcRect t="26885" r="75235"/>
          <a:stretch/>
        </p:blipFill>
        <p:spPr>
          <a:xfrm>
            <a:off x="6104915" y="3242158"/>
            <a:ext cx="1037626" cy="1531749"/>
          </a:xfrm>
          <a:prstGeom prst="rect">
            <a:avLst/>
          </a:prstGeom>
          <a:effectLst>
            <a:softEdge rad="25400"/>
          </a:effectLst>
        </p:spPr>
      </p:pic>
    </p:spTree>
    <p:extLst>
      <p:ext uri="{BB962C8B-B14F-4D97-AF65-F5344CB8AC3E}">
        <p14:creationId xmlns:p14="http://schemas.microsoft.com/office/powerpoint/2010/main" val="252831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3"/>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1D4284-180D-1F4D-965D-5B07C5754BC2}"/>
              </a:ext>
            </a:extLst>
          </p:cNvPr>
          <p:cNvGrpSpPr/>
          <p:nvPr/>
        </p:nvGrpSpPr>
        <p:grpSpPr>
          <a:xfrm>
            <a:off x="4284492" y="1657440"/>
            <a:ext cx="3646585" cy="4768760"/>
            <a:chOff x="2760491" y="1735259"/>
            <a:chExt cx="3646585" cy="4862870"/>
          </a:xfrm>
        </p:grpSpPr>
        <p:sp>
          <p:nvSpPr>
            <p:cNvPr id="10" name="TextBox 9">
              <a:extLst>
                <a:ext uri="{FF2B5EF4-FFF2-40B4-BE49-F238E27FC236}">
                  <a16:creationId xmlns:a16="http://schemas.microsoft.com/office/drawing/2014/main" id="{5F35F3AE-3CC1-4948-B314-92775471831D}"/>
                </a:ext>
              </a:extLst>
            </p:cNvPr>
            <p:cNvSpPr txBox="1"/>
            <p:nvPr/>
          </p:nvSpPr>
          <p:spPr>
            <a:xfrm>
              <a:off x="2760491" y="1735259"/>
              <a:ext cx="3646585" cy="4862870"/>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BOTTOM-UP AND TOP-DOWN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What is the carbon budget over the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domain? Can we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reconcile top-down and bottom-up estimates of C-budgets?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RESOLUTIONS &amp; DOMAINS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Abhishek Chatterjee, Brendan Byrne, Lei Hu,</a:t>
              </a:r>
            </a:p>
            <a:p>
              <a:pPr algn="ctr"/>
              <a:r>
                <a:rPr lang="en-US" sz="800" i="1" spc="100" dirty="0">
                  <a:solidFill>
                    <a:srgbClr val="F9F9F9"/>
                  </a:solidFill>
                  <a:latin typeface="Times New Roman" panose="02020603050405020304" pitchFamily="18" charset="0"/>
                  <a:cs typeface="Times New Roman" panose="02020603050405020304" pitchFamily="18" charset="0"/>
                </a:rPr>
                <a:t>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 Josh Fisher</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STATE OF ABR ECOSYSTEM PROCESSES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Some models have more “advanced” ABR process </a:t>
              </a: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representation than others. Differences?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REVIEW &amp; ROADMAP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Elise Heffernan, Howie Epstein, Amanda Armstrong,</a:t>
              </a: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Josh Fisher, Anna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Virkkala</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Brendan Rogers, Jennifer Watts</a:t>
              </a: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SUB-GRID VARIABILITY</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Fine spatial resolution landscape features drive ecosystem functioning in the ABR. Approaches and impacts?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REMOTE SENSING </a:t>
              </a: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sym typeface="Wingdings" pitchFamily="2" charset="2"/>
                </a:rPr>
                <a:t> MODELING $</a:t>
              </a:r>
              <a:endPar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endParaRP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Jennifer Watts, Ben Poulter, Mary Farina</a:t>
              </a: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3"/>
            <a:srcRect l="33664" t="40899" r="61931" b="54846"/>
            <a:stretch/>
          </p:blipFill>
          <p:spPr>
            <a:xfrm>
              <a:off x="3099882" y="2697918"/>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3">
              <a:alphaModFix amt="30000"/>
            </a:blip>
            <a:srcRect l="33664" t="40899" r="61931" b="54846"/>
            <a:stretch/>
          </p:blipFill>
          <p:spPr>
            <a:xfrm>
              <a:off x="2910525" y="4405559"/>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3">
              <a:alphaModFix amt="30000"/>
            </a:blip>
            <a:srcRect l="33664" t="40899" r="61931" b="54846"/>
            <a:stretch/>
          </p:blipFill>
          <p:spPr>
            <a:xfrm>
              <a:off x="3216614" y="6190798"/>
              <a:ext cx="233464" cy="291829"/>
            </a:xfrm>
            <a:prstGeom prst="rect">
              <a:avLst/>
            </a:prstGeom>
          </p:spPr>
        </p:pic>
      </p:grpSp>
      <p:sp>
        <p:nvSpPr>
          <p:cNvPr id="15" name="TextBox 14">
            <a:extLst>
              <a:ext uri="{FF2B5EF4-FFF2-40B4-BE49-F238E27FC236}">
                <a16:creationId xmlns:a16="http://schemas.microsoft.com/office/drawing/2014/main" id="{BFB64FE4-99E1-B541-B200-84EA265B17C0}"/>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1 of 2</a:t>
            </a:r>
          </a:p>
        </p:txBody>
      </p:sp>
      <p:sp>
        <p:nvSpPr>
          <p:cNvPr id="16" name="TextBox 15">
            <a:extLst>
              <a:ext uri="{FF2B5EF4-FFF2-40B4-BE49-F238E27FC236}">
                <a16:creationId xmlns:a16="http://schemas.microsoft.com/office/drawing/2014/main" id="{C36E162F-3F6C-374E-B9A7-2124A577D4B4}"/>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358082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26" name="Picture 2" descr="aerial, photography, pine trees, mountains, forest, palatinate, palatinate forest, hdr, landscape, blue">
            <a:extLst>
              <a:ext uri="{FF2B5EF4-FFF2-40B4-BE49-F238E27FC236}">
                <a16:creationId xmlns:a16="http://schemas.microsoft.com/office/drawing/2014/main" id="{E4C1B73F-1CE1-DF4E-895E-6414EC0409D3}"/>
              </a:ext>
            </a:extLst>
          </p:cNvPr>
          <p:cNvPicPr>
            <a:picLocks noChangeAspect="1" noChangeArrowheads="1"/>
          </p:cNvPicPr>
          <p:nvPr/>
        </p:nvPicPr>
        <p:blipFill>
          <a:blip r:embed="rId3">
            <a:alphaModFix amt="30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877614"/>
            <a:ext cx="12192000" cy="5980386"/>
          </a:xfrm>
          <a:prstGeom prst="rect">
            <a:avLst/>
          </a:prstGeom>
          <a:noFill/>
          <a:extLst>
            <a:ext uri="{909E8E84-426E-40DD-AFC4-6F175D3DCCD1}">
              <a14:hiddenFill xmlns:a14="http://schemas.microsoft.com/office/drawing/2010/main">
                <a:solidFill>
                  <a:srgbClr val="FFFFFF"/>
                </a:solidFill>
              </a14:hiddenFill>
            </a:ext>
          </a:extLst>
        </p:spPr>
      </p:pic>
      <p:pic>
        <p:nvPicPr>
          <p:cNvPr id="57" name="Google Shape;57;p13"/>
          <p:cNvPicPr preferRelativeResize="0"/>
          <p:nvPr/>
        </p:nvPicPr>
        <p:blipFill>
          <a:blip r:embed="rId5">
            <a:alphaModFix/>
          </a:blip>
          <a:stretch>
            <a:fillRect/>
          </a:stretch>
        </p:blipFill>
        <p:spPr>
          <a:xfrm>
            <a:off x="3762360" y="1963781"/>
            <a:ext cx="4667281" cy="3954767"/>
          </a:xfrm>
          <a:prstGeom prst="rect">
            <a:avLst/>
          </a:prstGeom>
          <a:noFill/>
          <a:ln>
            <a:noFill/>
          </a:ln>
        </p:spPr>
      </p:pic>
      <p:sp>
        <p:nvSpPr>
          <p:cNvPr id="11" name="Google Shape;54;p13">
            <a:extLst>
              <a:ext uri="{FF2B5EF4-FFF2-40B4-BE49-F238E27FC236}">
                <a16:creationId xmlns:a16="http://schemas.microsoft.com/office/drawing/2014/main" id="{353A789D-7323-6746-ACCA-98820ABD984A}"/>
              </a:ext>
            </a:extLst>
          </p:cNvPr>
          <p:cNvSpPr txBox="1">
            <a:spLocks noGrp="1"/>
          </p:cNvSpPr>
          <p:nvPr>
            <p:ph type="title"/>
          </p:nvPr>
        </p:nvSpPr>
        <p:spPr>
          <a:xfrm>
            <a:off x="82540" y="877613"/>
            <a:ext cx="12052939" cy="1029909"/>
          </a:xfrm>
          <a:prstGeom prst="rect">
            <a:avLst/>
          </a:prstGeom>
        </p:spPr>
        <p:txBody>
          <a:bodyPr spcFirstLastPara="1" wrap="square" lIns="121900" tIns="121900" rIns="121900" bIns="121900" anchor="t" anchorCtr="0">
            <a:noAutofit/>
          </a:bodyPr>
          <a:lstStyle/>
          <a:p>
            <a:r>
              <a:rPr lang="en" sz="3400" dirty="0">
                <a:latin typeface="Avenir Next" panose="020B0503020202020204" pitchFamily="34" charset="0"/>
              </a:rPr>
              <a:t>A roadmap for an improved utilization of Arctic-Boreal models used to estimate terrestrial carbon dioxide budgets</a:t>
            </a:r>
            <a:endParaRPr sz="3400" dirty="0">
              <a:latin typeface="Avenir Next" panose="020B0503020202020204" pitchFamily="34" charset="0"/>
            </a:endParaRPr>
          </a:p>
        </p:txBody>
      </p:sp>
      <p:sp>
        <p:nvSpPr>
          <p:cNvPr id="12" name="Google Shape;55;p13">
            <a:extLst>
              <a:ext uri="{FF2B5EF4-FFF2-40B4-BE49-F238E27FC236}">
                <a16:creationId xmlns:a16="http://schemas.microsoft.com/office/drawing/2014/main" id="{5EA3DD0C-F2D1-C24D-B08C-3E36995BECAC}"/>
              </a:ext>
            </a:extLst>
          </p:cNvPr>
          <p:cNvSpPr txBox="1">
            <a:spLocks noGrp="1"/>
          </p:cNvSpPr>
          <p:nvPr>
            <p:ph type="body" idx="1"/>
          </p:nvPr>
        </p:nvSpPr>
        <p:spPr>
          <a:xfrm>
            <a:off x="82541" y="5822537"/>
            <a:ext cx="12052940" cy="1326400"/>
          </a:xfrm>
          <a:prstGeom prst="rect">
            <a:avLst/>
          </a:prstGeom>
        </p:spPr>
        <p:txBody>
          <a:bodyPr spcFirstLastPara="1" wrap="square" lIns="121900" tIns="121900" rIns="121900" bIns="121900" anchor="t" anchorCtr="0">
            <a:noAutofit/>
          </a:bodyPr>
          <a:lstStyle/>
          <a:p>
            <a:pPr marL="0" indent="0">
              <a:lnSpc>
                <a:spcPct val="95000"/>
              </a:lnSpc>
              <a:buSzPts val="852"/>
              <a:buNone/>
            </a:pPr>
            <a:r>
              <a:rPr lang="en" sz="1400" dirty="0">
                <a:solidFill>
                  <a:schemeClr val="dk1"/>
                </a:solidFill>
                <a:latin typeface="Avenir Next Medium" panose="020B0503020202020204" pitchFamily="34" charset="0"/>
              </a:rPr>
              <a:t>Anna-Maria </a:t>
            </a:r>
            <a:r>
              <a:rPr lang="en" sz="1400" dirty="0" err="1">
                <a:solidFill>
                  <a:schemeClr val="dk1"/>
                </a:solidFill>
                <a:latin typeface="Avenir Next Medium" panose="020B0503020202020204" pitchFamily="34" charset="0"/>
              </a:rPr>
              <a:t>Virkkala</a:t>
            </a:r>
            <a:r>
              <a:rPr lang="en" sz="1400" dirty="0">
                <a:solidFill>
                  <a:schemeClr val="dk1"/>
                </a:solidFill>
                <a:latin typeface="Avenir Next Medium" panose="020B0503020202020204" pitchFamily="34" charset="0"/>
              </a:rPr>
              <a:t>, Brendan Rogers, Jennifer Watts, Joshua Fisher, Abhishek Chatterjee, Lori </a:t>
            </a:r>
            <a:r>
              <a:rPr lang="en" sz="1400" dirty="0" err="1">
                <a:solidFill>
                  <a:schemeClr val="dk1"/>
                </a:solidFill>
                <a:latin typeface="Avenir Next Medium" panose="020B0503020202020204" pitchFamily="34" charset="0"/>
              </a:rPr>
              <a:t>Bruhweiler</a:t>
            </a:r>
            <a:r>
              <a:rPr lang="en" sz="1400" dirty="0">
                <a:solidFill>
                  <a:schemeClr val="dk1"/>
                </a:solidFill>
                <a:latin typeface="Avenir Next Medium" panose="020B0503020202020204" pitchFamily="34" charset="0"/>
              </a:rPr>
              <a:t>, Oliver </a:t>
            </a:r>
            <a:r>
              <a:rPr lang="en" sz="1400" dirty="0" err="1">
                <a:solidFill>
                  <a:schemeClr val="dk1"/>
                </a:solidFill>
                <a:latin typeface="Avenir Next Medium" panose="020B0503020202020204" pitchFamily="34" charset="0"/>
              </a:rPr>
              <a:t>Sonnentag</a:t>
            </a:r>
            <a:r>
              <a:rPr lang="en" sz="1400" dirty="0">
                <a:solidFill>
                  <a:schemeClr val="dk1"/>
                </a:solidFill>
                <a:latin typeface="Avenir Next Medium" panose="020B0503020202020204" pitchFamily="34" charset="0"/>
              </a:rPr>
              <a:t>, Susan Natali, </a:t>
            </a:r>
          </a:p>
          <a:p>
            <a:pPr marL="0" indent="0">
              <a:lnSpc>
                <a:spcPct val="95000"/>
              </a:lnSpc>
              <a:buSzPts val="852"/>
              <a:buNone/>
            </a:pPr>
            <a:r>
              <a:rPr lang="en" sz="1400" dirty="0">
                <a:solidFill>
                  <a:schemeClr val="dk1"/>
                </a:solidFill>
                <a:latin typeface="Avenir Next Medium" panose="020B0503020202020204" pitchFamily="34" charset="0"/>
              </a:rPr>
              <a:t>Rachael Treharne, Erin Macdonald, Howie Epstein, Amanda Armstrong, Elise Heffernan, Scott </a:t>
            </a:r>
            <a:r>
              <a:rPr lang="en" sz="1400" dirty="0" err="1">
                <a:solidFill>
                  <a:schemeClr val="dk1"/>
                </a:solidFill>
                <a:latin typeface="Avenir Next Medium" panose="020B0503020202020204" pitchFamily="34" charset="0"/>
              </a:rPr>
              <a:t>Zolkos</a:t>
            </a:r>
            <a:r>
              <a:rPr lang="en" sz="1400" dirty="0">
                <a:solidFill>
                  <a:schemeClr val="dk1"/>
                </a:solidFill>
                <a:latin typeface="Avenir Next Medium" panose="020B0503020202020204" pitchFamily="34" charset="0"/>
              </a:rPr>
              <a:t>, Jacqueline Hung, Michael </a:t>
            </a:r>
            <a:r>
              <a:rPr lang="en" sz="1400" dirty="0" err="1">
                <a:solidFill>
                  <a:schemeClr val="dk1"/>
                </a:solidFill>
                <a:latin typeface="Avenir Next Medium" panose="020B0503020202020204" pitchFamily="34" charset="0"/>
              </a:rPr>
              <a:t>Loranty</a:t>
            </a:r>
            <a:r>
              <a:rPr lang="en" sz="1400" dirty="0">
                <a:solidFill>
                  <a:schemeClr val="dk1"/>
                </a:solidFill>
                <a:latin typeface="Avenir Next Medium" panose="020B0503020202020204" pitchFamily="34" charset="0"/>
              </a:rPr>
              <a:t>, </a:t>
            </a:r>
          </a:p>
          <a:p>
            <a:pPr marL="0" indent="0">
              <a:lnSpc>
                <a:spcPct val="95000"/>
              </a:lnSpc>
              <a:buSzPts val="852"/>
              <a:buNone/>
            </a:pPr>
            <a:r>
              <a:rPr lang="en" sz="1400" dirty="0">
                <a:solidFill>
                  <a:schemeClr val="dk1"/>
                </a:solidFill>
                <a:latin typeface="Avenir Next Medium" panose="020B0503020202020204" pitchFamily="34" charset="0"/>
              </a:rPr>
              <a:t>Mathias </a:t>
            </a:r>
            <a:r>
              <a:rPr lang="en" sz="1400" dirty="0" err="1">
                <a:solidFill>
                  <a:schemeClr val="dk1"/>
                </a:solidFill>
                <a:latin typeface="Avenir Next Medium" panose="020B0503020202020204" pitchFamily="34" charset="0"/>
              </a:rPr>
              <a:t>Goeckede</a:t>
            </a:r>
            <a:r>
              <a:rPr lang="en" sz="1400" dirty="0">
                <a:solidFill>
                  <a:schemeClr val="dk1"/>
                </a:solidFill>
                <a:latin typeface="Avenir Next Medium" panose="020B0503020202020204" pitchFamily="34" charset="0"/>
              </a:rPr>
              <a:t>, Charles Miller, Sarah Shakil, Aram </a:t>
            </a:r>
            <a:r>
              <a:rPr lang="en" sz="1400" dirty="0" err="1">
                <a:solidFill>
                  <a:schemeClr val="dk1"/>
                </a:solidFill>
                <a:latin typeface="Avenir Next Medium" panose="020B0503020202020204" pitchFamily="34" charset="0"/>
              </a:rPr>
              <a:t>Kalhori</a:t>
            </a:r>
            <a:r>
              <a:rPr lang="en" sz="1400" dirty="0">
                <a:solidFill>
                  <a:schemeClr val="dk1"/>
                </a:solidFill>
                <a:latin typeface="Avenir Next Medium" panose="020B0503020202020204" pitchFamily="34" charset="0"/>
              </a:rPr>
              <a:t>, Kimberley Miner, Helene Genet, Ruth Varner, Dan Kou, Elena Blanc, </a:t>
            </a:r>
          </a:p>
          <a:p>
            <a:pPr marL="0" indent="0">
              <a:lnSpc>
                <a:spcPct val="95000"/>
              </a:lnSpc>
              <a:buSzPts val="852"/>
              <a:buNone/>
            </a:pPr>
            <a:r>
              <a:rPr lang="en" sz="1400" dirty="0">
                <a:solidFill>
                  <a:schemeClr val="dk1"/>
                </a:solidFill>
                <a:latin typeface="Avenir Next Medium" panose="020B0503020202020204" pitchFamily="34" charset="0"/>
              </a:rPr>
              <a:t>Joe Melton, Elena Blanc-</a:t>
            </a:r>
            <a:r>
              <a:rPr lang="en" sz="1400" dirty="0" err="1">
                <a:solidFill>
                  <a:schemeClr val="dk1"/>
                </a:solidFill>
                <a:latin typeface="Avenir Next Medium" panose="020B0503020202020204" pitchFamily="34" charset="0"/>
              </a:rPr>
              <a:t>Betes</a:t>
            </a:r>
            <a:r>
              <a:rPr lang="en" sz="1400" dirty="0">
                <a:solidFill>
                  <a:schemeClr val="dk1"/>
                </a:solidFill>
                <a:latin typeface="Avenir Next Medium" panose="020B0503020202020204" pitchFamily="34" charset="0"/>
              </a:rPr>
              <a:t>, </a:t>
            </a:r>
            <a:r>
              <a:rPr lang="en" sz="1400" dirty="0" err="1">
                <a:solidFill>
                  <a:schemeClr val="dk1"/>
                </a:solidFill>
                <a:latin typeface="Avenir Next Medium" panose="020B0503020202020204" pitchFamily="34" charset="0"/>
              </a:rPr>
              <a:t>Youmi</a:t>
            </a:r>
            <a:r>
              <a:rPr lang="en" sz="1400" dirty="0">
                <a:solidFill>
                  <a:schemeClr val="dk1"/>
                </a:solidFill>
                <a:latin typeface="Avenir Next Medium" panose="020B0503020202020204" pitchFamily="34" charset="0"/>
              </a:rPr>
              <a:t> Oh, Philip Pika, Mike </a:t>
            </a:r>
            <a:r>
              <a:rPr lang="en" sz="1400" dirty="0" err="1">
                <a:solidFill>
                  <a:schemeClr val="dk1"/>
                </a:solidFill>
                <a:latin typeface="Avenir Next Medium" panose="020B0503020202020204" pitchFamily="34" charset="0"/>
              </a:rPr>
              <a:t>Loranty</a:t>
            </a:r>
            <a:r>
              <a:rPr lang="en" sz="1400" dirty="0">
                <a:solidFill>
                  <a:schemeClr val="dk1"/>
                </a:solidFill>
                <a:latin typeface="Avenir Next Medium" panose="020B0503020202020204" pitchFamily="34" charset="0"/>
              </a:rPr>
              <a:t>, Hélène Genet, </a:t>
            </a:r>
            <a:r>
              <a:rPr lang="en" sz="1400" dirty="0" err="1">
                <a:solidFill>
                  <a:schemeClr val="dk1"/>
                </a:solidFill>
                <a:latin typeface="Avenir Next Medium" panose="020B0503020202020204" pitchFamily="34" charset="0"/>
              </a:rPr>
              <a:t>Wouter</a:t>
            </a:r>
            <a:r>
              <a:rPr lang="en" sz="1400" dirty="0">
                <a:solidFill>
                  <a:schemeClr val="dk1"/>
                </a:solidFill>
                <a:latin typeface="Avenir Next Medium" panose="020B0503020202020204" pitchFamily="34" charset="0"/>
              </a:rPr>
              <a:t> </a:t>
            </a:r>
            <a:r>
              <a:rPr lang="en" sz="1400" dirty="0" err="1">
                <a:solidFill>
                  <a:schemeClr val="dk1"/>
                </a:solidFill>
                <a:latin typeface="Avenir Next Medium" panose="020B0503020202020204" pitchFamily="34" charset="0"/>
              </a:rPr>
              <a:t>Hantson</a:t>
            </a:r>
            <a:r>
              <a:rPr lang="en" sz="1400" dirty="0">
                <a:solidFill>
                  <a:schemeClr val="dk1"/>
                </a:solidFill>
                <a:latin typeface="Avenir Next Medium" panose="020B0503020202020204" pitchFamily="34" charset="0"/>
              </a:rPr>
              <a:t>, Frans-Jan </a:t>
            </a:r>
            <a:r>
              <a:rPr lang="en" sz="1400" dirty="0" err="1">
                <a:solidFill>
                  <a:schemeClr val="dk1"/>
                </a:solidFill>
                <a:latin typeface="Avenir Next Medium" panose="020B0503020202020204" pitchFamily="34" charset="0"/>
              </a:rPr>
              <a:t>Parmentier</a:t>
            </a:r>
            <a:endParaRPr sz="1400" dirty="0">
              <a:latin typeface="Avenir Next Medium" panose="020B0503020202020204" pitchFamily="34" charset="0"/>
            </a:endParaRPr>
          </a:p>
        </p:txBody>
      </p:sp>
      <p:sp>
        <p:nvSpPr>
          <p:cNvPr id="13" name="Google Shape;56;p13">
            <a:extLst>
              <a:ext uri="{FF2B5EF4-FFF2-40B4-BE49-F238E27FC236}">
                <a16:creationId xmlns:a16="http://schemas.microsoft.com/office/drawing/2014/main" id="{279C6F0C-8172-D14C-AD6E-EBDA77B6CEB4}"/>
              </a:ext>
            </a:extLst>
          </p:cNvPr>
          <p:cNvSpPr txBox="1"/>
          <p:nvPr/>
        </p:nvSpPr>
        <p:spPr>
          <a:xfrm>
            <a:off x="-137786" y="2073208"/>
            <a:ext cx="4311608" cy="1785064"/>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dirty="0">
                <a:latin typeface="Avenir Next Medium" panose="020B0503020202020204" pitchFamily="34" charset="0"/>
              </a:rPr>
              <a:t>Review, survey, and guidance focusing on how process, statistical, and atmospheric inversion models can be integrated and synthesized</a:t>
            </a:r>
            <a:endParaRPr sz="2000" dirty="0">
              <a:latin typeface="Avenir Next Medium" panose="020B0503020202020204" pitchFamily="34" charset="0"/>
            </a:endParaRPr>
          </a:p>
        </p:txBody>
      </p:sp>
    </p:spTree>
    <p:extLst>
      <p:ext uri="{BB962C8B-B14F-4D97-AF65-F5344CB8AC3E}">
        <p14:creationId xmlns:p14="http://schemas.microsoft.com/office/powerpoint/2010/main" val="24323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66FBA1-5225-684B-9390-F69D86B4FB23}"/>
              </a:ext>
            </a:extLst>
          </p:cNvPr>
          <p:cNvSpPr>
            <a:spLocks noGrp="1"/>
          </p:cNvSpPr>
          <p:nvPr>
            <p:ph type="sldNum" sz="quarter" idx="4294967295"/>
          </p:nvPr>
        </p:nvSpPr>
        <p:spPr>
          <a:xfrm>
            <a:off x="9112624" y="6397945"/>
            <a:ext cx="2743200" cy="28071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B368B-1948-A148-AD97-BD0CCE209B2C}" type="slidenum">
              <a:rPr kumimoji="0" lang="en-US" sz="11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FB3F1115-EA90-3B4A-AD96-28792B271E0F}"/>
              </a:ext>
            </a:extLst>
          </p:cNvPr>
          <p:cNvSpPr txBox="1">
            <a:spLocks/>
          </p:cNvSpPr>
          <p:nvPr/>
        </p:nvSpPr>
        <p:spPr>
          <a:xfrm>
            <a:off x="587188" y="1037690"/>
            <a:ext cx="10972800" cy="61645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chemeClr val="accent5">
                    <a:lumMod val="75000"/>
                  </a:schemeClr>
                </a:solidFill>
                <a:latin typeface="Garamond" panose="02020404030301010803" pitchFamily="18" charset="0"/>
              </a:rPr>
              <a:t>Reconciling top-down and bottom-up estimates of CO</a:t>
            </a:r>
            <a:r>
              <a:rPr lang="en-US" sz="3200" b="1" baseline="-25000" dirty="0">
                <a:solidFill>
                  <a:schemeClr val="accent5">
                    <a:lumMod val="75000"/>
                  </a:schemeClr>
                </a:solidFill>
                <a:latin typeface="Garamond" panose="02020404030301010803" pitchFamily="18" charset="0"/>
              </a:rPr>
              <a:t>2</a:t>
            </a:r>
            <a:r>
              <a:rPr lang="en-US" sz="3200" b="1" dirty="0">
                <a:solidFill>
                  <a:schemeClr val="accent5">
                    <a:lumMod val="75000"/>
                  </a:schemeClr>
                </a:solidFill>
                <a:latin typeface="Garamond" panose="02020404030301010803" pitchFamily="18" charset="0"/>
              </a:rPr>
              <a:t> fluxes</a:t>
            </a:r>
          </a:p>
        </p:txBody>
      </p:sp>
      <p:pic>
        <p:nvPicPr>
          <p:cNvPr id="4" name="Picture 3">
            <a:extLst>
              <a:ext uri="{FF2B5EF4-FFF2-40B4-BE49-F238E27FC236}">
                <a16:creationId xmlns:a16="http://schemas.microsoft.com/office/drawing/2014/main" id="{1832EAC8-3DB9-E145-9A43-883AC5191C49}"/>
              </a:ext>
            </a:extLst>
          </p:cNvPr>
          <p:cNvPicPr>
            <a:picLocks noChangeAspect="1"/>
          </p:cNvPicPr>
          <p:nvPr/>
        </p:nvPicPr>
        <p:blipFill>
          <a:blip r:embed="rId2"/>
          <a:stretch>
            <a:fillRect/>
          </a:stretch>
        </p:blipFill>
        <p:spPr>
          <a:xfrm>
            <a:off x="5620881" y="4623018"/>
            <a:ext cx="6458932" cy="2055645"/>
          </a:xfrm>
          <a:prstGeom prst="rect">
            <a:avLst/>
          </a:prstGeom>
        </p:spPr>
      </p:pic>
      <p:sp>
        <p:nvSpPr>
          <p:cNvPr id="5" name="TextBox 4">
            <a:extLst>
              <a:ext uri="{FF2B5EF4-FFF2-40B4-BE49-F238E27FC236}">
                <a16:creationId xmlns:a16="http://schemas.microsoft.com/office/drawing/2014/main" id="{6E5FE4BC-20BA-3A43-B445-F02681CE621F}"/>
              </a:ext>
            </a:extLst>
          </p:cNvPr>
          <p:cNvSpPr txBox="1"/>
          <p:nvPr/>
        </p:nvSpPr>
        <p:spPr>
          <a:xfrm>
            <a:off x="223813" y="1678206"/>
            <a:ext cx="5347337" cy="3123932"/>
          </a:xfrm>
          <a:prstGeom prst="rect">
            <a:avLst/>
          </a:prstGeom>
          <a:noFill/>
        </p:spPr>
        <p:txBody>
          <a:bodyPr wrap="square" rtlCol="0">
            <a:spAutoFit/>
          </a:bodyPr>
          <a:lstStyle/>
          <a:p>
            <a:pPr marL="285750" indent="-285750" algn="just">
              <a:buFont typeface="Wingdings" pitchFamily="2" charset="2"/>
              <a:buChar char="§"/>
            </a:pPr>
            <a:r>
              <a:rPr lang="en-US" dirty="0"/>
              <a:t>GPP from TRENDY vs. joint </a:t>
            </a:r>
            <a:r>
              <a:rPr lang="en-US" b="1" dirty="0"/>
              <a:t>CO</a:t>
            </a:r>
            <a:r>
              <a:rPr lang="en-US" b="1" baseline="-25000" dirty="0"/>
              <a:t>2</a:t>
            </a:r>
            <a:r>
              <a:rPr lang="en-US" b="1" dirty="0"/>
              <a:t>-COS</a:t>
            </a:r>
            <a:r>
              <a:rPr lang="en-US" dirty="0"/>
              <a:t> inversion GPP (Hu et al.)</a:t>
            </a:r>
          </a:p>
          <a:p>
            <a:pPr marL="285750" indent="-285750" algn="just">
              <a:buFont typeface="Wingdings" pitchFamily="2" charset="2"/>
              <a:buChar char="§"/>
            </a:pPr>
            <a:r>
              <a:rPr lang="en-US" dirty="0"/>
              <a:t>Constraints by </a:t>
            </a:r>
            <a:r>
              <a:rPr lang="en-US" b="1" dirty="0"/>
              <a:t>OCO-2 </a:t>
            </a:r>
            <a:r>
              <a:rPr lang="en-US" dirty="0"/>
              <a:t>(Chatterjee et al., Byrne et al.)</a:t>
            </a:r>
          </a:p>
          <a:p>
            <a:pPr marL="285750" indent="-285750" algn="just">
              <a:buFont typeface="Wingdings" pitchFamily="2" charset="2"/>
              <a:buChar char="§"/>
            </a:pPr>
            <a:r>
              <a:rPr lang="en-US" dirty="0"/>
              <a:t>Bottom-up GPP: </a:t>
            </a:r>
            <a:r>
              <a:rPr lang="en-US" b="1" dirty="0"/>
              <a:t>1.5 to 10 </a:t>
            </a:r>
            <a:r>
              <a:rPr lang="en-US" b="1" dirty="0" err="1"/>
              <a:t>Pg</a:t>
            </a:r>
            <a:r>
              <a:rPr lang="en-US" b="1" dirty="0"/>
              <a:t> C yr</a:t>
            </a:r>
            <a:r>
              <a:rPr lang="en-US" b="1" baseline="30000" dirty="0"/>
              <a:t>-1</a:t>
            </a:r>
          </a:p>
          <a:p>
            <a:pPr marL="285750" indent="-285750" algn="just">
              <a:buFont typeface="Wingdings" pitchFamily="2" charset="2"/>
              <a:buChar char="§"/>
            </a:pPr>
            <a:r>
              <a:rPr lang="en-US" dirty="0"/>
              <a:t>Top-down GPP</a:t>
            </a:r>
            <a:r>
              <a:rPr lang="en-US"/>
              <a:t>:      </a:t>
            </a:r>
            <a:r>
              <a:rPr lang="en-US" b="1" dirty="0"/>
              <a:t>2 to   5 </a:t>
            </a:r>
            <a:r>
              <a:rPr lang="en-US" b="1" dirty="0" err="1"/>
              <a:t>Pg</a:t>
            </a:r>
            <a:r>
              <a:rPr lang="en-US" b="1" dirty="0"/>
              <a:t> C yr</a:t>
            </a:r>
            <a:r>
              <a:rPr lang="en-US" b="1" baseline="30000" dirty="0"/>
              <a:t>-1</a:t>
            </a:r>
          </a:p>
          <a:p>
            <a:pPr marL="285750" indent="-285750" algn="just">
              <a:spcAft>
                <a:spcPts val="600"/>
              </a:spcAft>
              <a:buFont typeface="Wingdings" pitchFamily="2" charset="2"/>
              <a:buChar char="§"/>
            </a:pPr>
            <a:r>
              <a:rPr lang="en-US" dirty="0"/>
              <a:t>Top-down NEE estimates, especially when constrained by multi-sensor data, both </a:t>
            </a:r>
            <a:r>
              <a:rPr lang="en-US" i="1" dirty="0"/>
              <a:t>in situ </a:t>
            </a:r>
            <a:r>
              <a:rPr lang="en-US" dirty="0"/>
              <a:t>and remotely sensed, make a large correction to the bottom-up NEE estimates (see difference between blue and golden bars)</a:t>
            </a:r>
          </a:p>
          <a:p>
            <a:pPr marL="285750" indent="-285750" algn="just">
              <a:buFont typeface="Wingdings" pitchFamily="2" charset="2"/>
              <a:buChar char="§"/>
            </a:pPr>
            <a:endParaRPr lang="en-US" baseline="30000" dirty="0"/>
          </a:p>
        </p:txBody>
      </p:sp>
      <p:pic>
        <p:nvPicPr>
          <p:cNvPr id="6" name="Picture 5">
            <a:extLst>
              <a:ext uri="{FF2B5EF4-FFF2-40B4-BE49-F238E27FC236}">
                <a16:creationId xmlns:a16="http://schemas.microsoft.com/office/drawing/2014/main" id="{928D27FC-B74A-B946-BD47-DB44501C55AE}"/>
              </a:ext>
            </a:extLst>
          </p:cNvPr>
          <p:cNvPicPr>
            <a:picLocks noChangeAspect="1"/>
          </p:cNvPicPr>
          <p:nvPr/>
        </p:nvPicPr>
        <p:blipFill>
          <a:blip r:embed="rId3"/>
          <a:stretch>
            <a:fillRect/>
          </a:stretch>
        </p:blipFill>
        <p:spPr>
          <a:xfrm>
            <a:off x="117503" y="4623017"/>
            <a:ext cx="3241889" cy="2052624"/>
          </a:xfrm>
          <a:prstGeom prst="rect">
            <a:avLst/>
          </a:prstGeom>
        </p:spPr>
      </p:pic>
      <p:pic>
        <p:nvPicPr>
          <p:cNvPr id="8" name="Picture 7">
            <a:extLst>
              <a:ext uri="{FF2B5EF4-FFF2-40B4-BE49-F238E27FC236}">
                <a16:creationId xmlns:a16="http://schemas.microsoft.com/office/drawing/2014/main" id="{CE9968FA-EC19-A04E-AF73-4B24F6BF0E03}"/>
              </a:ext>
            </a:extLst>
          </p:cNvPr>
          <p:cNvPicPr>
            <a:picLocks noChangeAspect="1"/>
          </p:cNvPicPr>
          <p:nvPr/>
        </p:nvPicPr>
        <p:blipFill>
          <a:blip r:embed="rId4"/>
          <a:stretch>
            <a:fillRect/>
          </a:stretch>
        </p:blipFill>
        <p:spPr>
          <a:xfrm>
            <a:off x="3409122" y="4626040"/>
            <a:ext cx="2162028" cy="2052624"/>
          </a:xfrm>
          <a:prstGeom prst="rect">
            <a:avLst/>
          </a:prstGeom>
        </p:spPr>
      </p:pic>
      <p:sp>
        <p:nvSpPr>
          <p:cNvPr id="12" name="TextBox 11">
            <a:extLst>
              <a:ext uri="{FF2B5EF4-FFF2-40B4-BE49-F238E27FC236}">
                <a16:creationId xmlns:a16="http://schemas.microsoft.com/office/drawing/2014/main" id="{6965CDBF-5EBC-FE42-8B27-CBEF01C699A0}"/>
              </a:ext>
            </a:extLst>
          </p:cNvPr>
          <p:cNvSpPr txBox="1"/>
          <p:nvPr/>
        </p:nvSpPr>
        <p:spPr>
          <a:xfrm>
            <a:off x="-837219" y="6397945"/>
            <a:ext cx="2500469" cy="276999"/>
          </a:xfrm>
          <a:prstGeom prst="rect">
            <a:avLst/>
          </a:prstGeom>
          <a:noFill/>
        </p:spPr>
        <p:txBody>
          <a:bodyPr wrap="square" rtlCol="0">
            <a:spAutoFit/>
          </a:bodyPr>
          <a:lstStyle/>
          <a:p>
            <a:pPr algn="ctr"/>
            <a:r>
              <a:rPr lang="en-US" sz="1200" dirty="0">
                <a:latin typeface="Franklin Gothic Book" panose="020B0503020102020204" pitchFamily="34" charset="0"/>
              </a:rPr>
              <a:t>OCO-2</a:t>
            </a:r>
          </a:p>
        </p:txBody>
      </p:sp>
      <p:pic>
        <p:nvPicPr>
          <p:cNvPr id="13" name="Picture 12">
            <a:extLst>
              <a:ext uri="{FF2B5EF4-FFF2-40B4-BE49-F238E27FC236}">
                <a16:creationId xmlns:a16="http://schemas.microsoft.com/office/drawing/2014/main" id="{B33E6E51-FA0B-9546-9D87-1702D5162818}"/>
              </a:ext>
            </a:extLst>
          </p:cNvPr>
          <p:cNvPicPr>
            <a:picLocks noChangeAspect="1"/>
          </p:cNvPicPr>
          <p:nvPr/>
        </p:nvPicPr>
        <p:blipFill>
          <a:blip r:embed="rId5"/>
          <a:stretch>
            <a:fillRect/>
          </a:stretch>
        </p:blipFill>
        <p:spPr>
          <a:xfrm>
            <a:off x="5620881" y="1744376"/>
            <a:ext cx="6450070" cy="2878642"/>
          </a:xfrm>
          <a:prstGeom prst="rect">
            <a:avLst/>
          </a:prstGeom>
        </p:spPr>
      </p:pic>
    </p:spTree>
    <p:extLst>
      <p:ext uri="{BB962C8B-B14F-4D97-AF65-F5344CB8AC3E}">
        <p14:creationId xmlns:p14="http://schemas.microsoft.com/office/powerpoint/2010/main" val="42228987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3"/>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1D4284-180D-1F4D-965D-5B07C5754BC2}"/>
              </a:ext>
            </a:extLst>
          </p:cNvPr>
          <p:cNvGrpSpPr/>
          <p:nvPr/>
        </p:nvGrpSpPr>
        <p:grpSpPr>
          <a:xfrm>
            <a:off x="4284492" y="1657440"/>
            <a:ext cx="3646585" cy="4768760"/>
            <a:chOff x="2760491" y="1735259"/>
            <a:chExt cx="3646585" cy="4862870"/>
          </a:xfrm>
        </p:grpSpPr>
        <p:sp>
          <p:nvSpPr>
            <p:cNvPr id="10" name="TextBox 9">
              <a:extLst>
                <a:ext uri="{FF2B5EF4-FFF2-40B4-BE49-F238E27FC236}">
                  <a16:creationId xmlns:a16="http://schemas.microsoft.com/office/drawing/2014/main" id="{5F35F3AE-3CC1-4948-B314-92775471831D}"/>
                </a:ext>
              </a:extLst>
            </p:cNvPr>
            <p:cNvSpPr txBox="1"/>
            <p:nvPr/>
          </p:nvSpPr>
          <p:spPr>
            <a:xfrm>
              <a:off x="2760491" y="1735259"/>
              <a:ext cx="3646585" cy="4862870"/>
            </a:xfrm>
            <a:prstGeom prst="rect">
              <a:avLst/>
            </a:prstGeom>
            <a:solidFill>
              <a:srgbClr val="2A2A2A"/>
            </a:solidFill>
          </p:spPr>
          <p:txBody>
            <a:bodyPr wrap="square" rtlCol="0">
              <a:spAutoFit/>
            </a:bodyPr>
            <a:lstStyle/>
            <a:p>
              <a:pPr algn="ctr"/>
              <a:r>
                <a:rPr lang="en-US" sz="800" b="1" spc="300" dirty="0">
                  <a:solidFill>
                    <a:schemeClr val="tx1">
                      <a:lumMod val="50000"/>
                      <a:lumOff val="50000"/>
                    </a:schemeClr>
                  </a:solidFill>
                  <a:latin typeface="Avenir Next Demi Bold" panose="020B0503020202020204" pitchFamily="34" charset="0"/>
                </a:rPr>
                <a:t>BOTTOM-UP AND TOP-DOWN MODELS</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What is the carbon budget over the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ABoVE</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domain? Can we </a:t>
              </a: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reconcile top-down and bottom-up estimates of C-budgets?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RESOLUTIONS &amp; DOMAINS $</a:t>
              </a: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Abhishek Chatterjee, Brendan Byrne, Lei Hu,</a:t>
              </a: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Anna </a:t>
              </a:r>
              <a:r>
                <a:rPr lang="en-US" sz="800" i="1" spc="100" dirty="0" err="1">
                  <a:solidFill>
                    <a:schemeClr val="tx1">
                      <a:lumMod val="50000"/>
                      <a:lumOff val="50000"/>
                    </a:schemeClr>
                  </a:solidFill>
                  <a:latin typeface="Times New Roman" panose="02020603050405020304" pitchFamily="18" charset="0"/>
                  <a:cs typeface="Times New Roman" panose="02020603050405020304" pitchFamily="18" charset="0"/>
                </a:rPr>
                <a:t>Virkkala</a:t>
              </a: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 Brendan Rogers, Jennifer Watts, Josh Fisher</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STATE OF ABR ECOSYSTEM PROCESSES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Some models have more “advanced” ABR process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representation than others. Differences?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REVIEW &amp; ROADMAP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Elise Heffernan, Howie Epstein, Amanda Armstrong,</a:t>
              </a: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chemeClr val="tx1">
                    <a:lumMod val="50000"/>
                    <a:lumOff val="50000"/>
                  </a:schemeClr>
                </a:solidFill>
                <a:latin typeface="Avenir Next Demi Bold" panose="020B0503020202020204" pitchFamily="34" charset="0"/>
              </a:endParaRPr>
            </a:p>
            <a:p>
              <a:pPr algn="ctr"/>
              <a:r>
                <a:rPr lang="en-US" sz="800" b="1" spc="300" dirty="0">
                  <a:solidFill>
                    <a:schemeClr val="tx1">
                      <a:lumMod val="50000"/>
                      <a:lumOff val="50000"/>
                    </a:schemeClr>
                  </a:solidFill>
                  <a:latin typeface="Avenir Next Demi Bold" panose="020B0503020202020204" pitchFamily="34" charset="0"/>
                </a:rPr>
                <a:t>SUB-GRID VARIABILITY</a:t>
              </a:r>
            </a:p>
            <a:p>
              <a:pPr algn="ctr"/>
              <a:endParaRPr lang="en-US" sz="1200" b="1" spc="300" dirty="0">
                <a:solidFill>
                  <a:schemeClr val="tx1">
                    <a:lumMod val="50000"/>
                    <a:lumOff val="50000"/>
                  </a:schemeClr>
                </a:solidFill>
                <a:latin typeface="Avenir Next Demi Bold" panose="020B0503020202020204" pitchFamily="34" charset="0"/>
              </a:endParaRPr>
            </a:p>
            <a:p>
              <a:pPr algn="ctr">
                <a:lnSpc>
                  <a:spcPct val="150000"/>
                </a:lnSpc>
              </a:pP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Fine spatial resolution landscape features drive ecosystem functioning in the ABR. Approaches and impacts?</a:t>
              </a:r>
            </a:p>
            <a:p>
              <a:pPr algn="ctr"/>
              <a:endPar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rPr>
                <a:t>$ REMOTE SENSING </a:t>
              </a:r>
              <a:r>
                <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sym typeface="Wingdings" pitchFamily="2" charset="2"/>
                </a:rPr>
                <a:t> MODELING $</a:t>
              </a:r>
              <a:endParaRPr lang="en-US" sz="800" b="1" spc="100" dirty="0">
                <a:solidFill>
                  <a:schemeClr val="tx1">
                    <a:lumMod val="50000"/>
                    <a:lumOff val="50000"/>
                  </a:schemeClr>
                </a:solidFill>
                <a:latin typeface="Avenir Next Demi Bold" panose="020B0503020202020204" pitchFamily="34" charset="0"/>
                <a:cs typeface="Times New Roman" panose="02020603050405020304" pitchFamily="18" charset="0"/>
              </a:endParaRPr>
            </a:p>
            <a:p>
              <a:pPr algn="ctr"/>
              <a:endParaRPr lang="en-US" sz="1000" i="1" spc="1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sz="800" i="1" spc="100" dirty="0">
                  <a:solidFill>
                    <a:schemeClr val="tx1">
                      <a:lumMod val="50000"/>
                      <a:lumOff val="50000"/>
                    </a:schemeClr>
                  </a:solidFill>
                  <a:latin typeface="Times New Roman" panose="02020603050405020304" pitchFamily="18" charset="0"/>
                  <a:cs typeface="Times New Roman" panose="02020603050405020304" pitchFamily="18" charset="0"/>
                </a:rPr>
                <a:t>Jennifer Watts, Ben Poulter, Mary Farina</a:t>
              </a: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3">
              <a:alphaModFix amt="30000"/>
            </a:blip>
            <a:srcRect l="33664" t="40899" r="61931" b="54846"/>
            <a:stretch/>
          </p:blipFill>
          <p:spPr>
            <a:xfrm>
              <a:off x="3099882" y="2697918"/>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3"/>
            <a:srcRect l="33664" t="40899" r="61931" b="54846"/>
            <a:stretch/>
          </p:blipFill>
          <p:spPr>
            <a:xfrm>
              <a:off x="2910525" y="4405559"/>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3">
              <a:alphaModFix amt="30000"/>
            </a:blip>
            <a:srcRect l="33664" t="40899" r="61931" b="54846"/>
            <a:stretch/>
          </p:blipFill>
          <p:spPr>
            <a:xfrm>
              <a:off x="3216614" y="6190798"/>
              <a:ext cx="233464" cy="291829"/>
            </a:xfrm>
            <a:prstGeom prst="rect">
              <a:avLst/>
            </a:prstGeom>
          </p:spPr>
        </p:pic>
      </p:grpSp>
      <p:sp>
        <p:nvSpPr>
          <p:cNvPr id="15" name="TextBox 14">
            <a:extLst>
              <a:ext uri="{FF2B5EF4-FFF2-40B4-BE49-F238E27FC236}">
                <a16:creationId xmlns:a16="http://schemas.microsoft.com/office/drawing/2014/main" id="{BFB64FE4-99E1-B541-B200-84EA265B17C0}"/>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1 of 2</a:t>
            </a:r>
          </a:p>
        </p:txBody>
      </p:sp>
      <p:sp>
        <p:nvSpPr>
          <p:cNvPr id="16" name="TextBox 15">
            <a:extLst>
              <a:ext uri="{FF2B5EF4-FFF2-40B4-BE49-F238E27FC236}">
                <a16:creationId xmlns:a16="http://schemas.microsoft.com/office/drawing/2014/main" id="{C36E162F-3F6C-374E-B9A7-2124A577D4B4}"/>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35696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CDA6A-0B20-924A-8797-8A20FD3778EE}"/>
              </a:ext>
            </a:extLst>
          </p:cNvPr>
          <p:cNvPicPr>
            <a:picLocks noChangeAspect="1"/>
          </p:cNvPicPr>
          <p:nvPr/>
        </p:nvPicPr>
        <p:blipFill>
          <a:blip r:embed="rId2"/>
          <a:stretch>
            <a:fillRect/>
          </a:stretch>
        </p:blipFill>
        <p:spPr>
          <a:xfrm>
            <a:off x="2686681" y="936981"/>
            <a:ext cx="6818639" cy="5783780"/>
          </a:xfrm>
          <a:prstGeom prst="rect">
            <a:avLst/>
          </a:prstGeom>
          <a:ln w="25400">
            <a:solidFill>
              <a:schemeClr val="tx1"/>
            </a:solidFill>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A5174E8-E33A-6C48-A1F0-69607C5582F5}"/>
              </a:ext>
            </a:extLst>
          </p:cNvPr>
          <p:cNvPicPr>
            <a:picLocks noChangeAspect="1"/>
          </p:cNvPicPr>
          <p:nvPr/>
        </p:nvPicPr>
        <p:blipFill>
          <a:blip r:embed="rId3"/>
          <a:stretch>
            <a:fillRect/>
          </a:stretch>
        </p:blipFill>
        <p:spPr>
          <a:xfrm>
            <a:off x="150868" y="952248"/>
            <a:ext cx="2403417" cy="2985424"/>
          </a:xfrm>
          <a:prstGeom prst="rect">
            <a:avLst/>
          </a:prstGeom>
          <a:noFill/>
          <a:ln w="25400">
            <a:solidFill>
              <a:schemeClr val="tx1"/>
            </a:solidFill>
            <a:miter lim="800000"/>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A3F8DE3-583B-7C4D-B68C-A7E0E462915A}"/>
              </a:ext>
            </a:extLst>
          </p:cNvPr>
          <p:cNvPicPr>
            <a:picLocks/>
          </p:cNvPicPr>
          <p:nvPr/>
        </p:nvPicPr>
        <p:blipFill>
          <a:blip r:embed="rId4"/>
          <a:stretch>
            <a:fillRect/>
          </a:stretch>
        </p:blipFill>
        <p:spPr>
          <a:xfrm>
            <a:off x="9637715" y="3719671"/>
            <a:ext cx="2404872" cy="2990088"/>
          </a:xfrm>
          <a:prstGeom prst="rect">
            <a:avLst/>
          </a:prstGeom>
          <a:ln w="25400">
            <a:solidFill>
              <a:schemeClr val="tx1"/>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41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98FC7-5C49-8546-9D18-877056DFBAB7}"/>
              </a:ext>
            </a:extLst>
          </p:cNvPr>
          <p:cNvPicPr>
            <a:picLocks noChangeAspect="1"/>
          </p:cNvPicPr>
          <p:nvPr/>
        </p:nvPicPr>
        <p:blipFill>
          <a:blip r:embed="rId2"/>
          <a:stretch>
            <a:fillRect/>
          </a:stretch>
        </p:blipFill>
        <p:spPr>
          <a:xfrm>
            <a:off x="869319" y="878065"/>
            <a:ext cx="10453363" cy="5880017"/>
          </a:xfrm>
          <a:prstGeom prst="rect">
            <a:avLst/>
          </a:prstGeom>
        </p:spPr>
      </p:pic>
    </p:spTree>
    <p:extLst>
      <p:ext uri="{BB962C8B-B14F-4D97-AF65-F5344CB8AC3E}">
        <p14:creationId xmlns:p14="http://schemas.microsoft.com/office/powerpoint/2010/main" val="120791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11008</TotalTime>
  <Words>3650</Words>
  <Application>Microsoft Macintosh PowerPoint</Application>
  <PresentationFormat>Widescreen</PresentationFormat>
  <Paragraphs>560</Paragraphs>
  <Slides>33</Slides>
  <Notes>13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Arial</vt:lpstr>
      <vt:lpstr>Avenir Book</vt:lpstr>
      <vt:lpstr>Avenir Next</vt:lpstr>
      <vt:lpstr>Avenir Next Demi Bold</vt:lpstr>
      <vt:lpstr>Avenir Next Medium</vt:lpstr>
      <vt:lpstr>Calibri</vt:lpstr>
      <vt:lpstr>Calibri Light</vt:lpstr>
      <vt:lpstr>Candara</vt:lpstr>
      <vt:lpstr>Franklin Gothic Book</vt:lpstr>
      <vt:lpstr>Garamond</vt:lpstr>
      <vt:lpstr>Helvetica Neue</vt:lpstr>
      <vt:lpstr>Times New Roman</vt:lpstr>
      <vt:lpstr>wf_segoe-ui_normal</vt:lpstr>
      <vt:lpstr>Wingdings</vt:lpstr>
      <vt:lpstr>Office Theme</vt:lpstr>
      <vt:lpstr>PowerPoint Presentation</vt:lpstr>
      <vt:lpstr>PowerPoint Presentation</vt:lpstr>
      <vt:lpstr>PowerPoint Presentation</vt:lpstr>
      <vt:lpstr>PowerPoint Presentation</vt:lpstr>
      <vt:lpstr>A roadmap for an improved utilization of Arctic-Boreal models used to estimate terrestrial carbon dioxide budgets</vt:lpstr>
      <vt:lpstr>PowerPoint Presentation</vt:lpstr>
      <vt:lpstr>PowerPoint Presentation</vt:lpstr>
      <vt:lpstr>PowerPoint Presentation</vt:lpstr>
      <vt:lpstr>PowerPoint Presentation</vt:lpstr>
      <vt:lpstr>ABoVE Vegetation Dynamics Process Models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High-Res Regional DART-CLM Experiment Setup</vt:lpstr>
      <vt:lpstr>Modeling experiments on the impacts at different levels of climate change (Min Chen)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Josh Fisher</cp:lastModifiedBy>
  <cp:revision>102</cp:revision>
  <dcterms:created xsi:type="dcterms:W3CDTF">2020-11-03T15:27:10Z</dcterms:created>
  <dcterms:modified xsi:type="dcterms:W3CDTF">2021-05-10T20:00:59Z</dcterms:modified>
</cp:coreProperties>
</file>