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6" r:id="rId2"/>
    <p:sldId id="267" r:id="rId3"/>
    <p:sldId id="259" r:id="rId4"/>
    <p:sldId id="996" r:id="rId5"/>
    <p:sldId id="257" r:id="rId6"/>
    <p:sldId id="1001" r:id="rId7"/>
    <p:sldId id="1002" r:id="rId8"/>
    <p:sldId id="1005" r:id="rId9"/>
    <p:sldId id="998" r:id="rId10"/>
    <p:sldId id="999" r:id="rId11"/>
    <p:sldId id="997" r:id="rId12"/>
    <p:sldId id="993" r:id="rId13"/>
    <p:sldId id="309" r:id="rId14"/>
    <p:sldId id="1000" r:id="rId15"/>
    <p:sldId id="1006" r:id="rId16"/>
    <p:sldId id="1003" r:id="rId17"/>
    <p:sldId id="380" r:id="rId18"/>
    <p:sldId id="1007" r:id="rId19"/>
    <p:sldId id="1008" r:id="rId20"/>
    <p:sldId id="10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45"/>
    <a:srgbClr val="D4DE2B"/>
    <a:srgbClr val="DBDADD"/>
    <a:srgbClr val="595959"/>
    <a:srgbClr val="D2D3D4"/>
    <a:srgbClr val="D4DE2C"/>
    <a:srgbClr val="BABBBE"/>
    <a:srgbClr val="EBEBED"/>
    <a:srgbClr val="199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1"/>
    <p:restoredTop sz="91598"/>
  </p:normalViewPr>
  <p:slideViewPr>
    <p:cSldViewPr snapToGrid="0" snapToObjects="1">
      <p:cViewPr varScale="1">
        <p:scale>
          <a:sx n="135" d="100"/>
          <a:sy n="135" d="100"/>
        </p:scale>
        <p:origin x="125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737B1-2F8C-AB45-AD82-4724D08A20B3}" type="datetimeFigureOut">
              <a:rPr lang="en-US" smtClean="0"/>
              <a:t>5/10/22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DDAAB-1C29-7F4F-A60A-6A8EE58FF189}" type="slidenum">
              <a:rPr lang="en-US" smtClean="0"/>
              <a:t>‹#›</a:t>
            </a:fld>
            <a:endParaRPr lang="en-US"/>
          </a:p>
        </p:txBody>
      </p:sp>
    </p:spTree>
    <p:extLst>
      <p:ext uri="{BB962C8B-B14F-4D97-AF65-F5344CB8AC3E}">
        <p14:creationId xmlns:p14="http://schemas.microsoft.com/office/powerpoint/2010/main" val="350614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29/2020MS00239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EC190F-FA42-F348-8300-B06182F6BBCE}" type="slidenum">
              <a:rPr lang="en-US" smtClean="0"/>
              <a:t>2</a:t>
            </a:fld>
            <a:endParaRPr lang="en-US"/>
          </a:p>
        </p:txBody>
      </p:sp>
    </p:spTree>
    <p:extLst>
      <p:ext uri="{BB962C8B-B14F-4D97-AF65-F5344CB8AC3E}">
        <p14:creationId xmlns:p14="http://schemas.microsoft.com/office/powerpoint/2010/main" val="71998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two maps on the left, we show annual net ecosystem exchange from our process-based Terrestrial Carbon Flux (TCF) model (1 km resolution). The blue colors show widespread NEE sink. Map A shows TCF-NEE only; Mab B shows TCF-NEE plus CO2 emissions from fire, based on GFED4 emissions data. On the right-hand side, the bar plots show comparisons of total annual NEE for different regions. We're seeing annual NEE sinks in the </a:t>
            </a:r>
            <a:r>
              <a:rPr lang="en-US" sz="1200" b="0" i="0" kern="1200" dirty="0" err="1">
                <a:solidFill>
                  <a:schemeClr val="tx1"/>
                </a:solidFill>
                <a:effectLst/>
                <a:latin typeface="+mn-lt"/>
                <a:ea typeface="+mn-ea"/>
                <a:cs typeface="+mn-cs"/>
              </a:rPr>
              <a:t>ABoVE</a:t>
            </a:r>
            <a:r>
              <a:rPr lang="en-US" sz="1200" b="0" i="0" kern="1200" dirty="0">
                <a:solidFill>
                  <a:schemeClr val="tx1"/>
                </a:solidFill>
                <a:effectLst/>
                <a:latin typeface="+mn-lt"/>
                <a:ea typeface="+mn-ea"/>
                <a:cs typeface="+mn-cs"/>
              </a:rPr>
              <a:t> region, and for two ecoregions in Siberia. The process model results are generally in agreement with results from an Atmospheric CO2 Inversion (blue bars). However, the TCF model is overestimating the NEE sink in the East Siberia Taiga ecoregion, relative to the atmospheric inversion. </a:t>
            </a:r>
            <a:r>
              <a:rPr lang="en-US" sz="1200" b="0" i="0" kern="1200">
                <a:solidFill>
                  <a:schemeClr val="tx1"/>
                </a:solidFill>
                <a:effectLst/>
                <a:latin typeface="+mn-lt"/>
                <a:ea typeface="+mn-ea"/>
                <a:cs typeface="+mn-cs"/>
              </a:rPr>
              <a:t>We think that this indicates that we're overestimating the NEE sink in larch forests, as forests of the East Siberia Taiga are largely larch dominated.</a:t>
            </a:r>
            <a:endParaRPr lang="en-US" dirty="0"/>
          </a:p>
        </p:txBody>
      </p:sp>
      <p:sp>
        <p:nvSpPr>
          <p:cNvPr id="4" name="Slide Number Placeholder 3"/>
          <p:cNvSpPr>
            <a:spLocks noGrp="1"/>
          </p:cNvSpPr>
          <p:nvPr>
            <p:ph type="sldNum" sz="quarter" idx="5"/>
          </p:nvPr>
        </p:nvSpPr>
        <p:spPr/>
        <p:txBody>
          <a:bodyPr/>
          <a:lstStyle/>
          <a:p>
            <a:fld id="{20C8821C-EE63-B440-B711-9494E66953BE}" type="slidenum">
              <a:rPr lang="en-US" smtClean="0"/>
              <a:t>15</a:t>
            </a:fld>
            <a:endParaRPr lang="en-US"/>
          </a:p>
        </p:txBody>
      </p:sp>
    </p:spTree>
    <p:extLst>
      <p:ext uri="{BB962C8B-B14F-4D97-AF65-F5344CB8AC3E}">
        <p14:creationId xmlns:p14="http://schemas.microsoft.com/office/powerpoint/2010/main" val="285722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a:t>
            </a:r>
          </a:p>
          <a:p>
            <a:r>
              <a:rPr lang="en-US" dirty="0"/>
              <a:t>Bridge to future</a:t>
            </a:r>
          </a:p>
        </p:txBody>
      </p:sp>
      <p:sp>
        <p:nvSpPr>
          <p:cNvPr id="4" name="Slide Number Placeholder 3"/>
          <p:cNvSpPr>
            <a:spLocks noGrp="1"/>
          </p:cNvSpPr>
          <p:nvPr>
            <p:ph type="sldNum" sz="quarter" idx="10"/>
          </p:nvPr>
        </p:nvSpPr>
        <p:spPr/>
        <p:txBody>
          <a:bodyPr/>
          <a:lstStyle/>
          <a:p>
            <a:fld id="{C4482D69-4AD2-CE45-9DAD-C4E226E47036}" type="slidenum">
              <a:rPr lang="en-US" smtClean="0"/>
              <a:t>16</a:t>
            </a:fld>
            <a:endParaRPr lang="en-US"/>
          </a:p>
        </p:txBody>
      </p:sp>
    </p:spTree>
    <p:extLst>
      <p:ext uri="{BB962C8B-B14F-4D97-AF65-F5344CB8AC3E}">
        <p14:creationId xmlns:p14="http://schemas.microsoft.com/office/powerpoint/2010/main" val="614647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 is showing an intermediate step toward running spatial simulations of tundra ecosystems using the E3SM Land Model. The left panel is showing how we define the mixtures of plant functional types and plant communities in the model for different representative sites, and the middle and right panels show the spatial data we are using to configure simulations of the plant communities across the Seward Peninsula spatial domain. We have not actually run the E3SM land model simulations yet though.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Ben noted we are making progress towards model improvements which is the project goal.</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Step 1: Field vegetation surveys/plots of vegetation community (left column)</a:t>
            </a:r>
          </a:p>
          <a:p>
            <a:r>
              <a:rPr lang="en-US" sz="1200" b="0" i="0" kern="1200" dirty="0">
                <a:solidFill>
                  <a:schemeClr val="tx1"/>
                </a:solidFill>
                <a:effectLst/>
                <a:latin typeface="+mn-lt"/>
                <a:ea typeface="+mn-ea"/>
                <a:cs typeface="+mn-cs"/>
              </a:rPr>
              <a:t>Step 2: AVIRIS-NG hyperspectral based vegetation community mapping (deep neural network trained using plot data from Step 1) (right column, + more that's not on the slide)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Step 3: Upscale vegetation community mapping to landscape scale using climate + topography data (middle column, trained using AVIRIS-NG based product from Step 2)</a:t>
            </a:r>
          </a:p>
          <a:p>
            <a:r>
              <a:rPr lang="en-US" sz="1200" b="0" i="0" kern="1200" dirty="0">
                <a:solidFill>
                  <a:schemeClr val="tx1"/>
                </a:solidFill>
                <a:effectLst/>
                <a:latin typeface="+mn-lt"/>
                <a:ea typeface="+mn-ea"/>
                <a:cs typeface="+mn-cs"/>
              </a:rPr>
              <a:t>Step 4: Design E3SM ELM simulations at watershed and Seward peninsula scale using PFT/surface datasets from Step 3 + traits data collected in the field. Improved model now represents nine new PFTs (Lichen, Bryophyte, evergreen dwarf shrub, deciduous dwarf shrub, deciduous low shrub, deciduous tall shrub, Alder shrub, forb, graminoid) representing tundra vegetation communities, and informed/parameterized using NGEE observations.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Ben is leading the way on the simulations (Step 4) currently which will improve our landscape to regional scale modeling of the Arctic tundra. I should note that Ben has already done some modeling work (</a:t>
            </a:r>
            <a:r>
              <a:rPr lang="en-US" sz="1200" b="0" i="0" kern="1200" dirty="0">
                <a:solidFill>
                  <a:schemeClr val="tx1"/>
                </a:solidFill>
                <a:effectLst/>
                <a:latin typeface="+mn-lt"/>
                <a:ea typeface="+mn-ea"/>
                <a:cs typeface="+mn-cs"/>
                <a:hlinkClick r:id="rId3"/>
              </a:rPr>
              <a:t>https://doi.org/10.1029/2020MS002396</a:t>
            </a:r>
            <a:r>
              <a:rPr lang="en-US" sz="1200" b="0" i="0" kern="1200" dirty="0">
                <a:solidFill>
                  <a:schemeClr val="tx1"/>
                </a:solidFill>
                <a:effectLst/>
                <a:latin typeface="+mn-lt"/>
                <a:ea typeface="+mn-ea"/>
                <a:cs typeface="+mn-cs"/>
              </a:rPr>
              <a:t>) using these newly defined and parameterized PFTs using point simulations at </a:t>
            </a:r>
            <a:r>
              <a:rPr lang="en-US" sz="1200" b="0" i="0" kern="1200" dirty="0" err="1">
                <a:solidFill>
                  <a:schemeClr val="tx1"/>
                </a:solidFill>
                <a:effectLst/>
                <a:latin typeface="+mn-lt"/>
                <a:ea typeface="+mn-ea"/>
                <a:cs typeface="+mn-cs"/>
              </a:rPr>
              <a:t>Kougarok</a:t>
            </a:r>
            <a:r>
              <a:rPr lang="en-US" sz="1200" b="0" i="0" kern="1200" dirty="0">
                <a:solidFill>
                  <a:schemeClr val="tx1"/>
                </a:solidFill>
                <a:effectLst/>
                <a:latin typeface="+mn-lt"/>
                <a:ea typeface="+mn-ea"/>
                <a:cs typeface="+mn-cs"/>
              </a:rPr>
              <a:t> and this current effort takes us further to broader Seward peninsula scale. As we move to Seward peninsula we will also be adding broadleaf and coniferous forest PFTS in the model. Inclusion of these new PFTs is made possible by remote sensing based efforts to map the vegetation/PFTs, and other field measurements to properly parameterize them in the model. We are closer to closing the MODEX loop on this!</a:t>
            </a:r>
          </a:p>
        </p:txBody>
      </p:sp>
      <p:sp>
        <p:nvSpPr>
          <p:cNvPr id="4" name="Slide Number Placeholder 3"/>
          <p:cNvSpPr>
            <a:spLocks noGrp="1"/>
          </p:cNvSpPr>
          <p:nvPr>
            <p:ph type="sldNum" sz="quarter" idx="5"/>
          </p:nvPr>
        </p:nvSpPr>
        <p:spPr/>
        <p:txBody>
          <a:bodyPr/>
          <a:lstStyle/>
          <a:p>
            <a:fld id="{8CCF9D7C-E411-4C4A-AB9E-8169FD7D51FA}" type="slidenum">
              <a:rPr lang="en-US" smtClean="0"/>
              <a:t>4</a:t>
            </a:fld>
            <a:endParaRPr lang="en-US"/>
          </a:p>
        </p:txBody>
      </p:sp>
    </p:spTree>
    <p:extLst>
      <p:ext uri="{BB962C8B-B14F-4D97-AF65-F5344CB8AC3E}">
        <p14:creationId xmlns:p14="http://schemas.microsoft.com/office/powerpoint/2010/main" val="211433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endParaRPr lang="en-US" sz="1000" b="1" dirty="0">
              <a:solidFill>
                <a:schemeClr val="dk1"/>
              </a:solidFill>
            </a:endParaRPr>
          </a:p>
          <a:p>
            <a:pPr marL="228600" lvl="0" indent="-228600" algn="l" rtl="0">
              <a:lnSpc>
                <a:spcPct val="115000"/>
              </a:lnSpc>
              <a:spcBef>
                <a:spcPts val="0"/>
              </a:spcBef>
              <a:spcAft>
                <a:spcPts val="0"/>
              </a:spcAft>
              <a:buAutoNum type="arabicParenR"/>
            </a:pPr>
            <a:r>
              <a:rPr lang="en-US" sz="1000" b="1" dirty="0">
                <a:solidFill>
                  <a:schemeClr val="dk1"/>
                </a:solidFill>
              </a:rPr>
              <a:t>TOP LEFT:</a:t>
            </a:r>
          </a:p>
          <a:p>
            <a:pPr marL="0" lvl="0" indent="0" algn="l" rtl="0">
              <a:lnSpc>
                <a:spcPct val="115000"/>
              </a:lnSpc>
              <a:spcBef>
                <a:spcPts val="0"/>
              </a:spcBef>
              <a:spcAft>
                <a:spcPts val="0"/>
              </a:spcAft>
              <a:buNone/>
            </a:pPr>
            <a:r>
              <a:rPr lang="en-US" sz="1000" b="1" dirty="0">
                <a:solidFill>
                  <a:schemeClr val="dk1"/>
                </a:solidFill>
              </a:rPr>
              <a:t>Recent Key Model Updates for the SIBBORK-TTE model: </a:t>
            </a:r>
          </a:p>
          <a:p>
            <a:pPr marL="457200" lvl="0" indent="-292100" algn="l" rtl="0">
              <a:lnSpc>
                <a:spcPct val="115000"/>
              </a:lnSpc>
              <a:spcBef>
                <a:spcPts val="0"/>
              </a:spcBef>
              <a:spcAft>
                <a:spcPts val="0"/>
              </a:spcAft>
              <a:buClr>
                <a:schemeClr val="dk1"/>
              </a:buClr>
              <a:buSzPts val="1000"/>
              <a:buAutoNum type="arabicPeriod"/>
            </a:pPr>
            <a:r>
              <a:rPr lang="en-US" sz="1000" dirty="0">
                <a:solidFill>
                  <a:schemeClr val="dk1"/>
                </a:solidFill>
              </a:rPr>
              <a:t>Automates input of environmental covariates:</a:t>
            </a:r>
          </a:p>
          <a:p>
            <a:pPr marL="914400" lvl="1" indent="-292100" algn="l" rtl="0">
              <a:lnSpc>
                <a:spcPct val="115000"/>
              </a:lnSpc>
              <a:spcBef>
                <a:spcPts val="0"/>
              </a:spcBef>
              <a:spcAft>
                <a:spcPts val="0"/>
              </a:spcAft>
              <a:buClr>
                <a:schemeClr val="dk1"/>
              </a:buClr>
              <a:buSzPts val="1000"/>
              <a:buAutoNum type="alphaLcPeriod"/>
            </a:pPr>
            <a:r>
              <a:rPr lang="en-US" sz="1000" b="1" dirty="0">
                <a:solidFill>
                  <a:schemeClr val="dk1"/>
                </a:solidFill>
              </a:rPr>
              <a:t>soils</a:t>
            </a:r>
            <a:r>
              <a:rPr lang="en-US" sz="1000" dirty="0">
                <a:solidFill>
                  <a:schemeClr val="dk1"/>
                </a:solidFill>
              </a:rPr>
              <a:t>: 	</a:t>
            </a:r>
            <a:r>
              <a:rPr lang="en-US" sz="1000" dirty="0" err="1">
                <a:solidFill>
                  <a:schemeClr val="dk1"/>
                </a:solidFill>
              </a:rPr>
              <a:t>soilgrids.org</a:t>
            </a:r>
            <a:endParaRPr lang="en-US" sz="1000" dirty="0">
              <a:solidFill>
                <a:schemeClr val="dk1"/>
              </a:solidFill>
            </a:endParaRPr>
          </a:p>
          <a:p>
            <a:pPr marL="914400" lvl="1" indent="-292100" algn="l" rtl="0">
              <a:lnSpc>
                <a:spcPct val="115000"/>
              </a:lnSpc>
              <a:spcBef>
                <a:spcPts val="0"/>
              </a:spcBef>
              <a:spcAft>
                <a:spcPts val="0"/>
              </a:spcAft>
              <a:buClr>
                <a:schemeClr val="dk1"/>
              </a:buClr>
              <a:buSzPts val="1000"/>
              <a:buAutoNum type="alphaLcPeriod"/>
            </a:pPr>
            <a:r>
              <a:rPr lang="en-US" sz="1000" b="1" dirty="0">
                <a:solidFill>
                  <a:schemeClr val="dk1"/>
                </a:solidFill>
              </a:rPr>
              <a:t>climate</a:t>
            </a:r>
            <a:r>
              <a:rPr lang="en-US" sz="1000" dirty="0">
                <a:solidFill>
                  <a:schemeClr val="dk1"/>
                </a:solidFill>
              </a:rPr>
              <a:t>: 	NASA MERRA2</a:t>
            </a:r>
          </a:p>
          <a:p>
            <a:pPr marL="914400" lvl="1" indent="-292100" algn="l" rtl="0">
              <a:lnSpc>
                <a:spcPct val="115000"/>
              </a:lnSpc>
              <a:spcBef>
                <a:spcPts val="0"/>
              </a:spcBef>
              <a:spcAft>
                <a:spcPts val="0"/>
              </a:spcAft>
              <a:buClr>
                <a:schemeClr val="dk1"/>
              </a:buClr>
              <a:buSzPts val="1000"/>
              <a:buAutoNum type="alphaLcPeriod"/>
            </a:pPr>
            <a:r>
              <a:rPr lang="en-US" sz="1000" b="1" dirty="0">
                <a:solidFill>
                  <a:schemeClr val="dk1"/>
                </a:solidFill>
              </a:rPr>
              <a:t>atmosphere</a:t>
            </a:r>
            <a:r>
              <a:rPr lang="en-US" sz="1000" dirty="0">
                <a:solidFill>
                  <a:schemeClr val="dk1"/>
                </a:solidFill>
              </a:rPr>
              <a:t>: 	NASA LARC clouds </a:t>
            </a:r>
          </a:p>
          <a:p>
            <a:pPr marL="457200" lvl="0" indent="-292100" algn="l" rtl="0">
              <a:lnSpc>
                <a:spcPct val="115000"/>
              </a:lnSpc>
              <a:spcBef>
                <a:spcPts val="0"/>
              </a:spcBef>
              <a:spcAft>
                <a:spcPts val="0"/>
              </a:spcAft>
              <a:buClr>
                <a:schemeClr val="dk1"/>
              </a:buClr>
              <a:buSzPts val="1000"/>
              <a:buAutoNum type="arabicPeriod"/>
            </a:pPr>
            <a:r>
              <a:rPr lang="en-US" sz="1000" dirty="0">
                <a:solidFill>
                  <a:schemeClr val="dk1"/>
                </a:solidFill>
              </a:rPr>
              <a:t>Initializes local-scale environmental input</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Hi-res DEM (10 m) </a:t>
            </a:r>
            <a:r>
              <a:rPr lang="en-US" sz="1000" dirty="0" err="1">
                <a:solidFill>
                  <a:schemeClr val="dk1"/>
                </a:solidFill>
              </a:rPr>
              <a:t>geotiff</a:t>
            </a:r>
            <a:endParaRPr lang="en-US" sz="1000" dirty="0">
              <a:solidFill>
                <a:schemeClr val="dk1"/>
              </a:solidFill>
            </a:endParaRP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Forest plot data (via driver file)</a:t>
            </a:r>
          </a:p>
          <a:p>
            <a:pPr marL="457200" lvl="0" indent="-292100" algn="l" rtl="0">
              <a:lnSpc>
                <a:spcPct val="115000"/>
              </a:lnSpc>
              <a:spcBef>
                <a:spcPts val="0"/>
              </a:spcBef>
              <a:spcAft>
                <a:spcPts val="0"/>
              </a:spcAft>
              <a:buClr>
                <a:schemeClr val="dk1"/>
              </a:buClr>
              <a:buSzPts val="1000"/>
              <a:buAutoNum type="arabicPeriod"/>
            </a:pPr>
            <a:r>
              <a:rPr lang="en-US" sz="1000" dirty="0">
                <a:solidFill>
                  <a:schemeClr val="dk1"/>
                </a:solidFill>
              </a:rPr>
              <a:t>Uses the DEM to model dynamics</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Permafrost thaw depth</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Solar radiation</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Litterfall, nitrogen balance</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Fire</a:t>
            </a:r>
          </a:p>
          <a:p>
            <a:pPr marL="457200" lvl="0" indent="-292100" algn="l" rtl="0">
              <a:lnSpc>
                <a:spcPct val="115000"/>
              </a:lnSpc>
              <a:spcBef>
                <a:spcPts val="0"/>
              </a:spcBef>
              <a:spcAft>
                <a:spcPts val="0"/>
              </a:spcAft>
              <a:buClr>
                <a:schemeClr val="dk1"/>
              </a:buClr>
              <a:buSzPts val="1000"/>
              <a:buAutoNum type="arabicPeriod"/>
            </a:pPr>
            <a:r>
              <a:rPr lang="en-US" sz="1000" dirty="0">
                <a:solidFill>
                  <a:schemeClr val="dk1"/>
                </a:solidFill>
              </a:rPr>
              <a:t>Individual vegetation results linked to DEM pixels</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Trees</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Shrubs</a:t>
            </a:r>
          </a:p>
          <a:p>
            <a:pPr marL="914400" lvl="1" indent="-292100" algn="l" rtl="0">
              <a:lnSpc>
                <a:spcPct val="115000"/>
              </a:lnSpc>
              <a:spcBef>
                <a:spcPts val="0"/>
              </a:spcBef>
              <a:spcAft>
                <a:spcPts val="0"/>
              </a:spcAft>
              <a:buClr>
                <a:schemeClr val="dk1"/>
              </a:buClr>
              <a:buSzPts val="1000"/>
              <a:buAutoNum type="alphaLcPeriod"/>
            </a:pPr>
            <a:r>
              <a:rPr lang="en-US" sz="1000" dirty="0">
                <a:solidFill>
                  <a:schemeClr val="dk1"/>
                </a:solidFill>
              </a:rPr>
              <a:t>Other tundra PFTs (e.g. moss)</a:t>
            </a:r>
          </a:p>
          <a:p>
            <a:endParaRPr lang="en-US" dirty="0"/>
          </a:p>
          <a:p>
            <a:r>
              <a:rPr lang="en-US" b="1" dirty="0"/>
              <a:t>2) BOTTOM LEFT:</a:t>
            </a:r>
          </a:p>
          <a:p>
            <a:r>
              <a:rPr lang="en-US" b="0" dirty="0"/>
              <a:t>The model includes high resolution permafrost simulations. Shown here is a seasonal permafrost thaw depth simulation for a site near Fairbanks, AK for 2017. Inset small graphs shows a deepening and a widening of thaw season overtime. Simulations account for topography, soils and climate at high resolution and show good model agreement with field measurements. </a:t>
            </a:r>
          </a:p>
          <a:p>
            <a:endParaRPr lang="en-US" b="0" dirty="0"/>
          </a:p>
          <a:p>
            <a:r>
              <a:rPr lang="en-US" b="1" dirty="0"/>
              <a:t>3) AT RIGHT:</a:t>
            </a:r>
          </a:p>
          <a:p>
            <a:pPr marL="152400" lvl="0" indent="0" algn="l" rtl="0">
              <a:spcBef>
                <a:spcPts val="0"/>
              </a:spcBef>
              <a:spcAft>
                <a:spcPts val="0"/>
              </a:spcAft>
              <a:buSzPts val="1200"/>
              <a:buNone/>
            </a:pPr>
            <a:r>
              <a:rPr lang="en-US" b="0" dirty="0"/>
              <a:t>With model improvements </a:t>
            </a:r>
            <a:r>
              <a:rPr lang="en-US" b="0" dirty="0" err="1"/>
              <a:t>wre</a:t>
            </a:r>
            <a:r>
              <a:rPr lang="en-US" b="0" dirty="0"/>
              <a:t> are </a:t>
            </a:r>
            <a:r>
              <a:rPr lang="en-US" dirty="0">
                <a:cs typeface="Times New Roman" panose="02020603050405020304" pitchFamily="18" charset="0"/>
              </a:rPr>
              <a:t>building a database of simulations to statistically examine the variation in change at sites spread across a broad geographic domain in &amp; near the taiga-tundra ecotone.</a:t>
            </a:r>
          </a:p>
          <a:p>
            <a:endParaRPr lang="en-US" b="0" dirty="0"/>
          </a:p>
        </p:txBody>
      </p:sp>
      <p:sp>
        <p:nvSpPr>
          <p:cNvPr id="4" name="Slide Number Placeholder 3"/>
          <p:cNvSpPr>
            <a:spLocks noGrp="1"/>
          </p:cNvSpPr>
          <p:nvPr>
            <p:ph type="sldNum" sz="quarter" idx="5"/>
          </p:nvPr>
        </p:nvSpPr>
        <p:spPr/>
        <p:txBody>
          <a:bodyPr/>
          <a:lstStyle/>
          <a:p>
            <a:fld id="{8F693235-54C6-B045-8D55-3C8B5F2A5D24}" type="slidenum">
              <a:rPr lang="en-US" smtClean="0"/>
              <a:t>5</a:t>
            </a:fld>
            <a:endParaRPr lang="en-US"/>
          </a:p>
        </p:txBody>
      </p:sp>
    </p:spTree>
    <p:extLst>
      <p:ext uri="{BB962C8B-B14F-4D97-AF65-F5344CB8AC3E}">
        <p14:creationId xmlns:p14="http://schemas.microsoft.com/office/powerpoint/2010/main" val="167367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t>Temperature affects canopy photosynthesis (GPP) and SIF, yet little is known about the physiological controls.</a:t>
                </a:r>
              </a:p>
              <a:p>
                <a:pPr marL="285750" indent="-285750">
                  <a:spcAft>
                    <a:spcPts val="600"/>
                  </a:spcAft>
                  <a:buFont typeface="Arial" panose="020B0604020202020204" pitchFamily="34" charset="0"/>
                  <a:buChar char="•"/>
                </a:pPr>
                <a:r>
                  <a:rPr lang="en-US" sz="1200" dirty="0"/>
                  <a:t>This limits our understanding of how to use remotely sensed SIF to quantify GPP in Arctic-boreal ecosystems.</a:t>
                </a:r>
              </a:p>
              <a:p>
                <a:pPr marL="285750" indent="-285750">
                  <a:spcAft>
                    <a:spcPts val="600"/>
                  </a:spcAft>
                  <a:buFont typeface="Arial" panose="020B0604020202020204" pitchFamily="34" charset="0"/>
                  <a:buChar char="•"/>
                </a:pPr>
                <a:r>
                  <a:rPr lang="en-US" sz="1200" dirty="0"/>
                  <a:t>We’re exploring the physiological temperature controls on SIF using mechanistic modeling at the Southern Old Black Spruce site – an evergreen boreal forest.</a:t>
                </a:r>
              </a:p>
              <a:p>
                <a:pPr marL="285750" indent="-285750">
                  <a:spcAft>
                    <a:spcPts val="600"/>
                  </a:spcAft>
                  <a:buFont typeface="Arial" panose="020B0604020202020204" pitchFamily="34" charset="0"/>
                  <a:buChar char="•"/>
                </a:pPr>
                <a:r>
                  <a:rPr lang="en-US" sz="1200" dirty="0"/>
                  <a:t>Initial findings: Including temperature effects dramatically affects seasonal cycle of photochemistry (</a:t>
                </a:r>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𝜙</m:t>
                        </m:r>
                      </m:e>
                      <m:sub>
                        <m:r>
                          <a:rPr lang="en-US" sz="1200" b="0" i="1" smtClean="0">
                            <a:latin typeface="Cambria Math" panose="02040503050406030204" pitchFamily="18" charset="0"/>
                          </a:rPr>
                          <m:t>𝑃𝑆𝐼𝐼</m:t>
                        </m:r>
                      </m:sub>
                    </m:sSub>
                  </m:oMath>
                </a14:m>
                <a:r>
                  <a:rPr lang="en-US" sz="1200" dirty="0"/>
                  <a:t>), non-photochemical quenching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𝜙</m:t>
                        </m:r>
                      </m:e>
                      <m:sub>
                        <m:r>
                          <a:rPr lang="en-US" sz="1200" b="0" i="1" smtClean="0">
                            <a:latin typeface="Cambria Math" panose="02040503050406030204" pitchFamily="18" charset="0"/>
                          </a:rPr>
                          <m:t>𝑁𝑃𝑄</m:t>
                        </m:r>
                      </m:sub>
                    </m:sSub>
                  </m:oMath>
                </a14:m>
                <a:r>
                  <a:rPr lang="en-US" sz="1200" dirty="0"/>
                  <a:t>), and fluorescence yield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𝜙</m:t>
                        </m:r>
                      </m:e>
                      <m:sub>
                        <m:r>
                          <a:rPr lang="en-US" sz="1200" i="1">
                            <a:latin typeface="Cambria Math" panose="02040503050406030204" pitchFamily="18" charset="0"/>
                          </a:rPr>
                          <m:t>𝑃𝑆𝐼𝐼</m:t>
                        </m:r>
                      </m:sub>
                    </m:sSub>
                  </m:oMath>
                </a14:m>
                <a:r>
                  <a:rPr lang="en-US" sz="1200" dirty="0"/>
                  <a:t>).</a:t>
                </a:r>
              </a:p>
              <a:p>
                <a:pPr marL="285750" indent="-285750">
                  <a:spcAft>
                    <a:spcPts val="600"/>
                  </a:spcAft>
                  <a:buFont typeface="Arial" panose="020B0604020202020204" pitchFamily="34" charset="0"/>
                  <a:buChar char="•"/>
                </a:pPr>
                <a:r>
                  <a:rPr lang="en-US" sz="1200" dirty="0"/>
                  <a:t>This shifts the seasonal cycle of canopy SIF, causing enhanced SIF during peak growing season and reduced SIF during colder months, qualitatively this is more in line with observed SIF at the site (yet to do a formal comparison). </a:t>
                </a:r>
              </a:p>
            </p:txBody>
          </p:sp>
        </mc:Choice>
        <mc:Fallback xmlns="">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dirty="0"/>
                  <a:t>Temperature affects canopy photosynthesis (GPP) and SIF, yet little is known about the physiological controls.</a:t>
                </a:r>
              </a:p>
              <a:p>
                <a:pPr marL="285750" indent="-285750">
                  <a:spcAft>
                    <a:spcPts val="600"/>
                  </a:spcAft>
                  <a:buFont typeface="Arial" panose="020B0604020202020204" pitchFamily="34" charset="0"/>
                  <a:buChar char="•"/>
                </a:pPr>
                <a:r>
                  <a:rPr lang="en-US" sz="1200" dirty="0"/>
                  <a:t>This limits our understanding of how to use remotely sensed SIF to quantify GPP in Arctic-boreal ecosystems.</a:t>
                </a:r>
              </a:p>
              <a:p>
                <a:pPr marL="285750" indent="-285750">
                  <a:spcAft>
                    <a:spcPts val="600"/>
                  </a:spcAft>
                  <a:buFont typeface="Arial" panose="020B0604020202020204" pitchFamily="34" charset="0"/>
                  <a:buChar char="•"/>
                </a:pPr>
                <a:r>
                  <a:rPr lang="en-US" sz="1200" dirty="0"/>
                  <a:t>We’re exploring the physiological temperature controls on SIF using mechanistic modeling at the Southern Old Black Spruce site – an evergreen boreal forest.</a:t>
                </a:r>
              </a:p>
              <a:p>
                <a:pPr marL="285750" indent="-285750">
                  <a:spcAft>
                    <a:spcPts val="600"/>
                  </a:spcAft>
                  <a:buFont typeface="Arial" panose="020B0604020202020204" pitchFamily="34" charset="0"/>
                  <a:buChar char="•"/>
                </a:pPr>
                <a:r>
                  <a:rPr lang="en-US" sz="1200" dirty="0"/>
                  <a:t>Initial findings: Including temperature effects dramatically affects seasonal cycle of photochemistry (</a:t>
                </a:r>
                <a:r>
                  <a:rPr lang="en-US" sz="1200" i="0">
                    <a:latin typeface="Cambria Math" panose="02040503050406030204" pitchFamily="18" charset="0"/>
                    <a:ea typeface="Cambria Math" panose="02040503050406030204" pitchFamily="18" charset="0"/>
                  </a:rPr>
                  <a:t>𝜙_</a:t>
                </a:r>
                <a:r>
                  <a:rPr lang="en-US" sz="1200" b="0" i="0">
                    <a:latin typeface="Cambria Math" panose="02040503050406030204" pitchFamily="18" charset="0"/>
                  </a:rPr>
                  <a:t>𝑃𝑆𝐼𝐼</a:t>
                </a:r>
                <a:r>
                  <a:rPr lang="en-US" sz="1200" dirty="0"/>
                  <a:t>), non-photochemical quenching (</a:t>
                </a:r>
                <a:r>
                  <a:rPr lang="en-US" sz="1200" i="0">
                    <a:latin typeface="Cambria Math" panose="02040503050406030204" pitchFamily="18" charset="0"/>
                    <a:ea typeface="Cambria Math" panose="02040503050406030204" pitchFamily="18" charset="0"/>
                  </a:rPr>
                  <a:t>𝜙_</a:t>
                </a:r>
                <a:r>
                  <a:rPr lang="en-US" sz="1200" b="0" i="0">
                    <a:latin typeface="Cambria Math" panose="02040503050406030204" pitchFamily="18" charset="0"/>
                  </a:rPr>
                  <a:t>𝑁𝑃𝑄</a:t>
                </a:r>
                <a:r>
                  <a:rPr lang="en-US" sz="1200" dirty="0"/>
                  <a:t>), and fluorescence yield (</a:t>
                </a:r>
                <a:r>
                  <a:rPr lang="en-US" sz="1200" i="0">
                    <a:latin typeface="Cambria Math" panose="02040503050406030204" pitchFamily="18" charset="0"/>
                    <a:ea typeface="Cambria Math" panose="02040503050406030204" pitchFamily="18" charset="0"/>
                  </a:rPr>
                  <a:t>𝜙_</a:t>
                </a:r>
                <a:r>
                  <a:rPr lang="en-US" sz="1200" i="0">
                    <a:latin typeface="Cambria Math" panose="02040503050406030204" pitchFamily="18" charset="0"/>
                  </a:rPr>
                  <a:t>𝑃𝑆𝐼𝐼</a:t>
                </a:r>
                <a:r>
                  <a:rPr lang="en-US" sz="1200" dirty="0"/>
                  <a:t>).</a:t>
                </a:r>
              </a:p>
              <a:p>
                <a:pPr marL="285750" indent="-285750">
                  <a:spcAft>
                    <a:spcPts val="600"/>
                  </a:spcAft>
                  <a:buFont typeface="Arial" panose="020B0604020202020204" pitchFamily="34" charset="0"/>
                  <a:buChar char="•"/>
                </a:pPr>
                <a:r>
                  <a:rPr lang="en-US" sz="1200" dirty="0"/>
                  <a:t>This shifts the seasonal cycle of canopy SIF, causing enhanced SIF during peak growing season and reduced SIF during colder months, qualitatively this is more in line with observed SIF at the site (yet to do a formal comparison). </a:t>
                </a:r>
              </a:p>
            </p:txBody>
          </p:sp>
        </mc:Fallback>
      </mc:AlternateContent>
      <p:sp>
        <p:nvSpPr>
          <p:cNvPr id="4" name="Slide Number Placeholder 3"/>
          <p:cNvSpPr>
            <a:spLocks noGrp="1"/>
          </p:cNvSpPr>
          <p:nvPr>
            <p:ph type="sldNum" sz="quarter" idx="5"/>
          </p:nvPr>
        </p:nvSpPr>
        <p:spPr/>
        <p:txBody>
          <a:bodyPr/>
          <a:lstStyle/>
          <a:p>
            <a:fld id="{F8A369AE-F959-E94C-BEFD-1AE495B20073}" type="slidenum">
              <a:rPr lang="en-US" smtClean="0"/>
              <a:t>8</a:t>
            </a:fld>
            <a:endParaRPr lang="en-US"/>
          </a:p>
        </p:txBody>
      </p:sp>
    </p:spTree>
    <p:extLst>
      <p:ext uri="{BB962C8B-B14F-4D97-AF65-F5344CB8AC3E}">
        <p14:creationId xmlns:p14="http://schemas.microsoft.com/office/powerpoint/2010/main" val="2950005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97A3FA0-A8D5-D040-80CD-84E019D885E0}" type="slidenum">
              <a:rPr lang="en-US" smtClean="0"/>
              <a:t>9</a:t>
            </a:fld>
            <a:endParaRPr lang="en-US"/>
          </a:p>
        </p:txBody>
      </p:sp>
    </p:spTree>
    <p:extLst>
      <p:ext uri="{BB962C8B-B14F-4D97-AF65-F5344CB8AC3E}">
        <p14:creationId xmlns:p14="http://schemas.microsoft.com/office/powerpoint/2010/main" val="115209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Based on detailed field observations at various sites, we modelled changes of permafrost with time under drained lake basins. The result shows significant impacts of ecological succession and climate warming on permafrost aggradation at beginning and degradation later on. Different drainage time also has significant impacts due to climate warming.</a:t>
            </a:r>
            <a:endParaRPr lang="en-US" dirty="0"/>
          </a:p>
        </p:txBody>
      </p:sp>
      <p:sp>
        <p:nvSpPr>
          <p:cNvPr id="4" name="Slide Number Placeholder 3"/>
          <p:cNvSpPr>
            <a:spLocks noGrp="1"/>
          </p:cNvSpPr>
          <p:nvPr>
            <p:ph type="sldNum" sz="quarter" idx="5"/>
          </p:nvPr>
        </p:nvSpPr>
        <p:spPr/>
        <p:txBody>
          <a:bodyPr/>
          <a:lstStyle/>
          <a:p>
            <a:fld id="{0E4DDE24-E4FC-3547-9963-8614D2AE0343}" type="slidenum">
              <a:rPr lang="en-US" smtClean="0"/>
              <a:t>10</a:t>
            </a:fld>
            <a:endParaRPr lang="en-US"/>
          </a:p>
        </p:txBody>
      </p:sp>
    </p:spTree>
    <p:extLst>
      <p:ext uri="{BB962C8B-B14F-4D97-AF65-F5344CB8AC3E}">
        <p14:creationId xmlns:p14="http://schemas.microsoft.com/office/powerpoint/2010/main" val="117220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Low topographic variation limits typical representative hillslope parameterization for Great Slave Lake region. Using remote sensing ecotype and drainage informs CLM-HH subsurface drainage efficiency. </a:t>
            </a:r>
            <a:r>
              <a:rPr lang="en-US" sz="1200" b="0" i="1" kern="1200">
                <a:solidFill>
                  <a:schemeClr val="tx1"/>
                </a:solidFill>
                <a:effectLst/>
                <a:latin typeface="+mn-lt"/>
                <a:ea typeface="+mn-ea"/>
                <a:cs typeface="+mn-cs"/>
              </a:rPr>
              <a:t>Shown CLM-HH </a:t>
            </a:r>
            <a:r>
              <a:rPr lang="en-US" sz="1200" b="0" i="1" kern="1200" dirty="0">
                <a:solidFill>
                  <a:schemeClr val="tx1"/>
                </a:solidFill>
                <a:effectLst/>
                <a:latin typeface="+mn-lt"/>
                <a:ea typeface="+mn-ea"/>
                <a:cs typeface="+mn-cs"/>
              </a:rPr>
              <a:t>modeled surface water inundation for May and August compared to landcover type classification derived from remotely sensed maps for peatland/upland ecotype (</a:t>
            </a:r>
            <a:r>
              <a:rPr lang="en-US" sz="1200" b="0" i="1" kern="1200" dirty="0" err="1">
                <a:solidFill>
                  <a:schemeClr val="tx1"/>
                </a:solidFill>
                <a:effectLst/>
                <a:latin typeface="+mn-lt"/>
                <a:ea typeface="+mn-ea"/>
                <a:cs typeface="+mn-cs"/>
              </a:rPr>
              <a:t>Bourgeau</a:t>
            </a:r>
            <a:r>
              <a:rPr lang="en-US" sz="1200" b="0" i="1" kern="1200" dirty="0">
                <a:solidFill>
                  <a:schemeClr val="tx1"/>
                </a:solidFill>
                <a:effectLst/>
                <a:latin typeface="+mn-lt"/>
                <a:ea typeface="+mn-ea"/>
                <a:cs typeface="+mn-cs"/>
              </a:rPr>
              <a:t>-Chavez 2019) and soil drainage (</a:t>
            </a:r>
            <a:r>
              <a:rPr lang="en-US" sz="1200" b="0" i="1" kern="1200" dirty="0" err="1">
                <a:solidFill>
                  <a:schemeClr val="tx1"/>
                </a:solidFill>
                <a:effectLst/>
                <a:latin typeface="+mn-lt"/>
                <a:ea typeface="+mn-ea"/>
                <a:cs typeface="+mn-cs"/>
              </a:rPr>
              <a:t>Poley</a:t>
            </a:r>
            <a:r>
              <a:rPr lang="en-US" sz="1200" b="0" i="1" kern="1200" dirty="0">
                <a:solidFill>
                  <a:schemeClr val="tx1"/>
                </a:solidFill>
                <a:effectLst/>
                <a:latin typeface="+mn-lt"/>
                <a:ea typeface="+mn-ea"/>
                <a:cs typeface="+mn-cs"/>
              </a:rPr>
              <a:t> et al 2020, 2021). CLM-HH subdomain simulations indicate this method as a proxy for subsurface drainage efficiency captures spatial heterogeneity of surface water and soil moisture conditions through time. </a:t>
            </a:r>
            <a:r>
              <a:rPr lang="en-US" sz="1200" b="0" i="1" kern="1200" dirty="0">
                <a:solidFill>
                  <a:schemeClr val="tx1">
                    <a:lumMod val="50000"/>
                  </a:schemeClr>
                </a:solidFill>
                <a:effectLst/>
                <a:latin typeface="+mn-lt"/>
                <a:ea typeface="Helvetica Neue" panose="02000503000000020004" pitchFamily="2" charset="0"/>
                <a:cs typeface="Helvetica Neue" panose="02000503000000020004" pitchFamily="2" charset="0"/>
                <a:sym typeface="Josefin Sans Light"/>
              </a:rPr>
              <a:t>R</a:t>
            </a:r>
            <a:r>
              <a:rPr lang="en-US" sz="1200" i="1" dirty="0">
                <a:solidFill>
                  <a:schemeClr val="tx1">
                    <a:lumMod val="50000"/>
                  </a:schemeClr>
                </a:solidFill>
                <a:latin typeface="+mn-lt"/>
                <a:ea typeface="Helvetica Neue" panose="02000503000000020004" pitchFamily="2" charset="0"/>
                <a:cs typeface="Helvetica Neue" panose="02000503000000020004" pitchFamily="2" charset="0"/>
                <a:sym typeface="Josefin Sans Light"/>
              </a:rPr>
              <a:t>emapping these representative CLM-HH columns across the grid visualizes variability informed by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Next step is to test with FATES on each CLM-HH column for vegetation and fire response to variability in drainage and water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96DFEE2-E1EA-1C41-AF65-B578003A327B}" type="slidenum">
              <a:rPr lang="en-US" smtClean="0"/>
              <a:t>12</a:t>
            </a:fld>
            <a:endParaRPr lang="en-US"/>
          </a:p>
        </p:txBody>
      </p:sp>
    </p:spTree>
    <p:extLst>
      <p:ext uri="{BB962C8B-B14F-4D97-AF65-F5344CB8AC3E}">
        <p14:creationId xmlns:p14="http://schemas.microsoft.com/office/powerpoint/2010/main" val="3207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sediment thermodynamic and salinity model to represent subsea permafrost and methane hydrate dynamics on the continental shelf off Alaska and Siberia.  The hydrate stability zone represents the depths where pressure and temperature allow the formation of methane clathrates.  The gas impermeability</a:t>
            </a:r>
            <a:r>
              <a:rPr lang="en-US" baseline="0" dirty="0"/>
              <a:t> zone represents the depths where pore ice prevents the upward diffusion of methane gas.  A hot spot releasing methane into the ocean develops when both zones disappear.</a:t>
            </a:r>
            <a:endParaRPr lang="en-US" dirty="0"/>
          </a:p>
        </p:txBody>
      </p:sp>
      <p:sp>
        <p:nvSpPr>
          <p:cNvPr id="4" name="Slide Number Placeholder 3"/>
          <p:cNvSpPr>
            <a:spLocks noGrp="1"/>
          </p:cNvSpPr>
          <p:nvPr>
            <p:ph type="sldNum" sz="quarter" idx="10"/>
          </p:nvPr>
        </p:nvSpPr>
        <p:spPr/>
        <p:txBody>
          <a:bodyPr/>
          <a:lstStyle/>
          <a:p>
            <a:fld id="{A7980BE4-16FF-4E69-A5DE-69FFB67A38A7}" type="slidenum">
              <a:rPr lang="en-US" smtClean="0"/>
              <a:t>13</a:t>
            </a:fld>
            <a:endParaRPr lang="en-US"/>
          </a:p>
        </p:txBody>
      </p:sp>
    </p:spTree>
    <p:extLst>
      <p:ext uri="{BB962C8B-B14F-4D97-AF65-F5344CB8AC3E}">
        <p14:creationId xmlns:p14="http://schemas.microsoft.com/office/powerpoint/2010/main" val="24972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Renato K. Braghiere</a:t>
            </a:r>
            <a:r>
              <a:rPr lang="en-US" sz="1200" b="0" i="0" u="none" strike="noStrike" kern="1200" baseline="30000" dirty="0">
                <a:solidFill>
                  <a:schemeClr val="tx1"/>
                </a:solidFill>
                <a:effectLst/>
                <a:latin typeface="+mn-lt"/>
                <a:ea typeface="+mn-ea"/>
                <a:cs typeface="+mn-cs"/>
              </a:rPr>
              <a:t>1,2*</a:t>
            </a:r>
            <a:r>
              <a:rPr lang="en-US" sz="1200" b="0" i="0" u="none" strike="noStrike" kern="1200" dirty="0">
                <a:solidFill>
                  <a:schemeClr val="tx1"/>
                </a:solidFill>
                <a:effectLst/>
                <a:latin typeface="+mn-lt"/>
                <a:ea typeface="+mn-ea"/>
                <a:cs typeface="+mn-cs"/>
              </a:rPr>
              <a:t>, Joshua B. Fisher</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Kimberley R. Miner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Charles E. Miller</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John R. Worden</a:t>
            </a:r>
            <a:r>
              <a:rPr lang="en-US" sz="1200" b="0" i="0" u="none" strike="noStrike" kern="1200" baseline="30000" dirty="0">
                <a:solidFill>
                  <a:schemeClr val="tx1"/>
                </a:solidFill>
                <a:effectLst/>
                <a:latin typeface="+mn-lt"/>
                <a:ea typeface="+mn-ea"/>
                <a:cs typeface="+mn-cs"/>
              </a:rPr>
              <a:t>1</a:t>
            </a:r>
            <a:r>
              <a:rPr lang="en-US" sz="1200" b="0" i="0" u="none" strike="noStrike" kern="1200" dirty="0">
                <a:solidFill>
                  <a:schemeClr val="tx1"/>
                </a:solidFill>
                <a:effectLst/>
                <a:latin typeface="+mn-lt"/>
                <a:ea typeface="+mn-ea"/>
                <a:cs typeface="+mn-cs"/>
              </a:rPr>
              <a:t>, David S. Schimel</a:t>
            </a:r>
            <a:r>
              <a:rPr lang="en-US" sz="1200" b="0" i="0" u="none" strike="noStrike"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last one are the ILAMB overall scores for different variables and data products. The blue box explains how it works. Each quadrant associates with one CMIP and area (globe or </a:t>
            </a:r>
            <a:r>
              <a:rPr lang="en-US" sz="1200" b="0" i="0" kern="1200" dirty="0" err="1">
                <a:solidFill>
                  <a:schemeClr val="tx1"/>
                </a:solidFill>
                <a:effectLst/>
                <a:latin typeface="+mn-lt"/>
                <a:ea typeface="+mn-ea"/>
                <a:cs typeface="+mn-cs"/>
              </a:rPr>
              <a:t>ABoVE</a:t>
            </a:r>
            <a:r>
              <a:rPr lang="en-US" sz="1200" b="0" i="0" kern="1200" dirty="0">
                <a:solidFill>
                  <a:schemeClr val="tx1"/>
                </a:solidFill>
                <a:effectLst/>
                <a:latin typeface="+mn-lt"/>
                <a:ea typeface="+mn-ea"/>
                <a:cs typeface="+mn-cs"/>
              </a:rPr>
              <a:t>). Basically showing that CMIP6 is better than CMIP5 for most variables, except soil carbon and turnover time.</a:t>
            </a:r>
            <a:endParaRPr lang="en-US" dirty="0"/>
          </a:p>
        </p:txBody>
      </p:sp>
      <p:sp>
        <p:nvSpPr>
          <p:cNvPr id="4" name="Slide Number Placeholder 3"/>
          <p:cNvSpPr>
            <a:spLocks noGrp="1"/>
          </p:cNvSpPr>
          <p:nvPr>
            <p:ph type="sldNum" sz="quarter" idx="5"/>
          </p:nvPr>
        </p:nvSpPr>
        <p:spPr/>
        <p:txBody>
          <a:bodyPr/>
          <a:lstStyle/>
          <a:p>
            <a:fld id="{9B81E368-782D-0F43-AFBB-365E503090D5}" type="slidenum">
              <a:rPr lang="en-US" smtClean="0"/>
              <a:t>14</a:t>
            </a:fld>
            <a:endParaRPr lang="en-US"/>
          </a:p>
        </p:txBody>
      </p:sp>
    </p:spTree>
    <p:extLst>
      <p:ext uri="{BB962C8B-B14F-4D97-AF65-F5344CB8AC3E}">
        <p14:creationId xmlns:p14="http://schemas.microsoft.com/office/powerpoint/2010/main" val="309685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AA15F2-90B9-0E41-B017-DFB4C1A694C2}"/>
              </a:ext>
            </a:extLst>
          </p:cNvPr>
          <p:cNvSpPr>
            <a:spLocks noGrp="1"/>
          </p:cNvSpPr>
          <p:nvPr>
            <p:ph type="title"/>
          </p:nvPr>
        </p:nvSpPr>
        <p:spPr>
          <a:xfrm>
            <a:off x="838200" y="1965324"/>
            <a:ext cx="10515600" cy="1325563"/>
          </a:xfrm>
          <a:prstGeom prst="rect">
            <a:avLst/>
          </a:prstGeom>
        </p:spPr>
        <p:txBody>
          <a:bodyPr/>
          <a:lstStyle>
            <a:lvl1pPr algn="ctr">
              <a:defRPr b="1"/>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4EB92E42-8CFB-7C41-B3DF-D19C95B17D47}"/>
              </a:ext>
            </a:extLst>
          </p:cNvPr>
          <p:cNvSpPr>
            <a:spLocks noGrp="1"/>
          </p:cNvSpPr>
          <p:nvPr>
            <p:ph type="body" sz="quarter" idx="10" hasCustomPrompt="1"/>
          </p:nvPr>
        </p:nvSpPr>
        <p:spPr>
          <a:xfrm>
            <a:off x="838200" y="3786809"/>
            <a:ext cx="10515600" cy="1243013"/>
          </a:xfrm>
          <a:prstGeom prst="rect">
            <a:avLst/>
          </a:prstGeom>
        </p:spPr>
        <p:txBody>
          <a:bodyPr/>
          <a:lstStyle>
            <a:lvl1pPr marL="0" indent="0" algn="ctr">
              <a:buNone/>
              <a:defRPr/>
            </a:lvl1pPr>
          </a:lstStyle>
          <a:p>
            <a:pPr lvl="0"/>
            <a:r>
              <a:rPr lang="en-US" dirty="0"/>
              <a:t>Authors</a:t>
            </a:r>
          </a:p>
        </p:txBody>
      </p:sp>
    </p:spTree>
    <p:extLst>
      <p:ext uri="{BB962C8B-B14F-4D97-AF65-F5344CB8AC3E}">
        <p14:creationId xmlns:p14="http://schemas.microsoft.com/office/powerpoint/2010/main" val="139861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1471929"/>
            <a:ext cx="10962861" cy="787814"/>
          </a:xfrm>
          <a:prstGeom prst="rect">
            <a:avLst/>
          </a:prstGeo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538245"/>
            <a:ext cx="10962861" cy="39203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070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D4B83F-A169-9246-8809-47DED26A437D}"/>
              </a:ext>
            </a:extLst>
          </p:cNvPr>
          <p:cNvSpPr>
            <a:spLocks noGrp="1"/>
          </p:cNvSpPr>
          <p:nvPr>
            <p:ph type="dt" sz="half" idx="10"/>
          </p:nvPr>
        </p:nvSpPr>
        <p:spPr/>
        <p:txBody>
          <a:bodyPr/>
          <a:lstStyle/>
          <a:p>
            <a:fld id="{483F2A36-C854-1940-994A-114221EAF953}" type="datetimeFigureOut">
              <a:rPr lang="en-US" smtClean="0"/>
              <a:t>5/10/22</a:t>
            </a:fld>
            <a:endParaRPr lang="en-US"/>
          </a:p>
        </p:txBody>
      </p:sp>
      <p:sp>
        <p:nvSpPr>
          <p:cNvPr id="3" name="Footer Placeholder 2">
            <a:extLst>
              <a:ext uri="{FF2B5EF4-FFF2-40B4-BE49-F238E27FC236}">
                <a16:creationId xmlns:a16="http://schemas.microsoft.com/office/drawing/2014/main" id="{0E513DA9-BB81-E74E-BB7C-5DCD81C5A6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215063-B39F-B14A-B05E-71573CEFF573}"/>
              </a:ext>
            </a:extLst>
          </p:cNvPr>
          <p:cNvSpPr>
            <a:spLocks noGrp="1"/>
          </p:cNvSpPr>
          <p:nvPr>
            <p:ph type="sldNum" sz="quarter" idx="12"/>
          </p:nvPr>
        </p:nvSpPr>
        <p:spPr/>
        <p:txBody>
          <a:bodyPr/>
          <a:lstStyle/>
          <a:p>
            <a:fld id="{34F5156F-9085-0849-89ED-CF05DBE9BC3E}" type="slidenum">
              <a:rPr lang="en-US" smtClean="0"/>
              <a:t>‹#›</a:t>
            </a:fld>
            <a:endParaRPr lang="en-US"/>
          </a:p>
        </p:txBody>
      </p:sp>
    </p:spTree>
    <p:extLst>
      <p:ext uri="{BB962C8B-B14F-4D97-AF65-F5344CB8AC3E}">
        <p14:creationId xmlns:p14="http://schemas.microsoft.com/office/powerpoint/2010/main" val="312454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C55A-D34D-4047-9DAF-17563CB43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BF04C-F1EC-D448-A6B4-3E8B08EE32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40925-7329-9146-BD9D-3F4F7D7D7753}"/>
              </a:ext>
            </a:extLst>
          </p:cNvPr>
          <p:cNvSpPr>
            <a:spLocks noGrp="1"/>
          </p:cNvSpPr>
          <p:nvPr>
            <p:ph type="dt" sz="half" idx="10"/>
          </p:nvPr>
        </p:nvSpPr>
        <p:spPr/>
        <p:txBody>
          <a:bodyPr/>
          <a:lstStyle/>
          <a:p>
            <a:fld id="{483F2A36-C854-1940-994A-114221EAF953}" type="datetimeFigureOut">
              <a:rPr lang="en-US" smtClean="0"/>
              <a:t>5/10/22</a:t>
            </a:fld>
            <a:endParaRPr lang="en-US"/>
          </a:p>
        </p:txBody>
      </p:sp>
      <p:sp>
        <p:nvSpPr>
          <p:cNvPr id="5" name="Footer Placeholder 4">
            <a:extLst>
              <a:ext uri="{FF2B5EF4-FFF2-40B4-BE49-F238E27FC236}">
                <a16:creationId xmlns:a16="http://schemas.microsoft.com/office/drawing/2014/main" id="{F8590BA0-CF20-984A-902D-96795CEC2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9D303-CCE4-0840-8628-834809E5D21E}"/>
              </a:ext>
            </a:extLst>
          </p:cNvPr>
          <p:cNvSpPr>
            <a:spLocks noGrp="1"/>
          </p:cNvSpPr>
          <p:nvPr>
            <p:ph type="sldNum" sz="quarter" idx="12"/>
          </p:nvPr>
        </p:nvSpPr>
        <p:spPr/>
        <p:txBody>
          <a:bodyPr/>
          <a:lstStyle/>
          <a:p>
            <a:fld id="{34F5156F-9085-0849-89ED-CF05DBE9BC3E}" type="slidenum">
              <a:rPr lang="en-US" smtClean="0"/>
              <a:t>‹#›</a:t>
            </a:fld>
            <a:endParaRPr lang="en-US"/>
          </a:p>
        </p:txBody>
      </p:sp>
    </p:spTree>
    <p:extLst>
      <p:ext uri="{BB962C8B-B14F-4D97-AF65-F5344CB8AC3E}">
        <p14:creationId xmlns:p14="http://schemas.microsoft.com/office/powerpoint/2010/main" val="416854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73DD9-4FC3-9645-86D2-D88008258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D57E33-3BE7-5041-A504-CD9B84C4D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F159CE-30BE-F64E-B2CB-9AF2F495D409}"/>
              </a:ext>
            </a:extLst>
          </p:cNvPr>
          <p:cNvSpPr>
            <a:spLocks noGrp="1"/>
          </p:cNvSpPr>
          <p:nvPr>
            <p:ph type="dt" sz="half" idx="10"/>
          </p:nvPr>
        </p:nvSpPr>
        <p:spPr/>
        <p:txBody>
          <a:bodyPr/>
          <a:lstStyle/>
          <a:p>
            <a:fld id="{483F2A36-C854-1940-994A-114221EAF953}" type="datetimeFigureOut">
              <a:rPr lang="en-US" smtClean="0"/>
              <a:t>5/10/22</a:t>
            </a:fld>
            <a:endParaRPr lang="en-US"/>
          </a:p>
        </p:txBody>
      </p:sp>
      <p:sp>
        <p:nvSpPr>
          <p:cNvPr id="5" name="Footer Placeholder 4">
            <a:extLst>
              <a:ext uri="{FF2B5EF4-FFF2-40B4-BE49-F238E27FC236}">
                <a16:creationId xmlns:a16="http://schemas.microsoft.com/office/drawing/2014/main" id="{D8A9955D-30DB-2441-8161-49C5CA621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ACA0E-3DAC-984B-A80B-6CAF9AEF9AF7}"/>
              </a:ext>
            </a:extLst>
          </p:cNvPr>
          <p:cNvSpPr>
            <a:spLocks noGrp="1"/>
          </p:cNvSpPr>
          <p:nvPr>
            <p:ph type="sldNum" sz="quarter" idx="12"/>
          </p:nvPr>
        </p:nvSpPr>
        <p:spPr/>
        <p:txBody>
          <a:bodyPr/>
          <a:lstStyle/>
          <a:p>
            <a:fld id="{34F5156F-9085-0849-89ED-CF05DBE9BC3E}" type="slidenum">
              <a:rPr lang="en-US" smtClean="0"/>
              <a:t>‹#›</a:t>
            </a:fld>
            <a:endParaRPr lang="en-US"/>
          </a:p>
        </p:txBody>
      </p:sp>
    </p:spTree>
    <p:extLst>
      <p:ext uri="{BB962C8B-B14F-4D97-AF65-F5344CB8AC3E}">
        <p14:creationId xmlns:p14="http://schemas.microsoft.com/office/powerpoint/2010/main" val="4017293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p:cSld name="1_Content">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614569" y="1471929"/>
            <a:ext cx="10962861" cy="7878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
          <p:cNvSpPr txBox="1">
            <a:spLocks noGrp="1"/>
          </p:cNvSpPr>
          <p:nvPr>
            <p:ph type="body" idx="1"/>
          </p:nvPr>
        </p:nvSpPr>
        <p:spPr>
          <a:xfrm>
            <a:off x="614569" y="2538245"/>
            <a:ext cx="10962861" cy="392030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9911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9"/>
          <p:cNvSpPr txBox="1">
            <a:spLocks noGrp="1"/>
          </p:cNvSpPr>
          <p:nvPr>
            <p:ph type="body" idx="1"/>
          </p:nvPr>
        </p:nvSpPr>
        <p:spPr>
          <a:xfrm>
            <a:off x="609600" y="1600208"/>
            <a:ext cx="5384800" cy="4525963"/>
          </a:xfrm>
          <a:prstGeom prst="rect">
            <a:avLst/>
          </a:prstGeom>
          <a:noFill/>
          <a:ln>
            <a:noFill/>
          </a:ln>
        </p:spPr>
        <p:txBody>
          <a:bodyPr spcFirstLastPara="1" wrap="square" lIns="91425" tIns="45700" rIns="91425" bIns="45700" anchor="t" anchorCtr="0"/>
          <a:lstStyle>
            <a:lvl1pPr marL="457189" marR="0" lvl="0"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377" marR="0" lvl="1" indent="-329429"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566" marR="0" lvl="2"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754" marR="0" lvl="3"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5943" marR="0" lvl="4" indent="-295839"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131" marR="0" lvl="5"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320" marR="0" lvl="6"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509" marR="0" lvl="7"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697" marR="0" lvl="8"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endParaRPr/>
          </a:p>
        </p:txBody>
      </p:sp>
      <p:sp>
        <p:nvSpPr>
          <p:cNvPr id="39" name="Google Shape;39;p9"/>
          <p:cNvSpPr txBox="1">
            <a:spLocks noGrp="1"/>
          </p:cNvSpPr>
          <p:nvPr>
            <p:ph type="body" idx="2"/>
          </p:nvPr>
        </p:nvSpPr>
        <p:spPr>
          <a:xfrm>
            <a:off x="6197600" y="1600208"/>
            <a:ext cx="5384800" cy="4525963"/>
          </a:xfrm>
          <a:prstGeom prst="rect">
            <a:avLst/>
          </a:prstGeom>
          <a:noFill/>
          <a:ln>
            <a:noFill/>
          </a:ln>
        </p:spPr>
        <p:txBody>
          <a:bodyPr spcFirstLastPara="1" wrap="square" lIns="91425" tIns="45700" rIns="91425" bIns="45700" anchor="t" anchorCtr="0"/>
          <a:lstStyle>
            <a:lvl1pPr marL="457189" marR="0" lvl="0" indent="-340669"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377" marR="0" lvl="1" indent="-329429" algn="l" rtl="0">
              <a:spcBef>
                <a:spcPts val="317"/>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566" marR="0" lvl="2" indent="-318253" algn="l" rtl="0">
              <a:spcBef>
                <a:spcPts val="283"/>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754" marR="0" lvl="3" indent="-307015"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5943" marR="0" lvl="4" indent="-295839"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131" marR="0" lvl="5"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6pPr>
            <a:lvl7pPr marL="3200320" marR="0" lvl="6"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7pPr>
            <a:lvl8pPr marL="3657509" marR="0" lvl="7"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8pPr>
            <a:lvl9pPr marL="4114697" marR="0" lvl="8" indent="-329430" algn="l" rtl="0">
              <a:spcBef>
                <a:spcPts val="317"/>
              </a:spcBef>
              <a:spcAft>
                <a:spcPts val="0"/>
              </a:spcAft>
              <a:buClr>
                <a:schemeClr val="dk1"/>
              </a:buClr>
              <a:buSzPts val="1588"/>
              <a:buFont typeface="Arial"/>
              <a:buChar char="•"/>
              <a:defRPr sz="1588" b="0" i="0" u="none" strike="noStrike" cap="none">
                <a:solidFill>
                  <a:schemeClr val="dk1"/>
                </a:solidFill>
                <a:latin typeface="Calibri"/>
                <a:ea typeface="Calibri"/>
                <a:cs typeface="Calibri"/>
                <a:sym typeface="Calibri"/>
              </a:defRPr>
            </a:lvl9pPr>
          </a:lstStyle>
          <a:p>
            <a:endParaRPr/>
          </a:p>
        </p:txBody>
      </p:sp>
      <p:sp>
        <p:nvSpPr>
          <p:cNvPr id="2" name="Footer Placeholder 1">
            <a:extLst>
              <a:ext uri="{FF2B5EF4-FFF2-40B4-BE49-F238E27FC236}">
                <a16:creationId xmlns:a16="http://schemas.microsoft.com/office/drawing/2014/main" id="{53E168F1-0196-584F-A522-A47191C2AEE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948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0317F-6C77-0367-05E8-7BC05FF67707}"/>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1541056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 id="2147483660" r:id="rId6"/>
    <p:sldLayoutId id="214748366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5.tiff"/><Relationship Id="rId5" Type="http://schemas.openxmlformats.org/officeDocument/2006/relationships/image" Target="../media/image34.emf"/><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tiff"/><Relationship Id="rId1" Type="http://schemas.openxmlformats.org/officeDocument/2006/relationships/slideLayout" Target="../slideLayouts/slideLayout3.xml"/><Relationship Id="rId5" Type="http://schemas.openxmlformats.org/officeDocument/2006/relationships/image" Target="../media/image67.gif"/><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315F-5AF8-EA44-84EE-825911081A45}"/>
              </a:ext>
            </a:extLst>
          </p:cNvPr>
          <p:cNvSpPr txBox="1">
            <a:spLocks/>
          </p:cNvSpPr>
          <p:nvPr/>
        </p:nvSpPr>
        <p:spPr>
          <a:xfrm>
            <a:off x="0" y="1316659"/>
            <a:ext cx="12192000" cy="1006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Avenir Next" charset="0"/>
                <a:ea typeface="Avenir Next" charset="0"/>
                <a:cs typeface="Avenir Next" charset="0"/>
              </a:rPr>
              <a:t>ABoVE</a:t>
            </a:r>
            <a:r>
              <a:rPr lang="en-US" dirty="0">
                <a:latin typeface="Avenir Next" charset="0"/>
                <a:ea typeface="Avenir Next" charset="0"/>
                <a:cs typeface="Avenir Next" charset="0"/>
              </a:rPr>
              <a:t> Modeling Working Group</a:t>
            </a:r>
          </a:p>
        </p:txBody>
      </p:sp>
      <p:sp>
        <p:nvSpPr>
          <p:cNvPr id="3" name="Subtitle 2">
            <a:extLst>
              <a:ext uri="{FF2B5EF4-FFF2-40B4-BE49-F238E27FC236}">
                <a16:creationId xmlns:a16="http://schemas.microsoft.com/office/drawing/2014/main" id="{0FA4C250-14F5-DC46-823A-594692A710AA}"/>
              </a:ext>
            </a:extLst>
          </p:cNvPr>
          <p:cNvSpPr txBox="1">
            <a:spLocks/>
          </p:cNvSpPr>
          <p:nvPr/>
        </p:nvSpPr>
        <p:spPr>
          <a:xfrm>
            <a:off x="2696242" y="1981415"/>
            <a:ext cx="6569900" cy="4935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
              </a:spcBef>
            </a:pPr>
            <a:r>
              <a:rPr lang="en-US" sz="800" b="1" kern="0" cap="all" spc="400" dirty="0">
                <a:latin typeface="Avenir Next Demi Bold" charset="0"/>
                <a:ea typeface="Avenir Next Demi Bold" charset="0"/>
                <a:cs typeface="Avenir Next Demi Bold" charset="0"/>
              </a:rPr>
              <a:t>Joshua B. Fisher </a:t>
            </a:r>
            <a:r>
              <a:rPr lang="en-US" sz="800" kern="0" cap="all" spc="400" dirty="0">
                <a:latin typeface="Avenir Next" charset="0"/>
                <a:ea typeface="Avenir Next" charset="0"/>
                <a:cs typeface="Avenir Next" charset="0"/>
              </a:rPr>
              <a:t>(</a:t>
            </a:r>
            <a:r>
              <a:rPr lang="en-US" sz="800" kern="0" cap="all" spc="400" dirty="0">
                <a:solidFill>
                  <a:srgbClr val="C00000"/>
                </a:solidFill>
                <a:latin typeface="Avenir Next" charset="0"/>
                <a:ea typeface="Avenir Next" charset="0"/>
                <a:cs typeface="Avenir Next" charset="0"/>
              </a:rPr>
              <a:t>CHAPMAN U. </a:t>
            </a:r>
            <a:r>
              <a:rPr lang="en-US" sz="800" kern="0" cap="all" spc="400" dirty="0">
                <a:latin typeface="Avenir Next" charset="0"/>
                <a:ea typeface="Avenir Next" charset="0"/>
                <a:cs typeface="Avenir Next" charset="0"/>
              </a:rPr>
              <a:t>| </a:t>
            </a:r>
            <a:r>
              <a:rPr lang="en-US" sz="800" i="1" kern="0" cap="all" spc="400" dirty="0">
                <a:latin typeface="Avenir Next" charset="0"/>
                <a:ea typeface="Avenir Next" charset="0"/>
                <a:cs typeface="Avenir Next" charset="0"/>
              </a:rPr>
              <a:t>WG Lead</a:t>
            </a:r>
            <a:r>
              <a:rPr lang="en-US" sz="8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Amanda </a:t>
            </a:r>
            <a:r>
              <a:rPr lang="en-US" sz="600" kern="0" cap="all" spc="400" dirty="0" err="1">
                <a:solidFill>
                  <a:schemeClr val="tx1">
                    <a:lumMod val="75000"/>
                    <a:lumOff val="25000"/>
                  </a:schemeClr>
                </a:solidFill>
                <a:latin typeface="Avenir Next" charset="0"/>
                <a:ea typeface="Avenir Next" charset="0"/>
                <a:cs typeface="Avenir Next" charset="0"/>
              </a:rPr>
              <a:t>armstrong</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U.Virginia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KAZEM BAKIAN DOGAHEH (</a:t>
            </a:r>
            <a:r>
              <a:rPr lang="en-US" sz="600" kern="0" cap="all" spc="400" dirty="0">
                <a:solidFill>
                  <a:srgbClr val="C00000"/>
                </a:solidFill>
                <a:latin typeface="Avenir Next" charset="0"/>
              </a:rPr>
              <a:t>USC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LEAH BIRCH (</a:t>
            </a:r>
            <a:r>
              <a:rPr lang="en-US" sz="600" kern="0" cap="all" spc="400" dirty="0" err="1">
                <a:solidFill>
                  <a:srgbClr val="C00000"/>
                </a:solidFill>
                <a:latin typeface="Avenir Next" charset="0"/>
              </a:rPr>
              <a:t>WcRC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RENATO BRAGHIERE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BYRNE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ABHISHEK CHATTERJEE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MIN CHEN (</a:t>
            </a:r>
            <a:r>
              <a:rPr lang="en-US" sz="600" kern="0" cap="all" spc="400" dirty="0">
                <a:solidFill>
                  <a:srgbClr val="C00000"/>
                </a:solidFill>
                <a:latin typeface="Avenir Next" charset="0"/>
              </a:rPr>
              <a:t>U.WISCONSIN</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ROISIN COMMANE (</a:t>
            </a:r>
            <a:r>
              <a:rPr lang="en-US" sz="600" kern="0" cap="all" spc="400" dirty="0">
                <a:solidFill>
                  <a:srgbClr val="C00000"/>
                </a:solidFill>
                <a:latin typeface="Avenir Next" charset="0"/>
              </a:rPr>
              <a:t>COLUMBIA</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t>
            </a:r>
            <a:r>
              <a:rPr lang="en-US" sz="600" kern="0" cap="all" spc="400" dirty="0">
                <a:solidFill>
                  <a:schemeClr val="tx1">
                    <a:lumMod val="75000"/>
                    <a:lumOff val="25000"/>
                  </a:schemeClr>
                </a:solidFill>
                <a:latin typeface="Avenir Next" charset="0"/>
                <a:ea typeface="Avenir Next" charset="0"/>
                <a:cs typeface="Avenir Next" charset="0"/>
              </a:rPr>
              <a:t>)</a:t>
            </a:r>
            <a:endParaRPr lang="en-US" sz="600" kern="0" cap="all" spc="400" dirty="0">
              <a:solidFill>
                <a:srgbClr val="C00000"/>
              </a:solidFill>
              <a:latin typeface="Avenir Next" charset="0"/>
            </a:endParaRP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ADRIANNA FOSTER (</a:t>
            </a:r>
            <a:r>
              <a:rPr lang="en-US" sz="600" kern="0" cap="all" spc="400" dirty="0">
                <a:solidFill>
                  <a:srgbClr val="C00000"/>
                </a:solidFill>
                <a:latin typeface="Avenir Next" charset="0"/>
                <a:ea typeface="Avenir Next" charset="0"/>
                <a:cs typeface="Avenir Next" charset="0"/>
              </a:rPr>
              <a:t>NAU</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ANDY FOX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ANNA GAGNE-LANDMANN (</a:t>
            </a:r>
            <a:r>
              <a:rPr lang="en-US" sz="600" kern="0" cap="all" spc="400" dirty="0">
                <a:solidFill>
                  <a:srgbClr val="C00000"/>
                </a:solidFill>
                <a:latin typeface="Avenir Next" charset="0"/>
              </a:rPr>
              <a:t>U. </a:t>
            </a:r>
            <a:r>
              <a:rPr lang="en-US" sz="600" kern="0" cap="all" spc="400" dirty="0" err="1">
                <a:solidFill>
                  <a:srgbClr val="C00000"/>
                </a:solidFill>
                <a:latin typeface="Avenir Next" charset="0"/>
              </a:rPr>
              <a:t>laval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GAMON (</a:t>
            </a:r>
            <a:r>
              <a:rPr lang="en-US" sz="600" kern="0" cap="all" spc="400" dirty="0" err="1">
                <a:solidFill>
                  <a:srgbClr val="C00000"/>
                </a:solidFill>
                <a:latin typeface="Avenir Next" charset="0"/>
                <a:ea typeface="Avenir Next" charset="0"/>
                <a:cs typeface="Avenir Next" charset="0"/>
              </a:rPr>
              <a:t>U.Alberta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HéLÈNE</a:t>
            </a:r>
            <a:r>
              <a:rPr lang="en-US" sz="600" kern="0" cap="all" spc="400" dirty="0">
                <a:solidFill>
                  <a:schemeClr val="tx1">
                    <a:lumMod val="75000"/>
                    <a:lumOff val="25000"/>
                  </a:schemeClr>
                </a:solidFill>
                <a:latin typeface="Avenir Next" charset="0"/>
                <a:ea typeface="Avenir Next" charset="0"/>
                <a:cs typeface="Avenir Next" charset="0"/>
              </a:rPr>
              <a:t> GENET (</a:t>
            </a:r>
            <a:r>
              <a:rPr lang="en-US" sz="600" kern="0" cap="all" spc="400" dirty="0">
                <a:solidFill>
                  <a:srgbClr val="C00000"/>
                </a:solidFill>
                <a:latin typeface="Avenir Next" charset="0"/>
              </a:rPr>
              <a:t>I.ARCTIC BIOLOGY</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Scott Goetz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Daniel Hayes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U.Maine</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JOHN HENDERSON (</a:t>
            </a:r>
            <a:r>
              <a:rPr lang="en-US" sz="600" kern="0" cap="all" spc="400" dirty="0">
                <a:solidFill>
                  <a:srgbClr val="C00000"/>
                </a:solidFill>
                <a:latin typeface="Avenir Next" charset="0"/>
              </a:rPr>
              <a:t>AER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Lei Hu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Deborah Huntzinger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Xueli</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huo</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Elchin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Jafarov</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LANL</a:t>
            </a:r>
            <a:r>
              <a:rPr lang="en-US" sz="600" kern="0" cap="all" spc="400" dirty="0">
                <a:latin typeface="Avenir Next" charset="0"/>
                <a:ea typeface="Avenir Next" charset="0"/>
                <a:cs typeface="Avenir Next" charset="0"/>
              </a:rPr>
              <a:t>)</a:t>
            </a:r>
          </a:p>
          <a:p>
            <a:pPr>
              <a:spcBef>
                <a:spcPts val="50"/>
              </a:spcBef>
            </a:pPr>
            <a:r>
              <a:rPr lang="en-US" sz="600" kern="0" cap="all" spc="400" dirty="0" err="1">
                <a:latin typeface="Avenir Next" charset="0"/>
                <a:ea typeface="Avenir Next" charset="0"/>
                <a:cs typeface="Avenir Next" charset="0"/>
              </a:rPr>
              <a:t>Aleya</a:t>
            </a:r>
            <a:r>
              <a:rPr lang="en-US" sz="600" kern="0" cap="all" spc="400" dirty="0">
                <a:latin typeface="Avenir Next" charset="0"/>
                <a:ea typeface="Avenir Next" charset="0"/>
                <a:cs typeface="Avenir Next" charset="0"/>
              </a:rPr>
              <a:t> Kaushik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RALPH KEELING (</a:t>
            </a:r>
            <a:r>
              <a:rPr lang="en-US" sz="600" kern="0" cap="all" spc="400" dirty="0">
                <a:solidFill>
                  <a:srgbClr val="C00000"/>
                </a:solidFill>
                <a:latin typeface="Avenir Next" charset="0"/>
                <a:ea typeface="Avenir Next" charset="0"/>
                <a:cs typeface="Avenir Next" charset="0"/>
              </a:rPr>
              <a:t>SCRIPPS</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Kimball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U.Montana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ERIK LARSON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MARSH (</a:t>
            </a:r>
            <a:r>
              <a:rPr lang="en-US" sz="600" kern="0" cap="all" spc="400" dirty="0">
                <a:solidFill>
                  <a:srgbClr val="C00000"/>
                </a:solidFill>
                <a:latin typeface="Avenir Next" charset="0"/>
              </a:rPr>
              <a:t>WILFRID LAUERIER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Chip Miller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Dave </a:t>
            </a:r>
            <a:r>
              <a:rPr lang="en-US" sz="600" kern="0" cap="all" spc="400" dirty="0" err="1">
                <a:latin typeface="Avenir Next" charset="0"/>
                <a:ea typeface="Avenir Next" charset="0"/>
                <a:cs typeface="Avenir Next" charset="0"/>
              </a:rPr>
              <a:t>moore</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u.arizona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BILL MUNGER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Walt </a:t>
            </a:r>
            <a:r>
              <a:rPr lang="en-US" sz="600" kern="0" cap="all" spc="400" dirty="0" err="1">
                <a:solidFill>
                  <a:schemeClr val="tx1">
                    <a:lumMod val="75000"/>
                    <a:lumOff val="25000"/>
                  </a:schemeClr>
                </a:solidFill>
                <a:latin typeface="Avenir Next" charset="0"/>
                <a:ea typeface="Avenir Next" charset="0"/>
                <a:cs typeface="Avenir Next" charset="0"/>
              </a:rPr>
              <a:t>Oechel</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SDSU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NICK PARAZOO (</a:t>
            </a:r>
            <a:r>
              <a:rPr lang="en-US" sz="600" kern="0" cap="all" spc="400" dirty="0">
                <a:solidFill>
                  <a:srgbClr val="C00000"/>
                </a:solidFill>
                <a:latin typeface="Avenir Next" charset="0"/>
                <a:ea typeface="Avenir Next" charset="0"/>
                <a:cs typeface="Avenir Next" charset="0"/>
              </a:rPr>
              <a:t>NASA/JPL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Mark Piper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U.Colorado</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 Potter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NASA/Ames</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BEN POULTER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David Price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NoFC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Rogers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Kevin Schaefer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NSIDC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LUKE SCHIFERL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Christopher </a:t>
            </a:r>
            <a:r>
              <a:rPr lang="en-US" sz="600" kern="0" cap="all" spc="400" dirty="0" err="1">
                <a:solidFill>
                  <a:schemeClr val="tx1">
                    <a:lumMod val="75000"/>
                    <a:lumOff val="25000"/>
                  </a:schemeClr>
                </a:solidFill>
                <a:latin typeface="Avenir Next" charset="0"/>
                <a:ea typeface="Avenir Next" charset="0"/>
                <a:cs typeface="Avenir Next" charset="0"/>
              </a:rPr>
              <a:t>Schwalm</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Shawn </a:t>
            </a:r>
            <a:r>
              <a:rPr lang="en-US" sz="600" kern="0" cap="all" spc="400" dirty="0" err="1">
                <a:solidFill>
                  <a:schemeClr val="tx1">
                    <a:lumMod val="75000"/>
                    <a:lumOff val="25000"/>
                  </a:schemeClr>
                </a:solidFill>
                <a:latin typeface="Avenir Next" charset="0"/>
                <a:ea typeface="Avenir Next" charset="0"/>
                <a:cs typeface="Avenir Next" charset="0"/>
              </a:rPr>
              <a:t>serbin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bnl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Hank Shugart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Jackie Shuman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ncar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PETER THORNTON (</a:t>
            </a:r>
            <a:r>
              <a:rPr lang="en-US" sz="600" kern="0" cap="all" spc="400" dirty="0">
                <a:solidFill>
                  <a:srgbClr val="C00000"/>
                </a:solidFill>
                <a:latin typeface="Avenir Next" charset="0"/>
              </a:rPr>
              <a:t>ORNL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TOWNSEND (</a:t>
            </a:r>
            <a:r>
              <a:rPr lang="en-US" sz="600" kern="0" cap="all" spc="400" dirty="0">
                <a:solidFill>
                  <a:srgbClr val="C00000"/>
                </a:solidFill>
                <a:latin typeface="Avenir Next" charset="0"/>
              </a:rPr>
              <a:t>U.WISCONSIN</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Anna </a:t>
            </a:r>
            <a:r>
              <a:rPr lang="en-US" sz="600" kern="0" cap="all" spc="400" dirty="0" err="1">
                <a:latin typeface="Avenir Next" charset="0"/>
                <a:ea typeface="Avenir Next" charset="0"/>
                <a:cs typeface="Avenir Next" charset="0"/>
              </a:rPr>
              <a:t>virkkala</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JENNIFER WATTS (</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Stan </a:t>
            </a:r>
            <a:r>
              <a:rPr lang="en-US" sz="600" kern="0" cap="all" spc="400" dirty="0" err="1">
                <a:solidFill>
                  <a:schemeClr val="tx1">
                    <a:lumMod val="75000"/>
                    <a:lumOff val="25000"/>
                  </a:schemeClr>
                </a:solidFill>
                <a:latin typeface="Avenir Next" charset="0"/>
                <a:ea typeface="Avenir Next" charset="0"/>
                <a:cs typeface="Avenir Next" charset="0"/>
              </a:rPr>
              <a:t>Wullschleger</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DOE/ORNL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Yu Zhang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CCMEO</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ZHEN ZHANG (</a:t>
            </a:r>
            <a:r>
              <a:rPr lang="en-US" sz="600" kern="0" cap="all" spc="400" dirty="0">
                <a:solidFill>
                  <a:srgbClr val="C00000"/>
                </a:solidFill>
                <a:latin typeface="Avenir Next" charset="0"/>
              </a:rPr>
              <a:t>U.MARYLAND</a:t>
            </a:r>
            <a:r>
              <a:rPr lang="en-US" sz="600" kern="0" cap="all" spc="400" dirty="0">
                <a:latin typeface="Avenir Next" charset="0"/>
                <a:ea typeface="Avenir Next" charset="0"/>
                <a:cs typeface="Avenir Next" charset="0"/>
              </a:rPr>
              <a:t>)</a:t>
            </a:r>
          </a:p>
        </p:txBody>
      </p:sp>
      <p:pic>
        <p:nvPicPr>
          <p:cNvPr id="4" name="Picture 3">
            <a:extLst>
              <a:ext uri="{FF2B5EF4-FFF2-40B4-BE49-F238E27FC236}">
                <a16:creationId xmlns:a16="http://schemas.microsoft.com/office/drawing/2014/main" id="{5B1321D8-142B-5940-8D12-144ECC0F2CD7}"/>
              </a:ext>
            </a:extLst>
          </p:cNvPr>
          <p:cNvPicPr>
            <a:picLocks noChangeAspect="1"/>
          </p:cNvPicPr>
          <p:nvPr/>
        </p:nvPicPr>
        <p:blipFill>
          <a:blip r:embed="rId2"/>
          <a:stretch>
            <a:fillRect/>
          </a:stretch>
        </p:blipFill>
        <p:spPr>
          <a:xfrm>
            <a:off x="6632766" y="2979604"/>
            <a:ext cx="4189956" cy="2094978"/>
          </a:xfrm>
          <a:prstGeom prst="rect">
            <a:avLst/>
          </a:prstGeom>
          <a:effectLst>
            <a:softEdge rad="25400"/>
          </a:effectLst>
        </p:spPr>
      </p:pic>
      <p:sp>
        <p:nvSpPr>
          <p:cNvPr id="5" name="TextBox 4">
            <a:extLst>
              <a:ext uri="{FF2B5EF4-FFF2-40B4-BE49-F238E27FC236}">
                <a16:creationId xmlns:a16="http://schemas.microsoft.com/office/drawing/2014/main" id="{AA7F5199-F8D7-D349-AF69-5A34B101F811}"/>
              </a:ext>
            </a:extLst>
          </p:cNvPr>
          <p:cNvSpPr txBox="1"/>
          <p:nvPr/>
        </p:nvSpPr>
        <p:spPr>
          <a:xfrm>
            <a:off x="6595189" y="5039488"/>
            <a:ext cx="4189956" cy="369332"/>
          </a:xfrm>
          <a:prstGeom prst="rect">
            <a:avLst/>
          </a:prstGeom>
          <a:noFill/>
        </p:spPr>
        <p:txBody>
          <a:bodyPr wrap="square" rtlCol="0">
            <a:spAutoFit/>
          </a:bodyPr>
          <a:lstStyle/>
          <a:p>
            <a:r>
              <a:rPr lang="en-US" sz="900" dirty="0">
                <a:solidFill>
                  <a:srgbClr val="002060"/>
                </a:solidFill>
                <a:latin typeface="Avenir Next" charset="0"/>
                <a:ea typeface="Avenir Next" charset="0"/>
                <a:cs typeface="Avenir Next" charset="0"/>
              </a:rPr>
              <a:t>Above- modeling group working.</a:t>
            </a:r>
          </a:p>
          <a:p>
            <a:r>
              <a:rPr lang="en-US" sz="900" dirty="0">
                <a:solidFill>
                  <a:srgbClr val="002060"/>
                </a:solidFill>
                <a:latin typeface="Avenir Next" charset="0"/>
                <a:ea typeface="Avenir Next" charset="0"/>
                <a:cs typeface="Avenir Next" charset="0"/>
              </a:rPr>
              <a:t>(</a:t>
            </a:r>
            <a:r>
              <a:rPr lang="en-US" sz="900" u="sng" dirty="0">
                <a:solidFill>
                  <a:srgbClr val="002060"/>
                </a:solidFill>
                <a:latin typeface="Avenir Next" charset="0"/>
                <a:ea typeface="Avenir Next" charset="0"/>
                <a:cs typeface="Avenir Next" charset="0"/>
              </a:rPr>
              <a:t>not</a:t>
            </a:r>
            <a:r>
              <a:rPr lang="en-US" sz="900" dirty="0">
                <a:solidFill>
                  <a:srgbClr val="002060"/>
                </a:solidFill>
                <a:latin typeface="Avenir Next" charset="0"/>
                <a:ea typeface="Avenir Next" charset="0"/>
                <a:cs typeface="Avenir Next" charset="0"/>
              </a:rPr>
              <a:t> the </a:t>
            </a:r>
            <a:r>
              <a:rPr lang="en-US" sz="900" dirty="0" err="1">
                <a:solidFill>
                  <a:srgbClr val="002060"/>
                </a:solidFill>
                <a:latin typeface="Avenir Next" charset="0"/>
                <a:ea typeface="Avenir Next" charset="0"/>
                <a:cs typeface="Avenir Next" charset="0"/>
              </a:rPr>
              <a:t>ABoVE</a:t>
            </a:r>
            <a:r>
              <a:rPr lang="en-US" sz="900" dirty="0">
                <a:solidFill>
                  <a:srgbClr val="002060"/>
                </a:solidFill>
                <a:latin typeface="Avenir Next" charset="0"/>
                <a:ea typeface="Avenir Next" charset="0"/>
                <a:cs typeface="Avenir Next" charset="0"/>
              </a:rPr>
              <a:t> Modeling Working Group)</a:t>
            </a:r>
          </a:p>
        </p:txBody>
      </p:sp>
    </p:spTree>
    <p:extLst>
      <p:ext uri="{BB962C8B-B14F-4D97-AF65-F5344CB8AC3E}">
        <p14:creationId xmlns:p14="http://schemas.microsoft.com/office/powerpoint/2010/main" val="175756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a:xfrm>
            <a:off x="3194451" y="1079146"/>
            <a:ext cx="5711424" cy="4126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sp>
        <p:nvSpPr>
          <p:cNvPr id="26" name="Rectangle 25"/>
          <p:cNvSpPr/>
          <p:nvPr/>
        </p:nvSpPr>
        <p:spPr>
          <a:xfrm>
            <a:off x="70568" y="804974"/>
            <a:ext cx="3025724" cy="4800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sp>
        <p:nvSpPr>
          <p:cNvPr id="5" name="Rectangle 4"/>
          <p:cNvSpPr/>
          <p:nvPr/>
        </p:nvSpPr>
        <p:spPr>
          <a:xfrm>
            <a:off x="223468" y="121444"/>
            <a:ext cx="11734801" cy="430887"/>
          </a:xfrm>
          <a:prstGeom prst="rect">
            <a:avLst/>
          </a:prstGeom>
        </p:spPr>
        <p:txBody>
          <a:bodyPr wrap="square">
            <a:spAutoFit/>
          </a:bodyPr>
          <a:lstStyle/>
          <a:p>
            <a:r>
              <a:rPr lang="en-CA" sz="2100" b="1" dirty="0">
                <a:solidFill>
                  <a:srgbClr val="0000FF"/>
                </a:solidFill>
              </a:rPr>
              <a:t>Impacts of ecological succession and climate warming on permafrost aggradation in drained lake basins</a:t>
            </a:r>
            <a:endParaRPr lang="en-CA" sz="2100" dirty="0">
              <a:solidFill>
                <a:srgbClr val="0000FF"/>
              </a:solidFill>
            </a:endParaRPr>
          </a:p>
        </p:txBody>
      </p:sp>
      <p:sp>
        <p:nvSpPr>
          <p:cNvPr id="7" name="Rectangle 6"/>
          <p:cNvSpPr/>
          <p:nvPr/>
        </p:nvSpPr>
        <p:spPr>
          <a:xfrm>
            <a:off x="9259069" y="3620461"/>
            <a:ext cx="2825157" cy="523220"/>
          </a:xfrm>
          <a:prstGeom prst="rect">
            <a:avLst/>
          </a:prstGeom>
        </p:spPr>
        <p:txBody>
          <a:bodyPr wrap="square">
            <a:spAutoFit/>
          </a:bodyPr>
          <a:lstStyle/>
          <a:p>
            <a:r>
              <a:rPr lang="en-CA" sz="1400" b="1" dirty="0"/>
              <a:t>Study area and drained lake basins </a:t>
            </a:r>
          </a:p>
          <a:p>
            <a:r>
              <a:rPr lang="en-CA" sz="1400" b="1" dirty="0"/>
              <a:t>sampled</a:t>
            </a:r>
          </a:p>
        </p:txBody>
      </p:sp>
      <p:sp>
        <p:nvSpPr>
          <p:cNvPr id="9" name="Rectangle 8"/>
          <p:cNvSpPr/>
          <p:nvPr/>
        </p:nvSpPr>
        <p:spPr>
          <a:xfrm>
            <a:off x="80267" y="6192823"/>
            <a:ext cx="3006500" cy="523220"/>
          </a:xfrm>
          <a:prstGeom prst="rect">
            <a:avLst/>
          </a:prstGeom>
        </p:spPr>
        <p:txBody>
          <a:bodyPr wrap="square">
            <a:spAutoFit/>
          </a:bodyPr>
          <a:lstStyle/>
          <a:p>
            <a:r>
              <a:rPr lang="en-CA" sz="1400" dirty="0"/>
              <a:t>Modeled permafrost conditions under three ecological succession scenarios.</a:t>
            </a:r>
          </a:p>
        </p:txBody>
      </p:sp>
      <p:sp>
        <p:nvSpPr>
          <p:cNvPr id="11" name="Rectangle 10"/>
          <p:cNvSpPr/>
          <p:nvPr/>
        </p:nvSpPr>
        <p:spPr>
          <a:xfrm>
            <a:off x="3188785" y="5441472"/>
            <a:ext cx="6040939" cy="1046440"/>
          </a:xfrm>
          <a:prstGeom prst="rect">
            <a:avLst/>
          </a:prstGeom>
        </p:spPr>
        <p:txBody>
          <a:bodyPr wrap="square">
            <a:spAutoFit/>
          </a:bodyPr>
          <a:lstStyle/>
          <a:p>
            <a:r>
              <a:rPr lang="en-CA" sz="1400" dirty="0"/>
              <a:t>Modeled permafrost conditions for different drainage years (modeled to 2100) for two ecological succession scenarios and two climate change scenarios. </a:t>
            </a:r>
          </a:p>
          <a:p>
            <a:endParaRPr lang="en-CA" sz="600" dirty="0"/>
          </a:p>
          <a:p>
            <a:r>
              <a:rPr lang="en-CA" sz="1400" dirty="0"/>
              <a:t>The numbers are drainage years. The solid curves are depth to permafrost base and the dashed curves are depth to permafrost table. </a:t>
            </a:r>
          </a:p>
        </p:txBody>
      </p:sp>
      <p:sp>
        <p:nvSpPr>
          <p:cNvPr id="13" name="Rectangle 12"/>
          <p:cNvSpPr/>
          <p:nvPr/>
        </p:nvSpPr>
        <p:spPr>
          <a:xfrm>
            <a:off x="3370300" y="529381"/>
            <a:ext cx="8520731" cy="292388"/>
          </a:xfrm>
          <a:prstGeom prst="rect">
            <a:avLst/>
          </a:prstGeom>
        </p:spPr>
        <p:txBody>
          <a:bodyPr wrap="none">
            <a:spAutoFit/>
          </a:bodyPr>
          <a:lstStyle/>
          <a:p>
            <a:r>
              <a:rPr lang="en-CA" sz="1300" dirty="0"/>
              <a:t>(Trevor Lantz, Yu Zhang, Steven Kokelj, </a:t>
            </a:r>
            <a:r>
              <a:rPr lang="en-CA" sz="1300" i="1" dirty="0"/>
              <a:t>Permafrost and Periglacial Processes,</a:t>
            </a:r>
            <a:r>
              <a:rPr lang="en-CA" sz="1300" dirty="0"/>
              <a:t> 33(2): 176-192, 2022. </a:t>
            </a:r>
            <a:r>
              <a:rPr lang="en-CA" sz="1300" dirty="0" err="1"/>
              <a:t>doi</a:t>
            </a:r>
            <a:r>
              <a:rPr lang="en-CA" sz="1300" dirty="0"/>
              <a:t>: 10.1002/ppp.2143) </a:t>
            </a:r>
          </a:p>
        </p:txBody>
      </p:sp>
      <p:pic>
        <p:nvPicPr>
          <p:cNvPr id="21" name="Picture 20"/>
          <p:cNvPicPr>
            <a:picLocks noChangeAspect="1"/>
          </p:cNvPicPr>
          <p:nvPr/>
        </p:nvPicPr>
        <p:blipFill>
          <a:blip r:embed="rId3"/>
          <a:stretch>
            <a:fillRect/>
          </a:stretch>
        </p:blipFill>
        <p:spPr>
          <a:xfrm>
            <a:off x="559415" y="5695029"/>
            <a:ext cx="1864886" cy="446994"/>
          </a:xfrm>
          <a:prstGeom prst="rect">
            <a:avLst/>
          </a:prstGeom>
        </p:spPr>
      </p:pic>
      <p:pic>
        <p:nvPicPr>
          <p:cNvPr id="25" name="Picture 24"/>
          <p:cNvPicPr>
            <a:picLocks noChangeAspect="1"/>
          </p:cNvPicPr>
          <p:nvPr/>
        </p:nvPicPr>
        <p:blipFill>
          <a:blip r:embed="rId4"/>
          <a:stretch>
            <a:fillRect/>
          </a:stretch>
        </p:blipFill>
        <p:spPr>
          <a:xfrm>
            <a:off x="39751" y="830674"/>
            <a:ext cx="2923265" cy="4629934"/>
          </a:xfrm>
          <a:prstGeom prst="rect">
            <a:avLst/>
          </a:prstGeom>
        </p:spPr>
      </p:pic>
      <p:pic>
        <p:nvPicPr>
          <p:cNvPr id="27" name="Picture 26"/>
          <p:cNvPicPr>
            <a:picLocks noChangeAspect="1"/>
          </p:cNvPicPr>
          <p:nvPr/>
        </p:nvPicPr>
        <p:blipFill>
          <a:blip r:embed="rId5"/>
          <a:stretch>
            <a:fillRect/>
          </a:stretch>
        </p:blipFill>
        <p:spPr>
          <a:xfrm>
            <a:off x="3188786" y="1110740"/>
            <a:ext cx="5626366" cy="4037681"/>
          </a:xfrm>
          <a:prstGeom prst="rect">
            <a:avLst/>
          </a:prstGeom>
        </p:spPr>
      </p:pic>
      <p:pic>
        <p:nvPicPr>
          <p:cNvPr id="29" name="Picture 28"/>
          <p:cNvPicPr/>
          <p:nvPr/>
        </p:nvPicPr>
        <p:blipFill>
          <a:blip r:embed="rId6" cstate="print">
            <a:extLst>
              <a:ext uri="{28A0092B-C50C-407E-A947-70E740481C1C}">
                <a14:useLocalDpi xmlns:a14="http://schemas.microsoft.com/office/drawing/2010/main" val="0"/>
              </a:ext>
            </a:extLst>
          </a:blip>
          <a:stretch>
            <a:fillRect/>
          </a:stretch>
        </p:blipFill>
        <p:spPr>
          <a:xfrm>
            <a:off x="8935220" y="975945"/>
            <a:ext cx="3256780" cy="2572131"/>
          </a:xfrm>
          <a:prstGeom prst="rect">
            <a:avLst/>
          </a:prstGeom>
        </p:spPr>
      </p:pic>
      <p:sp>
        <p:nvSpPr>
          <p:cNvPr id="30" name="Rectangle 29"/>
          <p:cNvSpPr/>
          <p:nvPr/>
        </p:nvSpPr>
        <p:spPr>
          <a:xfrm>
            <a:off x="10410638" y="3596383"/>
            <a:ext cx="479618" cy="230832"/>
          </a:xfrm>
          <a:prstGeom prst="rect">
            <a:avLst/>
          </a:prstGeom>
        </p:spPr>
        <p:txBody>
          <a:bodyPr wrap="none">
            <a:spAutoFit/>
          </a:bodyPr>
          <a:lstStyle/>
          <a:p>
            <a:r>
              <a:rPr lang="en-CA" sz="900" b="1" dirty="0">
                <a:solidFill>
                  <a:srgbClr val="0000FF"/>
                </a:solidFill>
              </a:rPr>
              <a:t>Inuvik</a:t>
            </a:r>
          </a:p>
        </p:txBody>
      </p:sp>
      <p:sp>
        <p:nvSpPr>
          <p:cNvPr id="31" name="Rectangle 30"/>
          <p:cNvSpPr/>
          <p:nvPr/>
        </p:nvSpPr>
        <p:spPr>
          <a:xfrm>
            <a:off x="10441445" y="1657826"/>
            <a:ext cx="825300" cy="230832"/>
          </a:xfrm>
          <a:prstGeom prst="rect">
            <a:avLst/>
          </a:prstGeom>
        </p:spPr>
        <p:txBody>
          <a:bodyPr wrap="square">
            <a:spAutoFit/>
          </a:bodyPr>
          <a:lstStyle/>
          <a:p>
            <a:r>
              <a:rPr lang="en-CA" sz="900" b="1" dirty="0" err="1">
                <a:solidFill>
                  <a:srgbClr val="0000FF"/>
                </a:solidFill>
              </a:rPr>
              <a:t>Tuktoyaktuk</a:t>
            </a:r>
            <a:endParaRPr lang="en-CA" sz="900" b="1" dirty="0">
              <a:solidFill>
                <a:srgbClr val="0000FF"/>
              </a:solidFill>
            </a:endParaRPr>
          </a:p>
        </p:txBody>
      </p:sp>
      <p:sp>
        <p:nvSpPr>
          <p:cNvPr id="32" name="Rectangle 31"/>
          <p:cNvSpPr/>
          <p:nvPr/>
        </p:nvSpPr>
        <p:spPr>
          <a:xfrm>
            <a:off x="9810750" y="1827860"/>
            <a:ext cx="64800" cy="6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5A3CDFDD-B060-C64C-A34D-6B963B9F8CBB}"/>
              </a:ext>
            </a:extLst>
          </p:cNvPr>
          <p:cNvSpPr txBox="1"/>
          <p:nvPr/>
        </p:nvSpPr>
        <p:spPr>
          <a:xfrm>
            <a:off x="9140366" y="4229957"/>
            <a:ext cx="2981066" cy="2585323"/>
          </a:xfrm>
          <a:prstGeom prst="rect">
            <a:avLst/>
          </a:prstGeom>
          <a:noFill/>
        </p:spPr>
        <p:txBody>
          <a:bodyPr wrap="square">
            <a:spAutoFit/>
          </a:bodyPr>
          <a:lstStyle/>
          <a:p>
            <a:pPr algn="ctr"/>
            <a:r>
              <a:rPr lang="en-US" sz="1800" b="1" i="0" kern="1200" dirty="0">
                <a:solidFill>
                  <a:srgbClr val="C00000"/>
                </a:solidFill>
                <a:effectLst/>
                <a:latin typeface="+mn-lt"/>
                <a:ea typeface="+mn-ea"/>
                <a:cs typeface="+mn-cs"/>
              </a:rPr>
              <a:t>The results show significant impacts of ecological succession and climate warming on permafrost aggradation at the beginning and degradation later. Different drainage </a:t>
            </a:r>
            <a:r>
              <a:rPr lang="en-US" sz="1800" b="1" i="1" kern="1200" dirty="0">
                <a:solidFill>
                  <a:srgbClr val="C00000"/>
                </a:solidFill>
                <a:effectLst/>
                <a:latin typeface="+mn-lt"/>
                <a:ea typeface="+mn-ea"/>
                <a:cs typeface="+mn-cs"/>
              </a:rPr>
              <a:t>time</a:t>
            </a:r>
            <a:r>
              <a:rPr lang="en-US" sz="1800" b="1" i="0" kern="1200" dirty="0">
                <a:solidFill>
                  <a:srgbClr val="C00000"/>
                </a:solidFill>
                <a:effectLst/>
                <a:latin typeface="+mn-lt"/>
                <a:ea typeface="+mn-ea"/>
                <a:cs typeface="+mn-cs"/>
              </a:rPr>
              <a:t> also has significant impacts due to climate warming.</a:t>
            </a:r>
            <a:endParaRPr lang="en-US" b="1" dirty="0">
              <a:solidFill>
                <a:srgbClr val="C00000"/>
              </a:solidFill>
            </a:endParaRPr>
          </a:p>
        </p:txBody>
      </p:sp>
    </p:spTree>
    <p:extLst>
      <p:ext uri="{BB962C8B-B14F-4D97-AF65-F5344CB8AC3E}">
        <p14:creationId xmlns:p14="http://schemas.microsoft.com/office/powerpoint/2010/main" val="200689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7706-3316-1901-775F-2761FC79CE69}"/>
              </a:ext>
            </a:extLst>
          </p:cNvPr>
          <p:cNvSpPr>
            <a:spLocks noGrp="1"/>
          </p:cNvSpPr>
          <p:nvPr>
            <p:ph type="title"/>
          </p:nvPr>
        </p:nvSpPr>
        <p:spPr>
          <a:xfrm>
            <a:off x="84083" y="22252"/>
            <a:ext cx="12107917" cy="777766"/>
          </a:xfrm>
        </p:spPr>
        <p:txBody>
          <a:bodyPr>
            <a:normAutofit fontScale="90000"/>
          </a:bodyPr>
          <a:lstStyle/>
          <a:p>
            <a:r>
              <a:rPr lang="en-US" sz="2800" b="1" dirty="0">
                <a:latin typeface="Avenir Next Demi Bold" panose="020B0503020202020204" pitchFamily="34" charset="0"/>
              </a:rPr>
              <a:t>Evaluation of wetland CH</a:t>
            </a:r>
            <a:r>
              <a:rPr lang="en-US" sz="2800" b="1" baseline="-25000" dirty="0">
                <a:latin typeface="Avenir Next Demi Bold" panose="020B0503020202020204" pitchFamily="34" charset="0"/>
              </a:rPr>
              <a:t>4 </a:t>
            </a:r>
            <a:r>
              <a:rPr lang="en-US" sz="2800" b="1" dirty="0">
                <a:latin typeface="Avenir Next Demi Bold" panose="020B0503020202020204" pitchFamily="34" charset="0"/>
              </a:rPr>
              <a:t>models at different time scales for the high latitudes</a:t>
            </a:r>
          </a:p>
        </p:txBody>
      </p:sp>
      <p:pic>
        <p:nvPicPr>
          <p:cNvPr id="1026" name="Picture 2">
            <a:extLst>
              <a:ext uri="{FF2B5EF4-FFF2-40B4-BE49-F238E27FC236}">
                <a16:creationId xmlns:a16="http://schemas.microsoft.com/office/drawing/2014/main" id="{3FB060C0-2A4D-B361-C50C-876D4C1B2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51" y="3837954"/>
            <a:ext cx="5163980" cy="29079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93D3E5-7A64-B98E-29D7-7A32D3B39E7F}"/>
              </a:ext>
            </a:extLst>
          </p:cNvPr>
          <p:cNvSpPr txBox="1"/>
          <p:nvPr/>
        </p:nvSpPr>
        <p:spPr>
          <a:xfrm>
            <a:off x="108906" y="1339534"/>
            <a:ext cx="5431196"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C00000"/>
                </a:solidFill>
              </a:rPr>
              <a:t>First attempt to evaluate multiple wetland CH</a:t>
            </a:r>
            <a:r>
              <a:rPr lang="en-US" b="1" baseline="-25000" dirty="0">
                <a:solidFill>
                  <a:srgbClr val="C00000"/>
                </a:solidFill>
              </a:rPr>
              <a:t>4 </a:t>
            </a:r>
            <a:r>
              <a:rPr lang="en-US" b="1" dirty="0">
                <a:solidFill>
                  <a:srgbClr val="C00000"/>
                </a:solidFill>
              </a:rPr>
              <a:t>models at different time scales against FLUXNET-CH4 database.</a:t>
            </a:r>
          </a:p>
          <a:p>
            <a:pPr marL="285750" indent="-285750">
              <a:buFont typeface="Arial" panose="020B0604020202020204" pitchFamily="34" charset="0"/>
              <a:buChar char="•"/>
            </a:pPr>
            <a:r>
              <a:rPr lang="en-US" dirty="0">
                <a:solidFill>
                  <a:schemeClr val="tx1">
                    <a:lumMod val="65000"/>
                    <a:lumOff val="35000"/>
                  </a:schemeClr>
                </a:solidFill>
              </a:rPr>
              <a:t>7 wetland models and 25 eddy covariance sites are used (96 site-year).</a:t>
            </a:r>
          </a:p>
          <a:p>
            <a:pPr marL="285750" indent="-285750">
              <a:buFont typeface="Arial" panose="020B0604020202020204" pitchFamily="34" charset="0"/>
              <a:buChar char="•"/>
            </a:pPr>
            <a:r>
              <a:rPr lang="en-US" dirty="0">
                <a:solidFill>
                  <a:schemeClr val="tx1">
                    <a:lumMod val="65000"/>
                    <a:lumOff val="35000"/>
                  </a:schemeClr>
                </a:solidFill>
              </a:rPr>
              <a:t>Wavelet analysis is applied with consideration of observational uncertainties.</a:t>
            </a:r>
          </a:p>
          <a:p>
            <a:endParaRPr lang="en-US" dirty="0"/>
          </a:p>
        </p:txBody>
      </p:sp>
      <p:sp>
        <p:nvSpPr>
          <p:cNvPr id="5" name="Rectangle 4">
            <a:extLst>
              <a:ext uri="{FF2B5EF4-FFF2-40B4-BE49-F238E27FC236}">
                <a16:creationId xmlns:a16="http://schemas.microsoft.com/office/drawing/2014/main" id="{D4C2ED25-BEA9-ECB1-12DE-33B116A61752}"/>
              </a:ext>
            </a:extLst>
          </p:cNvPr>
          <p:cNvSpPr/>
          <p:nvPr/>
        </p:nvSpPr>
        <p:spPr>
          <a:xfrm>
            <a:off x="108906" y="564663"/>
            <a:ext cx="11168450" cy="523220"/>
          </a:xfrm>
          <a:prstGeom prst="rect">
            <a:avLst/>
          </a:prstGeom>
        </p:spPr>
        <p:txBody>
          <a:bodyPr wrap="square">
            <a:spAutoFit/>
          </a:bodyPr>
          <a:lstStyle/>
          <a:p>
            <a:r>
              <a:rPr lang="en-US" sz="1600" dirty="0">
                <a:solidFill>
                  <a:srgbClr val="000000"/>
                </a:solidFill>
                <a:latin typeface="Arial" panose="020B0604020202020204" pitchFamily="34" charset="0"/>
              </a:rPr>
              <a:t>Zhen Zhang</a:t>
            </a:r>
            <a:r>
              <a:rPr lang="en-US" sz="1600" baseline="30000" dirty="0">
                <a:solidFill>
                  <a:srgbClr val="000000"/>
                </a:solidFill>
                <a:latin typeface="Arial" panose="020B0604020202020204" pitchFamily="34" charset="0"/>
              </a:rPr>
              <a:t>1</a:t>
            </a:r>
            <a:r>
              <a:rPr lang="en-US" sz="1600" dirty="0">
                <a:solidFill>
                  <a:srgbClr val="000000"/>
                </a:solidFill>
                <a:latin typeface="Arial" panose="020B0604020202020204" pitchFamily="34" charset="0"/>
              </a:rPr>
              <a:t>, Benjamin Poulter</a:t>
            </a:r>
            <a:r>
              <a:rPr lang="en-US" sz="1600" baseline="30000" dirty="0">
                <a:solidFill>
                  <a:srgbClr val="000000"/>
                </a:solidFill>
                <a:latin typeface="Arial" panose="020B0604020202020204" pitchFamily="34" charset="0"/>
              </a:rPr>
              <a:t>2</a:t>
            </a:r>
            <a:r>
              <a:rPr lang="en-US" sz="1600" dirty="0">
                <a:solidFill>
                  <a:srgbClr val="000000"/>
                </a:solidFill>
                <a:latin typeface="Arial" panose="020B0604020202020204" pitchFamily="34" charset="0"/>
              </a:rPr>
              <a:t> and GCP-CH4 wetland modeling groups</a:t>
            </a:r>
          </a:p>
          <a:p>
            <a:r>
              <a:rPr lang="en-US" sz="1200" baseline="30000" dirty="0">
                <a:solidFill>
                  <a:srgbClr val="000000"/>
                </a:solidFill>
                <a:latin typeface="Arial" panose="020B0604020202020204" pitchFamily="34" charset="0"/>
              </a:rPr>
              <a:t>1</a:t>
            </a:r>
            <a:r>
              <a:rPr lang="en-US" sz="1200" dirty="0">
                <a:solidFill>
                  <a:srgbClr val="000000"/>
                </a:solidFill>
                <a:latin typeface="Arial" panose="020B0604020202020204" pitchFamily="34" charset="0"/>
              </a:rPr>
              <a:t>Earth System Science Interdisciplinary Center, University of Maryland; </a:t>
            </a:r>
            <a:r>
              <a:rPr lang="en-US" sz="1200" baseline="30000" dirty="0">
                <a:solidFill>
                  <a:srgbClr val="000000"/>
                </a:solidFill>
                <a:latin typeface="Arial" panose="020B0604020202020204" pitchFamily="34" charset="0"/>
              </a:rPr>
              <a:t>2</a:t>
            </a:r>
            <a:r>
              <a:rPr lang="en-US" sz="1200" dirty="0">
                <a:solidFill>
                  <a:srgbClr val="000000"/>
                </a:solidFill>
                <a:latin typeface="Arial" panose="020B0604020202020204" pitchFamily="34" charset="0"/>
              </a:rPr>
              <a:t>NASA GSFC</a:t>
            </a:r>
            <a:endParaRPr lang="en-US" sz="1200" dirty="0"/>
          </a:p>
        </p:txBody>
      </p:sp>
      <p:grpSp>
        <p:nvGrpSpPr>
          <p:cNvPr id="8" name="Group 7">
            <a:extLst>
              <a:ext uri="{FF2B5EF4-FFF2-40B4-BE49-F238E27FC236}">
                <a16:creationId xmlns:a16="http://schemas.microsoft.com/office/drawing/2014/main" id="{FA4C2F4F-C8FB-C2A9-8A57-23C322E9F545}"/>
              </a:ext>
            </a:extLst>
          </p:cNvPr>
          <p:cNvGrpSpPr/>
          <p:nvPr/>
        </p:nvGrpSpPr>
        <p:grpSpPr>
          <a:xfrm>
            <a:off x="6358817" y="3621878"/>
            <a:ext cx="5674845" cy="2866465"/>
            <a:chOff x="6198213" y="1870468"/>
            <a:chExt cx="5674845" cy="2866465"/>
          </a:xfrm>
        </p:grpSpPr>
        <p:pic>
          <p:nvPicPr>
            <p:cNvPr id="1030" name="Picture 6">
              <a:extLst>
                <a:ext uri="{FF2B5EF4-FFF2-40B4-BE49-F238E27FC236}">
                  <a16:creationId xmlns:a16="http://schemas.microsoft.com/office/drawing/2014/main" id="{5BAB7600-DC95-6494-E0ED-C92DED8DC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031"/>
            <a:stretch/>
          </p:blipFill>
          <p:spPr bwMode="auto">
            <a:xfrm>
              <a:off x="6198213" y="1870468"/>
              <a:ext cx="5674845" cy="22118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ECFB977-EF95-400C-6182-A24C14A2B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946"/>
            <a:stretch/>
          </p:blipFill>
          <p:spPr bwMode="auto">
            <a:xfrm>
              <a:off x="7257070" y="4104308"/>
              <a:ext cx="4615988" cy="63262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90C48389-9F22-A2EC-EBD0-7BE0849931F2}"/>
              </a:ext>
            </a:extLst>
          </p:cNvPr>
          <p:cNvSpPr txBox="1"/>
          <p:nvPr/>
        </p:nvSpPr>
        <p:spPr>
          <a:xfrm>
            <a:off x="7120766" y="3326973"/>
            <a:ext cx="4128951" cy="369332"/>
          </a:xfrm>
          <a:prstGeom prst="rect">
            <a:avLst/>
          </a:prstGeom>
          <a:noFill/>
        </p:spPr>
        <p:txBody>
          <a:bodyPr wrap="none" rtlCol="0">
            <a:spAutoFit/>
          </a:bodyPr>
          <a:lstStyle/>
          <a:p>
            <a:r>
              <a:rPr lang="en-US" b="1" dirty="0"/>
              <a:t>Significant model error along time scales </a:t>
            </a:r>
          </a:p>
        </p:txBody>
      </p:sp>
      <p:sp>
        <p:nvSpPr>
          <p:cNvPr id="10" name="TextBox 9">
            <a:extLst>
              <a:ext uri="{FF2B5EF4-FFF2-40B4-BE49-F238E27FC236}">
                <a16:creationId xmlns:a16="http://schemas.microsoft.com/office/drawing/2014/main" id="{F03FE924-CF2C-EA21-6A4A-B38FB4CE9E9E}"/>
              </a:ext>
            </a:extLst>
          </p:cNvPr>
          <p:cNvSpPr txBox="1"/>
          <p:nvPr/>
        </p:nvSpPr>
        <p:spPr>
          <a:xfrm>
            <a:off x="118297" y="3496712"/>
            <a:ext cx="6231129" cy="369332"/>
          </a:xfrm>
          <a:prstGeom prst="rect">
            <a:avLst/>
          </a:prstGeom>
          <a:noFill/>
        </p:spPr>
        <p:txBody>
          <a:bodyPr wrap="none" rtlCol="0">
            <a:spAutoFit/>
          </a:bodyPr>
          <a:lstStyle/>
          <a:p>
            <a:r>
              <a:rPr lang="en-US" b="1" dirty="0">
                <a:solidFill>
                  <a:schemeClr val="tx1">
                    <a:lumMod val="65000"/>
                    <a:lumOff val="35000"/>
                  </a:schemeClr>
                </a:solidFill>
              </a:rPr>
              <a:t>Schematic plot of data-model evaluation using wavelet analysis</a:t>
            </a:r>
          </a:p>
        </p:txBody>
      </p:sp>
      <p:sp>
        <p:nvSpPr>
          <p:cNvPr id="3" name="TextBox 2">
            <a:extLst>
              <a:ext uri="{FF2B5EF4-FFF2-40B4-BE49-F238E27FC236}">
                <a16:creationId xmlns:a16="http://schemas.microsoft.com/office/drawing/2014/main" id="{12A8237B-05E1-9BD2-8D61-98335285DC7D}"/>
              </a:ext>
            </a:extLst>
          </p:cNvPr>
          <p:cNvSpPr txBox="1"/>
          <p:nvPr/>
        </p:nvSpPr>
        <p:spPr>
          <a:xfrm>
            <a:off x="6651900" y="1142120"/>
            <a:ext cx="5139559" cy="2031325"/>
          </a:xfrm>
          <a:prstGeom prst="rect">
            <a:avLst/>
          </a:prstGeom>
          <a:noFill/>
        </p:spPr>
        <p:txBody>
          <a:bodyPr wrap="square" rtlCol="0">
            <a:spAutoFit/>
          </a:bodyPr>
          <a:lstStyle/>
          <a:p>
            <a:r>
              <a:rPr lang="en-US" b="1" dirty="0">
                <a:solidFill>
                  <a:srgbClr val="C00000"/>
                </a:solidFill>
              </a:rPr>
              <a:t>Key message:</a:t>
            </a:r>
          </a:p>
          <a:p>
            <a:pPr marL="285750" indent="-285750">
              <a:buFont typeface="Arial" panose="020B0604020202020204" pitchFamily="34" charset="0"/>
              <a:buChar char="•"/>
            </a:pPr>
            <a:r>
              <a:rPr lang="en-US" b="1" dirty="0">
                <a:solidFill>
                  <a:srgbClr val="C00000"/>
                </a:solidFill>
              </a:rPr>
              <a:t>We found that the models generally have better performance in simulating the flux variability at longer time scales.</a:t>
            </a:r>
          </a:p>
          <a:p>
            <a:pPr marL="285750" indent="-285750">
              <a:buFont typeface="Arial" panose="020B0604020202020204" pitchFamily="34" charset="0"/>
              <a:buChar char="•"/>
            </a:pPr>
            <a:r>
              <a:rPr lang="en-US" b="1" dirty="0">
                <a:solidFill>
                  <a:srgbClr val="C00000"/>
                </a:solidFill>
              </a:rPr>
              <a:t>Significant discrepancies at high-frequency suggest further needs to improve model simulations at fine time scales.</a:t>
            </a:r>
          </a:p>
        </p:txBody>
      </p:sp>
    </p:spTree>
    <p:extLst>
      <p:ext uri="{BB962C8B-B14F-4D97-AF65-F5344CB8AC3E}">
        <p14:creationId xmlns:p14="http://schemas.microsoft.com/office/powerpoint/2010/main" val="4181499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18825A5-7B32-973F-105B-1679E20F92ED}"/>
              </a:ext>
            </a:extLst>
          </p:cNvPr>
          <p:cNvPicPr>
            <a:picLocks noChangeAspect="1"/>
          </p:cNvPicPr>
          <p:nvPr/>
        </p:nvPicPr>
        <p:blipFill rotWithShape="1">
          <a:blip r:embed="rId3"/>
          <a:srcRect l="49059" r="-1" b="28170"/>
          <a:stretch/>
        </p:blipFill>
        <p:spPr>
          <a:xfrm>
            <a:off x="9208797" y="873049"/>
            <a:ext cx="2790856" cy="1861922"/>
          </a:xfrm>
          <a:prstGeom prst="rect">
            <a:avLst/>
          </a:prstGeom>
        </p:spPr>
      </p:pic>
      <p:sp>
        <p:nvSpPr>
          <p:cNvPr id="6" name="Title 1">
            <a:extLst>
              <a:ext uri="{FF2B5EF4-FFF2-40B4-BE49-F238E27FC236}">
                <a16:creationId xmlns:a16="http://schemas.microsoft.com/office/drawing/2014/main" id="{9A700EB1-38DA-128B-B9FF-B64F318B5FFD}"/>
              </a:ext>
            </a:extLst>
          </p:cNvPr>
          <p:cNvSpPr txBox="1">
            <a:spLocks/>
          </p:cNvSpPr>
          <p:nvPr/>
        </p:nvSpPr>
        <p:spPr>
          <a:xfrm>
            <a:off x="0" y="107138"/>
            <a:ext cx="12192000" cy="792161"/>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200" kern="0" dirty="0">
                <a:solidFill>
                  <a:schemeClr val="tx1"/>
                </a:solidFill>
              </a:rPr>
              <a:t>Observed ecotype and drainage informs CLM-HH subsurface drainage efficiency to capture seasonal surface water </a:t>
            </a:r>
          </a:p>
        </p:txBody>
      </p:sp>
      <p:grpSp>
        <p:nvGrpSpPr>
          <p:cNvPr id="5" name="Group 4">
            <a:extLst>
              <a:ext uri="{FF2B5EF4-FFF2-40B4-BE49-F238E27FC236}">
                <a16:creationId xmlns:a16="http://schemas.microsoft.com/office/drawing/2014/main" id="{6DA4DA46-5BC7-6A3E-A7FB-609F1E79786D}"/>
              </a:ext>
            </a:extLst>
          </p:cNvPr>
          <p:cNvGrpSpPr/>
          <p:nvPr/>
        </p:nvGrpSpPr>
        <p:grpSpPr>
          <a:xfrm>
            <a:off x="-62993" y="1165998"/>
            <a:ext cx="9050402" cy="5156204"/>
            <a:chOff x="3075636" y="1165998"/>
            <a:chExt cx="9050402" cy="5156204"/>
          </a:xfrm>
        </p:grpSpPr>
        <p:pic>
          <p:nvPicPr>
            <p:cNvPr id="8" name="Picture 7">
              <a:extLst>
                <a:ext uri="{FF2B5EF4-FFF2-40B4-BE49-F238E27FC236}">
                  <a16:creationId xmlns:a16="http://schemas.microsoft.com/office/drawing/2014/main" id="{4E66461A-EE1E-211F-80C7-95D3B6EBD33B}"/>
                </a:ext>
              </a:extLst>
            </p:cNvPr>
            <p:cNvPicPr>
              <a:picLocks noChangeAspect="1"/>
            </p:cNvPicPr>
            <p:nvPr/>
          </p:nvPicPr>
          <p:blipFill>
            <a:blip r:embed="rId4"/>
            <a:stretch>
              <a:fillRect/>
            </a:stretch>
          </p:blipFill>
          <p:spPr>
            <a:xfrm>
              <a:off x="3075636" y="1721665"/>
              <a:ext cx="9050402" cy="4600537"/>
            </a:xfrm>
            <a:prstGeom prst="rect">
              <a:avLst/>
            </a:prstGeom>
          </p:spPr>
        </p:pic>
        <p:sp>
          <p:nvSpPr>
            <p:cNvPr id="9" name="TextBox 8">
              <a:extLst>
                <a:ext uri="{FF2B5EF4-FFF2-40B4-BE49-F238E27FC236}">
                  <a16:creationId xmlns:a16="http://schemas.microsoft.com/office/drawing/2014/main" id="{9D266FE8-6211-D129-B51E-9BB3932F8AFE}"/>
                </a:ext>
              </a:extLst>
            </p:cNvPr>
            <p:cNvSpPr txBox="1"/>
            <p:nvPr/>
          </p:nvSpPr>
          <p:spPr>
            <a:xfrm>
              <a:off x="6462583" y="1442997"/>
              <a:ext cx="2421925" cy="369332"/>
            </a:xfrm>
            <a:prstGeom prst="rect">
              <a:avLst/>
            </a:prstGeom>
            <a:noFill/>
          </p:spPr>
          <p:txBody>
            <a:bodyPr wrap="square" rtlCol="0">
              <a:spAutoFit/>
            </a:bodyPr>
            <a:lstStyle/>
            <a:p>
              <a:pPr algn="ctr"/>
              <a:r>
                <a:rPr lang="en-US" dirty="0"/>
                <a:t>CLM-HH (May)</a:t>
              </a:r>
            </a:p>
          </p:txBody>
        </p:sp>
        <p:sp>
          <p:nvSpPr>
            <p:cNvPr id="10" name="TextBox 9">
              <a:extLst>
                <a:ext uri="{FF2B5EF4-FFF2-40B4-BE49-F238E27FC236}">
                  <a16:creationId xmlns:a16="http://schemas.microsoft.com/office/drawing/2014/main" id="{2024739E-19C3-FD52-152C-36EB6188E325}"/>
                </a:ext>
              </a:extLst>
            </p:cNvPr>
            <p:cNvSpPr txBox="1"/>
            <p:nvPr/>
          </p:nvSpPr>
          <p:spPr>
            <a:xfrm>
              <a:off x="9436789" y="1442997"/>
              <a:ext cx="2421925" cy="369332"/>
            </a:xfrm>
            <a:prstGeom prst="rect">
              <a:avLst/>
            </a:prstGeom>
            <a:noFill/>
          </p:spPr>
          <p:txBody>
            <a:bodyPr wrap="square" rtlCol="0">
              <a:spAutoFit/>
            </a:bodyPr>
            <a:lstStyle/>
            <a:p>
              <a:pPr algn="ctr"/>
              <a:r>
                <a:rPr lang="en-US" dirty="0"/>
                <a:t>CLM-HH (August)</a:t>
              </a:r>
            </a:p>
          </p:txBody>
        </p:sp>
        <p:sp>
          <p:nvSpPr>
            <p:cNvPr id="11" name="TextBox 10">
              <a:extLst>
                <a:ext uri="{FF2B5EF4-FFF2-40B4-BE49-F238E27FC236}">
                  <a16:creationId xmlns:a16="http://schemas.microsoft.com/office/drawing/2014/main" id="{A791037E-F85E-3ED2-AAA5-4163BDEBA1CF}"/>
                </a:ext>
              </a:extLst>
            </p:cNvPr>
            <p:cNvSpPr txBox="1"/>
            <p:nvPr/>
          </p:nvSpPr>
          <p:spPr>
            <a:xfrm>
              <a:off x="3509318" y="1165998"/>
              <a:ext cx="2671984" cy="646331"/>
            </a:xfrm>
            <a:prstGeom prst="rect">
              <a:avLst/>
            </a:prstGeom>
            <a:noFill/>
          </p:spPr>
          <p:txBody>
            <a:bodyPr wrap="square" rtlCol="0">
              <a:spAutoFit/>
            </a:bodyPr>
            <a:lstStyle/>
            <a:p>
              <a:pPr algn="ctr"/>
              <a:r>
                <a:rPr lang="en-US" dirty="0"/>
                <a:t>Great Slave Lake region </a:t>
              </a:r>
            </a:p>
            <a:p>
              <a:pPr algn="ctr"/>
              <a:r>
                <a:rPr lang="en-US" dirty="0"/>
                <a:t>Ecotypes &amp; drainage</a:t>
              </a:r>
            </a:p>
          </p:txBody>
        </p:sp>
        <p:sp>
          <p:nvSpPr>
            <p:cNvPr id="14" name="TextBox 13">
              <a:extLst>
                <a:ext uri="{FF2B5EF4-FFF2-40B4-BE49-F238E27FC236}">
                  <a16:creationId xmlns:a16="http://schemas.microsoft.com/office/drawing/2014/main" id="{B488A40C-E3BB-6183-5650-AAF781853A69}"/>
                </a:ext>
              </a:extLst>
            </p:cNvPr>
            <p:cNvSpPr txBox="1"/>
            <p:nvPr/>
          </p:nvSpPr>
          <p:spPr>
            <a:xfrm>
              <a:off x="9436788" y="5318212"/>
              <a:ext cx="2536909" cy="369332"/>
            </a:xfrm>
            <a:prstGeom prst="rect">
              <a:avLst/>
            </a:prstGeom>
            <a:noFill/>
          </p:spPr>
          <p:txBody>
            <a:bodyPr wrap="square" rtlCol="0">
              <a:spAutoFit/>
            </a:bodyPr>
            <a:lstStyle/>
            <a:p>
              <a:r>
                <a:rPr lang="en-US" dirty="0"/>
                <a:t>dry                          wet</a:t>
              </a:r>
            </a:p>
          </p:txBody>
        </p:sp>
        <p:sp>
          <p:nvSpPr>
            <p:cNvPr id="20" name="TextBox 19">
              <a:extLst>
                <a:ext uri="{FF2B5EF4-FFF2-40B4-BE49-F238E27FC236}">
                  <a16:creationId xmlns:a16="http://schemas.microsoft.com/office/drawing/2014/main" id="{E794FF50-3B5C-C140-0F50-C4CFC7D40F5E}"/>
                </a:ext>
              </a:extLst>
            </p:cNvPr>
            <p:cNvSpPr txBox="1"/>
            <p:nvPr/>
          </p:nvSpPr>
          <p:spPr>
            <a:xfrm>
              <a:off x="6462583" y="5318212"/>
              <a:ext cx="2536909" cy="369332"/>
            </a:xfrm>
            <a:prstGeom prst="rect">
              <a:avLst/>
            </a:prstGeom>
            <a:noFill/>
          </p:spPr>
          <p:txBody>
            <a:bodyPr wrap="square" rtlCol="0">
              <a:spAutoFit/>
            </a:bodyPr>
            <a:lstStyle/>
            <a:p>
              <a:r>
                <a:rPr lang="en-US" dirty="0"/>
                <a:t>dry                          wet</a:t>
              </a:r>
            </a:p>
          </p:txBody>
        </p:sp>
      </p:grpSp>
      <p:sp>
        <p:nvSpPr>
          <p:cNvPr id="4" name="Rectangle 3">
            <a:extLst>
              <a:ext uri="{FF2B5EF4-FFF2-40B4-BE49-F238E27FC236}">
                <a16:creationId xmlns:a16="http://schemas.microsoft.com/office/drawing/2014/main" id="{3A1F0CB6-C8B0-200C-214F-9DEFCF8780CD}"/>
              </a:ext>
            </a:extLst>
          </p:cNvPr>
          <p:cNvSpPr/>
          <p:nvPr/>
        </p:nvSpPr>
        <p:spPr>
          <a:xfrm>
            <a:off x="1161536" y="6381530"/>
            <a:ext cx="8958648" cy="369332"/>
          </a:xfrm>
          <a:prstGeom prst="rect">
            <a:avLst/>
          </a:prstGeom>
        </p:spPr>
        <p:txBody>
          <a:bodyPr wrap="square">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Sean Swenson, Jacquelyn Shuman      NASA </a:t>
            </a:r>
            <a:r>
              <a:rPr lang="en-US" dirty="0" err="1">
                <a:latin typeface="Helvetica Neue" panose="02000503000000020004" pitchFamily="2" charset="0"/>
                <a:ea typeface="Helvetica Neue" panose="02000503000000020004" pitchFamily="2" charset="0"/>
                <a:cs typeface="Helvetica Neue" panose="02000503000000020004" pitchFamily="2" charset="0"/>
              </a:rPr>
              <a:t>ABoVE</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Bourgeau</a:t>
            </a:r>
            <a:r>
              <a:rPr lang="en-US" dirty="0">
                <a:latin typeface="Helvetica Neue" panose="02000503000000020004" pitchFamily="2" charset="0"/>
                <a:ea typeface="Helvetica Neue" panose="02000503000000020004" pitchFamily="2" charset="0"/>
                <a:cs typeface="Helvetica Neue" panose="02000503000000020004" pitchFamily="2" charset="0"/>
              </a:rPr>
              <a:t>-Chavez (TE 2018)</a:t>
            </a:r>
          </a:p>
        </p:txBody>
      </p:sp>
      <p:sp>
        <p:nvSpPr>
          <p:cNvPr id="27" name="TextBox 26">
            <a:extLst>
              <a:ext uri="{FF2B5EF4-FFF2-40B4-BE49-F238E27FC236}">
                <a16:creationId xmlns:a16="http://schemas.microsoft.com/office/drawing/2014/main" id="{2A124EC5-FE7A-D245-55FD-A23AE9B25F61}"/>
              </a:ext>
            </a:extLst>
          </p:cNvPr>
          <p:cNvSpPr txBox="1"/>
          <p:nvPr/>
        </p:nvSpPr>
        <p:spPr>
          <a:xfrm>
            <a:off x="9122298" y="2650512"/>
            <a:ext cx="3007948" cy="707886"/>
          </a:xfrm>
          <a:prstGeom prst="rect">
            <a:avLst/>
          </a:prstGeom>
          <a:noFill/>
        </p:spPr>
        <p:txBody>
          <a:bodyPr wrap="squar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CLM-HH column drainage from ecotype</a:t>
            </a:r>
          </a:p>
        </p:txBody>
      </p:sp>
      <p:grpSp>
        <p:nvGrpSpPr>
          <p:cNvPr id="17" name="Group 16">
            <a:extLst>
              <a:ext uri="{FF2B5EF4-FFF2-40B4-BE49-F238E27FC236}">
                <a16:creationId xmlns:a16="http://schemas.microsoft.com/office/drawing/2014/main" id="{7C3B2A06-5FE1-5C7A-B8F2-AC46FC47CEE5}"/>
              </a:ext>
            </a:extLst>
          </p:cNvPr>
          <p:cNvGrpSpPr/>
          <p:nvPr/>
        </p:nvGrpSpPr>
        <p:grpSpPr>
          <a:xfrm>
            <a:off x="10296409" y="3331851"/>
            <a:ext cx="1697697" cy="2446998"/>
            <a:chOff x="6084303" y="887046"/>
            <a:chExt cx="2006616" cy="2749828"/>
          </a:xfrm>
        </p:grpSpPr>
        <p:grpSp>
          <p:nvGrpSpPr>
            <p:cNvPr id="18" name="Group 17">
              <a:extLst>
                <a:ext uri="{FF2B5EF4-FFF2-40B4-BE49-F238E27FC236}">
                  <a16:creationId xmlns:a16="http://schemas.microsoft.com/office/drawing/2014/main" id="{3C18503C-DB4B-84C4-5E82-06B8DB84CA4F}"/>
                </a:ext>
              </a:extLst>
            </p:cNvPr>
            <p:cNvGrpSpPr/>
            <p:nvPr/>
          </p:nvGrpSpPr>
          <p:grpSpPr>
            <a:xfrm>
              <a:off x="6084303" y="887046"/>
              <a:ext cx="2006616" cy="2749828"/>
              <a:chOff x="6367706" y="742672"/>
              <a:chExt cx="2006616" cy="2749828"/>
            </a:xfrm>
          </p:grpSpPr>
          <p:grpSp>
            <p:nvGrpSpPr>
              <p:cNvPr id="22" name="Group 21">
                <a:extLst>
                  <a:ext uri="{FF2B5EF4-FFF2-40B4-BE49-F238E27FC236}">
                    <a16:creationId xmlns:a16="http://schemas.microsoft.com/office/drawing/2014/main" id="{CD1B7604-2C1F-0202-A077-3B0E80352AD0}"/>
                  </a:ext>
                </a:extLst>
              </p:cNvPr>
              <p:cNvGrpSpPr/>
              <p:nvPr/>
            </p:nvGrpSpPr>
            <p:grpSpPr>
              <a:xfrm>
                <a:off x="6367706" y="742672"/>
                <a:ext cx="2006616" cy="2749828"/>
                <a:chOff x="9702290" y="0"/>
                <a:chExt cx="2006616" cy="2749828"/>
              </a:xfrm>
            </p:grpSpPr>
            <p:sp>
              <p:nvSpPr>
                <p:cNvPr id="33" name="Rectangle 32">
                  <a:extLst>
                    <a:ext uri="{FF2B5EF4-FFF2-40B4-BE49-F238E27FC236}">
                      <a16:creationId xmlns:a16="http://schemas.microsoft.com/office/drawing/2014/main" id="{1036F5C7-7DD1-F15C-4D17-4AF058BEF305}"/>
                    </a:ext>
                  </a:extLst>
                </p:cNvPr>
                <p:cNvSpPr/>
                <p:nvPr/>
              </p:nvSpPr>
              <p:spPr>
                <a:xfrm>
                  <a:off x="11199993" y="1144907"/>
                  <a:ext cx="101702" cy="528742"/>
                </a:xfrm>
                <a:prstGeom prst="rect">
                  <a:avLst/>
                </a:prstGeom>
                <a:solidFill>
                  <a:srgbClr val="705032"/>
                </a:solidFill>
                <a:ln w="6350" cap="flat" cmpd="sng" algn="ctr">
                  <a:solidFill>
                    <a:srgbClr val="3D2915"/>
                  </a:solidFill>
                  <a:prstDash val="solid"/>
                  <a:miter lim="800000"/>
                </a:ln>
                <a:effectLst/>
              </p:spPr>
              <p:txBody>
                <a:bodyPr rtlCol="0" anchor="ctr"/>
                <a:lstStyle/>
                <a:p>
                  <a:pPr algn="ctr" defTabSz="457200">
                    <a:defRPr/>
                  </a:pPr>
                  <a:endParaRPr lang="en-US" kern="0">
                    <a:latin typeface="Corbel"/>
                  </a:endParaRPr>
                </a:p>
              </p:txBody>
            </p:sp>
            <p:sp>
              <p:nvSpPr>
                <p:cNvPr id="34" name="Isosceles Triangle 23">
                  <a:extLst>
                    <a:ext uri="{FF2B5EF4-FFF2-40B4-BE49-F238E27FC236}">
                      <a16:creationId xmlns:a16="http://schemas.microsoft.com/office/drawing/2014/main" id="{5B81B5A5-F66D-6F22-BE14-6DE1718942D8}"/>
                    </a:ext>
                  </a:extLst>
                </p:cNvPr>
                <p:cNvSpPr/>
                <p:nvPr/>
              </p:nvSpPr>
              <p:spPr>
                <a:xfrm>
                  <a:off x="10993711" y="804385"/>
                  <a:ext cx="520818" cy="618529"/>
                </a:xfrm>
                <a:prstGeom prst="triangle">
                  <a:avLst/>
                </a:prstGeom>
                <a:solidFill>
                  <a:srgbClr val="608F3D">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35" name="Isosceles Triangle 24">
                  <a:extLst>
                    <a:ext uri="{FF2B5EF4-FFF2-40B4-BE49-F238E27FC236}">
                      <a16:creationId xmlns:a16="http://schemas.microsoft.com/office/drawing/2014/main" id="{A526AF0B-B33D-314C-5BB9-287F9BEFA47F}"/>
                    </a:ext>
                  </a:extLst>
                </p:cNvPr>
                <p:cNvSpPr/>
                <p:nvPr/>
              </p:nvSpPr>
              <p:spPr>
                <a:xfrm>
                  <a:off x="11023185" y="394784"/>
                  <a:ext cx="449415" cy="673395"/>
                </a:xfrm>
                <a:prstGeom prst="triangle">
                  <a:avLst/>
                </a:prstGeom>
                <a:solidFill>
                  <a:srgbClr val="608F3D">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36" name="Isosceles Triangle 25">
                  <a:extLst>
                    <a:ext uri="{FF2B5EF4-FFF2-40B4-BE49-F238E27FC236}">
                      <a16:creationId xmlns:a16="http://schemas.microsoft.com/office/drawing/2014/main" id="{45FD0916-6C37-12C6-49A5-5AAD9714B483}"/>
                    </a:ext>
                  </a:extLst>
                </p:cNvPr>
                <p:cNvSpPr/>
                <p:nvPr/>
              </p:nvSpPr>
              <p:spPr>
                <a:xfrm>
                  <a:off x="11119122" y="104153"/>
                  <a:ext cx="273971" cy="528742"/>
                </a:xfrm>
                <a:prstGeom prst="triangle">
                  <a:avLst/>
                </a:prstGeom>
                <a:solidFill>
                  <a:srgbClr val="608F3D">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grpSp>
              <p:nvGrpSpPr>
                <p:cNvPr id="37" name="Group 36">
                  <a:extLst>
                    <a:ext uri="{FF2B5EF4-FFF2-40B4-BE49-F238E27FC236}">
                      <a16:creationId xmlns:a16="http://schemas.microsoft.com/office/drawing/2014/main" id="{53BA1D9B-C293-DFA1-8209-0C3FB0497BEC}"/>
                    </a:ext>
                  </a:extLst>
                </p:cNvPr>
                <p:cNvGrpSpPr/>
                <p:nvPr/>
              </p:nvGrpSpPr>
              <p:grpSpPr>
                <a:xfrm>
                  <a:off x="9702290" y="0"/>
                  <a:ext cx="2006616" cy="2749828"/>
                  <a:chOff x="9534033" y="784302"/>
                  <a:chExt cx="2208064" cy="3025889"/>
                </a:xfrm>
              </p:grpSpPr>
              <p:grpSp>
                <p:nvGrpSpPr>
                  <p:cNvPr id="38" name="Group 37">
                    <a:extLst>
                      <a:ext uri="{FF2B5EF4-FFF2-40B4-BE49-F238E27FC236}">
                        <a16:creationId xmlns:a16="http://schemas.microsoft.com/office/drawing/2014/main" id="{0C013A16-CA8A-DFE0-DA7E-5F7B895C255A}"/>
                      </a:ext>
                    </a:extLst>
                  </p:cNvPr>
                  <p:cNvGrpSpPr/>
                  <p:nvPr/>
                </p:nvGrpSpPr>
                <p:grpSpPr>
                  <a:xfrm>
                    <a:off x="9534033" y="784302"/>
                    <a:ext cx="2188094" cy="3025889"/>
                    <a:chOff x="1609368" y="1577294"/>
                    <a:chExt cx="3379835" cy="4673933"/>
                  </a:xfrm>
                </p:grpSpPr>
                <p:grpSp>
                  <p:nvGrpSpPr>
                    <p:cNvPr id="43" name="Group 42">
                      <a:extLst>
                        <a:ext uri="{FF2B5EF4-FFF2-40B4-BE49-F238E27FC236}">
                          <a16:creationId xmlns:a16="http://schemas.microsoft.com/office/drawing/2014/main" id="{A0558E8B-1754-B2A5-4DD8-FC1E2ABFA3E3}"/>
                        </a:ext>
                      </a:extLst>
                    </p:cNvPr>
                    <p:cNvGrpSpPr/>
                    <p:nvPr/>
                  </p:nvGrpSpPr>
                  <p:grpSpPr>
                    <a:xfrm>
                      <a:off x="1609368" y="1577294"/>
                      <a:ext cx="3379835" cy="4673933"/>
                      <a:chOff x="618769" y="1633564"/>
                      <a:chExt cx="3704449" cy="5122836"/>
                    </a:xfrm>
                  </p:grpSpPr>
                  <p:sp>
                    <p:nvSpPr>
                      <p:cNvPr id="185" name="Rectangle 184">
                        <a:extLst>
                          <a:ext uri="{FF2B5EF4-FFF2-40B4-BE49-F238E27FC236}">
                            <a16:creationId xmlns:a16="http://schemas.microsoft.com/office/drawing/2014/main" id="{888FCC32-100A-1B27-06EC-721DD8D34275}"/>
                          </a:ext>
                        </a:extLst>
                      </p:cNvPr>
                      <p:cNvSpPr/>
                      <p:nvPr/>
                    </p:nvSpPr>
                    <p:spPr>
                      <a:xfrm>
                        <a:off x="1089095" y="4998281"/>
                        <a:ext cx="3234123" cy="1758119"/>
                      </a:xfrm>
                      <a:prstGeom prst="rect">
                        <a:avLst/>
                      </a:prstGeom>
                      <a:gradFill>
                        <a:gsLst>
                          <a:gs pos="0">
                            <a:srgbClr val="956B43"/>
                          </a:gs>
                          <a:gs pos="74000">
                            <a:srgbClr val="945200"/>
                          </a:gs>
                          <a:gs pos="100000">
                            <a:srgbClr val="6F3C00"/>
                          </a:gs>
                        </a:gsLst>
                        <a:lin ang="5400000" scaled="1"/>
                      </a:gradFill>
                      <a:ln w="12700" cap="flat" cmpd="sng" algn="ctr">
                        <a:noFill/>
                        <a:prstDash val="solid"/>
                        <a:miter lim="800000"/>
                      </a:ln>
                      <a:effectLst/>
                    </p:spPr>
                    <p:txBody>
                      <a:bodyPr rtlCol="0" anchor="ctr"/>
                      <a:lstStyle/>
                      <a:p>
                        <a:pPr algn="ctr" defTabSz="457200">
                          <a:defRPr/>
                        </a:pPr>
                        <a:endParaRPr lang="en-US" kern="0">
                          <a:latin typeface="Corbel"/>
                        </a:endParaRPr>
                      </a:p>
                    </p:txBody>
                  </p:sp>
                  <p:sp>
                    <p:nvSpPr>
                      <p:cNvPr id="186" name="Rectangle 185">
                        <a:extLst>
                          <a:ext uri="{FF2B5EF4-FFF2-40B4-BE49-F238E27FC236}">
                            <a16:creationId xmlns:a16="http://schemas.microsoft.com/office/drawing/2014/main" id="{BE917F01-5664-EFE2-6E96-08A7974A6DD6}"/>
                          </a:ext>
                        </a:extLst>
                      </p:cNvPr>
                      <p:cNvSpPr/>
                      <p:nvPr/>
                    </p:nvSpPr>
                    <p:spPr>
                      <a:xfrm>
                        <a:off x="1089095" y="4992826"/>
                        <a:ext cx="3216443" cy="1758119"/>
                      </a:xfrm>
                      <a:prstGeom prst="rect">
                        <a:avLst/>
                      </a:prstGeom>
                      <a:gradFill>
                        <a:gsLst>
                          <a:gs pos="0">
                            <a:srgbClr val="956B43">
                              <a:alpha val="32000"/>
                            </a:srgbClr>
                          </a:gs>
                          <a:gs pos="100000">
                            <a:srgbClr val="94D7E4">
                              <a:lumMod val="75000"/>
                              <a:alpha val="67000"/>
                            </a:srgbClr>
                          </a:gs>
                        </a:gsLst>
                        <a:lin ang="5400000" scaled="1"/>
                      </a:gradFill>
                      <a:ln w="12700" cap="flat" cmpd="sng" algn="ctr">
                        <a:solidFill>
                          <a:sysClr val="windowText" lastClr="000000"/>
                        </a:solidFill>
                        <a:prstDash val="solid"/>
                        <a:miter lim="800000"/>
                      </a:ln>
                      <a:effectLst/>
                    </p:spPr>
                    <p:txBody>
                      <a:bodyPr rtlCol="0" anchor="ctr"/>
                      <a:lstStyle/>
                      <a:p>
                        <a:pPr algn="ctr" defTabSz="457200">
                          <a:defRPr/>
                        </a:pPr>
                        <a:endParaRPr lang="en-US" kern="0">
                          <a:latin typeface="Corbel"/>
                        </a:endParaRPr>
                      </a:p>
                    </p:txBody>
                  </p:sp>
                  <p:sp>
                    <p:nvSpPr>
                      <p:cNvPr id="187" name="Can 186">
                        <a:extLst>
                          <a:ext uri="{FF2B5EF4-FFF2-40B4-BE49-F238E27FC236}">
                            <a16:creationId xmlns:a16="http://schemas.microsoft.com/office/drawing/2014/main" id="{022CC0A3-D97F-512C-D843-0BBC654DADF6}"/>
                          </a:ext>
                        </a:extLst>
                      </p:cNvPr>
                      <p:cNvSpPr/>
                      <p:nvPr/>
                    </p:nvSpPr>
                    <p:spPr>
                      <a:xfrm>
                        <a:off x="1091582" y="4590091"/>
                        <a:ext cx="3231636" cy="768222"/>
                      </a:xfrm>
                      <a:prstGeom prst="can">
                        <a:avLst>
                          <a:gd name="adj" fmla="val 50000"/>
                        </a:avLst>
                      </a:prstGeom>
                      <a:solidFill>
                        <a:srgbClr val="6F3C00"/>
                      </a:solidFill>
                      <a:ln w="12700" cap="flat" cmpd="sng" algn="ctr">
                        <a:noFill/>
                        <a:prstDash val="solid"/>
                        <a:miter lim="800000"/>
                      </a:ln>
                      <a:effectLst/>
                    </p:spPr>
                    <p:txBody>
                      <a:bodyPr rtlCol="0" anchor="ctr"/>
                      <a:lstStyle/>
                      <a:p>
                        <a:pPr algn="ctr" defTabSz="457200">
                          <a:defRPr/>
                        </a:pPr>
                        <a:endParaRPr lang="en-US" kern="0">
                          <a:latin typeface="Corbel"/>
                        </a:endParaRPr>
                      </a:p>
                    </p:txBody>
                  </p:sp>
                  <p:grpSp>
                    <p:nvGrpSpPr>
                      <p:cNvPr id="188" name="Group 187">
                        <a:extLst>
                          <a:ext uri="{FF2B5EF4-FFF2-40B4-BE49-F238E27FC236}">
                            <a16:creationId xmlns:a16="http://schemas.microsoft.com/office/drawing/2014/main" id="{B2CAEE15-7450-2B04-D638-2BBD59786E83}"/>
                          </a:ext>
                        </a:extLst>
                      </p:cNvPr>
                      <p:cNvGrpSpPr/>
                      <p:nvPr/>
                    </p:nvGrpSpPr>
                    <p:grpSpPr>
                      <a:xfrm>
                        <a:off x="618769" y="1633564"/>
                        <a:ext cx="3704449" cy="3511249"/>
                        <a:chOff x="1333786" y="2127525"/>
                        <a:chExt cx="4415010" cy="3473210"/>
                      </a:xfrm>
                    </p:grpSpPr>
                    <p:sp>
                      <p:nvSpPr>
                        <p:cNvPr id="189" name="Oval 188">
                          <a:extLst>
                            <a:ext uri="{FF2B5EF4-FFF2-40B4-BE49-F238E27FC236}">
                              <a16:creationId xmlns:a16="http://schemas.microsoft.com/office/drawing/2014/main" id="{A736DDE0-8C8D-E0D5-E6DE-EF469F53F509}"/>
                            </a:ext>
                          </a:extLst>
                        </p:cNvPr>
                        <p:cNvSpPr/>
                        <p:nvPr/>
                      </p:nvSpPr>
                      <p:spPr>
                        <a:xfrm>
                          <a:off x="1894327" y="5008358"/>
                          <a:ext cx="3854469" cy="592377"/>
                        </a:xfrm>
                        <a:prstGeom prst="ellipse">
                          <a:avLst/>
                        </a:prstGeom>
                        <a:solidFill>
                          <a:srgbClr val="6F3C00"/>
                        </a:solidFill>
                        <a:ln w="6350" cap="flat" cmpd="sng" algn="ctr">
                          <a:solidFill>
                            <a:srgbClr val="000000"/>
                          </a:solidFill>
                          <a:prstDash val="solid"/>
                          <a:miter lim="800000"/>
                        </a:ln>
                        <a:effectLst/>
                      </p:spPr>
                      <p:txBody>
                        <a:bodyPr rtlCol="0" anchor="ctr"/>
                        <a:lstStyle/>
                        <a:p>
                          <a:pPr algn="ctr" defTabSz="457200">
                            <a:defRPr/>
                          </a:pPr>
                          <a:endParaRPr lang="en-US" kern="0">
                            <a:latin typeface="Corbel"/>
                          </a:endParaRPr>
                        </a:p>
                      </p:txBody>
                    </p:sp>
                    <p:grpSp>
                      <p:nvGrpSpPr>
                        <p:cNvPr id="190" name="Group 189">
                          <a:extLst>
                            <a:ext uri="{FF2B5EF4-FFF2-40B4-BE49-F238E27FC236}">
                              <a16:creationId xmlns:a16="http://schemas.microsoft.com/office/drawing/2014/main" id="{88474B2C-44C2-20AB-4EE6-46279FB3F91A}"/>
                            </a:ext>
                          </a:extLst>
                        </p:cNvPr>
                        <p:cNvGrpSpPr/>
                        <p:nvPr/>
                      </p:nvGrpSpPr>
                      <p:grpSpPr>
                        <a:xfrm>
                          <a:off x="2954710" y="3213281"/>
                          <a:ext cx="1181341" cy="2077803"/>
                          <a:chOff x="2218267" y="3285067"/>
                          <a:chExt cx="1828799" cy="2438400"/>
                        </a:xfrm>
                      </p:grpSpPr>
                      <p:sp>
                        <p:nvSpPr>
                          <p:cNvPr id="201" name="Rectangle 200">
                            <a:extLst>
                              <a:ext uri="{FF2B5EF4-FFF2-40B4-BE49-F238E27FC236}">
                                <a16:creationId xmlns:a16="http://schemas.microsoft.com/office/drawing/2014/main" id="{A844D0B4-F2C5-8E19-92BF-BE71B12BE76C}"/>
                              </a:ext>
                            </a:extLst>
                          </p:cNvPr>
                          <p:cNvSpPr/>
                          <p:nvPr/>
                        </p:nvSpPr>
                        <p:spPr>
                          <a:xfrm>
                            <a:off x="3014133" y="4826000"/>
                            <a:ext cx="220134" cy="897467"/>
                          </a:xfrm>
                          <a:prstGeom prst="rect">
                            <a:avLst/>
                          </a:prstGeom>
                          <a:solidFill>
                            <a:srgbClr val="705032"/>
                          </a:solidFill>
                          <a:ln w="6350" cap="flat" cmpd="sng" algn="ctr">
                            <a:solidFill>
                              <a:srgbClr val="3D2915"/>
                            </a:solidFill>
                            <a:prstDash val="solid"/>
                            <a:miter lim="800000"/>
                          </a:ln>
                          <a:effectLst/>
                        </p:spPr>
                        <p:txBody>
                          <a:bodyPr rtlCol="0" anchor="ctr"/>
                          <a:lstStyle/>
                          <a:p>
                            <a:pPr algn="ctr" defTabSz="457200">
                              <a:defRPr/>
                            </a:pPr>
                            <a:endParaRPr lang="en-US" kern="0">
                              <a:latin typeface="Corbel"/>
                            </a:endParaRPr>
                          </a:p>
                        </p:txBody>
                      </p:sp>
                      <p:sp>
                        <p:nvSpPr>
                          <p:cNvPr id="202" name="Isosceles Triangle 27">
                            <a:extLst>
                              <a:ext uri="{FF2B5EF4-FFF2-40B4-BE49-F238E27FC236}">
                                <a16:creationId xmlns:a16="http://schemas.microsoft.com/office/drawing/2014/main" id="{5CF2BE30-3E06-558C-E180-C4115C78E9A6}"/>
                              </a:ext>
                            </a:extLst>
                          </p:cNvPr>
                          <p:cNvSpPr/>
                          <p:nvPr/>
                        </p:nvSpPr>
                        <p:spPr>
                          <a:xfrm>
                            <a:off x="2218267" y="4182533"/>
                            <a:ext cx="1828799" cy="1049867"/>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203" name="Isosceles Triangle 28">
                            <a:extLst>
                              <a:ext uri="{FF2B5EF4-FFF2-40B4-BE49-F238E27FC236}">
                                <a16:creationId xmlns:a16="http://schemas.microsoft.com/office/drawing/2014/main" id="{81CD5D6F-F476-97F5-04F1-B5F82732B26A}"/>
                              </a:ext>
                            </a:extLst>
                          </p:cNvPr>
                          <p:cNvSpPr/>
                          <p:nvPr/>
                        </p:nvSpPr>
                        <p:spPr>
                          <a:xfrm>
                            <a:off x="2463797" y="3611033"/>
                            <a:ext cx="1337733" cy="1142999"/>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204" name="Isosceles Triangle 29">
                            <a:extLst>
                              <a:ext uri="{FF2B5EF4-FFF2-40B4-BE49-F238E27FC236}">
                                <a16:creationId xmlns:a16="http://schemas.microsoft.com/office/drawing/2014/main" id="{B1F68AB1-D003-B9A8-C1C0-5D121A4002DC}"/>
                              </a:ext>
                            </a:extLst>
                          </p:cNvPr>
                          <p:cNvSpPr/>
                          <p:nvPr/>
                        </p:nvSpPr>
                        <p:spPr>
                          <a:xfrm>
                            <a:off x="2654296" y="3285067"/>
                            <a:ext cx="956736" cy="897466"/>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grpSp>
                    <p:grpSp>
                      <p:nvGrpSpPr>
                        <p:cNvPr id="191" name="Group 190">
                          <a:extLst>
                            <a:ext uri="{FF2B5EF4-FFF2-40B4-BE49-F238E27FC236}">
                              <a16:creationId xmlns:a16="http://schemas.microsoft.com/office/drawing/2014/main" id="{4C977C0F-DAFA-22B4-A764-9758DCEC383E}"/>
                            </a:ext>
                          </a:extLst>
                        </p:cNvPr>
                        <p:cNvGrpSpPr/>
                        <p:nvPr/>
                      </p:nvGrpSpPr>
                      <p:grpSpPr>
                        <a:xfrm>
                          <a:off x="1333786" y="2127525"/>
                          <a:ext cx="2244972" cy="3168047"/>
                          <a:chOff x="2218267" y="3285067"/>
                          <a:chExt cx="1828800" cy="2438400"/>
                        </a:xfrm>
                      </p:grpSpPr>
                      <p:sp>
                        <p:nvSpPr>
                          <p:cNvPr id="197" name="Rectangle 196">
                            <a:extLst>
                              <a:ext uri="{FF2B5EF4-FFF2-40B4-BE49-F238E27FC236}">
                                <a16:creationId xmlns:a16="http://schemas.microsoft.com/office/drawing/2014/main" id="{FEBCCD4C-DDA8-5ED1-0FC8-4EE88B93CC49}"/>
                              </a:ext>
                            </a:extLst>
                          </p:cNvPr>
                          <p:cNvSpPr/>
                          <p:nvPr/>
                        </p:nvSpPr>
                        <p:spPr>
                          <a:xfrm>
                            <a:off x="3014133" y="4825999"/>
                            <a:ext cx="220135" cy="897468"/>
                          </a:xfrm>
                          <a:prstGeom prst="rect">
                            <a:avLst/>
                          </a:prstGeom>
                          <a:solidFill>
                            <a:srgbClr val="705032"/>
                          </a:solidFill>
                          <a:ln w="6350" cap="flat" cmpd="sng" algn="ctr">
                            <a:solidFill>
                              <a:srgbClr val="3D2915"/>
                            </a:solidFill>
                            <a:prstDash val="solid"/>
                            <a:miter lim="800000"/>
                          </a:ln>
                          <a:effectLst/>
                        </p:spPr>
                        <p:txBody>
                          <a:bodyPr rtlCol="0" anchor="ctr"/>
                          <a:lstStyle/>
                          <a:p>
                            <a:pPr algn="ctr" defTabSz="457200">
                              <a:defRPr/>
                            </a:pPr>
                            <a:endParaRPr lang="en-US" kern="0">
                              <a:latin typeface="Corbel"/>
                            </a:endParaRPr>
                          </a:p>
                        </p:txBody>
                      </p:sp>
                      <p:sp>
                        <p:nvSpPr>
                          <p:cNvPr id="198" name="Isosceles Triangle 23">
                            <a:extLst>
                              <a:ext uri="{FF2B5EF4-FFF2-40B4-BE49-F238E27FC236}">
                                <a16:creationId xmlns:a16="http://schemas.microsoft.com/office/drawing/2014/main" id="{B9098919-7165-4C79-C76E-AD0F7CBEF737}"/>
                              </a:ext>
                            </a:extLst>
                          </p:cNvPr>
                          <p:cNvSpPr/>
                          <p:nvPr/>
                        </p:nvSpPr>
                        <p:spPr>
                          <a:xfrm>
                            <a:off x="2218267" y="4182533"/>
                            <a:ext cx="1828800" cy="1049868"/>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199" name="Isosceles Triangle 24">
                            <a:extLst>
                              <a:ext uri="{FF2B5EF4-FFF2-40B4-BE49-F238E27FC236}">
                                <a16:creationId xmlns:a16="http://schemas.microsoft.com/office/drawing/2014/main" id="{95C9823A-9B9E-033A-2874-5440F01CAB80}"/>
                              </a:ext>
                            </a:extLst>
                          </p:cNvPr>
                          <p:cNvSpPr/>
                          <p:nvPr/>
                        </p:nvSpPr>
                        <p:spPr>
                          <a:xfrm>
                            <a:off x="2463797" y="3611032"/>
                            <a:ext cx="1337732" cy="1142999"/>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200" name="Isosceles Triangle 25">
                            <a:extLst>
                              <a:ext uri="{FF2B5EF4-FFF2-40B4-BE49-F238E27FC236}">
                                <a16:creationId xmlns:a16="http://schemas.microsoft.com/office/drawing/2014/main" id="{67AECB1A-1959-19A3-FAAF-B4D190757389}"/>
                              </a:ext>
                            </a:extLst>
                          </p:cNvPr>
                          <p:cNvSpPr/>
                          <p:nvPr/>
                        </p:nvSpPr>
                        <p:spPr>
                          <a:xfrm>
                            <a:off x="2654295" y="3285067"/>
                            <a:ext cx="956735" cy="897466"/>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grpSp>
                    <p:grpSp>
                      <p:nvGrpSpPr>
                        <p:cNvPr id="192" name="Group 191">
                          <a:extLst>
                            <a:ext uri="{FF2B5EF4-FFF2-40B4-BE49-F238E27FC236}">
                              <a16:creationId xmlns:a16="http://schemas.microsoft.com/office/drawing/2014/main" id="{8112A357-F5EA-C795-9DBD-5DFCA614D5A3}"/>
                            </a:ext>
                          </a:extLst>
                        </p:cNvPr>
                        <p:cNvGrpSpPr/>
                        <p:nvPr/>
                      </p:nvGrpSpPr>
                      <p:grpSpPr>
                        <a:xfrm>
                          <a:off x="3163472" y="2551029"/>
                          <a:ext cx="1862649" cy="2906099"/>
                          <a:chOff x="2218267" y="3285067"/>
                          <a:chExt cx="1828799" cy="2438400"/>
                        </a:xfrm>
                      </p:grpSpPr>
                      <p:sp>
                        <p:nvSpPr>
                          <p:cNvPr id="193" name="Isosceles Triangle 17">
                            <a:extLst>
                              <a:ext uri="{FF2B5EF4-FFF2-40B4-BE49-F238E27FC236}">
                                <a16:creationId xmlns:a16="http://schemas.microsoft.com/office/drawing/2014/main" id="{42A42A38-4949-BF39-DB44-727246A8598E}"/>
                              </a:ext>
                            </a:extLst>
                          </p:cNvPr>
                          <p:cNvSpPr/>
                          <p:nvPr/>
                        </p:nvSpPr>
                        <p:spPr>
                          <a:xfrm>
                            <a:off x="2654296" y="3285067"/>
                            <a:ext cx="956736" cy="897466"/>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194" name="Rectangle 193">
                            <a:extLst>
                              <a:ext uri="{FF2B5EF4-FFF2-40B4-BE49-F238E27FC236}">
                                <a16:creationId xmlns:a16="http://schemas.microsoft.com/office/drawing/2014/main" id="{6376D32C-894D-4DBB-C97B-C3F22D7EF4C3}"/>
                              </a:ext>
                            </a:extLst>
                          </p:cNvPr>
                          <p:cNvSpPr/>
                          <p:nvPr/>
                        </p:nvSpPr>
                        <p:spPr>
                          <a:xfrm>
                            <a:off x="3014133" y="4826000"/>
                            <a:ext cx="220134" cy="897467"/>
                          </a:xfrm>
                          <a:prstGeom prst="rect">
                            <a:avLst/>
                          </a:prstGeom>
                          <a:solidFill>
                            <a:srgbClr val="705032"/>
                          </a:solidFill>
                          <a:ln w="6350" cap="flat" cmpd="sng" algn="ctr">
                            <a:solidFill>
                              <a:srgbClr val="3D2915"/>
                            </a:solidFill>
                            <a:prstDash val="solid"/>
                            <a:miter lim="800000"/>
                          </a:ln>
                          <a:effectLst/>
                        </p:spPr>
                        <p:txBody>
                          <a:bodyPr rtlCol="0" anchor="ctr"/>
                          <a:lstStyle/>
                          <a:p>
                            <a:pPr algn="ctr" defTabSz="457200">
                              <a:defRPr/>
                            </a:pPr>
                            <a:endParaRPr lang="en-US" kern="0">
                              <a:latin typeface="Corbel"/>
                            </a:endParaRPr>
                          </a:p>
                        </p:txBody>
                      </p:sp>
                      <p:sp>
                        <p:nvSpPr>
                          <p:cNvPr id="195" name="Isosceles Triangle 15">
                            <a:extLst>
                              <a:ext uri="{FF2B5EF4-FFF2-40B4-BE49-F238E27FC236}">
                                <a16:creationId xmlns:a16="http://schemas.microsoft.com/office/drawing/2014/main" id="{41F9300A-F8D5-950F-BF62-8375C31A767B}"/>
                              </a:ext>
                            </a:extLst>
                          </p:cNvPr>
                          <p:cNvSpPr/>
                          <p:nvPr/>
                        </p:nvSpPr>
                        <p:spPr>
                          <a:xfrm>
                            <a:off x="2218267" y="4182533"/>
                            <a:ext cx="1828799" cy="1049867"/>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sp>
                        <p:nvSpPr>
                          <p:cNvPr id="196" name="Isosceles Triangle 16">
                            <a:extLst>
                              <a:ext uri="{FF2B5EF4-FFF2-40B4-BE49-F238E27FC236}">
                                <a16:creationId xmlns:a16="http://schemas.microsoft.com/office/drawing/2014/main" id="{6ED649B0-1021-EDE4-77E9-E5244D371D25}"/>
                              </a:ext>
                            </a:extLst>
                          </p:cNvPr>
                          <p:cNvSpPr/>
                          <p:nvPr/>
                        </p:nvSpPr>
                        <p:spPr>
                          <a:xfrm>
                            <a:off x="2463797" y="3611033"/>
                            <a:ext cx="1337733" cy="1142999"/>
                          </a:xfrm>
                          <a:prstGeom prst="triangle">
                            <a:avLst/>
                          </a:prstGeom>
                          <a:solidFill>
                            <a:srgbClr val="A2CF49">
                              <a:lumMod val="50000"/>
                            </a:srgbClr>
                          </a:solidFill>
                          <a:ln w="6350" cap="flat" cmpd="sng" algn="ctr">
                            <a:noFill/>
                            <a:prstDash val="solid"/>
                            <a:miter lim="800000"/>
                          </a:ln>
                          <a:effectLst/>
                        </p:spPr>
                        <p:txBody>
                          <a:bodyPr rtlCol="0" anchor="ctr"/>
                          <a:lstStyle/>
                          <a:p>
                            <a:pPr algn="ctr" defTabSz="457200">
                              <a:defRPr/>
                            </a:pPr>
                            <a:endParaRPr lang="en-US" kern="0">
                              <a:latin typeface="Corbel"/>
                            </a:endParaRPr>
                          </a:p>
                        </p:txBody>
                      </p:sp>
                    </p:grpSp>
                  </p:grpSp>
                </p:grpSp>
                <p:cxnSp>
                  <p:nvCxnSpPr>
                    <p:cNvPr id="44" name="Straight Connector 43">
                      <a:extLst>
                        <a:ext uri="{FF2B5EF4-FFF2-40B4-BE49-F238E27FC236}">
                          <a16:creationId xmlns:a16="http://schemas.microsoft.com/office/drawing/2014/main" id="{189279EC-6B07-335A-E3C9-14B7B9AC4AB9}"/>
                        </a:ext>
                      </a:extLst>
                    </p:cNvPr>
                    <p:cNvCxnSpPr/>
                    <p:nvPr/>
                  </p:nvCxnSpPr>
                  <p:spPr>
                    <a:xfrm flipV="1">
                      <a:off x="2850239" y="4495249"/>
                      <a:ext cx="246987" cy="69398"/>
                    </a:xfrm>
                    <a:prstGeom prst="line">
                      <a:avLst/>
                    </a:prstGeom>
                    <a:noFill/>
                    <a:ln w="6350" cap="flat" cmpd="sng" algn="ctr">
                      <a:solidFill>
                        <a:srgbClr val="455F51">
                          <a:lumMod val="75000"/>
                        </a:srgbClr>
                      </a:solidFill>
                      <a:prstDash val="solid"/>
                      <a:miter lim="800000"/>
                    </a:ln>
                    <a:effectLst/>
                  </p:spPr>
                </p:cxnSp>
                <p:cxnSp>
                  <p:nvCxnSpPr>
                    <p:cNvPr id="45" name="Straight Connector 44">
                      <a:extLst>
                        <a:ext uri="{FF2B5EF4-FFF2-40B4-BE49-F238E27FC236}">
                          <a16:creationId xmlns:a16="http://schemas.microsoft.com/office/drawing/2014/main" id="{7C4454F1-D9C2-096D-40AB-B0C7E0A6B7D7}"/>
                        </a:ext>
                      </a:extLst>
                    </p:cNvPr>
                    <p:cNvCxnSpPr/>
                    <p:nvPr/>
                  </p:nvCxnSpPr>
                  <p:spPr>
                    <a:xfrm>
                      <a:off x="3065859" y="4529948"/>
                      <a:ext cx="183767" cy="117701"/>
                    </a:xfrm>
                    <a:prstGeom prst="line">
                      <a:avLst/>
                    </a:prstGeom>
                    <a:noFill/>
                    <a:ln w="6350" cap="flat" cmpd="sng" algn="ctr">
                      <a:solidFill>
                        <a:srgbClr val="455F51">
                          <a:lumMod val="75000"/>
                        </a:srgbClr>
                      </a:solidFill>
                      <a:prstDash val="solid"/>
                      <a:miter lim="800000"/>
                    </a:ln>
                    <a:effectLst/>
                  </p:spPr>
                </p:cxnSp>
                <p:cxnSp>
                  <p:nvCxnSpPr>
                    <p:cNvPr id="46" name="Straight Connector 45">
                      <a:extLst>
                        <a:ext uri="{FF2B5EF4-FFF2-40B4-BE49-F238E27FC236}">
                          <a16:creationId xmlns:a16="http://schemas.microsoft.com/office/drawing/2014/main" id="{F2C5BDD8-66C0-E870-8E1D-D65B007D3108}"/>
                        </a:ext>
                      </a:extLst>
                    </p:cNvPr>
                    <p:cNvCxnSpPr/>
                    <p:nvPr/>
                  </p:nvCxnSpPr>
                  <p:spPr>
                    <a:xfrm flipV="1">
                      <a:off x="2917228" y="4529177"/>
                      <a:ext cx="246987" cy="69398"/>
                    </a:xfrm>
                    <a:prstGeom prst="line">
                      <a:avLst/>
                    </a:prstGeom>
                    <a:noFill/>
                    <a:ln w="6350" cap="flat" cmpd="sng" algn="ctr">
                      <a:solidFill>
                        <a:srgbClr val="455F51">
                          <a:lumMod val="75000"/>
                        </a:srgbClr>
                      </a:solidFill>
                      <a:prstDash val="solid"/>
                      <a:miter lim="800000"/>
                    </a:ln>
                    <a:effectLst/>
                  </p:spPr>
                </p:cxnSp>
                <p:cxnSp>
                  <p:nvCxnSpPr>
                    <p:cNvPr id="47" name="Straight Connector 46">
                      <a:extLst>
                        <a:ext uri="{FF2B5EF4-FFF2-40B4-BE49-F238E27FC236}">
                          <a16:creationId xmlns:a16="http://schemas.microsoft.com/office/drawing/2014/main" id="{EEA161F8-AF7E-0DC4-D7E0-D0792B5491F4}"/>
                        </a:ext>
                      </a:extLst>
                    </p:cNvPr>
                    <p:cNvCxnSpPr/>
                    <p:nvPr/>
                  </p:nvCxnSpPr>
                  <p:spPr>
                    <a:xfrm flipV="1">
                      <a:off x="3220631" y="4529177"/>
                      <a:ext cx="107337" cy="97853"/>
                    </a:xfrm>
                    <a:prstGeom prst="line">
                      <a:avLst/>
                    </a:prstGeom>
                    <a:noFill/>
                    <a:ln w="6350" cap="flat" cmpd="sng" algn="ctr">
                      <a:solidFill>
                        <a:srgbClr val="455F51">
                          <a:lumMod val="75000"/>
                        </a:srgbClr>
                      </a:solidFill>
                      <a:prstDash val="solid"/>
                      <a:miter lim="800000"/>
                    </a:ln>
                    <a:effectLst/>
                  </p:spPr>
                </p:cxnSp>
                <p:cxnSp>
                  <p:nvCxnSpPr>
                    <p:cNvPr id="48" name="Straight Connector 47">
                      <a:extLst>
                        <a:ext uri="{FF2B5EF4-FFF2-40B4-BE49-F238E27FC236}">
                          <a16:creationId xmlns:a16="http://schemas.microsoft.com/office/drawing/2014/main" id="{DB06A8C3-0FFF-A4DD-D3F8-A492F140328A}"/>
                        </a:ext>
                      </a:extLst>
                    </p:cNvPr>
                    <p:cNvCxnSpPr/>
                    <p:nvPr/>
                  </p:nvCxnSpPr>
                  <p:spPr>
                    <a:xfrm flipV="1">
                      <a:off x="2993429" y="4356861"/>
                      <a:ext cx="246987" cy="69398"/>
                    </a:xfrm>
                    <a:prstGeom prst="line">
                      <a:avLst/>
                    </a:prstGeom>
                    <a:noFill/>
                    <a:ln w="6350" cap="flat" cmpd="sng" algn="ctr">
                      <a:solidFill>
                        <a:srgbClr val="455F51">
                          <a:lumMod val="75000"/>
                        </a:srgbClr>
                      </a:solidFill>
                      <a:prstDash val="solid"/>
                      <a:miter lim="800000"/>
                    </a:ln>
                    <a:effectLst/>
                  </p:spPr>
                </p:cxnSp>
                <p:cxnSp>
                  <p:nvCxnSpPr>
                    <p:cNvPr id="49" name="Straight Connector 48">
                      <a:extLst>
                        <a:ext uri="{FF2B5EF4-FFF2-40B4-BE49-F238E27FC236}">
                          <a16:creationId xmlns:a16="http://schemas.microsoft.com/office/drawing/2014/main" id="{106C528A-F0DE-6E1B-BBA3-63CC981410C8}"/>
                        </a:ext>
                      </a:extLst>
                    </p:cNvPr>
                    <p:cNvCxnSpPr/>
                    <p:nvPr/>
                  </p:nvCxnSpPr>
                  <p:spPr>
                    <a:xfrm flipH="1" flipV="1">
                      <a:off x="2894747" y="4399014"/>
                      <a:ext cx="185540" cy="158402"/>
                    </a:xfrm>
                    <a:prstGeom prst="line">
                      <a:avLst/>
                    </a:prstGeom>
                    <a:noFill/>
                    <a:ln w="6350" cap="flat" cmpd="sng" algn="ctr">
                      <a:solidFill>
                        <a:srgbClr val="455F51">
                          <a:lumMod val="75000"/>
                        </a:srgbClr>
                      </a:solidFill>
                      <a:prstDash val="solid"/>
                      <a:miter lim="800000"/>
                    </a:ln>
                    <a:effectLst/>
                  </p:spPr>
                </p:cxnSp>
                <p:cxnSp>
                  <p:nvCxnSpPr>
                    <p:cNvPr id="50" name="Straight Connector 49">
                      <a:extLst>
                        <a:ext uri="{FF2B5EF4-FFF2-40B4-BE49-F238E27FC236}">
                          <a16:creationId xmlns:a16="http://schemas.microsoft.com/office/drawing/2014/main" id="{771C95E6-A3B3-A5F4-6A79-72DEE1E24ADE}"/>
                        </a:ext>
                      </a:extLst>
                    </p:cNvPr>
                    <p:cNvCxnSpPr/>
                    <p:nvPr/>
                  </p:nvCxnSpPr>
                  <p:spPr>
                    <a:xfrm flipV="1">
                      <a:off x="3099764" y="4474725"/>
                      <a:ext cx="104172" cy="178344"/>
                    </a:xfrm>
                    <a:prstGeom prst="line">
                      <a:avLst/>
                    </a:prstGeom>
                    <a:noFill/>
                    <a:ln w="6350" cap="flat" cmpd="sng" algn="ctr">
                      <a:solidFill>
                        <a:srgbClr val="455F51">
                          <a:lumMod val="75000"/>
                        </a:srgbClr>
                      </a:solidFill>
                      <a:prstDash val="solid"/>
                      <a:miter lim="800000"/>
                    </a:ln>
                    <a:effectLst/>
                  </p:spPr>
                </p:cxnSp>
                <p:cxnSp>
                  <p:nvCxnSpPr>
                    <p:cNvPr id="51" name="Straight Connector 50">
                      <a:extLst>
                        <a:ext uri="{FF2B5EF4-FFF2-40B4-BE49-F238E27FC236}">
                          <a16:creationId xmlns:a16="http://schemas.microsoft.com/office/drawing/2014/main" id="{A7BE0EB8-A69D-0274-FD81-4CF89B5E5398}"/>
                        </a:ext>
                      </a:extLst>
                    </p:cNvPr>
                    <p:cNvCxnSpPr/>
                    <p:nvPr/>
                  </p:nvCxnSpPr>
                  <p:spPr>
                    <a:xfrm>
                      <a:off x="3046738" y="4409876"/>
                      <a:ext cx="169876" cy="85373"/>
                    </a:xfrm>
                    <a:prstGeom prst="line">
                      <a:avLst/>
                    </a:prstGeom>
                    <a:noFill/>
                    <a:ln w="6350" cap="flat" cmpd="sng" algn="ctr">
                      <a:solidFill>
                        <a:srgbClr val="455F51">
                          <a:lumMod val="75000"/>
                        </a:srgbClr>
                      </a:solidFill>
                      <a:prstDash val="solid"/>
                      <a:miter lim="800000"/>
                    </a:ln>
                    <a:effectLst/>
                  </p:spPr>
                </p:cxnSp>
                <p:cxnSp>
                  <p:nvCxnSpPr>
                    <p:cNvPr id="52" name="Straight Connector 51">
                      <a:extLst>
                        <a:ext uri="{FF2B5EF4-FFF2-40B4-BE49-F238E27FC236}">
                          <a16:creationId xmlns:a16="http://schemas.microsoft.com/office/drawing/2014/main" id="{2414FAEE-3B3A-CBB9-1FA9-97A6890D418B}"/>
                        </a:ext>
                      </a:extLst>
                    </p:cNvPr>
                    <p:cNvCxnSpPr/>
                    <p:nvPr/>
                  </p:nvCxnSpPr>
                  <p:spPr>
                    <a:xfrm flipV="1">
                      <a:off x="2640385" y="4405907"/>
                      <a:ext cx="246987" cy="69398"/>
                    </a:xfrm>
                    <a:prstGeom prst="line">
                      <a:avLst/>
                    </a:prstGeom>
                    <a:noFill/>
                    <a:ln w="6350" cap="flat" cmpd="sng" algn="ctr">
                      <a:solidFill>
                        <a:srgbClr val="455F51">
                          <a:lumMod val="75000"/>
                        </a:srgbClr>
                      </a:solidFill>
                      <a:prstDash val="solid"/>
                      <a:miter lim="800000"/>
                    </a:ln>
                    <a:effectLst/>
                  </p:spPr>
                </p:cxnSp>
                <p:cxnSp>
                  <p:nvCxnSpPr>
                    <p:cNvPr id="53" name="Straight Connector 52">
                      <a:extLst>
                        <a:ext uri="{FF2B5EF4-FFF2-40B4-BE49-F238E27FC236}">
                          <a16:creationId xmlns:a16="http://schemas.microsoft.com/office/drawing/2014/main" id="{269C084C-2381-E42A-6080-37A837539825}"/>
                        </a:ext>
                      </a:extLst>
                    </p:cNvPr>
                    <p:cNvCxnSpPr/>
                    <p:nvPr/>
                  </p:nvCxnSpPr>
                  <p:spPr>
                    <a:xfrm>
                      <a:off x="2856005" y="4440606"/>
                      <a:ext cx="183767" cy="117701"/>
                    </a:xfrm>
                    <a:prstGeom prst="line">
                      <a:avLst/>
                    </a:prstGeom>
                    <a:noFill/>
                    <a:ln w="6350" cap="flat" cmpd="sng" algn="ctr">
                      <a:solidFill>
                        <a:srgbClr val="455F51">
                          <a:lumMod val="75000"/>
                        </a:srgbClr>
                      </a:solidFill>
                      <a:prstDash val="solid"/>
                      <a:miter lim="800000"/>
                    </a:ln>
                    <a:effectLst/>
                  </p:spPr>
                </p:cxnSp>
                <p:cxnSp>
                  <p:nvCxnSpPr>
                    <p:cNvPr id="54" name="Straight Connector 53">
                      <a:extLst>
                        <a:ext uri="{FF2B5EF4-FFF2-40B4-BE49-F238E27FC236}">
                          <a16:creationId xmlns:a16="http://schemas.microsoft.com/office/drawing/2014/main" id="{0C8F2C27-CC48-211D-5FA5-E2C72374EF56}"/>
                        </a:ext>
                      </a:extLst>
                    </p:cNvPr>
                    <p:cNvCxnSpPr/>
                    <p:nvPr/>
                  </p:nvCxnSpPr>
                  <p:spPr>
                    <a:xfrm flipV="1">
                      <a:off x="2707374" y="4439835"/>
                      <a:ext cx="246987" cy="69398"/>
                    </a:xfrm>
                    <a:prstGeom prst="line">
                      <a:avLst/>
                    </a:prstGeom>
                    <a:noFill/>
                    <a:ln w="6350" cap="flat" cmpd="sng" algn="ctr">
                      <a:solidFill>
                        <a:srgbClr val="455F51">
                          <a:lumMod val="75000"/>
                        </a:srgbClr>
                      </a:solidFill>
                      <a:prstDash val="solid"/>
                      <a:miter lim="800000"/>
                    </a:ln>
                    <a:effectLst/>
                  </p:spPr>
                </p:cxnSp>
                <p:cxnSp>
                  <p:nvCxnSpPr>
                    <p:cNvPr id="55" name="Straight Connector 54">
                      <a:extLst>
                        <a:ext uri="{FF2B5EF4-FFF2-40B4-BE49-F238E27FC236}">
                          <a16:creationId xmlns:a16="http://schemas.microsoft.com/office/drawing/2014/main" id="{4076787F-FFCA-9F89-0D77-286BC4D58D5C}"/>
                        </a:ext>
                      </a:extLst>
                    </p:cNvPr>
                    <p:cNvCxnSpPr/>
                    <p:nvPr/>
                  </p:nvCxnSpPr>
                  <p:spPr>
                    <a:xfrm flipV="1">
                      <a:off x="3010777" y="4439835"/>
                      <a:ext cx="107337" cy="97853"/>
                    </a:xfrm>
                    <a:prstGeom prst="line">
                      <a:avLst/>
                    </a:prstGeom>
                    <a:noFill/>
                    <a:ln w="6350" cap="flat" cmpd="sng" algn="ctr">
                      <a:solidFill>
                        <a:srgbClr val="455F51">
                          <a:lumMod val="75000"/>
                        </a:srgbClr>
                      </a:solidFill>
                      <a:prstDash val="solid"/>
                      <a:miter lim="800000"/>
                    </a:ln>
                    <a:effectLst/>
                  </p:spPr>
                </p:cxnSp>
                <p:cxnSp>
                  <p:nvCxnSpPr>
                    <p:cNvPr id="56" name="Straight Connector 55">
                      <a:extLst>
                        <a:ext uri="{FF2B5EF4-FFF2-40B4-BE49-F238E27FC236}">
                          <a16:creationId xmlns:a16="http://schemas.microsoft.com/office/drawing/2014/main" id="{D0FB8B6B-05A9-09D6-9D97-8BD76D3EA04A}"/>
                        </a:ext>
                      </a:extLst>
                    </p:cNvPr>
                    <p:cNvCxnSpPr/>
                    <p:nvPr/>
                  </p:nvCxnSpPr>
                  <p:spPr>
                    <a:xfrm flipV="1">
                      <a:off x="2783575" y="4267519"/>
                      <a:ext cx="246987" cy="69398"/>
                    </a:xfrm>
                    <a:prstGeom prst="line">
                      <a:avLst/>
                    </a:prstGeom>
                    <a:noFill/>
                    <a:ln w="6350" cap="flat" cmpd="sng" algn="ctr">
                      <a:solidFill>
                        <a:srgbClr val="455F51">
                          <a:lumMod val="75000"/>
                        </a:srgbClr>
                      </a:solidFill>
                      <a:prstDash val="solid"/>
                      <a:miter lim="800000"/>
                    </a:ln>
                    <a:effectLst/>
                  </p:spPr>
                </p:cxnSp>
                <p:cxnSp>
                  <p:nvCxnSpPr>
                    <p:cNvPr id="57" name="Straight Connector 56">
                      <a:extLst>
                        <a:ext uri="{FF2B5EF4-FFF2-40B4-BE49-F238E27FC236}">
                          <a16:creationId xmlns:a16="http://schemas.microsoft.com/office/drawing/2014/main" id="{D917AC71-BA2A-578D-3576-0BE38E78C42E}"/>
                        </a:ext>
                      </a:extLst>
                    </p:cNvPr>
                    <p:cNvCxnSpPr/>
                    <p:nvPr/>
                  </p:nvCxnSpPr>
                  <p:spPr>
                    <a:xfrm flipH="1" flipV="1">
                      <a:off x="2684893" y="4309672"/>
                      <a:ext cx="185540" cy="158402"/>
                    </a:xfrm>
                    <a:prstGeom prst="line">
                      <a:avLst/>
                    </a:prstGeom>
                    <a:noFill/>
                    <a:ln w="6350" cap="flat" cmpd="sng" algn="ctr">
                      <a:solidFill>
                        <a:srgbClr val="455F51">
                          <a:lumMod val="75000"/>
                        </a:srgbClr>
                      </a:solidFill>
                      <a:prstDash val="solid"/>
                      <a:miter lim="800000"/>
                    </a:ln>
                    <a:effectLst/>
                  </p:spPr>
                </p:cxnSp>
                <p:cxnSp>
                  <p:nvCxnSpPr>
                    <p:cNvPr id="58" name="Straight Connector 57">
                      <a:extLst>
                        <a:ext uri="{FF2B5EF4-FFF2-40B4-BE49-F238E27FC236}">
                          <a16:creationId xmlns:a16="http://schemas.microsoft.com/office/drawing/2014/main" id="{D7E45DCC-6733-B284-DA84-E187D6A9ED7E}"/>
                        </a:ext>
                      </a:extLst>
                    </p:cNvPr>
                    <p:cNvCxnSpPr/>
                    <p:nvPr/>
                  </p:nvCxnSpPr>
                  <p:spPr>
                    <a:xfrm flipV="1">
                      <a:off x="2889910" y="4385383"/>
                      <a:ext cx="104172" cy="178344"/>
                    </a:xfrm>
                    <a:prstGeom prst="line">
                      <a:avLst/>
                    </a:prstGeom>
                    <a:noFill/>
                    <a:ln w="6350" cap="flat" cmpd="sng" algn="ctr">
                      <a:solidFill>
                        <a:srgbClr val="455F51">
                          <a:lumMod val="75000"/>
                        </a:srgbClr>
                      </a:solidFill>
                      <a:prstDash val="solid"/>
                      <a:miter lim="800000"/>
                    </a:ln>
                    <a:effectLst/>
                  </p:spPr>
                </p:cxnSp>
                <p:cxnSp>
                  <p:nvCxnSpPr>
                    <p:cNvPr id="59" name="Straight Connector 58">
                      <a:extLst>
                        <a:ext uri="{FF2B5EF4-FFF2-40B4-BE49-F238E27FC236}">
                          <a16:creationId xmlns:a16="http://schemas.microsoft.com/office/drawing/2014/main" id="{400AA8DE-2B9C-8D59-9613-8BAA84DC1EC0}"/>
                        </a:ext>
                      </a:extLst>
                    </p:cNvPr>
                    <p:cNvCxnSpPr/>
                    <p:nvPr/>
                  </p:nvCxnSpPr>
                  <p:spPr>
                    <a:xfrm>
                      <a:off x="2836884" y="4320534"/>
                      <a:ext cx="169876" cy="85373"/>
                    </a:xfrm>
                    <a:prstGeom prst="line">
                      <a:avLst/>
                    </a:prstGeom>
                    <a:noFill/>
                    <a:ln w="6350" cap="flat" cmpd="sng" algn="ctr">
                      <a:solidFill>
                        <a:srgbClr val="455F51">
                          <a:lumMod val="75000"/>
                        </a:srgbClr>
                      </a:solidFill>
                      <a:prstDash val="solid"/>
                      <a:miter lim="800000"/>
                    </a:ln>
                    <a:effectLst/>
                  </p:spPr>
                </p:cxnSp>
                <p:cxnSp>
                  <p:nvCxnSpPr>
                    <p:cNvPr id="60" name="Straight Connector 59">
                      <a:extLst>
                        <a:ext uri="{FF2B5EF4-FFF2-40B4-BE49-F238E27FC236}">
                          <a16:creationId xmlns:a16="http://schemas.microsoft.com/office/drawing/2014/main" id="{FE353D24-9C6D-6A4D-E006-81994B110A15}"/>
                        </a:ext>
                      </a:extLst>
                    </p:cNvPr>
                    <p:cNvCxnSpPr/>
                    <p:nvPr/>
                  </p:nvCxnSpPr>
                  <p:spPr>
                    <a:xfrm flipV="1">
                      <a:off x="2570515" y="4512521"/>
                      <a:ext cx="246987" cy="69398"/>
                    </a:xfrm>
                    <a:prstGeom prst="line">
                      <a:avLst/>
                    </a:prstGeom>
                    <a:noFill/>
                    <a:ln w="6350" cap="flat" cmpd="sng" algn="ctr">
                      <a:solidFill>
                        <a:srgbClr val="455F51">
                          <a:lumMod val="75000"/>
                        </a:srgbClr>
                      </a:solidFill>
                      <a:prstDash val="solid"/>
                      <a:miter lim="800000"/>
                    </a:ln>
                    <a:effectLst/>
                  </p:spPr>
                </p:cxnSp>
                <p:cxnSp>
                  <p:nvCxnSpPr>
                    <p:cNvPr id="61" name="Straight Connector 60">
                      <a:extLst>
                        <a:ext uri="{FF2B5EF4-FFF2-40B4-BE49-F238E27FC236}">
                          <a16:creationId xmlns:a16="http://schemas.microsoft.com/office/drawing/2014/main" id="{0802A7B6-02E0-AF63-F185-17EC928BC532}"/>
                        </a:ext>
                      </a:extLst>
                    </p:cNvPr>
                    <p:cNvCxnSpPr/>
                    <p:nvPr/>
                  </p:nvCxnSpPr>
                  <p:spPr>
                    <a:xfrm>
                      <a:off x="2786135" y="4547220"/>
                      <a:ext cx="183767" cy="117701"/>
                    </a:xfrm>
                    <a:prstGeom prst="line">
                      <a:avLst/>
                    </a:prstGeom>
                    <a:noFill/>
                    <a:ln w="6350" cap="flat" cmpd="sng" algn="ctr">
                      <a:solidFill>
                        <a:srgbClr val="455F51">
                          <a:lumMod val="75000"/>
                        </a:srgbClr>
                      </a:solidFill>
                      <a:prstDash val="solid"/>
                      <a:miter lim="800000"/>
                    </a:ln>
                    <a:effectLst/>
                  </p:spPr>
                </p:cxnSp>
                <p:cxnSp>
                  <p:nvCxnSpPr>
                    <p:cNvPr id="62" name="Straight Connector 61">
                      <a:extLst>
                        <a:ext uri="{FF2B5EF4-FFF2-40B4-BE49-F238E27FC236}">
                          <a16:creationId xmlns:a16="http://schemas.microsoft.com/office/drawing/2014/main" id="{BB5313E1-CA01-F869-40F3-FFF0928567DB}"/>
                        </a:ext>
                      </a:extLst>
                    </p:cNvPr>
                    <p:cNvCxnSpPr/>
                    <p:nvPr/>
                  </p:nvCxnSpPr>
                  <p:spPr>
                    <a:xfrm flipV="1">
                      <a:off x="2637504" y="4546449"/>
                      <a:ext cx="246987" cy="69398"/>
                    </a:xfrm>
                    <a:prstGeom prst="line">
                      <a:avLst/>
                    </a:prstGeom>
                    <a:noFill/>
                    <a:ln w="6350" cap="flat" cmpd="sng" algn="ctr">
                      <a:solidFill>
                        <a:srgbClr val="455F51">
                          <a:lumMod val="75000"/>
                        </a:srgbClr>
                      </a:solidFill>
                      <a:prstDash val="solid"/>
                      <a:miter lim="800000"/>
                    </a:ln>
                    <a:effectLst/>
                  </p:spPr>
                </p:cxnSp>
                <p:cxnSp>
                  <p:nvCxnSpPr>
                    <p:cNvPr id="63" name="Straight Connector 62">
                      <a:extLst>
                        <a:ext uri="{FF2B5EF4-FFF2-40B4-BE49-F238E27FC236}">
                          <a16:creationId xmlns:a16="http://schemas.microsoft.com/office/drawing/2014/main" id="{CF189E08-4A25-371E-DF76-1698D58AEEC2}"/>
                        </a:ext>
                      </a:extLst>
                    </p:cNvPr>
                    <p:cNvCxnSpPr/>
                    <p:nvPr/>
                  </p:nvCxnSpPr>
                  <p:spPr>
                    <a:xfrm flipV="1">
                      <a:off x="2940907" y="4546449"/>
                      <a:ext cx="107337" cy="97853"/>
                    </a:xfrm>
                    <a:prstGeom prst="line">
                      <a:avLst/>
                    </a:prstGeom>
                    <a:noFill/>
                    <a:ln w="6350" cap="flat" cmpd="sng" algn="ctr">
                      <a:solidFill>
                        <a:srgbClr val="455F51">
                          <a:lumMod val="75000"/>
                        </a:srgbClr>
                      </a:solidFill>
                      <a:prstDash val="solid"/>
                      <a:miter lim="800000"/>
                    </a:ln>
                    <a:effectLst/>
                  </p:spPr>
                </p:cxnSp>
                <p:cxnSp>
                  <p:nvCxnSpPr>
                    <p:cNvPr id="64" name="Straight Connector 63">
                      <a:extLst>
                        <a:ext uri="{FF2B5EF4-FFF2-40B4-BE49-F238E27FC236}">
                          <a16:creationId xmlns:a16="http://schemas.microsoft.com/office/drawing/2014/main" id="{B395FB4B-E3C0-0FED-DDA6-2013FE0CA64A}"/>
                        </a:ext>
                      </a:extLst>
                    </p:cNvPr>
                    <p:cNvCxnSpPr/>
                    <p:nvPr/>
                  </p:nvCxnSpPr>
                  <p:spPr>
                    <a:xfrm flipV="1">
                      <a:off x="2713705" y="4374133"/>
                      <a:ext cx="246987" cy="69398"/>
                    </a:xfrm>
                    <a:prstGeom prst="line">
                      <a:avLst/>
                    </a:prstGeom>
                    <a:noFill/>
                    <a:ln w="6350" cap="flat" cmpd="sng" algn="ctr">
                      <a:solidFill>
                        <a:srgbClr val="455F51">
                          <a:lumMod val="75000"/>
                        </a:srgbClr>
                      </a:solidFill>
                      <a:prstDash val="solid"/>
                      <a:miter lim="800000"/>
                    </a:ln>
                    <a:effectLst/>
                  </p:spPr>
                </p:cxnSp>
                <p:cxnSp>
                  <p:nvCxnSpPr>
                    <p:cNvPr id="65" name="Straight Connector 64">
                      <a:extLst>
                        <a:ext uri="{FF2B5EF4-FFF2-40B4-BE49-F238E27FC236}">
                          <a16:creationId xmlns:a16="http://schemas.microsoft.com/office/drawing/2014/main" id="{CBB1AF04-0976-DF73-7C18-9ACE770159C3}"/>
                        </a:ext>
                      </a:extLst>
                    </p:cNvPr>
                    <p:cNvCxnSpPr/>
                    <p:nvPr/>
                  </p:nvCxnSpPr>
                  <p:spPr>
                    <a:xfrm flipH="1" flipV="1">
                      <a:off x="2615023" y="4416286"/>
                      <a:ext cx="185540" cy="158402"/>
                    </a:xfrm>
                    <a:prstGeom prst="line">
                      <a:avLst/>
                    </a:prstGeom>
                    <a:noFill/>
                    <a:ln w="6350" cap="flat" cmpd="sng" algn="ctr">
                      <a:solidFill>
                        <a:srgbClr val="455F51">
                          <a:lumMod val="75000"/>
                        </a:srgbClr>
                      </a:solidFill>
                      <a:prstDash val="solid"/>
                      <a:miter lim="800000"/>
                    </a:ln>
                    <a:effectLst/>
                  </p:spPr>
                </p:cxnSp>
                <p:cxnSp>
                  <p:nvCxnSpPr>
                    <p:cNvPr id="66" name="Straight Connector 65">
                      <a:extLst>
                        <a:ext uri="{FF2B5EF4-FFF2-40B4-BE49-F238E27FC236}">
                          <a16:creationId xmlns:a16="http://schemas.microsoft.com/office/drawing/2014/main" id="{3C8F36E5-304A-0AD9-87C6-63630DF1DC41}"/>
                        </a:ext>
                      </a:extLst>
                    </p:cNvPr>
                    <p:cNvCxnSpPr/>
                    <p:nvPr/>
                  </p:nvCxnSpPr>
                  <p:spPr>
                    <a:xfrm flipV="1">
                      <a:off x="2820040" y="4491997"/>
                      <a:ext cx="104172" cy="178344"/>
                    </a:xfrm>
                    <a:prstGeom prst="line">
                      <a:avLst/>
                    </a:prstGeom>
                    <a:noFill/>
                    <a:ln w="6350" cap="flat" cmpd="sng" algn="ctr">
                      <a:solidFill>
                        <a:srgbClr val="455F51">
                          <a:lumMod val="75000"/>
                        </a:srgbClr>
                      </a:solidFill>
                      <a:prstDash val="solid"/>
                      <a:miter lim="800000"/>
                    </a:ln>
                    <a:effectLst/>
                  </p:spPr>
                </p:cxnSp>
                <p:cxnSp>
                  <p:nvCxnSpPr>
                    <p:cNvPr id="67" name="Straight Connector 66">
                      <a:extLst>
                        <a:ext uri="{FF2B5EF4-FFF2-40B4-BE49-F238E27FC236}">
                          <a16:creationId xmlns:a16="http://schemas.microsoft.com/office/drawing/2014/main" id="{AFD3ACB8-57A7-6573-53AF-0F580E225783}"/>
                        </a:ext>
                      </a:extLst>
                    </p:cNvPr>
                    <p:cNvCxnSpPr/>
                    <p:nvPr/>
                  </p:nvCxnSpPr>
                  <p:spPr>
                    <a:xfrm>
                      <a:off x="2767014" y="4427148"/>
                      <a:ext cx="169876" cy="85373"/>
                    </a:xfrm>
                    <a:prstGeom prst="line">
                      <a:avLst/>
                    </a:prstGeom>
                    <a:noFill/>
                    <a:ln w="6350" cap="flat" cmpd="sng" algn="ctr">
                      <a:solidFill>
                        <a:srgbClr val="455F51">
                          <a:lumMod val="75000"/>
                        </a:srgbClr>
                      </a:solidFill>
                      <a:prstDash val="solid"/>
                      <a:miter lim="800000"/>
                    </a:ln>
                    <a:effectLst/>
                  </p:spPr>
                </p:cxnSp>
                <p:cxnSp>
                  <p:nvCxnSpPr>
                    <p:cNvPr id="68" name="Straight Connector 67">
                      <a:extLst>
                        <a:ext uri="{FF2B5EF4-FFF2-40B4-BE49-F238E27FC236}">
                          <a16:creationId xmlns:a16="http://schemas.microsoft.com/office/drawing/2014/main" id="{8C93ED8D-773E-4A0A-AB4C-E9855B488178}"/>
                        </a:ext>
                      </a:extLst>
                    </p:cNvPr>
                    <p:cNvCxnSpPr/>
                    <p:nvPr/>
                  </p:nvCxnSpPr>
                  <p:spPr>
                    <a:xfrm flipV="1">
                      <a:off x="3810204" y="4398299"/>
                      <a:ext cx="246987" cy="69398"/>
                    </a:xfrm>
                    <a:prstGeom prst="line">
                      <a:avLst/>
                    </a:prstGeom>
                    <a:noFill/>
                    <a:ln w="6350" cap="flat" cmpd="sng" algn="ctr">
                      <a:solidFill>
                        <a:srgbClr val="455F51">
                          <a:lumMod val="75000"/>
                        </a:srgbClr>
                      </a:solidFill>
                      <a:prstDash val="solid"/>
                      <a:miter lim="800000"/>
                    </a:ln>
                    <a:effectLst/>
                  </p:spPr>
                </p:cxnSp>
                <p:cxnSp>
                  <p:nvCxnSpPr>
                    <p:cNvPr id="69" name="Straight Connector 68">
                      <a:extLst>
                        <a:ext uri="{FF2B5EF4-FFF2-40B4-BE49-F238E27FC236}">
                          <a16:creationId xmlns:a16="http://schemas.microsoft.com/office/drawing/2014/main" id="{75BAD07F-80A3-E485-E60B-78086E03B883}"/>
                        </a:ext>
                      </a:extLst>
                    </p:cNvPr>
                    <p:cNvCxnSpPr/>
                    <p:nvPr/>
                  </p:nvCxnSpPr>
                  <p:spPr>
                    <a:xfrm flipV="1">
                      <a:off x="3877193" y="4432227"/>
                      <a:ext cx="246987" cy="69398"/>
                    </a:xfrm>
                    <a:prstGeom prst="line">
                      <a:avLst/>
                    </a:prstGeom>
                    <a:noFill/>
                    <a:ln w="6350" cap="flat" cmpd="sng" algn="ctr">
                      <a:solidFill>
                        <a:srgbClr val="455F51">
                          <a:lumMod val="75000"/>
                        </a:srgbClr>
                      </a:solidFill>
                      <a:prstDash val="solid"/>
                      <a:miter lim="800000"/>
                    </a:ln>
                    <a:effectLst/>
                  </p:spPr>
                </p:cxnSp>
                <p:cxnSp>
                  <p:nvCxnSpPr>
                    <p:cNvPr id="70" name="Straight Connector 69">
                      <a:extLst>
                        <a:ext uri="{FF2B5EF4-FFF2-40B4-BE49-F238E27FC236}">
                          <a16:creationId xmlns:a16="http://schemas.microsoft.com/office/drawing/2014/main" id="{17616EF5-3C6E-60F7-3F75-9DADF0C9804B}"/>
                        </a:ext>
                      </a:extLst>
                    </p:cNvPr>
                    <p:cNvCxnSpPr/>
                    <p:nvPr/>
                  </p:nvCxnSpPr>
                  <p:spPr>
                    <a:xfrm flipV="1">
                      <a:off x="4180596" y="4432227"/>
                      <a:ext cx="107337" cy="97853"/>
                    </a:xfrm>
                    <a:prstGeom prst="line">
                      <a:avLst/>
                    </a:prstGeom>
                    <a:noFill/>
                    <a:ln w="6350" cap="flat" cmpd="sng" algn="ctr">
                      <a:solidFill>
                        <a:srgbClr val="455F51">
                          <a:lumMod val="75000"/>
                        </a:srgbClr>
                      </a:solidFill>
                      <a:prstDash val="solid"/>
                      <a:miter lim="800000"/>
                    </a:ln>
                    <a:effectLst/>
                  </p:spPr>
                </p:cxnSp>
                <p:cxnSp>
                  <p:nvCxnSpPr>
                    <p:cNvPr id="71" name="Straight Connector 70">
                      <a:extLst>
                        <a:ext uri="{FF2B5EF4-FFF2-40B4-BE49-F238E27FC236}">
                          <a16:creationId xmlns:a16="http://schemas.microsoft.com/office/drawing/2014/main" id="{103CBE60-4482-7C0C-6A68-89B516796468}"/>
                        </a:ext>
                      </a:extLst>
                    </p:cNvPr>
                    <p:cNvCxnSpPr/>
                    <p:nvPr/>
                  </p:nvCxnSpPr>
                  <p:spPr>
                    <a:xfrm flipV="1">
                      <a:off x="3953394" y="4259911"/>
                      <a:ext cx="246987" cy="69398"/>
                    </a:xfrm>
                    <a:prstGeom prst="line">
                      <a:avLst/>
                    </a:prstGeom>
                    <a:noFill/>
                    <a:ln w="6350" cap="flat" cmpd="sng" algn="ctr">
                      <a:solidFill>
                        <a:srgbClr val="455F51">
                          <a:lumMod val="75000"/>
                        </a:srgbClr>
                      </a:solidFill>
                      <a:prstDash val="solid"/>
                      <a:miter lim="800000"/>
                    </a:ln>
                    <a:effectLst/>
                  </p:spPr>
                </p:cxnSp>
                <p:cxnSp>
                  <p:nvCxnSpPr>
                    <p:cNvPr id="72" name="Straight Connector 71">
                      <a:extLst>
                        <a:ext uri="{FF2B5EF4-FFF2-40B4-BE49-F238E27FC236}">
                          <a16:creationId xmlns:a16="http://schemas.microsoft.com/office/drawing/2014/main" id="{9FE6652F-3A8D-8671-B9DA-8E6A9E7EBBE6}"/>
                        </a:ext>
                      </a:extLst>
                    </p:cNvPr>
                    <p:cNvCxnSpPr/>
                    <p:nvPr/>
                  </p:nvCxnSpPr>
                  <p:spPr>
                    <a:xfrm flipH="1" flipV="1">
                      <a:off x="3854712" y="4302064"/>
                      <a:ext cx="185540" cy="158402"/>
                    </a:xfrm>
                    <a:prstGeom prst="line">
                      <a:avLst/>
                    </a:prstGeom>
                    <a:noFill/>
                    <a:ln w="6350" cap="flat" cmpd="sng" algn="ctr">
                      <a:solidFill>
                        <a:srgbClr val="455F51">
                          <a:lumMod val="75000"/>
                        </a:srgbClr>
                      </a:solidFill>
                      <a:prstDash val="solid"/>
                      <a:miter lim="800000"/>
                    </a:ln>
                    <a:effectLst/>
                  </p:spPr>
                </p:cxnSp>
                <p:cxnSp>
                  <p:nvCxnSpPr>
                    <p:cNvPr id="73" name="Straight Connector 72">
                      <a:extLst>
                        <a:ext uri="{FF2B5EF4-FFF2-40B4-BE49-F238E27FC236}">
                          <a16:creationId xmlns:a16="http://schemas.microsoft.com/office/drawing/2014/main" id="{81E6D04C-B0FD-C5B2-68A1-DC3B32781336}"/>
                        </a:ext>
                      </a:extLst>
                    </p:cNvPr>
                    <p:cNvCxnSpPr/>
                    <p:nvPr/>
                  </p:nvCxnSpPr>
                  <p:spPr>
                    <a:xfrm flipV="1">
                      <a:off x="4059729" y="4377775"/>
                      <a:ext cx="104172" cy="178344"/>
                    </a:xfrm>
                    <a:prstGeom prst="line">
                      <a:avLst/>
                    </a:prstGeom>
                    <a:noFill/>
                    <a:ln w="6350" cap="flat" cmpd="sng" algn="ctr">
                      <a:solidFill>
                        <a:srgbClr val="455F51">
                          <a:lumMod val="75000"/>
                        </a:srgbClr>
                      </a:solidFill>
                      <a:prstDash val="solid"/>
                      <a:miter lim="800000"/>
                    </a:ln>
                    <a:effectLst/>
                  </p:spPr>
                </p:cxnSp>
                <p:cxnSp>
                  <p:nvCxnSpPr>
                    <p:cNvPr id="74" name="Straight Connector 73">
                      <a:extLst>
                        <a:ext uri="{FF2B5EF4-FFF2-40B4-BE49-F238E27FC236}">
                          <a16:creationId xmlns:a16="http://schemas.microsoft.com/office/drawing/2014/main" id="{0D5E43F7-5D66-C8E0-0A88-C1AF9BE18784}"/>
                        </a:ext>
                      </a:extLst>
                    </p:cNvPr>
                    <p:cNvCxnSpPr/>
                    <p:nvPr/>
                  </p:nvCxnSpPr>
                  <p:spPr>
                    <a:xfrm>
                      <a:off x="4006703" y="4312926"/>
                      <a:ext cx="169876" cy="85373"/>
                    </a:xfrm>
                    <a:prstGeom prst="line">
                      <a:avLst/>
                    </a:prstGeom>
                    <a:noFill/>
                    <a:ln w="6350" cap="flat" cmpd="sng" algn="ctr">
                      <a:solidFill>
                        <a:srgbClr val="455F51">
                          <a:lumMod val="75000"/>
                        </a:srgbClr>
                      </a:solidFill>
                      <a:prstDash val="solid"/>
                      <a:miter lim="800000"/>
                    </a:ln>
                    <a:effectLst/>
                  </p:spPr>
                </p:cxnSp>
                <p:cxnSp>
                  <p:nvCxnSpPr>
                    <p:cNvPr id="75" name="Straight Connector 74">
                      <a:extLst>
                        <a:ext uri="{FF2B5EF4-FFF2-40B4-BE49-F238E27FC236}">
                          <a16:creationId xmlns:a16="http://schemas.microsoft.com/office/drawing/2014/main" id="{59B64DA2-3471-1D38-9B33-FF221870A0D9}"/>
                        </a:ext>
                      </a:extLst>
                    </p:cNvPr>
                    <p:cNvCxnSpPr/>
                    <p:nvPr/>
                  </p:nvCxnSpPr>
                  <p:spPr>
                    <a:xfrm flipV="1">
                      <a:off x="3034090" y="4527151"/>
                      <a:ext cx="246987" cy="69398"/>
                    </a:xfrm>
                    <a:prstGeom prst="line">
                      <a:avLst/>
                    </a:prstGeom>
                    <a:noFill/>
                    <a:ln w="6350" cap="flat" cmpd="sng" algn="ctr">
                      <a:solidFill>
                        <a:srgbClr val="455F51">
                          <a:lumMod val="75000"/>
                        </a:srgbClr>
                      </a:solidFill>
                      <a:prstDash val="solid"/>
                      <a:miter lim="800000"/>
                    </a:ln>
                    <a:effectLst/>
                  </p:spPr>
                </p:cxnSp>
                <p:cxnSp>
                  <p:nvCxnSpPr>
                    <p:cNvPr id="76" name="Straight Connector 75">
                      <a:extLst>
                        <a:ext uri="{FF2B5EF4-FFF2-40B4-BE49-F238E27FC236}">
                          <a16:creationId xmlns:a16="http://schemas.microsoft.com/office/drawing/2014/main" id="{1009B096-F990-0D8C-1811-4AE94EFB0E01}"/>
                        </a:ext>
                      </a:extLst>
                    </p:cNvPr>
                    <p:cNvCxnSpPr/>
                    <p:nvPr/>
                  </p:nvCxnSpPr>
                  <p:spPr>
                    <a:xfrm>
                      <a:off x="3249710" y="4561850"/>
                      <a:ext cx="183767" cy="117701"/>
                    </a:xfrm>
                    <a:prstGeom prst="line">
                      <a:avLst/>
                    </a:prstGeom>
                    <a:noFill/>
                    <a:ln w="6350" cap="flat" cmpd="sng" algn="ctr">
                      <a:solidFill>
                        <a:srgbClr val="455F51">
                          <a:lumMod val="75000"/>
                        </a:srgbClr>
                      </a:solidFill>
                      <a:prstDash val="solid"/>
                      <a:miter lim="800000"/>
                    </a:ln>
                    <a:effectLst/>
                  </p:spPr>
                </p:cxnSp>
                <p:cxnSp>
                  <p:nvCxnSpPr>
                    <p:cNvPr id="77" name="Straight Connector 76">
                      <a:extLst>
                        <a:ext uri="{FF2B5EF4-FFF2-40B4-BE49-F238E27FC236}">
                          <a16:creationId xmlns:a16="http://schemas.microsoft.com/office/drawing/2014/main" id="{34A75237-491B-58AA-BC95-6E315E1A6D3E}"/>
                        </a:ext>
                      </a:extLst>
                    </p:cNvPr>
                    <p:cNvCxnSpPr/>
                    <p:nvPr/>
                  </p:nvCxnSpPr>
                  <p:spPr>
                    <a:xfrm flipV="1">
                      <a:off x="3101079" y="4561079"/>
                      <a:ext cx="246987" cy="69398"/>
                    </a:xfrm>
                    <a:prstGeom prst="line">
                      <a:avLst/>
                    </a:prstGeom>
                    <a:noFill/>
                    <a:ln w="6350" cap="flat" cmpd="sng" algn="ctr">
                      <a:solidFill>
                        <a:srgbClr val="455F51">
                          <a:lumMod val="75000"/>
                        </a:srgbClr>
                      </a:solidFill>
                      <a:prstDash val="solid"/>
                      <a:miter lim="800000"/>
                    </a:ln>
                    <a:effectLst/>
                  </p:spPr>
                </p:cxnSp>
                <p:cxnSp>
                  <p:nvCxnSpPr>
                    <p:cNvPr id="78" name="Straight Connector 77">
                      <a:extLst>
                        <a:ext uri="{FF2B5EF4-FFF2-40B4-BE49-F238E27FC236}">
                          <a16:creationId xmlns:a16="http://schemas.microsoft.com/office/drawing/2014/main" id="{38258497-867A-75A7-6C08-0F94321339D8}"/>
                        </a:ext>
                      </a:extLst>
                    </p:cNvPr>
                    <p:cNvCxnSpPr/>
                    <p:nvPr/>
                  </p:nvCxnSpPr>
                  <p:spPr>
                    <a:xfrm flipV="1">
                      <a:off x="3404482" y="4561079"/>
                      <a:ext cx="107337" cy="97853"/>
                    </a:xfrm>
                    <a:prstGeom prst="line">
                      <a:avLst/>
                    </a:prstGeom>
                    <a:noFill/>
                    <a:ln w="6350" cap="flat" cmpd="sng" algn="ctr">
                      <a:solidFill>
                        <a:srgbClr val="455F51">
                          <a:lumMod val="75000"/>
                        </a:srgbClr>
                      </a:solidFill>
                      <a:prstDash val="solid"/>
                      <a:miter lim="800000"/>
                    </a:ln>
                    <a:effectLst/>
                  </p:spPr>
                </p:cxnSp>
                <p:cxnSp>
                  <p:nvCxnSpPr>
                    <p:cNvPr id="79" name="Straight Connector 78">
                      <a:extLst>
                        <a:ext uri="{FF2B5EF4-FFF2-40B4-BE49-F238E27FC236}">
                          <a16:creationId xmlns:a16="http://schemas.microsoft.com/office/drawing/2014/main" id="{416FFFC6-EF14-28DA-1946-7AE5B4972D88}"/>
                        </a:ext>
                      </a:extLst>
                    </p:cNvPr>
                    <p:cNvCxnSpPr/>
                    <p:nvPr/>
                  </p:nvCxnSpPr>
                  <p:spPr>
                    <a:xfrm flipH="1" flipV="1">
                      <a:off x="3078598" y="4430916"/>
                      <a:ext cx="185540" cy="158402"/>
                    </a:xfrm>
                    <a:prstGeom prst="line">
                      <a:avLst/>
                    </a:prstGeom>
                    <a:noFill/>
                    <a:ln w="6350" cap="flat" cmpd="sng" algn="ctr">
                      <a:solidFill>
                        <a:srgbClr val="455F51">
                          <a:lumMod val="75000"/>
                        </a:srgbClr>
                      </a:solidFill>
                      <a:prstDash val="solid"/>
                      <a:miter lim="800000"/>
                    </a:ln>
                    <a:effectLst/>
                  </p:spPr>
                </p:cxnSp>
                <p:cxnSp>
                  <p:nvCxnSpPr>
                    <p:cNvPr id="80" name="Straight Connector 79">
                      <a:extLst>
                        <a:ext uri="{FF2B5EF4-FFF2-40B4-BE49-F238E27FC236}">
                          <a16:creationId xmlns:a16="http://schemas.microsoft.com/office/drawing/2014/main" id="{375C5516-A634-E3C1-A81B-4B4B4B8AFB8E}"/>
                        </a:ext>
                      </a:extLst>
                    </p:cNvPr>
                    <p:cNvCxnSpPr/>
                    <p:nvPr/>
                  </p:nvCxnSpPr>
                  <p:spPr>
                    <a:xfrm flipV="1">
                      <a:off x="3283615" y="4506627"/>
                      <a:ext cx="104172" cy="178344"/>
                    </a:xfrm>
                    <a:prstGeom prst="line">
                      <a:avLst/>
                    </a:prstGeom>
                    <a:noFill/>
                    <a:ln w="6350" cap="flat" cmpd="sng" algn="ctr">
                      <a:solidFill>
                        <a:srgbClr val="455F51">
                          <a:lumMod val="75000"/>
                        </a:srgbClr>
                      </a:solidFill>
                      <a:prstDash val="solid"/>
                      <a:miter lim="800000"/>
                    </a:ln>
                    <a:effectLst/>
                  </p:spPr>
                </p:cxnSp>
                <p:cxnSp>
                  <p:nvCxnSpPr>
                    <p:cNvPr id="81" name="Straight Connector 80">
                      <a:extLst>
                        <a:ext uri="{FF2B5EF4-FFF2-40B4-BE49-F238E27FC236}">
                          <a16:creationId xmlns:a16="http://schemas.microsoft.com/office/drawing/2014/main" id="{5C5116E9-3D13-A4E9-EFB0-B8A51EDC01D5}"/>
                        </a:ext>
                      </a:extLst>
                    </p:cNvPr>
                    <p:cNvCxnSpPr/>
                    <p:nvPr/>
                  </p:nvCxnSpPr>
                  <p:spPr>
                    <a:xfrm flipV="1">
                      <a:off x="2824236" y="4437809"/>
                      <a:ext cx="246987" cy="69398"/>
                    </a:xfrm>
                    <a:prstGeom prst="line">
                      <a:avLst/>
                    </a:prstGeom>
                    <a:noFill/>
                    <a:ln w="6350" cap="flat" cmpd="sng" algn="ctr">
                      <a:solidFill>
                        <a:srgbClr val="455F51">
                          <a:lumMod val="75000"/>
                        </a:srgbClr>
                      </a:solidFill>
                      <a:prstDash val="solid"/>
                      <a:miter lim="800000"/>
                    </a:ln>
                    <a:effectLst/>
                  </p:spPr>
                </p:cxnSp>
                <p:cxnSp>
                  <p:nvCxnSpPr>
                    <p:cNvPr id="82" name="Straight Connector 81">
                      <a:extLst>
                        <a:ext uri="{FF2B5EF4-FFF2-40B4-BE49-F238E27FC236}">
                          <a16:creationId xmlns:a16="http://schemas.microsoft.com/office/drawing/2014/main" id="{0E3734CA-0982-869E-4F8A-12379E665D24}"/>
                        </a:ext>
                      </a:extLst>
                    </p:cNvPr>
                    <p:cNvCxnSpPr/>
                    <p:nvPr/>
                  </p:nvCxnSpPr>
                  <p:spPr>
                    <a:xfrm>
                      <a:off x="3039856" y="4472508"/>
                      <a:ext cx="183767" cy="117701"/>
                    </a:xfrm>
                    <a:prstGeom prst="line">
                      <a:avLst/>
                    </a:prstGeom>
                    <a:noFill/>
                    <a:ln w="6350" cap="flat" cmpd="sng" algn="ctr">
                      <a:solidFill>
                        <a:srgbClr val="455F51">
                          <a:lumMod val="75000"/>
                        </a:srgbClr>
                      </a:solidFill>
                      <a:prstDash val="solid"/>
                      <a:miter lim="800000"/>
                    </a:ln>
                    <a:effectLst/>
                  </p:spPr>
                </p:cxnSp>
                <p:cxnSp>
                  <p:nvCxnSpPr>
                    <p:cNvPr id="83" name="Straight Connector 82">
                      <a:extLst>
                        <a:ext uri="{FF2B5EF4-FFF2-40B4-BE49-F238E27FC236}">
                          <a16:creationId xmlns:a16="http://schemas.microsoft.com/office/drawing/2014/main" id="{404AE751-EAA5-5A0B-F6F1-D96A8362D174}"/>
                        </a:ext>
                      </a:extLst>
                    </p:cNvPr>
                    <p:cNvCxnSpPr/>
                    <p:nvPr/>
                  </p:nvCxnSpPr>
                  <p:spPr>
                    <a:xfrm flipV="1">
                      <a:off x="2891225" y="4471737"/>
                      <a:ext cx="246987" cy="69398"/>
                    </a:xfrm>
                    <a:prstGeom prst="line">
                      <a:avLst/>
                    </a:prstGeom>
                    <a:noFill/>
                    <a:ln w="6350" cap="flat" cmpd="sng" algn="ctr">
                      <a:solidFill>
                        <a:srgbClr val="455F51">
                          <a:lumMod val="75000"/>
                        </a:srgbClr>
                      </a:solidFill>
                      <a:prstDash val="solid"/>
                      <a:miter lim="800000"/>
                    </a:ln>
                    <a:effectLst/>
                  </p:spPr>
                </p:cxnSp>
                <p:cxnSp>
                  <p:nvCxnSpPr>
                    <p:cNvPr id="84" name="Straight Connector 83">
                      <a:extLst>
                        <a:ext uri="{FF2B5EF4-FFF2-40B4-BE49-F238E27FC236}">
                          <a16:creationId xmlns:a16="http://schemas.microsoft.com/office/drawing/2014/main" id="{40F0882F-1954-09F2-9CC1-61239D62E683}"/>
                        </a:ext>
                      </a:extLst>
                    </p:cNvPr>
                    <p:cNvCxnSpPr/>
                    <p:nvPr/>
                  </p:nvCxnSpPr>
                  <p:spPr>
                    <a:xfrm flipV="1">
                      <a:off x="2967426" y="4299421"/>
                      <a:ext cx="246987" cy="69398"/>
                    </a:xfrm>
                    <a:prstGeom prst="line">
                      <a:avLst/>
                    </a:prstGeom>
                    <a:noFill/>
                    <a:ln w="6350" cap="flat" cmpd="sng" algn="ctr">
                      <a:solidFill>
                        <a:srgbClr val="455F51">
                          <a:lumMod val="75000"/>
                        </a:srgbClr>
                      </a:solidFill>
                      <a:prstDash val="solid"/>
                      <a:miter lim="800000"/>
                    </a:ln>
                    <a:effectLst/>
                  </p:spPr>
                </p:cxnSp>
                <p:cxnSp>
                  <p:nvCxnSpPr>
                    <p:cNvPr id="85" name="Straight Connector 84">
                      <a:extLst>
                        <a:ext uri="{FF2B5EF4-FFF2-40B4-BE49-F238E27FC236}">
                          <a16:creationId xmlns:a16="http://schemas.microsoft.com/office/drawing/2014/main" id="{555E0F72-5562-2A22-7F0C-18F63DBFDC15}"/>
                        </a:ext>
                      </a:extLst>
                    </p:cNvPr>
                    <p:cNvCxnSpPr/>
                    <p:nvPr/>
                  </p:nvCxnSpPr>
                  <p:spPr>
                    <a:xfrm flipH="1" flipV="1">
                      <a:off x="2868744" y="4341574"/>
                      <a:ext cx="185540" cy="158402"/>
                    </a:xfrm>
                    <a:prstGeom prst="line">
                      <a:avLst/>
                    </a:prstGeom>
                    <a:noFill/>
                    <a:ln w="6350" cap="flat" cmpd="sng" algn="ctr">
                      <a:solidFill>
                        <a:srgbClr val="455F51">
                          <a:lumMod val="75000"/>
                        </a:srgbClr>
                      </a:solidFill>
                      <a:prstDash val="solid"/>
                      <a:miter lim="800000"/>
                    </a:ln>
                    <a:effectLst/>
                  </p:spPr>
                </p:cxnSp>
                <p:cxnSp>
                  <p:nvCxnSpPr>
                    <p:cNvPr id="86" name="Straight Connector 85">
                      <a:extLst>
                        <a:ext uri="{FF2B5EF4-FFF2-40B4-BE49-F238E27FC236}">
                          <a16:creationId xmlns:a16="http://schemas.microsoft.com/office/drawing/2014/main" id="{CC3FAD03-C266-DB2D-F9B8-69C19F0B7F3D}"/>
                        </a:ext>
                      </a:extLst>
                    </p:cNvPr>
                    <p:cNvCxnSpPr/>
                    <p:nvPr/>
                  </p:nvCxnSpPr>
                  <p:spPr>
                    <a:xfrm flipV="1">
                      <a:off x="3073761" y="4417285"/>
                      <a:ext cx="104172" cy="178344"/>
                    </a:xfrm>
                    <a:prstGeom prst="line">
                      <a:avLst/>
                    </a:prstGeom>
                    <a:noFill/>
                    <a:ln w="6350" cap="flat" cmpd="sng" algn="ctr">
                      <a:solidFill>
                        <a:srgbClr val="455F51">
                          <a:lumMod val="75000"/>
                        </a:srgbClr>
                      </a:solidFill>
                      <a:prstDash val="solid"/>
                      <a:miter lim="800000"/>
                    </a:ln>
                    <a:effectLst/>
                  </p:spPr>
                </p:cxnSp>
                <p:cxnSp>
                  <p:nvCxnSpPr>
                    <p:cNvPr id="87" name="Straight Connector 86">
                      <a:extLst>
                        <a:ext uri="{FF2B5EF4-FFF2-40B4-BE49-F238E27FC236}">
                          <a16:creationId xmlns:a16="http://schemas.microsoft.com/office/drawing/2014/main" id="{01F79B47-92E2-DE02-63D9-26586F9CA4F4}"/>
                        </a:ext>
                      </a:extLst>
                    </p:cNvPr>
                    <p:cNvCxnSpPr/>
                    <p:nvPr/>
                  </p:nvCxnSpPr>
                  <p:spPr>
                    <a:xfrm>
                      <a:off x="3020735" y="4352436"/>
                      <a:ext cx="169876" cy="85373"/>
                    </a:xfrm>
                    <a:prstGeom prst="line">
                      <a:avLst/>
                    </a:prstGeom>
                    <a:noFill/>
                    <a:ln w="6350" cap="flat" cmpd="sng" algn="ctr">
                      <a:solidFill>
                        <a:srgbClr val="455F51">
                          <a:lumMod val="75000"/>
                        </a:srgbClr>
                      </a:solidFill>
                      <a:prstDash val="solid"/>
                      <a:miter lim="800000"/>
                    </a:ln>
                    <a:effectLst/>
                  </p:spPr>
                </p:cxnSp>
                <p:cxnSp>
                  <p:nvCxnSpPr>
                    <p:cNvPr id="88" name="Straight Connector 87">
                      <a:extLst>
                        <a:ext uri="{FF2B5EF4-FFF2-40B4-BE49-F238E27FC236}">
                          <a16:creationId xmlns:a16="http://schemas.microsoft.com/office/drawing/2014/main" id="{F6A34FEE-EDAA-7071-2BA6-5D549EB3663A}"/>
                        </a:ext>
                      </a:extLst>
                    </p:cNvPr>
                    <p:cNvCxnSpPr/>
                    <p:nvPr/>
                  </p:nvCxnSpPr>
                  <p:spPr>
                    <a:xfrm flipV="1">
                      <a:off x="2754366" y="4544423"/>
                      <a:ext cx="246987" cy="69398"/>
                    </a:xfrm>
                    <a:prstGeom prst="line">
                      <a:avLst/>
                    </a:prstGeom>
                    <a:noFill/>
                    <a:ln w="6350" cap="flat" cmpd="sng" algn="ctr">
                      <a:solidFill>
                        <a:srgbClr val="455F51">
                          <a:lumMod val="75000"/>
                        </a:srgbClr>
                      </a:solidFill>
                      <a:prstDash val="solid"/>
                      <a:miter lim="800000"/>
                    </a:ln>
                    <a:effectLst/>
                  </p:spPr>
                </p:cxnSp>
                <p:cxnSp>
                  <p:nvCxnSpPr>
                    <p:cNvPr id="89" name="Straight Connector 88">
                      <a:extLst>
                        <a:ext uri="{FF2B5EF4-FFF2-40B4-BE49-F238E27FC236}">
                          <a16:creationId xmlns:a16="http://schemas.microsoft.com/office/drawing/2014/main" id="{647EA2B6-079C-A5FE-2A09-53794B60E5AA}"/>
                        </a:ext>
                      </a:extLst>
                    </p:cNvPr>
                    <p:cNvCxnSpPr/>
                    <p:nvPr/>
                  </p:nvCxnSpPr>
                  <p:spPr>
                    <a:xfrm>
                      <a:off x="2969986" y="4579122"/>
                      <a:ext cx="183767" cy="117701"/>
                    </a:xfrm>
                    <a:prstGeom prst="line">
                      <a:avLst/>
                    </a:prstGeom>
                    <a:noFill/>
                    <a:ln w="6350" cap="flat" cmpd="sng" algn="ctr">
                      <a:solidFill>
                        <a:srgbClr val="455F51">
                          <a:lumMod val="75000"/>
                        </a:srgbClr>
                      </a:solidFill>
                      <a:prstDash val="solid"/>
                      <a:miter lim="800000"/>
                    </a:ln>
                    <a:effectLst/>
                  </p:spPr>
                </p:cxnSp>
                <p:cxnSp>
                  <p:nvCxnSpPr>
                    <p:cNvPr id="90" name="Straight Connector 89">
                      <a:extLst>
                        <a:ext uri="{FF2B5EF4-FFF2-40B4-BE49-F238E27FC236}">
                          <a16:creationId xmlns:a16="http://schemas.microsoft.com/office/drawing/2014/main" id="{756DE0E9-30C0-569D-C60D-C46248A00396}"/>
                        </a:ext>
                      </a:extLst>
                    </p:cNvPr>
                    <p:cNvCxnSpPr/>
                    <p:nvPr/>
                  </p:nvCxnSpPr>
                  <p:spPr>
                    <a:xfrm flipV="1">
                      <a:off x="2821355" y="4578351"/>
                      <a:ext cx="246987" cy="69398"/>
                    </a:xfrm>
                    <a:prstGeom prst="line">
                      <a:avLst/>
                    </a:prstGeom>
                    <a:noFill/>
                    <a:ln w="6350" cap="flat" cmpd="sng" algn="ctr">
                      <a:solidFill>
                        <a:srgbClr val="455F51">
                          <a:lumMod val="75000"/>
                        </a:srgbClr>
                      </a:solidFill>
                      <a:prstDash val="solid"/>
                      <a:miter lim="800000"/>
                    </a:ln>
                    <a:effectLst/>
                  </p:spPr>
                </p:cxnSp>
                <p:cxnSp>
                  <p:nvCxnSpPr>
                    <p:cNvPr id="91" name="Straight Connector 90">
                      <a:extLst>
                        <a:ext uri="{FF2B5EF4-FFF2-40B4-BE49-F238E27FC236}">
                          <a16:creationId xmlns:a16="http://schemas.microsoft.com/office/drawing/2014/main" id="{64C007BD-5A23-EE09-B8E5-7BD96F2EF4BB}"/>
                        </a:ext>
                      </a:extLst>
                    </p:cNvPr>
                    <p:cNvCxnSpPr/>
                    <p:nvPr/>
                  </p:nvCxnSpPr>
                  <p:spPr>
                    <a:xfrm flipV="1">
                      <a:off x="3124758" y="4578351"/>
                      <a:ext cx="107337" cy="97853"/>
                    </a:xfrm>
                    <a:prstGeom prst="line">
                      <a:avLst/>
                    </a:prstGeom>
                    <a:noFill/>
                    <a:ln w="6350" cap="flat" cmpd="sng" algn="ctr">
                      <a:solidFill>
                        <a:srgbClr val="455F51">
                          <a:lumMod val="75000"/>
                        </a:srgbClr>
                      </a:solidFill>
                      <a:prstDash val="solid"/>
                      <a:miter lim="800000"/>
                    </a:ln>
                    <a:effectLst/>
                  </p:spPr>
                </p:cxnSp>
                <p:cxnSp>
                  <p:nvCxnSpPr>
                    <p:cNvPr id="92" name="Straight Connector 91">
                      <a:extLst>
                        <a:ext uri="{FF2B5EF4-FFF2-40B4-BE49-F238E27FC236}">
                          <a16:creationId xmlns:a16="http://schemas.microsoft.com/office/drawing/2014/main" id="{62F71646-2E13-8893-EF66-E6C36DD3E53F}"/>
                        </a:ext>
                      </a:extLst>
                    </p:cNvPr>
                    <p:cNvCxnSpPr/>
                    <p:nvPr/>
                  </p:nvCxnSpPr>
                  <p:spPr>
                    <a:xfrm flipV="1">
                      <a:off x="2897556" y="4406035"/>
                      <a:ext cx="246987" cy="69398"/>
                    </a:xfrm>
                    <a:prstGeom prst="line">
                      <a:avLst/>
                    </a:prstGeom>
                    <a:noFill/>
                    <a:ln w="6350" cap="flat" cmpd="sng" algn="ctr">
                      <a:solidFill>
                        <a:srgbClr val="455F51">
                          <a:lumMod val="75000"/>
                        </a:srgbClr>
                      </a:solidFill>
                      <a:prstDash val="solid"/>
                      <a:miter lim="800000"/>
                    </a:ln>
                    <a:effectLst/>
                  </p:spPr>
                </p:cxnSp>
                <p:cxnSp>
                  <p:nvCxnSpPr>
                    <p:cNvPr id="93" name="Straight Connector 92">
                      <a:extLst>
                        <a:ext uri="{FF2B5EF4-FFF2-40B4-BE49-F238E27FC236}">
                          <a16:creationId xmlns:a16="http://schemas.microsoft.com/office/drawing/2014/main" id="{64C690B4-0AB2-34AC-A3AA-F7A56046D9A3}"/>
                        </a:ext>
                      </a:extLst>
                    </p:cNvPr>
                    <p:cNvCxnSpPr/>
                    <p:nvPr/>
                  </p:nvCxnSpPr>
                  <p:spPr>
                    <a:xfrm flipH="1" flipV="1">
                      <a:off x="2798874" y="4448188"/>
                      <a:ext cx="185540" cy="158402"/>
                    </a:xfrm>
                    <a:prstGeom prst="line">
                      <a:avLst/>
                    </a:prstGeom>
                    <a:noFill/>
                    <a:ln w="6350" cap="flat" cmpd="sng" algn="ctr">
                      <a:solidFill>
                        <a:srgbClr val="455F51">
                          <a:lumMod val="75000"/>
                        </a:srgbClr>
                      </a:solidFill>
                      <a:prstDash val="solid"/>
                      <a:miter lim="800000"/>
                    </a:ln>
                    <a:effectLst/>
                  </p:spPr>
                </p:cxnSp>
                <p:cxnSp>
                  <p:nvCxnSpPr>
                    <p:cNvPr id="94" name="Straight Connector 93">
                      <a:extLst>
                        <a:ext uri="{FF2B5EF4-FFF2-40B4-BE49-F238E27FC236}">
                          <a16:creationId xmlns:a16="http://schemas.microsoft.com/office/drawing/2014/main" id="{3C459053-04F5-65FC-BC4A-5085995A9D40}"/>
                        </a:ext>
                      </a:extLst>
                    </p:cNvPr>
                    <p:cNvCxnSpPr/>
                    <p:nvPr/>
                  </p:nvCxnSpPr>
                  <p:spPr>
                    <a:xfrm flipV="1">
                      <a:off x="3003891" y="4523899"/>
                      <a:ext cx="104172" cy="178344"/>
                    </a:xfrm>
                    <a:prstGeom prst="line">
                      <a:avLst/>
                    </a:prstGeom>
                    <a:noFill/>
                    <a:ln w="6350" cap="flat" cmpd="sng" algn="ctr">
                      <a:solidFill>
                        <a:srgbClr val="455F51">
                          <a:lumMod val="75000"/>
                        </a:srgbClr>
                      </a:solidFill>
                      <a:prstDash val="solid"/>
                      <a:miter lim="800000"/>
                    </a:ln>
                    <a:effectLst/>
                  </p:spPr>
                </p:cxnSp>
                <p:cxnSp>
                  <p:nvCxnSpPr>
                    <p:cNvPr id="95" name="Straight Connector 94">
                      <a:extLst>
                        <a:ext uri="{FF2B5EF4-FFF2-40B4-BE49-F238E27FC236}">
                          <a16:creationId xmlns:a16="http://schemas.microsoft.com/office/drawing/2014/main" id="{186AFAEC-E8D4-3BC1-B5D0-1D4D67654802}"/>
                        </a:ext>
                      </a:extLst>
                    </p:cNvPr>
                    <p:cNvCxnSpPr/>
                    <p:nvPr/>
                  </p:nvCxnSpPr>
                  <p:spPr>
                    <a:xfrm>
                      <a:off x="2950865" y="4459050"/>
                      <a:ext cx="169876" cy="85373"/>
                    </a:xfrm>
                    <a:prstGeom prst="line">
                      <a:avLst/>
                    </a:prstGeom>
                    <a:noFill/>
                    <a:ln w="6350" cap="flat" cmpd="sng" algn="ctr">
                      <a:solidFill>
                        <a:srgbClr val="455F51">
                          <a:lumMod val="75000"/>
                        </a:srgbClr>
                      </a:solidFill>
                      <a:prstDash val="solid"/>
                      <a:miter lim="800000"/>
                    </a:ln>
                    <a:effectLst/>
                  </p:spPr>
                </p:cxnSp>
                <p:cxnSp>
                  <p:nvCxnSpPr>
                    <p:cNvPr id="96" name="Straight Connector 95">
                      <a:extLst>
                        <a:ext uri="{FF2B5EF4-FFF2-40B4-BE49-F238E27FC236}">
                          <a16:creationId xmlns:a16="http://schemas.microsoft.com/office/drawing/2014/main" id="{8C42DB00-8589-0C5C-4CE3-910E1EDF90BA}"/>
                        </a:ext>
                      </a:extLst>
                    </p:cNvPr>
                    <p:cNvCxnSpPr/>
                    <p:nvPr/>
                  </p:nvCxnSpPr>
                  <p:spPr>
                    <a:xfrm flipV="1">
                      <a:off x="2811607" y="4432259"/>
                      <a:ext cx="246987" cy="69398"/>
                    </a:xfrm>
                    <a:prstGeom prst="line">
                      <a:avLst/>
                    </a:prstGeom>
                    <a:noFill/>
                    <a:ln w="6350" cap="flat" cmpd="sng" algn="ctr">
                      <a:solidFill>
                        <a:srgbClr val="945200">
                          <a:alpha val="92157"/>
                        </a:srgbClr>
                      </a:solidFill>
                      <a:prstDash val="solid"/>
                      <a:miter lim="800000"/>
                    </a:ln>
                    <a:effectLst/>
                  </p:spPr>
                </p:cxnSp>
                <p:cxnSp>
                  <p:nvCxnSpPr>
                    <p:cNvPr id="97" name="Straight Connector 96">
                      <a:extLst>
                        <a:ext uri="{FF2B5EF4-FFF2-40B4-BE49-F238E27FC236}">
                          <a16:creationId xmlns:a16="http://schemas.microsoft.com/office/drawing/2014/main" id="{958949EE-4DEA-47B8-0592-C797B2BC388D}"/>
                        </a:ext>
                      </a:extLst>
                    </p:cNvPr>
                    <p:cNvCxnSpPr/>
                    <p:nvPr/>
                  </p:nvCxnSpPr>
                  <p:spPr>
                    <a:xfrm>
                      <a:off x="3027227" y="4466958"/>
                      <a:ext cx="183767" cy="117701"/>
                    </a:xfrm>
                    <a:prstGeom prst="line">
                      <a:avLst/>
                    </a:prstGeom>
                    <a:noFill/>
                    <a:ln w="6350" cap="flat" cmpd="sng" algn="ctr">
                      <a:solidFill>
                        <a:srgbClr val="945200">
                          <a:alpha val="92157"/>
                        </a:srgbClr>
                      </a:solidFill>
                      <a:prstDash val="solid"/>
                      <a:miter lim="800000"/>
                    </a:ln>
                    <a:effectLst/>
                  </p:spPr>
                </p:cxnSp>
                <p:cxnSp>
                  <p:nvCxnSpPr>
                    <p:cNvPr id="98" name="Straight Connector 97">
                      <a:extLst>
                        <a:ext uri="{FF2B5EF4-FFF2-40B4-BE49-F238E27FC236}">
                          <a16:creationId xmlns:a16="http://schemas.microsoft.com/office/drawing/2014/main" id="{3C953ADB-6D4A-1A1C-250A-23FB8DAACF06}"/>
                        </a:ext>
                      </a:extLst>
                    </p:cNvPr>
                    <p:cNvCxnSpPr/>
                    <p:nvPr/>
                  </p:nvCxnSpPr>
                  <p:spPr>
                    <a:xfrm flipV="1">
                      <a:off x="2878596" y="4466187"/>
                      <a:ext cx="246987" cy="69398"/>
                    </a:xfrm>
                    <a:prstGeom prst="line">
                      <a:avLst/>
                    </a:prstGeom>
                    <a:noFill/>
                    <a:ln w="6350" cap="flat" cmpd="sng" algn="ctr">
                      <a:solidFill>
                        <a:srgbClr val="945200">
                          <a:alpha val="92157"/>
                        </a:srgbClr>
                      </a:solidFill>
                      <a:prstDash val="solid"/>
                      <a:miter lim="800000"/>
                    </a:ln>
                    <a:effectLst/>
                  </p:spPr>
                </p:cxnSp>
                <p:cxnSp>
                  <p:nvCxnSpPr>
                    <p:cNvPr id="99" name="Straight Connector 98">
                      <a:extLst>
                        <a:ext uri="{FF2B5EF4-FFF2-40B4-BE49-F238E27FC236}">
                          <a16:creationId xmlns:a16="http://schemas.microsoft.com/office/drawing/2014/main" id="{496F7573-AB1A-517D-0E77-429847F01296}"/>
                        </a:ext>
                      </a:extLst>
                    </p:cNvPr>
                    <p:cNvCxnSpPr/>
                    <p:nvPr/>
                  </p:nvCxnSpPr>
                  <p:spPr>
                    <a:xfrm flipV="1">
                      <a:off x="2954797" y="4293871"/>
                      <a:ext cx="246987" cy="69398"/>
                    </a:xfrm>
                    <a:prstGeom prst="line">
                      <a:avLst/>
                    </a:prstGeom>
                    <a:noFill/>
                    <a:ln w="6350" cap="flat" cmpd="sng" algn="ctr">
                      <a:solidFill>
                        <a:srgbClr val="945200">
                          <a:alpha val="92157"/>
                        </a:srgbClr>
                      </a:solidFill>
                      <a:prstDash val="solid"/>
                      <a:miter lim="800000"/>
                    </a:ln>
                    <a:effectLst/>
                  </p:spPr>
                </p:cxnSp>
                <p:cxnSp>
                  <p:nvCxnSpPr>
                    <p:cNvPr id="100" name="Straight Connector 99">
                      <a:extLst>
                        <a:ext uri="{FF2B5EF4-FFF2-40B4-BE49-F238E27FC236}">
                          <a16:creationId xmlns:a16="http://schemas.microsoft.com/office/drawing/2014/main" id="{0C89FB2D-30B4-896E-FFCC-2BE320C3B5FD}"/>
                        </a:ext>
                      </a:extLst>
                    </p:cNvPr>
                    <p:cNvCxnSpPr/>
                    <p:nvPr/>
                  </p:nvCxnSpPr>
                  <p:spPr>
                    <a:xfrm flipH="1" flipV="1">
                      <a:off x="2856115" y="4336024"/>
                      <a:ext cx="185540" cy="158402"/>
                    </a:xfrm>
                    <a:prstGeom prst="line">
                      <a:avLst/>
                    </a:prstGeom>
                    <a:noFill/>
                    <a:ln w="6350" cap="flat" cmpd="sng" algn="ctr">
                      <a:solidFill>
                        <a:srgbClr val="945200">
                          <a:alpha val="92157"/>
                        </a:srgbClr>
                      </a:solidFill>
                      <a:prstDash val="solid"/>
                      <a:miter lim="800000"/>
                    </a:ln>
                    <a:effectLst/>
                  </p:spPr>
                </p:cxnSp>
                <p:cxnSp>
                  <p:nvCxnSpPr>
                    <p:cNvPr id="101" name="Straight Connector 100">
                      <a:extLst>
                        <a:ext uri="{FF2B5EF4-FFF2-40B4-BE49-F238E27FC236}">
                          <a16:creationId xmlns:a16="http://schemas.microsoft.com/office/drawing/2014/main" id="{225E2874-9575-12E3-9360-643811FE5B9B}"/>
                        </a:ext>
                      </a:extLst>
                    </p:cNvPr>
                    <p:cNvCxnSpPr/>
                    <p:nvPr/>
                  </p:nvCxnSpPr>
                  <p:spPr>
                    <a:xfrm flipV="1">
                      <a:off x="3061132" y="4411735"/>
                      <a:ext cx="104172" cy="178344"/>
                    </a:xfrm>
                    <a:prstGeom prst="line">
                      <a:avLst/>
                    </a:prstGeom>
                    <a:noFill/>
                    <a:ln w="6350" cap="flat" cmpd="sng" algn="ctr">
                      <a:solidFill>
                        <a:srgbClr val="945200">
                          <a:alpha val="92157"/>
                        </a:srgbClr>
                      </a:solidFill>
                      <a:prstDash val="solid"/>
                      <a:miter lim="800000"/>
                    </a:ln>
                    <a:effectLst/>
                  </p:spPr>
                </p:cxnSp>
                <p:cxnSp>
                  <p:nvCxnSpPr>
                    <p:cNvPr id="102" name="Straight Connector 101">
                      <a:extLst>
                        <a:ext uri="{FF2B5EF4-FFF2-40B4-BE49-F238E27FC236}">
                          <a16:creationId xmlns:a16="http://schemas.microsoft.com/office/drawing/2014/main" id="{CC6D4914-C098-278C-613C-099D3B9CCF36}"/>
                        </a:ext>
                      </a:extLst>
                    </p:cNvPr>
                    <p:cNvCxnSpPr/>
                    <p:nvPr/>
                  </p:nvCxnSpPr>
                  <p:spPr>
                    <a:xfrm>
                      <a:off x="3008106" y="4346886"/>
                      <a:ext cx="169876" cy="85373"/>
                    </a:xfrm>
                    <a:prstGeom prst="line">
                      <a:avLst/>
                    </a:prstGeom>
                    <a:noFill/>
                    <a:ln w="6350" cap="flat" cmpd="sng" algn="ctr">
                      <a:solidFill>
                        <a:srgbClr val="945200">
                          <a:alpha val="92157"/>
                        </a:srgbClr>
                      </a:solidFill>
                      <a:prstDash val="solid"/>
                      <a:miter lim="800000"/>
                    </a:ln>
                    <a:effectLst/>
                  </p:spPr>
                </p:cxnSp>
                <p:cxnSp>
                  <p:nvCxnSpPr>
                    <p:cNvPr id="103" name="Straight Connector 102">
                      <a:extLst>
                        <a:ext uri="{FF2B5EF4-FFF2-40B4-BE49-F238E27FC236}">
                          <a16:creationId xmlns:a16="http://schemas.microsoft.com/office/drawing/2014/main" id="{2D5430CB-F5E3-7217-8B39-7ACACB07535D}"/>
                        </a:ext>
                      </a:extLst>
                    </p:cNvPr>
                    <p:cNvCxnSpPr/>
                    <p:nvPr/>
                  </p:nvCxnSpPr>
                  <p:spPr>
                    <a:xfrm flipV="1">
                      <a:off x="2601753" y="4342917"/>
                      <a:ext cx="246987" cy="69398"/>
                    </a:xfrm>
                    <a:prstGeom prst="line">
                      <a:avLst/>
                    </a:prstGeom>
                    <a:noFill/>
                    <a:ln w="6350" cap="flat" cmpd="sng" algn="ctr">
                      <a:solidFill>
                        <a:srgbClr val="945200">
                          <a:alpha val="92157"/>
                        </a:srgbClr>
                      </a:solidFill>
                      <a:prstDash val="solid"/>
                      <a:miter lim="800000"/>
                    </a:ln>
                    <a:effectLst/>
                  </p:spPr>
                </p:cxnSp>
                <p:cxnSp>
                  <p:nvCxnSpPr>
                    <p:cNvPr id="104" name="Straight Connector 103">
                      <a:extLst>
                        <a:ext uri="{FF2B5EF4-FFF2-40B4-BE49-F238E27FC236}">
                          <a16:creationId xmlns:a16="http://schemas.microsoft.com/office/drawing/2014/main" id="{512557EC-FD96-B595-F48F-4DFC596B6BB5}"/>
                        </a:ext>
                      </a:extLst>
                    </p:cNvPr>
                    <p:cNvCxnSpPr/>
                    <p:nvPr/>
                  </p:nvCxnSpPr>
                  <p:spPr>
                    <a:xfrm>
                      <a:off x="2817373" y="4377616"/>
                      <a:ext cx="183767" cy="117701"/>
                    </a:xfrm>
                    <a:prstGeom prst="line">
                      <a:avLst/>
                    </a:prstGeom>
                    <a:noFill/>
                    <a:ln w="6350" cap="flat" cmpd="sng" algn="ctr">
                      <a:solidFill>
                        <a:srgbClr val="945200">
                          <a:alpha val="92157"/>
                        </a:srgbClr>
                      </a:solidFill>
                      <a:prstDash val="solid"/>
                      <a:miter lim="800000"/>
                    </a:ln>
                    <a:effectLst/>
                  </p:spPr>
                </p:cxnSp>
                <p:cxnSp>
                  <p:nvCxnSpPr>
                    <p:cNvPr id="105" name="Straight Connector 104">
                      <a:extLst>
                        <a:ext uri="{FF2B5EF4-FFF2-40B4-BE49-F238E27FC236}">
                          <a16:creationId xmlns:a16="http://schemas.microsoft.com/office/drawing/2014/main" id="{538273DD-486A-3FC7-D70D-041FAD13AD8B}"/>
                        </a:ext>
                      </a:extLst>
                    </p:cNvPr>
                    <p:cNvCxnSpPr/>
                    <p:nvPr/>
                  </p:nvCxnSpPr>
                  <p:spPr>
                    <a:xfrm flipV="1">
                      <a:off x="2668742" y="4376845"/>
                      <a:ext cx="246987" cy="69398"/>
                    </a:xfrm>
                    <a:prstGeom prst="line">
                      <a:avLst/>
                    </a:prstGeom>
                    <a:noFill/>
                    <a:ln w="6350" cap="flat" cmpd="sng" algn="ctr">
                      <a:solidFill>
                        <a:srgbClr val="945200">
                          <a:alpha val="92157"/>
                        </a:srgbClr>
                      </a:solidFill>
                      <a:prstDash val="solid"/>
                      <a:miter lim="800000"/>
                    </a:ln>
                    <a:effectLst/>
                  </p:spPr>
                </p:cxnSp>
                <p:cxnSp>
                  <p:nvCxnSpPr>
                    <p:cNvPr id="106" name="Straight Connector 105">
                      <a:extLst>
                        <a:ext uri="{FF2B5EF4-FFF2-40B4-BE49-F238E27FC236}">
                          <a16:creationId xmlns:a16="http://schemas.microsoft.com/office/drawing/2014/main" id="{83A19604-0D13-3404-911B-63DD994AB719}"/>
                        </a:ext>
                      </a:extLst>
                    </p:cNvPr>
                    <p:cNvCxnSpPr/>
                    <p:nvPr/>
                  </p:nvCxnSpPr>
                  <p:spPr>
                    <a:xfrm flipV="1">
                      <a:off x="2972145" y="4376845"/>
                      <a:ext cx="107337" cy="97853"/>
                    </a:xfrm>
                    <a:prstGeom prst="line">
                      <a:avLst/>
                    </a:prstGeom>
                    <a:noFill/>
                    <a:ln w="6350" cap="flat" cmpd="sng" algn="ctr">
                      <a:solidFill>
                        <a:srgbClr val="945200">
                          <a:alpha val="92157"/>
                        </a:srgbClr>
                      </a:solidFill>
                      <a:prstDash val="solid"/>
                      <a:miter lim="800000"/>
                    </a:ln>
                    <a:effectLst/>
                  </p:spPr>
                </p:cxnSp>
                <p:cxnSp>
                  <p:nvCxnSpPr>
                    <p:cNvPr id="107" name="Straight Connector 106">
                      <a:extLst>
                        <a:ext uri="{FF2B5EF4-FFF2-40B4-BE49-F238E27FC236}">
                          <a16:creationId xmlns:a16="http://schemas.microsoft.com/office/drawing/2014/main" id="{EADC9FC0-E5C9-3BAB-C882-05C589DDAAF9}"/>
                        </a:ext>
                      </a:extLst>
                    </p:cNvPr>
                    <p:cNvCxnSpPr/>
                    <p:nvPr/>
                  </p:nvCxnSpPr>
                  <p:spPr>
                    <a:xfrm flipV="1">
                      <a:off x="2851278" y="4322393"/>
                      <a:ext cx="104172" cy="178344"/>
                    </a:xfrm>
                    <a:prstGeom prst="line">
                      <a:avLst/>
                    </a:prstGeom>
                    <a:noFill/>
                    <a:ln w="6350" cap="flat" cmpd="sng" algn="ctr">
                      <a:solidFill>
                        <a:srgbClr val="945200">
                          <a:alpha val="92157"/>
                        </a:srgbClr>
                      </a:solidFill>
                      <a:prstDash val="solid"/>
                      <a:miter lim="800000"/>
                    </a:ln>
                    <a:effectLst/>
                  </p:spPr>
                </p:cxnSp>
                <p:cxnSp>
                  <p:nvCxnSpPr>
                    <p:cNvPr id="108" name="Straight Connector 107">
                      <a:extLst>
                        <a:ext uri="{FF2B5EF4-FFF2-40B4-BE49-F238E27FC236}">
                          <a16:creationId xmlns:a16="http://schemas.microsoft.com/office/drawing/2014/main" id="{F234ACC8-8014-0971-257F-5980D2A76AA3}"/>
                        </a:ext>
                      </a:extLst>
                    </p:cNvPr>
                    <p:cNvCxnSpPr/>
                    <p:nvPr/>
                  </p:nvCxnSpPr>
                  <p:spPr>
                    <a:xfrm>
                      <a:off x="2798252" y="4257544"/>
                      <a:ext cx="169876" cy="85373"/>
                    </a:xfrm>
                    <a:prstGeom prst="line">
                      <a:avLst/>
                    </a:prstGeom>
                    <a:noFill/>
                    <a:ln w="6350" cap="flat" cmpd="sng" algn="ctr">
                      <a:solidFill>
                        <a:srgbClr val="945200">
                          <a:alpha val="92157"/>
                        </a:srgbClr>
                      </a:solidFill>
                      <a:prstDash val="solid"/>
                      <a:miter lim="800000"/>
                    </a:ln>
                    <a:effectLst/>
                  </p:spPr>
                </p:cxnSp>
                <p:cxnSp>
                  <p:nvCxnSpPr>
                    <p:cNvPr id="109" name="Straight Connector 108">
                      <a:extLst>
                        <a:ext uri="{FF2B5EF4-FFF2-40B4-BE49-F238E27FC236}">
                          <a16:creationId xmlns:a16="http://schemas.microsoft.com/office/drawing/2014/main" id="{B2A892A3-CC44-659B-6A23-4023A2AFE6F4}"/>
                        </a:ext>
                      </a:extLst>
                    </p:cNvPr>
                    <p:cNvCxnSpPr/>
                    <p:nvPr/>
                  </p:nvCxnSpPr>
                  <p:spPr>
                    <a:xfrm flipV="1">
                      <a:off x="2531883" y="4449531"/>
                      <a:ext cx="246987" cy="69398"/>
                    </a:xfrm>
                    <a:prstGeom prst="line">
                      <a:avLst/>
                    </a:prstGeom>
                    <a:noFill/>
                    <a:ln w="6350" cap="flat" cmpd="sng" algn="ctr">
                      <a:solidFill>
                        <a:srgbClr val="945200">
                          <a:alpha val="92157"/>
                        </a:srgbClr>
                      </a:solidFill>
                      <a:prstDash val="solid"/>
                      <a:miter lim="800000"/>
                    </a:ln>
                    <a:effectLst/>
                  </p:spPr>
                </p:cxnSp>
                <p:cxnSp>
                  <p:nvCxnSpPr>
                    <p:cNvPr id="110" name="Straight Connector 109">
                      <a:extLst>
                        <a:ext uri="{FF2B5EF4-FFF2-40B4-BE49-F238E27FC236}">
                          <a16:creationId xmlns:a16="http://schemas.microsoft.com/office/drawing/2014/main" id="{FA629027-8311-21AD-5AE0-C2456A7C7BCC}"/>
                        </a:ext>
                      </a:extLst>
                    </p:cNvPr>
                    <p:cNvCxnSpPr/>
                    <p:nvPr/>
                  </p:nvCxnSpPr>
                  <p:spPr>
                    <a:xfrm>
                      <a:off x="2747503" y="4484230"/>
                      <a:ext cx="183767" cy="117701"/>
                    </a:xfrm>
                    <a:prstGeom prst="line">
                      <a:avLst/>
                    </a:prstGeom>
                    <a:noFill/>
                    <a:ln w="6350" cap="flat" cmpd="sng" algn="ctr">
                      <a:solidFill>
                        <a:srgbClr val="945200">
                          <a:alpha val="92157"/>
                        </a:srgbClr>
                      </a:solidFill>
                      <a:prstDash val="solid"/>
                      <a:miter lim="800000"/>
                    </a:ln>
                    <a:effectLst/>
                  </p:spPr>
                </p:cxnSp>
                <p:cxnSp>
                  <p:nvCxnSpPr>
                    <p:cNvPr id="111" name="Straight Connector 110">
                      <a:extLst>
                        <a:ext uri="{FF2B5EF4-FFF2-40B4-BE49-F238E27FC236}">
                          <a16:creationId xmlns:a16="http://schemas.microsoft.com/office/drawing/2014/main" id="{5DFDCF29-C62A-AEDE-76C7-55C2A345D43A}"/>
                        </a:ext>
                      </a:extLst>
                    </p:cNvPr>
                    <p:cNvCxnSpPr/>
                    <p:nvPr/>
                  </p:nvCxnSpPr>
                  <p:spPr>
                    <a:xfrm flipV="1">
                      <a:off x="2598872" y="4483459"/>
                      <a:ext cx="246987" cy="69398"/>
                    </a:xfrm>
                    <a:prstGeom prst="line">
                      <a:avLst/>
                    </a:prstGeom>
                    <a:noFill/>
                    <a:ln w="6350" cap="flat" cmpd="sng" algn="ctr">
                      <a:solidFill>
                        <a:srgbClr val="945200">
                          <a:alpha val="92157"/>
                        </a:srgbClr>
                      </a:solidFill>
                      <a:prstDash val="solid"/>
                      <a:miter lim="800000"/>
                    </a:ln>
                    <a:effectLst/>
                  </p:spPr>
                </p:cxnSp>
                <p:cxnSp>
                  <p:nvCxnSpPr>
                    <p:cNvPr id="112" name="Straight Connector 111">
                      <a:extLst>
                        <a:ext uri="{FF2B5EF4-FFF2-40B4-BE49-F238E27FC236}">
                          <a16:creationId xmlns:a16="http://schemas.microsoft.com/office/drawing/2014/main" id="{0B2A7DF3-B303-8234-BA4A-21D04A877C0C}"/>
                        </a:ext>
                      </a:extLst>
                    </p:cNvPr>
                    <p:cNvCxnSpPr/>
                    <p:nvPr/>
                  </p:nvCxnSpPr>
                  <p:spPr>
                    <a:xfrm flipV="1">
                      <a:off x="2902275" y="4483459"/>
                      <a:ext cx="107337" cy="97853"/>
                    </a:xfrm>
                    <a:prstGeom prst="line">
                      <a:avLst/>
                    </a:prstGeom>
                    <a:noFill/>
                    <a:ln w="6350" cap="flat" cmpd="sng" algn="ctr">
                      <a:solidFill>
                        <a:srgbClr val="945200">
                          <a:alpha val="92157"/>
                        </a:srgbClr>
                      </a:solidFill>
                      <a:prstDash val="solid"/>
                      <a:miter lim="800000"/>
                    </a:ln>
                    <a:effectLst/>
                  </p:spPr>
                </p:cxnSp>
                <p:cxnSp>
                  <p:nvCxnSpPr>
                    <p:cNvPr id="113" name="Straight Connector 112">
                      <a:extLst>
                        <a:ext uri="{FF2B5EF4-FFF2-40B4-BE49-F238E27FC236}">
                          <a16:creationId xmlns:a16="http://schemas.microsoft.com/office/drawing/2014/main" id="{2127566F-5058-7143-73EA-3F38F44A6214}"/>
                        </a:ext>
                      </a:extLst>
                    </p:cNvPr>
                    <p:cNvCxnSpPr/>
                    <p:nvPr/>
                  </p:nvCxnSpPr>
                  <p:spPr>
                    <a:xfrm flipV="1">
                      <a:off x="2675073" y="4311143"/>
                      <a:ext cx="246987" cy="69398"/>
                    </a:xfrm>
                    <a:prstGeom prst="line">
                      <a:avLst/>
                    </a:prstGeom>
                    <a:noFill/>
                    <a:ln w="6350" cap="flat" cmpd="sng" algn="ctr">
                      <a:solidFill>
                        <a:srgbClr val="945200">
                          <a:alpha val="92157"/>
                        </a:srgbClr>
                      </a:solidFill>
                      <a:prstDash val="solid"/>
                      <a:miter lim="800000"/>
                    </a:ln>
                    <a:effectLst/>
                  </p:spPr>
                </p:cxnSp>
                <p:cxnSp>
                  <p:nvCxnSpPr>
                    <p:cNvPr id="114" name="Straight Connector 113">
                      <a:extLst>
                        <a:ext uri="{FF2B5EF4-FFF2-40B4-BE49-F238E27FC236}">
                          <a16:creationId xmlns:a16="http://schemas.microsoft.com/office/drawing/2014/main" id="{A6AB7BFD-4C6A-9CF0-3439-3C96BD009CD0}"/>
                        </a:ext>
                      </a:extLst>
                    </p:cNvPr>
                    <p:cNvCxnSpPr/>
                    <p:nvPr/>
                  </p:nvCxnSpPr>
                  <p:spPr>
                    <a:xfrm flipH="1" flipV="1">
                      <a:off x="2576391" y="4353296"/>
                      <a:ext cx="185540" cy="158402"/>
                    </a:xfrm>
                    <a:prstGeom prst="line">
                      <a:avLst/>
                    </a:prstGeom>
                    <a:noFill/>
                    <a:ln w="6350" cap="flat" cmpd="sng" algn="ctr">
                      <a:solidFill>
                        <a:srgbClr val="945200">
                          <a:alpha val="92157"/>
                        </a:srgbClr>
                      </a:solidFill>
                      <a:prstDash val="solid"/>
                      <a:miter lim="800000"/>
                    </a:ln>
                    <a:effectLst/>
                  </p:spPr>
                </p:cxnSp>
                <p:cxnSp>
                  <p:nvCxnSpPr>
                    <p:cNvPr id="115" name="Straight Connector 114">
                      <a:extLst>
                        <a:ext uri="{FF2B5EF4-FFF2-40B4-BE49-F238E27FC236}">
                          <a16:creationId xmlns:a16="http://schemas.microsoft.com/office/drawing/2014/main" id="{975221C2-F884-293D-D9D3-3C031156308C}"/>
                        </a:ext>
                      </a:extLst>
                    </p:cNvPr>
                    <p:cNvCxnSpPr/>
                    <p:nvPr/>
                  </p:nvCxnSpPr>
                  <p:spPr>
                    <a:xfrm flipV="1">
                      <a:off x="2781408" y="4429007"/>
                      <a:ext cx="104172" cy="178344"/>
                    </a:xfrm>
                    <a:prstGeom prst="line">
                      <a:avLst/>
                    </a:prstGeom>
                    <a:noFill/>
                    <a:ln w="6350" cap="flat" cmpd="sng" algn="ctr">
                      <a:solidFill>
                        <a:srgbClr val="945200">
                          <a:alpha val="92157"/>
                        </a:srgbClr>
                      </a:solidFill>
                      <a:prstDash val="solid"/>
                      <a:miter lim="800000"/>
                    </a:ln>
                    <a:effectLst/>
                  </p:spPr>
                </p:cxnSp>
                <p:cxnSp>
                  <p:nvCxnSpPr>
                    <p:cNvPr id="116" name="Straight Connector 115">
                      <a:extLst>
                        <a:ext uri="{FF2B5EF4-FFF2-40B4-BE49-F238E27FC236}">
                          <a16:creationId xmlns:a16="http://schemas.microsoft.com/office/drawing/2014/main" id="{62F3444A-986D-B260-AEFB-3A0657D889B4}"/>
                        </a:ext>
                      </a:extLst>
                    </p:cNvPr>
                    <p:cNvCxnSpPr/>
                    <p:nvPr/>
                  </p:nvCxnSpPr>
                  <p:spPr>
                    <a:xfrm>
                      <a:off x="2728382" y="4364158"/>
                      <a:ext cx="169876" cy="85373"/>
                    </a:xfrm>
                    <a:prstGeom prst="line">
                      <a:avLst/>
                    </a:prstGeom>
                    <a:noFill/>
                    <a:ln w="6350" cap="flat" cmpd="sng" algn="ctr">
                      <a:solidFill>
                        <a:srgbClr val="945200">
                          <a:alpha val="92157"/>
                        </a:srgbClr>
                      </a:solidFill>
                      <a:prstDash val="solid"/>
                      <a:miter lim="800000"/>
                    </a:ln>
                    <a:effectLst/>
                  </p:spPr>
                </p:cxnSp>
                <p:cxnSp>
                  <p:nvCxnSpPr>
                    <p:cNvPr id="117" name="Straight Connector 116">
                      <a:extLst>
                        <a:ext uri="{FF2B5EF4-FFF2-40B4-BE49-F238E27FC236}">
                          <a16:creationId xmlns:a16="http://schemas.microsoft.com/office/drawing/2014/main" id="{258E80E5-2D28-A94A-E57E-7C894C5708DF}"/>
                        </a:ext>
                      </a:extLst>
                    </p:cNvPr>
                    <p:cNvCxnSpPr/>
                    <p:nvPr/>
                  </p:nvCxnSpPr>
                  <p:spPr>
                    <a:xfrm flipV="1">
                      <a:off x="2995458" y="4464161"/>
                      <a:ext cx="246987" cy="69398"/>
                    </a:xfrm>
                    <a:prstGeom prst="line">
                      <a:avLst/>
                    </a:prstGeom>
                    <a:noFill/>
                    <a:ln w="6350" cap="flat" cmpd="sng" algn="ctr">
                      <a:solidFill>
                        <a:srgbClr val="945200">
                          <a:alpha val="92157"/>
                        </a:srgbClr>
                      </a:solidFill>
                      <a:prstDash val="solid"/>
                      <a:miter lim="800000"/>
                    </a:ln>
                    <a:effectLst/>
                  </p:spPr>
                </p:cxnSp>
                <p:cxnSp>
                  <p:nvCxnSpPr>
                    <p:cNvPr id="118" name="Straight Connector 117">
                      <a:extLst>
                        <a:ext uri="{FF2B5EF4-FFF2-40B4-BE49-F238E27FC236}">
                          <a16:creationId xmlns:a16="http://schemas.microsoft.com/office/drawing/2014/main" id="{D1073C4F-7A79-C4FE-1BE0-9C95AC24CABE}"/>
                        </a:ext>
                      </a:extLst>
                    </p:cNvPr>
                    <p:cNvCxnSpPr/>
                    <p:nvPr/>
                  </p:nvCxnSpPr>
                  <p:spPr>
                    <a:xfrm>
                      <a:off x="3211078" y="4498860"/>
                      <a:ext cx="183767" cy="117701"/>
                    </a:xfrm>
                    <a:prstGeom prst="line">
                      <a:avLst/>
                    </a:prstGeom>
                    <a:noFill/>
                    <a:ln w="6350" cap="flat" cmpd="sng" algn="ctr">
                      <a:solidFill>
                        <a:srgbClr val="945200">
                          <a:alpha val="92157"/>
                        </a:srgbClr>
                      </a:solidFill>
                      <a:prstDash val="solid"/>
                      <a:miter lim="800000"/>
                    </a:ln>
                    <a:effectLst/>
                  </p:spPr>
                </p:cxnSp>
                <p:cxnSp>
                  <p:nvCxnSpPr>
                    <p:cNvPr id="119" name="Straight Connector 118">
                      <a:extLst>
                        <a:ext uri="{FF2B5EF4-FFF2-40B4-BE49-F238E27FC236}">
                          <a16:creationId xmlns:a16="http://schemas.microsoft.com/office/drawing/2014/main" id="{BAAAD6CD-6D64-04ED-D492-0EB726C9CFE4}"/>
                        </a:ext>
                      </a:extLst>
                    </p:cNvPr>
                    <p:cNvCxnSpPr/>
                    <p:nvPr/>
                  </p:nvCxnSpPr>
                  <p:spPr>
                    <a:xfrm flipV="1">
                      <a:off x="3365850" y="4498089"/>
                      <a:ext cx="107337" cy="97853"/>
                    </a:xfrm>
                    <a:prstGeom prst="line">
                      <a:avLst/>
                    </a:prstGeom>
                    <a:noFill/>
                    <a:ln w="6350" cap="flat" cmpd="sng" algn="ctr">
                      <a:solidFill>
                        <a:srgbClr val="945200">
                          <a:alpha val="92157"/>
                        </a:srgbClr>
                      </a:solidFill>
                      <a:prstDash val="solid"/>
                      <a:miter lim="800000"/>
                    </a:ln>
                    <a:effectLst/>
                  </p:spPr>
                </p:cxnSp>
                <p:cxnSp>
                  <p:nvCxnSpPr>
                    <p:cNvPr id="120" name="Straight Connector 119">
                      <a:extLst>
                        <a:ext uri="{FF2B5EF4-FFF2-40B4-BE49-F238E27FC236}">
                          <a16:creationId xmlns:a16="http://schemas.microsoft.com/office/drawing/2014/main" id="{93AD9CEC-37BA-C76E-8991-94B084151F77}"/>
                        </a:ext>
                      </a:extLst>
                    </p:cNvPr>
                    <p:cNvCxnSpPr/>
                    <p:nvPr/>
                  </p:nvCxnSpPr>
                  <p:spPr>
                    <a:xfrm flipH="1" flipV="1">
                      <a:off x="3039966" y="4367926"/>
                      <a:ext cx="185540" cy="158402"/>
                    </a:xfrm>
                    <a:prstGeom prst="line">
                      <a:avLst/>
                    </a:prstGeom>
                    <a:noFill/>
                    <a:ln w="6350" cap="flat" cmpd="sng" algn="ctr">
                      <a:solidFill>
                        <a:srgbClr val="945200">
                          <a:alpha val="92157"/>
                        </a:srgbClr>
                      </a:solidFill>
                      <a:prstDash val="solid"/>
                      <a:miter lim="800000"/>
                    </a:ln>
                    <a:effectLst/>
                  </p:spPr>
                </p:cxnSp>
                <p:cxnSp>
                  <p:nvCxnSpPr>
                    <p:cNvPr id="121" name="Straight Connector 120">
                      <a:extLst>
                        <a:ext uri="{FF2B5EF4-FFF2-40B4-BE49-F238E27FC236}">
                          <a16:creationId xmlns:a16="http://schemas.microsoft.com/office/drawing/2014/main" id="{2A21A567-C435-7CDB-F14A-84AB42A7ADC4}"/>
                        </a:ext>
                      </a:extLst>
                    </p:cNvPr>
                    <p:cNvCxnSpPr/>
                    <p:nvPr/>
                  </p:nvCxnSpPr>
                  <p:spPr>
                    <a:xfrm flipV="1">
                      <a:off x="2785604" y="4374819"/>
                      <a:ext cx="246987" cy="69398"/>
                    </a:xfrm>
                    <a:prstGeom prst="line">
                      <a:avLst/>
                    </a:prstGeom>
                    <a:noFill/>
                    <a:ln w="6350" cap="flat" cmpd="sng" algn="ctr">
                      <a:solidFill>
                        <a:srgbClr val="945200">
                          <a:alpha val="92157"/>
                        </a:srgbClr>
                      </a:solidFill>
                      <a:prstDash val="solid"/>
                      <a:miter lim="800000"/>
                    </a:ln>
                    <a:effectLst/>
                  </p:spPr>
                </p:cxnSp>
                <p:cxnSp>
                  <p:nvCxnSpPr>
                    <p:cNvPr id="122" name="Straight Connector 121">
                      <a:extLst>
                        <a:ext uri="{FF2B5EF4-FFF2-40B4-BE49-F238E27FC236}">
                          <a16:creationId xmlns:a16="http://schemas.microsoft.com/office/drawing/2014/main" id="{23A660B6-C770-CFC7-4F94-0F7F574091FD}"/>
                        </a:ext>
                      </a:extLst>
                    </p:cNvPr>
                    <p:cNvCxnSpPr/>
                    <p:nvPr/>
                  </p:nvCxnSpPr>
                  <p:spPr>
                    <a:xfrm>
                      <a:off x="3001224" y="4409518"/>
                      <a:ext cx="183767" cy="117701"/>
                    </a:xfrm>
                    <a:prstGeom prst="line">
                      <a:avLst/>
                    </a:prstGeom>
                    <a:noFill/>
                    <a:ln w="6350" cap="flat" cmpd="sng" algn="ctr">
                      <a:solidFill>
                        <a:srgbClr val="945200">
                          <a:alpha val="92157"/>
                        </a:srgbClr>
                      </a:solidFill>
                      <a:prstDash val="solid"/>
                      <a:miter lim="800000"/>
                    </a:ln>
                    <a:effectLst/>
                  </p:spPr>
                </p:cxnSp>
                <p:cxnSp>
                  <p:nvCxnSpPr>
                    <p:cNvPr id="123" name="Straight Connector 122">
                      <a:extLst>
                        <a:ext uri="{FF2B5EF4-FFF2-40B4-BE49-F238E27FC236}">
                          <a16:creationId xmlns:a16="http://schemas.microsoft.com/office/drawing/2014/main" id="{8106C98E-101F-6BCC-F8AA-2301540AC671}"/>
                        </a:ext>
                      </a:extLst>
                    </p:cNvPr>
                    <p:cNvCxnSpPr/>
                    <p:nvPr/>
                  </p:nvCxnSpPr>
                  <p:spPr>
                    <a:xfrm flipV="1">
                      <a:off x="2852593" y="4408747"/>
                      <a:ext cx="246987" cy="69398"/>
                    </a:xfrm>
                    <a:prstGeom prst="line">
                      <a:avLst/>
                    </a:prstGeom>
                    <a:noFill/>
                    <a:ln w="6350" cap="flat" cmpd="sng" algn="ctr">
                      <a:solidFill>
                        <a:srgbClr val="945200">
                          <a:alpha val="92157"/>
                        </a:srgbClr>
                      </a:solidFill>
                      <a:prstDash val="solid"/>
                      <a:miter lim="800000"/>
                    </a:ln>
                    <a:effectLst/>
                  </p:spPr>
                </p:cxnSp>
                <p:cxnSp>
                  <p:nvCxnSpPr>
                    <p:cNvPr id="124" name="Straight Connector 123">
                      <a:extLst>
                        <a:ext uri="{FF2B5EF4-FFF2-40B4-BE49-F238E27FC236}">
                          <a16:creationId xmlns:a16="http://schemas.microsoft.com/office/drawing/2014/main" id="{E7F2B8D7-73A2-60AA-4525-3B6FE33EDC85}"/>
                        </a:ext>
                      </a:extLst>
                    </p:cNvPr>
                    <p:cNvCxnSpPr/>
                    <p:nvPr/>
                  </p:nvCxnSpPr>
                  <p:spPr>
                    <a:xfrm flipV="1">
                      <a:off x="2928794" y="4236431"/>
                      <a:ext cx="246987" cy="69398"/>
                    </a:xfrm>
                    <a:prstGeom prst="line">
                      <a:avLst/>
                    </a:prstGeom>
                    <a:noFill/>
                    <a:ln w="6350" cap="flat" cmpd="sng" algn="ctr">
                      <a:solidFill>
                        <a:srgbClr val="945200">
                          <a:alpha val="92157"/>
                        </a:srgbClr>
                      </a:solidFill>
                      <a:prstDash val="solid"/>
                      <a:miter lim="800000"/>
                    </a:ln>
                    <a:effectLst/>
                  </p:spPr>
                </p:cxnSp>
                <p:cxnSp>
                  <p:nvCxnSpPr>
                    <p:cNvPr id="125" name="Straight Connector 124">
                      <a:extLst>
                        <a:ext uri="{FF2B5EF4-FFF2-40B4-BE49-F238E27FC236}">
                          <a16:creationId xmlns:a16="http://schemas.microsoft.com/office/drawing/2014/main" id="{1AF90076-7311-097C-3295-9972C4604D50}"/>
                        </a:ext>
                      </a:extLst>
                    </p:cNvPr>
                    <p:cNvCxnSpPr/>
                    <p:nvPr/>
                  </p:nvCxnSpPr>
                  <p:spPr>
                    <a:xfrm flipH="1" flipV="1">
                      <a:off x="2830112" y="4278584"/>
                      <a:ext cx="185540" cy="158402"/>
                    </a:xfrm>
                    <a:prstGeom prst="line">
                      <a:avLst/>
                    </a:prstGeom>
                    <a:noFill/>
                    <a:ln w="6350" cap="flat" cmpd="sng" algn="ctr">
                      <a:solidFill>
                        <a:srgbClr val="945200">
                          <a:alpha val="92157"/>
                        </a:srgbClr>
                      </a:solidFill>
                      <a:prstDash val="solid"/>
                      <a:miter lim="800000"/>
                    </a:ln>
                    <a:effectLst/>
                  </p:spPr>
                </p:cxnSp>
                <p:cxnSp>
                  <p:nvCxnSpPr>
                    <p:cNvPr id="126" name="Straight Connector 125">
                      <a:extLst>
                        <a:ext uri="{FF2B5EF4-FFF2-40B4-BE49-F238E27FC236}">
                          <a16:creationId xmlns:a16="http://schemas.microsoft.com/office/drawing/2014/main" id="{74B98FD1-A553-8F70-39F3-71B248AC9462}"/>
                        </a:ext>
                      </a:extLst>
                    </p:cNvPr>
                    <p:cNvCxnSpPr/>
                    <p:nvPr/>
                  </p:nvCxnSpPr>
                  <p:spPr>
                    <a:xfrm flipV="1">
                      <a:off x="3035129" y="4354295"/>
                      <a:ext cx="104172" cy="178344"/>
                    </a:xfrm>
                    <a:prstGeom prst="line">
                      <a:avLst/>
                    </a:prstGeom>
                    <a:noFill/>
                    <a:ln w="6350" cap="flat" cmpd="sng" algn="ctr">
                      <a:solidFill>
                        <a:srgbClr val="945200">
                          <a:alpha val="92157"/>
                        </a:srgbClr>
                      </a:solidFill>
                      <a:prstDash val="solid"/>
                      <a:miter lim="800000"/>
                    </a:ln>
                    <a:effectLst/>
                  </p:spPr>
                </p:cxnSp>
                <p:cxnSp>
                  <p:nvCxnSpPr>
                    <p:cNvPr id="127" name="Straight Connector 126">
                      <a:extLst>
                        <a:ext uri="{FF2B5EF4-FFF2-40B4-BE49-F238E27FC236}">
                          <a16:creationId xmlns:a16="http://schemas.microsoft.com/office/drawing/2014/main" id="{B6A463FF-8024-125B-33A1-AD603A77F590}"/>
                        </a:ext>
                      </a:extLst>
                    </p:cNvPr>
                    <p:cNvCxnSpPr/>
                    <p:nvPr/>
                  </p:nvCxnSpPr>
                  <p:spPr>
                    <a:xfrm>
                      <a:off x="2982103" y="4289446"/>
                      <a:ext cx="169876" cy="85373"/>
                    </a:xfrm>
                    <a:prstGeom prst="line">
                      <a:avLst/>
                    </a:prstGeom>
                    <a:noFill/>
                    <a:ln w="6350" cap="flat" cmpd="sng" algn="ctr">
                      <a:solidFill>
                        <a:srgbClr val="945200">
                          <a:alpha val="92157"/>
                        </a:srgbClr>
                      </a:solidFill>
                      <a:prstDash val="solid"/>
                      <a:miter lim="800000"/>
                    </a:ln>
                    <a:effectLst/>
                  </p:spPr>
                </p:cxnSp>
                <p:cxnSp>
                  <p:nvCxnSpPr>
                    <p:cNvPr id="128" name="Straight Connector 127">
                      <a:extLst>
                        <a:ext uri="{FF2B5EF4-FFF2-40B4-BE49-F238E27FC236}">
                          <a16:creationId xmlns:a16="http://schemas.microsoft.com/office/drawing/2014/main" id="{FB206881-5A9A-8E55-83AC-DD75FB76208F}"/>
                        </a:ext>
                      </a:extLst>
                    </p:cNvPr>
                    <p:cNvCxnSpPr/>
                    <p:nvPr/>
                  </p:nvCxnSpPr>
                  <p:spPr>
                    <a:xfrm flipV="1">
                      <a:off x="2715734" y="4481433"/>
                      <a:ext cx="246987" cy="69398"/>
                    </a:xfrm>
                    <a:prstGeom prst="line">
                      <a:avLst/>
                    </a:prstGeom>
                    <a:noFill/>
                    <a:ln w="6350" cap="flat" cmpd="sng" algn="ctr">
                      <a:solidFill>
                        <a:srgbClr val="945200">
                          <a:alpha val="92157"/>
                        </a:srgbClr>
                      </a:solidFill>
                      <a:prstDash val="solid"/>
                      <a:miter lim="800000"/>
                    </a:ln>
                    <a:effectLst/>
                  </p:spPr>
                </p:cxnSp>
                <p:cxnSp>
                  <p:nvCxnSpPr>
                    <p:cNvPr id="129" name="Straight Connector 128">
                      <a:extLst>
                        <a:ext uri="{FF2B5EF4-FFF2-40B4-BE49-F238E27FC236}">
                          <a16:creationId xmlns:a16="http://schemas.microsoft.com/office/drawing/2014/main" id="{BCC4A694-CA15-1A6C-9B56-A74E80A6D0DA}"/>
                        </a:ext>
                      </a:extLst>
                    </p:cNvPr>
                    <p:cNvCxnSpPr/>
                    <p:nvPr/>
                  </p:nvCxnSpPr>
                  <p:spPr>
                    <a:xfrm>
                      <a:off x="2931354" y="4516132"/>
                      <a:ext cx="183767" cy="117701"/>
                    </a:xfrm>
                    <a:prstGeom prst="line">
                      <a:avLst/>
                    </a:prstGeom>
                    <a:noFill/>
                    <a:ln w="6350" cap="flat" cmpd="sng" algn="ctr">
                      <a:solidFill>
                        <a:srgbClr val="945200">
                          <a:alpha val="92157"/>
                        </a:srgbClr>
                      </a:solidFill>
                      <a:prstDash val="solid"/>
                      <a:miter lim="800000"/>
                    </a:ln>
                    <a:effectLst/>
                  </p:spPr>
                </p:cxnSp>
                <p:cxnSp>
                  <p:nvCxnSpPr>
                    <p:cNvPr id="130" name="Straight Connector 129">
                      <a:extLst>
                        <a:ext uri="{FF2B5EF4-FFF2-40B4-BE49-F238E27FC236}">
                          <a16:creationId xmlns:a16="http://schemas.microsoft.com/office/drawing/2014/main" id="{0C47946C-A4B6-3E60-2988-294ED2BC1387}"/>
                        </a:ext>
                      </a:extLst>
                    </p:cNvPr>
                    <p:cNvCxnSpPr/>
                    <p:nvPr/>
                  </p:nvCxnSpPr>
                  <p:spPr>
                    <a:xfrm flipV="1">
                      <a:off x="2782723" y="4515361"/>
                      <a:ext cx="246987" cy="69398"/>
                    </a:xfrm>
                    <a:prstGeom prst="line">
                      <a:avLst/>
                    </a:prstGeom>
                    <a:noFill/>
                    <a:ln w="6350" cap="flat" cmpd="sng" algn="ctr">
                      <a:solidFill>
                        <a:srgbClr val="945200">
                          <a:alpha val="92157"/>
                        </a:srgbClr>
                      </a:solidFill>
                      <a:prstDash val="solid"/>
                      <a:miter lim="800000"/>
                    </a:ln>
                    <a:effectLst/>
                  </p:spPr>
                </p:cxnSp>
                <p:cxnSp>
                  <p:nvCxnSpPr>
                    <p:cNvPr id="131" name="Straight Connector 130">
                      <a:extLst>
                        <a:ext uri="{FF2B5EF4-FFF2-40B4-BE49-F238E27FC236}">
                          <a16:creationId xmlns:a16="http://schemas.microsoft.com/office/drawing/2014/main" id="{F2FB2674-2791-A0AB-D5D9-C6741DF0154D}"/>
                        </a:ext>
                      </a:extLst>
                    </p:cNvPr>
                    <p:cNvCxnSpPr/>
                    <p:nvPr/>
                  </p:nvCxnSpPr>
                  <p:spPr>
                    <a:xfrm flipV="1">
                      <a:off x="3086126" y="4515361"/>
                      <a:ext cx="107337" cy="97853"/>
                    </a:xfrm>
                    <a:prstGeom prst="line">
                      <a:avLst/>
                    </a:prstGeom>
                    <a:noFill/>
                    <a:ln w="6350" cap="flat" cmpd="sng" algn="ctr">
                      <a:solidFill>
                        <a:srgbClr val="945200">
                          <a:alpha val="92157"/>
                        </a:srgbClr>
                      </a:solidFill>
                      <a:prstDash val="solid"/>
                      <a:miter lim="800000"/>
                    </a:ln>
                    <a:effectLst/>
                  </p:spPr>
                </p:cxnSp>
                <p:cxnSp>
                  <p:nvCxnSpPr>
                    <p:cNvPr id="132" name="Straight Connector 131">
                      <a:extLst>
                        <a:ext uri="{FF2B5EF4-FFF2-40B4-BE49-F238E27FC236}">
                          <a16:creationId xmlns:a16="http://schemas.microsoft.com/office/drawing/2014/main" id="{1BD54BB3-1759-4708-A420-8180176E18A8}"/>
                        </a:ext>
                      </a:extLst>
                    </p:cNvPr>
                    <p:cNvCxnSpPr/>
                    <p:nvPr/>
                  </p:nvCxnSpPr>
                  <p:spPr>
                    <a:xfrm flipV="1">
                      <a:off x="2858924" y="4343045"/>
                      <a:ext cx="246987" cy="69398"/>
                    </a:xfrm>
                    <a:prstGeom prst="line">
                      <a:avLst/>
                    </a:prstGeom>
                    <a:noFill/>
                    <a:ln w="6350" cap="flat" cmpd="sng" algn="ctr">
                      <a:solidFill>
                        <a:srgbClr val="945200">
                          <a:alpha val="92157"/>
                        </a:srgbClr>
                      </a:solidFill>
                      <a:prstDash val="solid"/>
                      <a:miter lim="800000"/>
                    </a:ln>
                    <a:effectLst/>
                  </p:spPr>
                </p:cxnSp>
                <p:cxnSp>
                  <p:nvCxnSpPr>
                    <p:cNvPr id="133" name="Straight Connector 132">
                      <a:extLst>
                        <a:ext uri="{FF2B5EF4-FFF2-40B4-BE49-F238E27FC236}">
                          <a16:creationId xmlns:a16="http://schemas.microsoft.com/office/drawing/2014/main" id="{F95D21CA-0DBB-FD8F-831E-292FEB91CDD9}"/>
                        </a:ext>
                      </a:extLst>
                    </p:cNvPr>
                    <p:cNvCxnSpPr/>
                    <p:nvPr/>
                  </p:nvCxnSpPr>
                  <p:spPr>
                    <a:xfrm flipH="1" flipV="1">
                      <a:off x="2760242" y="4385198"/>
                      <a:ext cx="185540" cy="158402"/>
                    </a:xfrm>
                    <a:prstGeom prst="line">
                      <a:avLst/>
                    </a:prstGeom>
                    <a:noFill/>
                    <a:ln w="6350" cap="flat" cmpd="sng" algn="ctr">
                      <a:solidFill>
                        <a:srgbClr val="945200">
                          <a:alpha val="92157"/>
                        </a:srgbClr>
                      </a:solidFill>
                      <a:prstDash val="solid"/>
                      <a:miter lim="800000"/>
                    </a:ln>
                    <a:effectLst/>
                  </p:spPr>
                </p:cxnSp>
                <p:cxnSp>
                  <p:nvCxnSpPr>
                    <p:cNvPr id="134" name="Straight Connector 133">
                      <a:extLst>
                        <a:ext uri="{FF2B5EF4-FFF2-40B4-BE49-F238E27FC236}">
                          <a16:creationId xmlns:a16="http://schemas.microsoft.com/office/drawing/2014/main" id="{3DA123C5-7BF3-BAF0-A3E4-7493334D10B5}"/>
                        </a:ext>
                      </a:extLst>
                    </p:cNvPr>
                    <p:cNvCxnSpPr/>
                    <p:nvPr/>
                  </p:nvCxnSpPr>
                  <p:spPr>
                    <a:xfrm flipV="1">
                      <a:off x="2965259" y="4460909"/>
                      <a:ext cx="104172" cy="178344"/>
                    </a:xfrm>
                    <a:prstGeom prst="line">
                      <a:avLst/>
                    </a:prstGeom>
                    <a:noFill/>
                    <a:ln w="6350" cap="flat" cmpd="sng" algn="ctr">
                      <a:solidFill>
                        <a:srgbClr val="945200">
                          <a:alpha val="92157"/>
                        </a:srgbClr>
                      </a:solidFill>
                      <a:prstDash val="solid"/>
                      <a:miter lim="800000"/>
                    </a:ln>
                    <a:effectLst/>
                  </p:spPr>
                </p:cxnSp>
                <p:cxnSp>
                  <p:nvCxnSpPr>
                    <p:cNvPr id="135" name="Straight Connector 134">
                      <a:extLst>
                        <a:ext uri="{FF2B5EF4-FFF2-40B4-BE49-F238E27FC236}">
                          <a16:creationId xmlns:a16="http://schemas.microsoft.com/office/drawing/2014/main" id="{3DAB4667-3ABB-6428-F135-921EB03E6D22}"/>
                        </a:ext>
                      </a:extLst>
                    </p:cNvPr>
                    <p:cNvCxnSpPr/>
                    <p:nvPr/>
                  </p:nvCxnSpPr>
                  <p:spPr>
                    <a:xfrm>
                      <a:off x="2912233" y="4396060"/>
                      <a:ext cx="169876" cy="85373"/>
                    </a:xfrm>
                    <a:prstGeom prst="line">
                      <a:avLst/>
                    </a:prstGeom>
                    <a:noFill/>
                    <a:ln w="6350" cap="flat" cmpd="sng" algn="ctr">
                      <a:solidFill>
                        <a:srgbClr val="945200">
                          <a:alpha val="92157"/>
                        </a:srgbClr>
                      </a:solidFill>
                      <a:prstDash val="solid"/>
                      <a:miter lim="800000"/>
                    </a:ln>
                    <a:effectLst/>
                  </p:spPr>
                </p:cxnSp>
                <p:cxnSp>
                  <p:nvCxnSpPr>
                    <p:cNvPr id="136" name="Straight Connector 135">
                      <a:extLst>
                        <a:ext uri="{FF2B5EF4-FFF2-40B4-BE49-F238E27FC236}">
                          <a16:creationId xmlns:a16="http://schemas.microsoft.com/office/drawing/2014/main" id="{AB06DB7A-BC32-E763-0DE0-44EB73A49E14}"/>
                        </a:ext>
                      </a:extLst>
                    </p:cNvPr>
                    <p:cNvCxnSpPr/>
                    <p:nvPr/>
                  </p:nvCxnSpPr>
                  <p:spPr>
                    <a:xfrm flipV="1">
                      <a:off x="2777680" y="4252623"/>
                      <a:ext cx="246987" cy="69398"/>
                    </a:xfrm>
                    <a:prstGeom prst="line">
                      <a:avLst/>
                    </a:prstGeom>
                    <a:noFill/>
                    <a:ln w="6350" cap="flat" cmpd="sng" algn="ctr">
                      <a:solidFill>
                        <a:srgbClr val="455F51">
                          <a:lumMod val="75000"/>
                        </a:srgbClr>
                      </a:solidFill>
                      <a:prstDash val="solid"/>
                      <a:miter lim="800000"/>
                    </a:ln>
                    <a:effectLst/>
                  </p:spPr>
                </p:cxnSp>
                <p:cxnSp>
                  <p:nvCxnSpPr>
                    <p:cNvPr id="137" name="Straight Connector 136">
                      <a:extLst>
                        <a:ext uri="{FF2B5EF4-FFF2-40B4-BE49-F238E27FC236}">
                          <a16:creationId xmlns:a16="http://schemas.microsoft.com/office/drawing/2014/main" id="{5844338B-537C-8F5E-C5E6-F156640A00C8}"/>
                        </a:ext>
                      </a:extLst>
                    </p:cNvPr>
                    <p:cNvCxnSpPr/>
                    <p:nvPr/>
                  </p:nvCxnSpPr>
                  <p:spPr>
                    <a:xfrm flipV="1">
                      <a:off x="2421755" y="4442211"/>
                      <a:ext cx="246987" cy="69398"/>
                    </a:xfrm>
                    <a:prstGeom prst="line">
                      <a:avLst/>
                    </a:prstGeom>
                    <a:noFill/>
                    <a:ln w="6350" cap="flat" cmpd="sng" algn="ctr">
                      <a:solidFill>
                        <a:srgbClr val="455F51">
                          <a:lumMod val="75000"/>
                        </a:srgbClr>
                      </a:solidFill>
                      <a:prstDash val="solid"/>
                      <a:miter lim="800000"/>
                    </a:ln>
                    <a:effectLst/>
                  </p:spPr>
                </p:cxnSp>
                <p:cxnSp>
                  <p:nvCxnSpPr>
                    <p:cNvPr id="138" name="Straight Connector 137">
                      <a:extLst>
                        <a:ext uri="{FF2B5EF4-FFF2-40B4-BE49-F238E27FC236}">
                          <a16:creationId xmlns:a16="http://schemas.microsoft.com/office/drawing/2014/main" id="{59F77A89-7B74-A22E-CCA2-5D3757E3B94A}"/>
                        </a:ext>
                      </a:extLst>
                    </p:cNvPr>
                    <p:cNvCxnSpPr/>
                    <p:nvPr/>
                  </p:nvCxnSpPr>
                  <p:spPr>
                    <a:xfrm flipV="1">
                      <a:off x="3067866" y="4402389"/>
                      <a:ext cx="104172" cy="178344"/>
                    </a:xfrm>
                    <a:prstGeom prst="line">
                      <a:avLst/>
                    </a:prstGeom>
                    <a:noFill/>
                    <a:ln w="6350" cap="flat" cmpd="sng" algn="ctr">
                      <a:solidFill>
                        <a:srgbClr val="455F51">
                          <a:lumMod val="75000"/>
                        </a:srgbClr>
                      </a:solidFill>
                      <a:prstDash val="solid"/>
                      <a:miter lim="800000"/>
                    </a:ln>
                    <a:effectLst/>
                  </p:spPr>
                </p:cxnSp>
                <p:cxnSp>
                  <p:nvCxnSpPr>
                    <p:cNvPr id="139" name="Straight Connector 138">
                      <a:extLst>
                        <a:ext uri="{FF2B5EF4-FFF2-40B4-BE49-F238E27FC236}">
                          <a16:creationId xmlns:a16="http://schemas.microsoft.com/office/drawing/2014/main" id="{0772097E-6A21-DAED-DBD1-3A2AE58BAEB6}"/>
                        </a:ext>
                      </a:extLst>
                    </p:cNvPr>
                    <p:cNvCxnSpPr/>
                    <p:nvPr/>
                  </p:nvCxnSpPr>
                  <p:spPr>
                    <a:xfrm>
                      <a:off x="2754237" y="4474884"/>
                      <a:ext cx="183767" cy="117701"/>
                    </a:xfrm>
                    <a:prstGeom prst="line">
                      <a:avLst/>
                    </a:prstGeom>
                    <a:noFill/>
                    <a:ln w="6350" cap="flat" cmpd="sng" algn="ctr">
                      <a:solidFill>
                        <a:srgbClr val="455F51">
                          <a:lumMod val="75000"/>
                        </a:srgbClr>
                      </a:solidFill>
                      <a:prstDash val="solid"/>
                      <a:miter lim="800000"/>
                    </a:ln>
                    <a:effectLst/>
                  </p:spPr>
                </p:cxnSp>
                <p:cxnSp>
                  <p:nvCxnSpPr>
                    <p:cNvPr id="140" name="Straight Connector 139">
                      <a:extLst>
                        <a:ext uri="{FF2B5EF4-FFF2-40B4-BE49-F238E27FC236}">
                          <a16:creationId xmlns:a16="http://schemas.microsoft.com/office/drawing/2014/main" id="{AA7A2C79-40AB-8990-3803-8E9550FD29A9}"/>
                        </a:ext>
                      </a:extLst>
                    </p:cNvPr>
                    <p:cNvCxnSpPr/>
                    <p:nvPr/>
                  </p:nvCxnSpPr>
                  <p:spPr>
                    <a:xfrm flipV="1">
                      <a:off x="2605606" y="4474113"/>
                      <a:ext cx="246987" cy="69398"/>
                    </a:xfrm>
                    <a:prstGeom prst="line">
                      <a:avLst/>
                    </a:prstGeom>
                    <a:noFill/>
                    <a:ln w="6350" cap="flat" cmpd="sng" algn="ctr">
                      <a:solidFill>
                        <a:srgbClr val="455F51">
                          <a:lumMod val="75000"/>
                        </a:srgbClr>
                      </a:solidFill>
                      <a:prstDash val="solid"/>
                      <a:miter lim="800000"/>
                    </a:ln>
                    <a:effectLst/>
                  </p:spPr>
                </p:cxnSp>
                <p:cxnSp>
                  <p:nvCxnSpPr>
                    <p:cNvPr id="141" name="Straight Connector 140">
                      <a:extLst>
                        <a:ext uri="{FF2B5EF4-FFF2-40B4-BE49-F238E27FC236}">
                          <a16:creationId xmlns:a16="http://schemas.microsoft.com/office/drawing/2014/main" id="{A14F3F95-5981-F41A-6652-D8857D9AEBFE}"/>
                        </a:ext>
                      </a:extLst>
                    </p:cNvPr>
                    <p:cNvCxnSpPr/>
                    <p:nvPr/>
                  </p:nvCxnSpPr>
                  <p:spPr>
                    <a:xfrm flipV="1">
                      <a:off x="2909009" y="4474113"/>
                      <a:ext cx="107337" cy="97853"/>
                    </a:xfrm>
                    <a:prstGeom prst="line">
                      <a:avLst/>
                    </a:prstGeom>
                    <a:noFill/>
                    <a:ln w="6350" cap="flat" cmpd="sng" algn="ctr">
                      <a:solidFill>
                        <a:srgbClr val="455F51">
                          <a:lumMod val="75000"/>
                        </a:srgbClr>
                      </a:solidFill>
                      <a:prstDash val="solid"/>
                      <a:miter lim="800000"/>
                    </a:ln>
                    <a:effectLst/>
                  </p:spPr>
                </p:cxnSp>
                <p:cxnSp>
                  <p:nvCxnSpPr>
                    <p:cNvPr id="142" name="Straight Connector 141">
                      <a:extLst>
                        <a:ext uri="{FF2B5EF4-FFF2-40B4-BE49-F238E27FC236}">
                          <a16:creationId xmlns:a16="http://schemas.microsoft.com/office/drawing/2014/main" id="{15BE5A25-1D14-20C2-1B80-EA68102A7487}"/>
                        </a:ext>
                      </a:extLst>
                    </p:cNvPr>
                    <p:cNvCxnSpPr/>
                    <p:nvPr/>
                  </p:nvCxnSpPr>
                  <p:spPr>
                    <a:xfrm flipV="1">
                      <a:off x="3220631" y="4529177"/>
                      <a:ext cx="107337" cy="97853"/>
                    </a:xfrm>
                    <a:prstGeom prst="line">
                      <a:avLst/>
                    </a:prstGeom>
                    <a:noFill/>
                    <a:ln w="6350" cap="flat" cmpd="sng" algn="ctr">
                      <a:solidFill>
                        <a:srgbClr val="455F51">
                          <a:lumMod val="75000"/>
                        </a:srgbClr>
                      </a:solidFill>
                      <a:prstDash val="solid"/>
                      <a:miter lim="800000"/>
                    </a:ln>
                    <a:effectLst/>
                  </p:spPr>
                </p:cxnSp>
                <p:cxnSp>
                  <p:nvCxnSpPr>
                    <p:cNvPr id="143" name="Straight Connector 142">
                      <a:extLst>
                        <a:ext uri="{FF2B5EF4-FFF2-40B4-BE49-F238E27FC236}">
                          <a16:creationId xmlns:a16="http://schemas.microsoft.com/office/drawing/2014/main" id="{BDAC121E-FE99-519A-36EB-FC3A5AD0C529}"/>
                        </a:ext>
                      </a:extLst>
                    </p:cNvPr>
                    <p:cNvCxnSpPr/>
                    <p:nvPr/>
                  </p:nvCxnSpPr>
                  <p:spPr>
                    <a:xfrm flipV="1">
                      <a:off x="3810204" y="4398299"/>
                      <a:ext cx="246987" cy="69398"/>
                    </a:xfrm>
                    <a:prstGeom prst="line">
                      <a:avLst/>
                    </a:prstGeom>
                    <a:noFill/>
                    <a:ln w="6350" cap="flat" cmpd="sng" algn="ctr">
                      <a:solidFill>
                        <a:srgbClr val="455F51">
                          <a:lumMod val="75000"/>
                        </a:srgbClr>
                      </a:solidFill>
                      <a:prstDash val="solid"/>
                      <a:miter lim="800000"/>
                    </a:ln>
                    <a:effectLst/>
                  </p:spPr>
                </p:cxnSp>
                <p:cxnSp>
                  <p:nvCxnSpPr>
                    <p:cNvPr id="144" name="Straight Connector 143">
                      <a:extLst>
                        <a:ext uri="{FF2B5EF4-FFF2-40B4-BE49-F238E27FC236}">
                          <a16:creationId xmlns:a16="http://schemas.microsoft.com/office/drawing/2014/main" id="{725F6471-4F6C-E346-4FC8-75F222185191}"/>
                        </a:ext>
                      </a:extLst>
                    </p:cNvPr>
                    <p:cNvCxnSpPr/>
                    <p:nvPr/>
                  </p:nvCxnSpPr>
                  <p:spPr>
                    <a:xfrm flipV="1">
                      <a:off x="3877193" y="4432227"/>
                      <a:ext cx="246987" cy="69398"/>
                    </a:xfrm>
                    <a:prstGeom prst="line">
                      <a:avLst/>
                    </a:prstGeom>
                    <a:noFill/>
                    <a:ln w="6350" cap="flat" cmpd="sng" algn="ctr">
                      <a:solidFill>
                        <a:srgbClr val="455F51">
                          <a:lumMod val="75000"/>
                        </a:srgbClr>
                      </a:solidFill>
                      <a:prstDash val="solid"/>
                      <a:miter lim="800000"/>
                    </a:ln>
                    <a:effectLst/>
                  </p:spPr>
                </p:cxnSp>
                <p:cxnSp>
                  <p:nvCxnSpPr>
                    <p:cNvPr id="145" name="Straight Connector 144">
                      <a:extLst>
                        <a:ext uri="{FF2B5EF4-FFF2-40B4-BE49-F238E27FC236}">
                          <a16:creationId xmlns:a16="http://schemas.microsoft.com/office/drawing/2014/main" id="{E63A37E3-F560-9216-365E-96E924524008}"/>
                        </a:ext>
                      </a:extLst>
                    </p:cNvPr>
                    <p:cNvCxnSpPr/>
                    <p:nvPr/>
                  </p:nvCxnSpPr>
                  <p:spPr>
                    <a:xfrm flipV="1">
                      <a:off x="4180596" y="4432227"/>
                      <a:ext cx="107337" cy="97853"/>
                    </a:xfrm>
                    <a:prstGeom prst="line">
                      <a:avLst/>
                    </a:prstGeom>
                    <a:noFill/>
                    <a:ln w="6350" cap="flat" cmpd="sng" algn="ctr">
                      <a:solidFill>
                        <a:srgbClr val="455F51">
                          <a:lumMod val="75000"/>
                        </a:srgbClr>
                      </a:solidFill>
                      <a:prstDash val="solid"/>
                      <a:miter lim="800000"/>
                    </a:ln>
                    <a:effectLst/>
                  </p:spPr>
                </p:cxnSp>
                <p:cxnSp>
                  <p:nvCxnSpPr>
                    <p:cNvPr id="146" name="Straight Connector 145">
                      <a:extLst>
                        <a:ext uri="{FF2B5EF4-FFF2-40B4-BE49-F238E27FC236}">
                          <a16:creationId xmlns:a16="http://schemas.microsoft.com/office/drawing/2014/main" id="{6D1A0C23-4A79-58D9-7EAE-0E8578823338}"/>
                        </a:ext>
                      </a:extLst>
                    </p:cNvPr>
                    <p:cNvCxnSpPr/>
                    <p:nvPr/>
                  </p:nvCxnSpPr>
                  <p:spPr>
                    <a:xfrm flipV="1">
                      <a:off x="3953394" y="4259911"/>
                      <a:ext cx="246987" cy="69398"/>
                    </a:xfrm>
                    <a:prstGeom prst="line">
                      <a:avLst/>
                    </a:prstGeom>
                    <a:noFill/>
                    <a:ln w="6350" cap="flat" cmpd="sng" algn="ctr">
                      <a:solidFill>
                        <a:srgbClr val="455F51">
                          <a:lumMod val="75000"/>
                        </a:srgbClr>
                      </a:solidFill>
                      <a:prstDash val="solid"/>
                      <a:miter lim="800000"/>
                    </a:ln>
                    <a:effectLst/>
                  </p:spPr>
                </p:cxnSp>
                <p:cxnSp>
                  <p:nvCxnSpPr>
                    <p:cNvPr id="147" name="Straight Connector 146">
                      <a:extLst>
                        <a:ext uri="{FF2B5EF4-FFF2-40B4-BE49-F238E27FC236}">
                          <a16:creationId xmlns:a16="http://schemas.microsoft.com/office/drawing/2014/main" id="{22A6BA24-888B-E78C-9DA0-D288AEE2F28D}"/>
                        </a:ext>
                      </a:extLst>
                    </p:cNvPr>
                    <p:cNvCxnSpPr/>
                    <p:nvPr/>
                  </p:nvCxnSpPr>
                  <p:spPr>
                    <a:xfrm flipH="1" flipV="1">
                      <a:off x="3854712" y="4302064"/>
                      <a:ext cx="185540" cy="158402"/>
                    </a:xfrm>
                    <a:prstGeom prst="line">
                      <a:avLst/>
                    </a:prstGeom>
                    <a:noFill/>
                    <a:ln w="6350" cap="flat" cmpd="sng" algn="ctr">
                      <a:solidFill>
                        <a:srgbClr val="455F51">
                          <a:lumMod val="75000"/>
                        </a:srgbClr>
                      </a:solidFill>
                      <a:prstDash val="solid"/>
                      <a:miter lim="800000"/>
                    </a:ln>
                    <a:effectLst/>
                  </p:spPr>
                </p:cxnSp>
                <p:cxnSp>
                  <p:nvCxnSpPr>
                    <p:cNvPr id="148" name="Straight Connector 147">
                      <a:extLst>
                        <a:ext uri="{FF2B5EF4-FFF2-40B4-BE49-F238E27FC236}">
                          <a16:creationId xmlns:a16="http://schemas.microsoft.com/office/drawing/2014/main" id="{AE9FAC97-EFBD-6B6E-C7BE-AE4069713BA2}"/>
                        </a:ext>
                      </a:extLst>
                    </p:cNvPr>
                    <p:cNvCxnSpPr/>
                    <p:nvPr/>
                  </p:nvCxnSpPr>
                  <p:spPr>
                    <a:xfrm flipV="1">
                      <a:off x="4059729" y="4377775"/>
                      <a:ext cx="104172" cy="178344"/>
                    </a:xfrm>
                    <a:prstGeom prst="line">
                      <a:avLst/>
                    </a:prstGeom>
                    <a:noFill/>
                    <a:ln w="6350" cap="flat" cmpd="sng" algn="ctr">
                      <a:solidFill>
                        <a:srgbClr val="455F51">
                          <a:lumMod val="75000"/>
                        </a:srgbClr>
                      </a:solidFill>
                      <a:prstDash val="solid"/>
                      <a:miter lim="800000"/>
                    </a:ln>
                    <a:effectLst/>
                  </p:spPr>
                </p:cxnSp>
                <p:cxnSp>
                  <p:nvCxnSpPr>
                    <p:cNvPr id="149" name="Straight Connector 148">
                      <a:extLst>
                        <a:ext uri="{FF2B5EF4-FFF2-40B4-BE49-F238E27FC236}">
                          <a16:creationId xmlns:a16="http://schemas.microsoft.com/office/drawing/2014/main" id="{CCD2554F-6407-F0FB-9AE9-06773DA58E16}"/>
                        </a:ext>
                      </a:extLst>
                    </p:cNvPr>
                    <p:cNvCxnSpPr/>
                    <p:nvPr/>
                  </p:nvCxnSpPr>
                  <p:spPr>
                    <a:xfrm>
                      <a:off x="4006703" y="4312926"/>
                      <a:ext cx="169876" cy="85373"/>
                    </a:xfrm>
                    <a:prstGeom prst="line">
                      <a:avLst/>
                    </a:prstGeom>
                    <a:noFill/>
                    <a:ln w="6350" cap="flat" cmpd="sng" algn="ctr">
                      <a:solidFill>
                        <a:srgbClr val="455F51">
                          <a:lumMod val="75000"/>
                        </a:srgbClr>
                      </a:solidFill>
                      <a:prstDash val="solid"/>
                      <a:miter lim="800000"/>
                    </a:ln>
                    <a:effectLst/>
                  </p:spPr>
                </p:cxnSp>
                <p:cxnSp>
                  <p:nvCxnSpPr>
                    <p:cNvPr id="150" name="Straight Connector 149">
                      <a:extLst>
                        <a:ext uri="{FF2B5EF4-FFF2-40B4-BE49-F238E27FC236}">
                          <a16:creationId xmlns:a16="http://schemas.microsoft.com/office/drawing/2014/main" id="{F7F08364-EFB0-AB35-BD4C-D6C4303F1815}"/>
                        </a:ext>
                      </a:extLst>
                    </p:cNvPr>
                    <p:cNvCxnSpPr/>
                    <p:nvPr/>
                  </p:nvCxnSpPr>
                  <p:spPr>
                    <a:xfrm flipV="1">
                      <a:off x="4383556" y="4432324"/>
                      <a:ext cx="246987" cy="69398"/>
                    </a:xfrm>
                    <a:prstGeom prst="line">
                      <a:avLst/>
                    </a:prstGeom>
                    <a:noFill/>
                    <a:ln w="6350" cap="flat" cmpd="sng" algn="ctr">
                      <a:solidFill>
                        <a:srgbClr val="455F51">
                          <a:lumMod val="75000"/>
                        </a:srgbClr>
                      </a:solidFill>
                      <a:prstDash val="solid"/>
                      <a:miter lim="800000"/>
                    </a:ln>
                    <a:effectLst/>
                  </p:spPr>
                </p:cxnSp>
                <p:cxnSp>
                  <p:nvCxnSpPr>
                    <p:cNvPr id="151" name="Straight Connector 150">
                      <a:extLst>
                        <a:ext uri="{FF2B5EF4-FFF2-40B4-BE49-F238E27FC236}">
                          <a16:creationId xmlns:a16="http://schemas.microsoft.com/office/drawing/2014/main" id="{B17FB0F8-8641-49F1-6AB7-3C3405CA90FE}"/>
                        </a:ext>
                      </a:extLst>
                    </p:cNvPr>
                    <p:cNvCxnSpPr/>
                    <p:nvPr/>
                  </p:nvCxnSpPr>
                  <p:spPr>
                    <a:xfrm flipV="1">
                      <a:off x="4173702" y="4342982"/>
                      <a:ext cx="246987" cy="69398"/>
                    </a:xfrm>
                    <a:prstGeom prst="line">
                      <a:avLst/>
                    </a:prstGeom>
                    <a:noFill/>
                    <a:ln w="6350" cap="flat" cmpd="sng" algn="ctr">
                      <a:solidFill>
                        <a:srgbClr val="455F51">
                          <a:lumMod val="75000"/>
                        </a:srgbClr>
                      </a:solidFill>
                      <a:prstDash val="solid"/>
                      <a:miter lim="800000"/>
                    </a:ln>
                    <a:effectLst/>
                  </p:spPr>
                </p:cxnSp>
                <p:cxnSp>
                  <p:nvCxnSpPr>
                    <p:cNvPr id="152" name="Straight Connector 151">
                      <a:extLst>
                        <a:ext uri="{FF2B5EF4-FFF2-40B4-BE49-F238E27FC236}">
                          <a16:creationId xmlns:a16="http://schemas.microsoft.com/office/drawing/2014/main" id="{B7EAFDAB-2643-09F1-49A3-A6B6A1405994}"/>
                        </a:ext>
                      </a:extLst>
                    </p:cNvPr>
                    <p:cNvCxnSpPr/>
                    <p:nvPr/>
                  </p:nvCxnSpPr>
                  <p:spPr>
                    <a:xfrm flipH="1" flipV="1">
                      <a:off x="4075020" y="4385135"/>
                      <a:ext cx="185540" cy="158402"/>
                    </a:xfrm>
                    <a:prstGeom prst="line">
                      <a:avLst/>
                    </a:prstGeom>
                    <a:noFill/>
                    <a:ln w="6350" cap="flat" cmpd="sng" algn="ctr">
                      <a:solidFill>
                        <a:srgbClr val="455F51">
                          <a:lumMod val="75000"/>
                        </a:srgbClr>
                      </a:solidFill>
                      <a:prstDash val="solid"/>
                      <a:miter lim="800000"/>
                    </a:ln>
                    <a:effectLst/>
                  </p:spPr>
                </p:cxnSp>
                <p:cxnSp>
                  <p:nvCxnSpPr>
                    <p:cNvPr id="153" name="Straight Connector 152">
                      <a:extLst>
                        <a:ext uri="{FF2B5EF4-FFF2-40B4-BE49-F238E27FC236}">
                          <a16:creationId xmlns:a16="http://schemas.microsoft.com/office/drawing/2014/main" id="{386E7036-2D85-B23F-98BA-F6B2D08271C0}"/>
                        </a:ext>
                      </a:extLst>
                    </p:cNvPr>
                    <p:cNvCxnSpPr/>
                    <p:nvPr/>
                  </p:nvCxnSpPr>
                  <p:spPr>
                    <a:xfrm flipV="1">
                      <a:off x="4280037" y="4460846"/>
                      <a:ext cx="104172" cy="178344"/>
                    </a:xfrm>
                    <a:prstGeom prst="line">
                      <a:avLst/>
                    </a:prstGeom>
                    <a:noFill/>
                    <a:ln w="6350" cap="flat" cmpd="sng" algn="ctr">
                      <a:solidFill>
                        <a:srgbClr val="455F51">
                          <a:lumMod val="75000"/>
                        </a:srgbClr>
                      </a:solidFill>
                      <a:prstDash val="solid"/>
                      <a:miter lim="800000"/>
                    </a:ln>
                    <a:effectLst/>
                  </p:spPr>
                </p:cxnSp>
                <p:cxnSp>
                  <p:nvCxnSpPr>
                    <p:cNvPr id="154" name="Straight Connector 153">
                      <a:extLst>
                        <a:ext uri="{FF2B5EF4-FFF2-40B4-BE49-F238E27FC236}">
                          <a16:creationId xmlns:a16="http://schemas.microsoft.com/office/drawing/2014/main" id="{A9B41641-181A-3201-A74A-B89ED88C719C}"/>
                        </a:ext>
                      </a:extLst>
                    </p:cNvPr>
                    <p:cNvCxnSpPr/>
                    <p:nvPr/>
                  </p:nvCxnSpPr>
                  <p:spPr>
                    <a:xfrm>
                      <a:off x="4227011" y="4395997"/>
                      <a:ext cx="169876" cy="85373"/>
                    </a:xfrm>
                    <a:prstGeom prst="line">
                      <a:avLst/>
                    </a:prstGeom>
                    <a:noFill/>
                    <a:ln w="6350" cap="flat" cmpd="sng" algn="ctr">
                      <a:solidFill>
                        <a:srgbClr val="455F51">
                          <a:lumMod val="75000"/>
                        </a:srgbClr>
                      </a:solidFill>
                      <a:prstDash val="solid"/>
                      <a:miter lim="800000"/>
                    </a:ln>
                    <a:effectLst/>
                  </p:spPr>
                </p:cxnSp>
                <p:cxnSp>
                  <p:nvCxnSpPr>
                    <p:cNvPr id="155" name="Straight Connector 154">
                      <a:extLst>
                        <a:ext uri="{FF2B5EF4-FFF2-40B4-BE49-F238E27FC236}">
                          <a16:creationId xmlns:a16="http://schemas.microsoft.com/office/drawing/2014/main" id="{0A5D7DB6-BA26-7206-360D-6BA6CD82CB14}"/>
                        </a:ext>
                      </a:extLst>
                    </p:cNvPr>
                    <p:cNvCxnSpPr/>
                    <p:nvPr/>
                  </p:nvCxnSpPr>
                  <p:spPr>
                    <a:xfrm flipV="1">
                      <a:off x="3960642" y="4587984"/>
                      <a:ext cx="246987" cy="69398"/>
                    </a:xfrm>
                    <a:prstGeom prst="line">
                      <a:avLst/>
                    </a:prstGeom>
                    <a:noFill/>
                    <a:ln w="6350" cap="flat" cmpd="sng" algn="ctr">
                      <a:solidFill>
                        <a:srgbClr val="455F51">
                          <a:lumMod val="75000"/>
                        </a:srgbClr>
                      </a:solidFill>
                      <a:prstDash val="solid"/>
                      <a:miter lim="800000"/>
                    </a:ln>
                    <a:effectLst/>
                  </p:spPr>
                </p:cxnSp>
                <p:cxnSp>
                  <p:nvCxnSpPr>
                    <p:cNvPr id="156" name="Straight Connector 155">
                      <a:extLst>
                        <a:ext uri="{FF2B5EF4-FFF2-40B4-BE49-F238E27FC236}">
                          <a16:creationId xmlns:a16="http://schemas.microsoft.com/office/drawing/2014/main" id="{F6C036CF-08A7-4F6E-C69A-94E97BF068EE}"/>
                        </a:ext>
                      </a:extLst>
                    </p:cNvPr>
                    <p:cNvCxnSpPr/>
                    <p:nvPr/>
                  </p:nvCxnSpPr>
                  <p:spPr>
                    <a:xfrm flipV="1">
                      <a:off x="4103832" y="4449596"/>
                      <a:ext cx="246987" cy="69398"/>
                    </a:xfrm>
                    <a:prstGeom prst="line">
                      <a:avLst/>
                    </a:prstGeom>
                    <a:noFill/>
                    <a:ln w="6350" cap="flat" cmpd="sng" algn="ctr">
                      <a:solidFill>
                        <a:srgbClr val="455F51">
                          <a:lumMod val="75000"/>
                        </a:srgbClr>
                      </a:solidFill>
                      <a:prstDash val="solid"/>
                      <a:miter lim="800000"/>
                    </a:ln>
                    <a:effectLst/>
                  </p:spPr>
                </p:cxnSp>
                <p:cxnSp>
                  <p:nvCxnSpPr>
                    <p:cNvPr id="157" name="Straight Connector 156">
                      <a:extLst>
                        <a:ext uri="{FF2B5EF4-FFF2-40B4-BE49-F238E27FC236}">
                          <a16:creationId xmlns:a16="http://schemas.microsoft.com/office/drawing/2014/main" id="{A001627A-468E-9334-BC37-01AA240D7D37}"/>
                        </a:ext>
                      </a:extLst>
                    </p:cNvPr>
                    <p:cNvCxnSpPr/>
                    <p:nvPr/>
                  </p:nvCxnSpPr>
                  <p:spPr>
                    <a:xfrm flipV="1">
                      <a:off x="4357553" y="4374884"/>
                      <a:ext cx="246987" cy="69398"/>
                    </a:xfrm>
                    <a:prstGeom prst="line">
                      <a:avLst/>
                    </a:prstGeom>
                    <a:noFill/>
                    <a:ln w="6350" cap="flat" cmpd="sng" algn="ctr">
                      <a:solidFill>
                        <a:srgbClr val="455F51">
                          <a:lumMod val="75000"/>
                        </a:srgbClr>
                      </a:solidFill>
                      <a:prstDash val="solid"/>
                      <a:miter lim="800000"/>
                    </a:ln>
                    <a:effectLst/>
                  </p:spPr>
                </p:cxnSp>
                <p:cxnSp>
                  <p:nvCxnSpPr>
                    <p:cNvPr id="158" name="Straight Connector 157">
                      <a:extLst>
                        <a:ext uri="{FF2B5EF4-FFF2-40B4-BE49-F238E27FC236}">
                          <a16:creationId xmlns:a16="http://schemas.microsoft.com/office/drawing/2014/main" id="{BC2FE71E-F731-36F3-8314-2FC1C742D38E}"/>
                        </a:ext>
                      </a:extLst>
                    </p:cNvPr>
                    <p:cNvCxnSpPr/>
                    <p:nvPr/>
                  </p:nvCxnSpPr>
                  <p:spPr>
                    <a:xfrm flipH="1" flipV="1">
                      <a:off x="4258871" y="4417037"/>
                      <a:ext cx="185540" cy="158402"/>
                    </a:xfrm>
                    <a:prstGeom prst="line">
                      <a:avLst/>
                    </a:prstGeom>
                    <a:noFill/>
                    <a:ln w="6350" cap="flat" cmpd="sng" algn="ctr">
                      <a:solidFill>
                        <a:srgbClr val="455F51">
                          <a:lumMod val="75000"/>
                        </a:srgbClr>
                      </a:solidFill>
                      <a:prstDash val="solid"/>
                      <a:miter lim="800000"/>
                    </a:ln>
                    <a:effectLst/>
                  </p:spPr>
                </p:cxnSp>
                <p:cxnSp>
                  <p:nvCxnSpPr>
                    <p:cNvPr id="159" name="Straight Connector 158">
                      <a:extLst>
                        <a:ext uri="{FF2B5EF4-FFF2-40B4-BE49-F238E27FC236}">
                          <a16:creationId xmlns:a16="http://schemas.microsoft.com/office/drawing/2014/main" id="{1916EAD3-FF8E-8E71-8533-7E2E8547FFC3}"/>
                        </a:ext>
                      </a:extLst>
                    </p:cNvPr>
                    <p:cNvCxnSpPr/>
                    <p:nvPr/>
                  </p:nvCxnSpPr>
                  <p:spPr>
                    <a:xfrm>
                      <a:off x="4410862" y="4427899"/>
                      <a:ext cx="169876" cy="85373"/>
                    </a:xfrm>
                    <a:prstGeom prst="line">
                      <a:avLst/>
                    </a:prstGeom>
                    <a:noFill/>
                    <a:ln w="6350" cap="flat" cmpd="sng" algn="ctr">
                      <a:solidFill>
                        <a:srgbClr val="455F51">
                          <a:lumMod val="75000"/>
                        </a:srgbClr>
                      </a:solidFill>
                      <a:prstDash val="solid"/>
                      <a:miter lim="800000"/>
                    </a:ln>
                    <a:effectLst/>
                  </p:spPr>
                </p:cxnSp>
                <p:cxnSp>
                  <p:nvCxnSpPr>
                    <p:cNvPr id="160" name="Straight Connector 159">
                      <a:extLst>
                        <a:ext uri="{FF2B5EF4-FFF2-40B4-BE49-F238E27FC236}">
                          <a16:creationId xmlns:a16="http://schemas.microsoft.com/office/drawing/2014/main" id="{683D9924-8A0F-4C6F-6CCA-023F380DE790}"/>
                        </a:ext>
                      </a:extLst>
                    </p:cNvPr>
                    <p:cNvCxnSpPr/>
                    <p:nvPr/>
                  </p:nvCxnSpPr>
                  <p:spPr>
                    <a:xfrm flipV="1">
                      <a:off x="4344924" y="4369334"/>
                      <a:ext cx="246987" cy="69398"/>
                    </a:xfrm>
                    <a:prstGeom prst="line">
                      <a:avLst/>
                    </a:prstGeom>
                    <a:noFill/>
                    <a:ln w="6350" cap="flat" cmpd="sng" algn="ctr">
                      <a:solidFill>
                        <a:srgbClr val="945200">
                          <a:alpha val="92157"/>
                        </a:srgbClr>
                      </a:solidFill>
                      <a:prstDash val="solid"/>
                      <a:miter lim="800000"/>
                    </a:ln>
                    <a:effectLst/>
                  </p:spPr>
                </p:cxnSp>
                <p:cxnSp>
                  <p:nvCxnSpPr>
                    <p:cNvPr id="161" name="Straight Connector 160">
                      <a:extLst>
                        <a:ext uri="{FF2B5EF4-FFF2-40B4-BE49-F238E27FC236}">
                          <a16:creationId xmlns:a16="http://schemas.microsoft.com/office/drawing/2014/main" id="{4F9F1337-98A8-9F69-7056-2D161863671C}"/>
                        </a:ext>
                      </a:extLst>
                    </p:cNvPr>
                    <p:cNvCxnSpPr/>
                    <p:nvPr/>
                  </p:nvCxnSpPr>
                  <p:spPr>
                    <a:xfrm flipH="1" flipV="1">
                      <a:off x="4246242" y="4411487"/>
                      <a:ext cx="185540" cy="158402"/>
                    </a:xfrm>
                    <a:prstGeom prst="line">
                      <a:avLst/>
                    </a:prstGeom>
                    <a:noFill/>
                    <a:ln w="6350" cap="flat" cmpd="sng" algn="ctr">
                      <a:solidFill>
                        <a:srgbClr val="945200">
                          <a:alpha val="92157"/>
                        </a:srgbClr>
                      </a:solidFill>
                      <a:prstDash val="solid"/>
                      <a:miter lim="800000"/>
                    </a:ln>
                    <a:effectLst/>
                  </p:spPr>
                </p:cxnSp>
                <p:cxnSp>
                  <p:nvCxnSpPr>
                    <p:cNvPr id="162" name="Straight Connector 161">
                      <a:extLst>
                        <a:ext uri="{FF2B5EF4-FFF2-40B4-BE49-F238E27FC236}">
                          <a16:creationId xmlns:a16="http://schemas.microsoft.com/office/drawing/2014/main" id="{B372E7B7-DD00-FB1E-75B9-339BEF7A4EAC}"/>
                        </a:ext>
                      </a:extLst>
                    </p:cNvPr>
                    <p:cNvCxnSpPr/>
                    <p:nvPr/>
                  </p:nvCxnSpPr>
                  <p:spPr>
                    <a:xfrm>
                      <a:off x="4398233" y="4422349"/>
                      <a:ext cx="169876" cy="85373"/>
                    </a:xfrm>
                    <a:prstGeom prst="line">
                      <a:avLst/>
                    </a:prstGeom>
                    <a:noFill/>
                    <a:ln w="6350" cap="flat" cmpd="sng" algn="ctr">
                      <a:solidFill>
                        <a:srgbClr val="945200">
                          <a:alpha val="92157"/>
                        </a:srgbClr>
                      </a:solidFill>
                      <a:prstDash val="solid"/>
                      <a:miter lim="800000"/>
                    </a:ln>
                    <a:effectLst/>
                  </p:spPr>
                </p:cxnSp>
                <p:cxnSp>
                  <p:nvCxnSpPr>
                    <p:cNvPr id="163" name="Straight Connector 162">
                      <a:extLst>
                        <a:ext uri="{FF2B5EF4-FFF2-40B4-BE49-F238E27FC236}">
                          <a16:creationId xmlns:a16="http://schemas.microsoft.com/office/drawing/2014/main" id="{A8624A7C-DF74-A03B-D971-85C44F568914}"/>
                        </a:ext>
                      </a:extLst>
                    </p:cNvPr>
                    <p:cNvCxnSpPr/>
                    <p:nvPr/>
                  </p:nvCxnSpPr>
                  <p:spPr>
                    <a:xfrm flipV="1">
                      <a:off x="3991880" y="4418380"/>
                      <a:ext cx="246987" cy="69398"/>
                    </a:xfrm>
                    <a:prstGeom prst="line">
                      <a:avLst/>
                    </a:prstGeom>
                    <a:noFill/>
                    <a:ln w="6350" cap="flat" cmpd="sng" algn="ctr">
                      <a:solidFill>
                        <a:srgbClr val="945200">
                          <a:alpha val="92157"/>
                        </a:srgbClr>
                      </a:solidFill>
                      <a:prstDash val="solid"/>
                      <a:miter lim="800000"/>
                    </a:ln>
                    <a:effectLst/>
                  </p:spPr>
                </p:cxnSp>
                <p:cxnSp>
                  <p:nvCxnSpPr>
                    <p:cNvPr id="164" name="Straight Connector 163">
                      <a:extLst>
                        <a:ext uri="{FF2B5EF4-FFF2-40B4-BE49-F238E27FC236}">
                          <a16:creationId xmlns:a16="http://schemas.microsoft.com/office/drawing/2014/main" id="{719E5B29-BDEE-941A-A7E6-3D2C65C7DA7B}"/>
                        </a:ext>
                      </a:extLst>
                    </p:cNvPr>
                    <p:cNvCxnSpPr/>
                    <p:nvPr/>
                  </p:nvCxnSpPr>
                  <p:spPr>
                    <a:xfrm>
                      <a:off x="4207500" y="4453079"/>
                      <a:ext cx="183767" cy="117701"/>
                    </a:xfrm>
                    <a:prstGeom prst="line">
                      <a:avLst/>
                    </a:prstGeom>
                    <a:noFill/>
                    <a:ln w="6350" cap="flat" cmpd="sng" algn="ctr">
                      <a:solidFill>
                        <a:srgbClr val="945200">
                          <a:alpha val="92157"/>
                        </a:srgbClr>
                      </a:solidFill>
                      <a:prstDash val="solid"/>
                      <a:miter lim="800000"/>
                    </a:ln>
                    <a:effectLst/>
                  </p:spPr>
                </p:cxnSp>
                <p:cxnSp>
                  <p:nvCxnSpPr>
                    <p:cNvPr id="165" name="Straight Connector 164">
                      <a:extLst>
                        <a:ext uri="{FF2B5EF4-FFF2-40B4-BE49-F238E27FC236}">
                          <a16:creationId xmlns:a16="http://schemas.microsoft.com/office/drawing/2014/main" id="{83C53D8D-3F58-7818-1CDE-264F26F83A0A}"/>
                        </a:ext>
                      </a:extLst>
                    </p:cNvPr>
                    <p:cNvCxnSpPr/>
                    <p:nvPr/>
                  </p:nvCxnSpPr>
                  <p:spPr>
                    <a:xfrm flipV="1">
                      <a:off x="4058869" y="4452308"/>
                      <a:ext cx="246987" cy="69398"/>
                    </a:xfrm>
                    <a:prstGeom prst="line">
                      <a:avLst/>
                    </a:prstGeom>
                    <a:noFill/>
                    <a:ln w="6350" cap="flat" cmpd="sng" algn="ctr">
                      <a:solidFill>
                        <a:srgbClr val="945200">
                          <a:alpha val="92157"/>
                        </a:srgbClr>
                      </a:solidFill>
                      <a:prstDash val="solid"/>
                      <a:miter lim="800000"/>
                    </a:ln>
                    <a:effectLst/>
                  </p:spPr>
                </p:cxnSp>
                <p:cxnSp>
                  <p:nvCxnSpPr>
                    <p:cNvPr id="166" name="Straight Connector 165">
                      <a:extLst>
                        <a:ext uri="{FF2B5EF4-FFF2-40B4-BE49-F238E27FC236}">
                          <a16:creationId xmlns:a16="http://schemas.microsoft.com/office/drawing/2014/main" id="{FE03F7B0-4D9D-A5BC-3F58-B34E7027701B}"/>
                        </a:ext>
                      </a:extLst>
                    </p:cNvPr>
                    <p:cNvCxnSpPr/>
                    <p:nvPr/>
                  </p:nvCxnSpPr>
                  <p:spPr>
                    <a:xfrm flipV="1">
                      <a:off x="4362272" y="4452308"/>
                      <a:ext cx="107337" cy="97853"/>
                    </a:xfrm>
                    <a:prstGeom prst="line">
                      <a:avLst/>
                    </a:prstGeom>
                    <a:noFill/>
                    <a:ln w="6350" cap="flat" cmpd="sng" algn="ctr">
                      <a:solidFill>
                        <a:srgbClr val="945200">
                          <a:alpha val="92157"/>
                        </a:srgbClr>
                      </a:solidFill>
                      <a:prstDash val="solid"/>
                      <a:miter lim="800000"/>
                    </a:ln>
                    <a:effectLst/>
                  </p:spPr>
                </p:cxnSp>
                <p:cxnSp>
                  <p:nvCxnSpPr>
                    <p:cNvPr id="167" name="Straight Connector 166">
                      <a:extLst>
                        <a:ext uri="{FF2B5EF4-FFF2-40B4-BE49-F238E27FC236}">
                          <a16:creationId xmlns:a16="http://schemas.microsoft.com/office/drawing/2014/main" id="{490FB5B0-14BC-9F3E-932B-524778EC436C}"/>
                        </a:ext>
                      </a:extLst>
                    </p:cNvPr>
                    <p:cNvCxnSpPr/>
                    <p:nvPr/>
                  </p:nvCxnSpPr>
                  <p:spPr>
                    <a:xfrm flipV="1">
                      <a:off x="4241405" y="4397856"/>
                      <a:ext cx="104172" cy="178344"/>
                    </a:xfrm>
                    <a:prstGeom prst="line">
                      <a:avLst/>
                    </a:prstGeom>
                    <a:noFill/>
                    <a:ln w="6350" cap="flat" cmpd="sng" algn="ctr">
                      <a:solidFill>
                        <a:srgbClr val="945200">
                          <a:alpha val="92157"/>
                        </a:srgbClr>
                      </a:solidFill>
                      <a:prstDash val="solid"/>
                      <a:miter lim="800000"/>
                    </a:ln>
                    <a:effectLst/>
                  </p:spPr>
                </p:cxnSp>
                <p:cxnSp>
                  <p:nvCxnSpPr>
                    <p:cNvPr id="168" name="Straight Connector 167">
                      <a:extLst>
                        <a:ext uri="{FF2B5EF4-FFF2-40B4-BE49-F238E27FC236}">
                          <a16:creationId xmlns:a16="http://schemas.microsoft.com/office/drawing/2014/main" id="{000F19F5-C7CF-EF99-31DA-D2AE95B1821A}"/>
                        </a:ext>
                      </a:extLst>
                    </p:cNvPr>
                    <p:cNvCxnSpPr/>
                    <p:nvPr/>
                  </p:nvCxnSpPr>
                  <p:spPr>
                    <a:xfrm>
                      <a:off x="4188379" y="4333007"/>
                      <a:ext cx="169876" cy="85373"/>
                    </a:xfrm>
                    <a:prstGeom prst="line">
                      <a:avLst/>
                    </a:prstGeom>
                    <a:noFill/>
                    <a:ln w="6350" cap="flat" cmpd="sng" algn="ctr">
                      <a:solidFill>
                        <a:srgbClr val="945200">
                          <a:alpha val="92157"/>
                        </a:srgbClr>
                      </a:solidFill>
                      <a:prstDash val="solid"/>
                      <a:miter lim="800000"/>
                    </a:ln>
                    <a:effectLst/>
                  </p:spPr>
                </p:cxnSp>
                <p:cxnSp>
                  <p:nvCxnSpPr>
                    <p:cNvPr id="169" name="Straight Connector 168">
                      <a:extLst>
                        <a:ext uri="{FF2B5EF4-FFF2-40B4-BE49-F238E27FC236}">
                          <a16:creationId xmlns:a16="http://schemas.microsoft.com/office/drawing/2014/main" id="{F6B026FE-CAC1-AD55-45AD-77FFBABC2EDE}"/>
                        </a:ext>
                      </a:extLst>
                    </p:cNvPr>
                    <p:cNvCxnSpPr/>
                    <p:nvPr/>
                  </p:nvCxnSpPr>
                  <p:spPr>
                    <a:xfrm flipV="1">
                      <a:off x="3922010" y="4524994"/>
                      <a:ext cx="246987" cy="69398"/>
                    </a:xfrm>
                    <a:prstGeom prst="line">
                      <a:avLst/>
                    </a:prstGeom>
                    <a:noFill/>
                    <a:ln w="6350" cap="flat" cmpd="sng" algn="ctr">
                      <a:solidFill>
                        <a:srgbClr val="945200">
                          <a:alpha val="92157"/>
                        </a:srgbClr>
                      </a:solidFill>
                      <a:prstDash val="solid"/>
                      <a:miter lim="800000"/>
                    </a:ln>
                    <a:effectLst/>
                  </p:spPr>
                </p:cxnSp>
                <p:cxnSp>
                  <p:nvCxnSpPr>
                    <p:cNvPr id="170" name="Straight Connector 169">
                      <a:extLst>
                        <a:ext uri="{FF2B5EF4-FFF2-40B4-BE49-F238E27FC236}">
                          <a16:creationId xmlns:a16="http://schemas.microsoft.com/office/drawing/2014/main" id="{2D93175F-81B4-146B-9CF5-3B2A5E435FEA}"/>
                        </a:ext>
                      </a:extLst>
                    </p:cNvPr>
                    <p:cNvCxnSpPr/>
                    <p:nvPr/>
                  </p:nvCxnSpPr>
                  <p:spPr>
                    <a:xfrm flipV="1">
                      <a:off x="3988999" y="4558922"/>
                      <a:ext cx="246987" cy="69398"/>
                    </a:xfrm>
                    <a:prstGeom prst="line">
                      <a:avLst/>
                    </a:prstGeom>
                    <a:noFill/>
                    <a:ln w="6350" cap="flat" cmpd="sng" algn="ctr">
                      <a:solidFill>
                        <a:srgbClr val="945200">
                          <a:alpha val="92157"/>
                        </a:srgbClr>
                      </a:solidFill>
                      <a:prstDash val="solid"/>
                      <a:miter lim="800000"/>
                    </a:ln>
                    <a:effectLst/>
                  </p:spPr>
                </p:cxnSp>
                <p:cxnSp>
                  <p:nvCxnSpPr>
                    <p:cNvPr id="171" name="Straight Connector 170">
                      <a:extLst>
                        <a:ext uri="{FF2B5EF4-FFF2-40B4-BE49-F238E27FC236}">
                          <a16:creationId xmlns:a16="http://schemas.microsoft.com/office/drawing/2014/main" id="{C145AF79-C64F-BF5C-60A6-94361343B329}"/>
                        </a:ext>
                      </a:extLst>
                    </p:cNvPr>
                    <p:cNvCxnSpPr/>
                    <p:nvPr/>
                  </p:nvCxnSpPr>
                  <p:spPr>
                    <a:xfrm flipV="1">
                      <a:off x="4065200" y="4386606"/>
                      <a:ext cx="246987" cy="69398"/>
                    </a:xfrm>
                    <a:prstGeom prst="line">
                      <a:avLst/>
                    </a:prstGeom>
                    <a:noFill/>
                    <a:ln w="6350" cap="flat" cmpd="sng" algn="ctr">
                      <a:solidFill>
                        <a:srgbClr val="945200">
                          <a:alpha val="92157"/>
                        </a:srgbClr>
                      </a:solidFill>
                      <a:prstDash val="solid"/>
                      <a:miter lim="800000"/>
                    </a:ln>
                    <a:effectLst/>
                  </p:spPr>
                </p:cxnSp>
                <p:cxnSp>
                  <p:nvCxnSpPr>
                    <p:cNvPr id="172" name="Straight Connector 171">
                      <a:extLst>
                        <a:ext uri="{FF2B5EF4-FFF2-40B4-BE49-F238E27FC236}">
                          <a16:creationId xmlns:a16="http://schemas.microsoft.com/office/drawing/2014/main" id="{C3F5AE49-A3E1-AFFA-6B74-07FF6F8F5A80}"/>
                        </a:ext>
                      </a:extLst>
                    </p:cNvPr>
                    <p:cNvCxnSpPr/>
                    <p:nvPr/>
                  </p:nvCxnSpPr>
                  <p:spPr>
                    <a:xfrm flipH="1" flipV="1">
                      <a:off x="3966518" y="4428759"/>
                      <a:ext cx="185540" cy="158402"/>
                    </a:xfrm>
                    <a:prstGeom prst="line">
                      <a:avLst/>
                    </a:prstGeom>
                    <a:noFill/>
                    <a:ln w="6350" cap="flat" cmpd="sng" algn="ctr">
                      <a:solidFill>
                        <a:srgbClr val="945200">
                          <a:alpha val="92157"/>
                        </a:srgbClr>
                      </a:solidFill>
                      <a:prstDash val="solid"/>
                      <a:miter lim="800000"/>
                    </a:ln>
                    <a:effectLst/>
                  </p:spPr>
                </p:cxnSp>
                <p:cxnSp>
                  <p:nvCxnSpPr>
                    <p:cNvPr id="173" name="Straight Connector 172">
                      <a:extLst>
                        <a:ext uri="{FF2B5EF4-FFF2-40B4-BE49-F238E27FC236}">
                          <a16:creationId xmlns:a16="http://schemas.microsoft.com/office/drawing/2014/main" id="{358A2D60-5015-3EA4-7466-68F825C008DC}"/>
                        </a:ext>
                      </a:extLst>
                    </p:cNvPr>
                    <p:cNvCxnSpPr/>
                    <p:nvPr/>
                  </p:nvCxnSpPr>
                  <p:spPr>
                    <a:xfrm>
                      <a:off x="4118509" y="4439621"/>
                      <a:ext cx="169876" cy="85373"/>
                    </a:xfrm>
                    <a:prstGeom prst="line">
                      <a:avLst/>
                    </a:prstGeom>
                    <a:noFill/>
                    <a:ln w="6350" cap="flat" cmpd="sng" algn="ctr">
                      <a:solidFill>
                        <a:srgbClr val="945200">
                          <a:alpha val="92157"/>
                        </a:srgbClr>
                      </a:solidFill>
                      <a:prstDash val="solid"/>
                      <a:miter lim="800000"/>
                    </a:ln>
                    <a:effectLst/>
                  </p:spPr>
                </p:cxnSp>
                <p:cxnSp>
                  <p:nvCxnSpPr>
                    <p:cNvPr id="174" name="Straight Connector 173">
                      <a:extLst>
                        <a:ext uri="{FF2B5EF4-FFF2-40B4-BE49-F238E27FC236}">
                          <a16:creationId xmlns:a16="http://schemas.microsoft.com/office/drawing/2014/main" id="{AD8CCB13-D22A-FDA3-FA13-5519951EDDAE}"/>
                        </a:ext>
                      </a:extLst>
                    </p:cNvPr>
                    <p:cNvCxnSpPr/>
                    <p:nvPr/>
                  </p:nvCxnSpPr>
                  <p:spPr>
                    <a:xfrm flipH="1" flipV="1">
                      <a:off x="4430093" y="4443389"/>
                      <a:ext cx="185540" cy="158402"/>
                    </a:xfrm>
                    <a:prstGeom prst="line">
                      <a:avLst/>
                    </a:prstGeom>
                    <a:noFill/>
                    <a:ln w="6350" cap="flat" cmpd="sng" algn="ctr">
                      <a:solidFill>
                        <a:srgbClr val="945200">
                          <a:alpha val="92157"/>
                        </a:srgbClr>
                      </a:solidFill>
                      <a:prstDash val="solid"/>
                      <a:miter lim="800000"/>
                    </a:ln>
                    <a:effectLst/>
                  </p:spPr>
                </p:cxnSp>
                <p:cxnSp>
                  <p:nvCxnSpPr>
                    <p:cNvPr id="175" name="Straight Connector 174">
                      <a:extLst>
                        <a:ext uri="{FF2B5EF4-FFF2-40B4-BE49-F238E27FC236}">
                          <a16:creationId xmlns:a16="http://schemas.microsoft.com/office/drawing/2014/main" id="{57F56F08-3E9E-5D86-176B-A62F51A777E8}"/>
                        </a:ext>
                      </a:extLst>
                    </p:cNvPr>
                    <p:cNvCxnSpPr/>
                    <p:nvPr/>
                  </p:nvCxnSpPr>
                  <p:spPr>
                    <a:xfrm flipV="1">
                      <a:off x="4175731" y="4450282"/>
                      <a:ext cx="246987" cy="69398"/>
                    </a:xfrm>
                    <a:prstGeom prst="line">
                      <a:avLst/>
                    </a:prstGeom>
                    <a:noFill/>
                    <a:ln w="6350" cap="flat" cmpd="sng" algn="ctr">
                      <a:solidFill>
                        <a:srgbClr val="945200">
                          <a:alpha val="92157"/>
                        </a:srgbClr>
                      </a:solidFill>
                      <a:prstDash val="solid"/>
                      <a:miter lim="800000"/>
                    </a:ln>
                    <a:effectLst/>
                  </p:spPr>
                </p:cxnSp>
                <p:cxnSp>
                  <p:nvCxnSpPr>
                    <p:cNvPr id="176" name="Straight Connector 175">
                      <a:extLst>
                        <a:ext uri="{FF2B5EF4-FFF2-40B4-BE49-F238E27FC236}">
                          <a16:creationId xmlns:a16="http://schemas.microsoft.com/office/drawing/2014/main" id="{A68A955E-CC38-F2EF-E8E9-685E0EB49F6D}"/>
                        </a:ext>
                      </a:extLst>
                    </p:cNvPr>
                    <p:cNvCxnSpPr/>
                    <p:nvPr/>
                  </p:nvCxnSpPr>
                  <p:spPr>
                    <a:xfrm flipV="1">
                      <a:off x="4318921" y="4311894"/>
                      <a:ext cx="246987" cy="69398"/>
                    </a:xfrm>
                    <a:prstGeom prst="line">
                      <a:avLst/>
                    </a:prstGeom>
                    <a:noFill/>
                    <a:ln w="6350" cap="flat" cmpd="sng" algn="ctr">
                      <a:solidFill>
                        <a:srgbClr val="945200">
                          <a:alpha val="92157"/>
                        </a:srgbClr>
                      </a:solidFill>
                      <a:prstDash val="solid"/>
                      <a:miter lim="800000"/>
                    </a:ln>
                    <a:effectLst/>
                  </p:spPr>
                </p:cxnSp>
                <p:cxnSp>
                  <p:nvCxnSpPr>
                    <p:cNvPr id="177" name="Straight Connector 176">
                      <a:extLst>
                        <a:ext uri="{FF2B5EF4-FFF2-40B4-BE49-F238E27FC236}">
                          <a16:creationId xmlns:a16="http://schemas.microsoft.com/office/drawing/2014/main" id="{ACA135C1-66D3-6467-0307-31BAE11877F0}"/>
                        </a:ext>
                      </a:extLst>
                    </p:cNvPr>
                    <p:cNvCxnSpPr/>
                    <p:nvPr/>
                  </p:nvCxnSpPr>
                  <p:spPr>
                    <a:xfrm flipH="1" flipV="1">
                      <a:off x="4220239" y="4354047"/>
                      <a:ext cx="185540" cy="158402"/>
                    </a:xfrm>
                    <a:prstGeom prst="line">
                      <a:avLst/>
                    </a:prstGeom>
                    <a:noFill/>
                    <a:ln w="6350" cap="flat" cmpd="sng" algn="ctr">
                      <a:solidFill>
                        <a:srgbClr val="945200">
                          <a:alpha val="92157"/>
                        </a:srgbClr>
                      </a:solidFill>
                      <a:prstDash val="solid"/>
                      <a:miter lim="800000"/>
                    </a:ln>
                    <a:effectLst/>
                  </p:spPr>
                </p:cxnSp>
                <p:cxnSp>
                  <p:nvCxnSpPr>
                    <p:cNvPr id="178" name="Straight Connector 177">
                      <a:extLst>
                        <a:ext uri="{FF2B5EF4-FFF2-40B4-BE49-F238E27FC236}">
                          <a16:creationId xmlns:a16="http://schemas.microsoft.com/office/drawing/2014/main" id="{B9D90DDE-E6BF-BF59-CB05-9FF6563BF8A2}"/>
                        </a:ext>
                      </a:extLst>
                    </p:cNvPr>
                    <p:cNvCxnSpPr/>
                    <p:nvPr/>
                  </p:nvCxnSpPr>
                  <p:spPr>
                    <a:xfrm flipV="1">
                      <a:off x="4425256" y="4429758"/>
                      <a:ext cx="104172" cy="178344"/>
                    </a:xfrm>
                    <a:prstGeom prst="line">
                      <a:avLst/>
                    </a:prstGeom>
                    <a:noFill/>
                    <a:ln w="6350" cap="flat" cmpd="sng" algn="ctr">
                      <a:solidFill>
                        <a:srgbClr val="945200">
                          <a:alpha val="92157"/>
                        </a:srgbClr>
                      </a:solidFill>
                      <a:prstDash val="solid"/>
                      <a:miter lim="800000"/>
                    </a:ln>
                    <a:effectLst/>
                  </p:spPr>
                </p:cxnSp>
                <p:cxnSp>
                  <p:nvCxnSpPr>
                    <p:cNvPr id="179" name="Straight Connector 178">
                      <a:extLst>
                        <a:ext uri="{FF2B5EF4-FFF2-40B4-BE49-F238E27FC236}">
                          <a16:creationId xmlns:a16="http://schemas.microsoft.com/office/drawing/2014/main" id="{956ECAA7-A594-5CB8-3B17-0910A6FFD066}"/>
                        </a:ext>
                      </a:extLst>
                    </p:cNvPr>
                    <p:cNvCxnSpPr/>
                    <p:nvPr/>
                  </p:nvCxnSpPr>
                  <p:spPr>
                    <a:xfrm>
                      <a:off x="4372230" y="4364909"/>
                      <a:ext cx="169876" cy="85373"/>
                    </a:xfrm>
                    <a:prstGeom prst="line">
                      <a:avLst/>
                    </a:prstGeom>
                    <a:noFill/>
                    <a:ln w="6350" cap="flat" cmpd="sng" algn="ctr">
                      <a:solidFill>
                        <a:srgbClr val="945200">
                          <a:alpha val="92157"/>
                        </a:srgbClr>
                      </a:solidFill>
                      <a:prstDash val="solid"/>
                      <a:miter lim="800000"/>
                    </a:ln>
                    <a:effectLst/>
                  </p:spPr>
                </p:cxnSp>
                <p:cxnSp>
                  <p:nvCxnSpPr>
                    <p:cNvPr id="180" name="Straight Connector 179">
                      <a:extLst>
                        <a:ext uri="{FF2B5EF4-FFF2-40B4-BE49-F238E27FC236}">
                          <a16:creationId xmlns:a16="http://schemas.microsoft.com/office/drawing/2014/main" id="{5951F1C9-DD1D-1E35-C623-01D084B186DA}"/>
                        </a:ext>
                      </a:extLst>
                    </p:cNvPr>
                    <p:cNvCxnSpPr/>
                    <p:nvPr/>
                  </p:nvCxnSpPr>
                  <p:spPr>
                    <a:xfrm flipV="1">
                      <a:off x="4249051" y="4418508"/>
                      <a:ext cx="246987" cy="69398"/>
                    </a:xfrm>
                    <a:prstGeom prst="line">
                      <a:avLst/>
                    </a:prstGeom>
                    <a:noFill/>
                    <a:ln w="6350" cap="flat" cmpd="sng" algn="ctr">
                      <a:solidFill>
                        <a:srgbClr val="945200">
                          <a:alpha val="92157"/>
                        </a:srgbClr>
                      </a:solidFill>
                      <a:prstDash val="solid"/>
                      <a:miter lim="800000"/>
                    </a:ln>
                    <a:effectLst/>
                  </p:spPr>
                </p:cxnSp>
                <p:cxnSp>
                  <p:nvCxnSpPr>
                    <p:cNvPr id="181" name="Straight Connector 180">
                      <a:extLst>
                        <a:ext uri="{FF2B5EF4-FFF2-40B4-BE49-F238E27FC236}">
                          <a16:creationId xmlns:a16="http://schemas.microsoft.com/office/drawing/2014/main" id="{B0570C13-3A10-D9CD-4980-24FE15C404FC}"/>
                        </a:ext>
                      </a:extLst>
                    </p:cNvPr>
                    <p:cNvCxnSpPr/>
                    <p:nvPr/>
                  </p:nvCxnSpPr>
                  <p:spPr>
                    <a:xfrm flipH="1" flipV="1">
                      <a:off x="4150369" y="4460661"/>
                      <a:ext cx="185540" cy="158402"/>
                    </a:xfrm>
                    <a:prstGeom prst="line">
                      <a:avLst/>
                    </a:prstGeom>
                    <a:noFill/>
                    <a:ln w="6350" cap="flat" cmpd="sng" algn="ctr">
                      <a:solidFill>
                        <a:srgbClr val="945200">
                          <a:alpha val="92157"/>
                        </a:srgbClr>
                      </a:solidFill>
                      <a:prstDash val="solid"/>
                      <a:miter lim="800000"/>
                    </a:ln>
                    <a:effectLst/>
                  </p:spPr>
                </p:cxnSp>
                <p:cxnSp>
                  <p:nvCxnSpPr>
                    <p:cNvPr id="182" name="Straight Connector 181">
                      <a:extLst>
                        <a:ext uri="{FF2B5EF4-FFF2-40B4-BE49-F238E27FC236}">
                          <a16:creationId xmlns:a16="http://schemas.microsoft.com/office/drawing/2014/main" id="{0FB0A3DF-B0DE-BA14-7B28-9323E98F1E65}"/>
                        </a:ext>
                      </a:extLst>
                    </p:cNvPr>
                    <p:cNvCxnSpPr/>
                    <p:nvPr/>
                  </p:nvCxnSpPr>
                  <p:spPr>
                    <a:xfrm flipV="1">
                      <a:off x="4167807" y="4328086"/>
                      <a:ext cx="246987" cy="69398"/>
                    </a:xfrm>
                    <a:prstGeom prst="line">
                      <a:avLst/>
                    </a:prstGeom>
                    <a:noFill/>
                    <a:ln w="6350" cap="flat" cmpd="sng" algn="ctr">
                      <a:solidFill>
                        <a:srgbClr val="455F51">
                          <a:lumMod val="75000"/>
                        </a:srgbClr>
                      </a:solidFill>
                      <a:prstDash val="solid"/>
                      <a:miter lim="800000"/>
                    </a:ln>
                    <a:effectLst/>
                  </p:spPr>
                </p:cxnSp>
                <p:cxnSp>
                  <p:nvCxnSpPr>
                    <p:cNvPr id="183" name="Straight Connector 182">
                      <a:extLst>
                        <a:ext uri="{FF2B5EF4-FFF2-40B4-BE49-F238E27FC236}">
                          <a16:creationId xmlns:a16="http://schemas.microsoft.com/office/drawing/2014/main" id="{B7A8155C-B30D-0E0F-B6F9-A80CB98A385A}"/>
                        </a:ext>
                      </a:extLst>
                    </p:cNvPr>
                    <p:cNvCxnSpPr/>
                    <p:nvPr/>
                  </p:nvCxnSpPr>
                  <p:spPr>
                    <a:xfrm flipV="1">
                      <a:off x="3811882" y="4517674"/>
                      <a:ext cx="246987" cy="69398"/>
                    </a:xfrm>
                    <a:prstGeom prst="line">
                      <a:avLst/>
                    </a:prstGeom>
                    <a:noFill/>
                    <a:ln w="6350" cap="flat" cmpd="sng" algn="ctr">
                      <a:solidFill>
                        <a:srgbClr val="455F51">
                          <a:lumMod val="75000"/>
                        </a:srgbClr>
                      </a:solidFill>
                      <a:prstDash val="solid"/>
                      <a:miter lim="800000"/>
                    </a:ln>
                    <a:effectLst/>
                  </p:spPr>
                </p:cxnSp>
                <p:cxnSp>
                  <p:nvCxnSpPr>
                    <p:cNvPr id="184" name="Straight Connector 183">
                      <a:extLst>
                        <a:ext uri="{FF2B5EF4-FFF2-40B4-BE49-F238E27FC236}">
                          <a16:creationId xmlns:a16="http://schemas.microsoft.com/office/drawing/2014/main" id="{299905F7-F1D8-40C3-5D90-9044B0B2C109}"/>
                        </a:ext>
                      </a:extLst>
                    </p:cNvPr>
                    <p:cNvCxnSpPr/>
                    <p:nvPr/>
                  </p:nvCxnSpPr>
                  <p:spPr>
                    <a:xfrm flipV="1">
                      <a:off x="3995733" y="4549576"/>
                      <a:ext cx="246987" cy="69398"/>
                    </a:xfrm>
                    <a:prstGeom prst="line">
                      <a:avLst/>
                    </a:prstGeom>
                    <a:noFill/>
                    <a:ln w="6350" cap="flat" cmpd="sng" algn="ctr">
                      <a:solidFill>
                        <a:srgbClr val="455F51">
                          <a:lumMod val="75000"/>
                        </a:srgbClr>
                      </a:solidFill>
                      <a:prstDash val="solid"/>
                      <a:miter lim="800000"/>
                    </a:ln>
                    <a:effectLst/>
                  </p:spPr>
                </p:cxnSp>
              </p:grpSp>
              <p:sp>
                <p:nvSpPr>
                  <p:cNvPr id="39" name="Rectangle 38">
                    <a:extLst>
                      <a:ext uri="{FF2B5EF4-FFF2-40B4-BE49-F238E27FC236}">
                        <a16:creationId xmlns:a16="http://schemas.microsoft.com/office/drawing/2014/main" id="{75910F80-6FA8-9B9A-46FB-036C451834E4}"/>
                      </a:ext>
                    </a:extLst>
                  </p:cNvPr>
                  <p:cNvSpPr/>
                  <p:nvPr/>
                </p:nvSpPr>
                <p:spPr>
                  <a:xfrm>
                    <a:off x="10311185" y="2043871"/>
                    <a:ext cx="68547" cy="696272"/>
                  </a:xfrm>
                  <a:prstGeom prst="rect">
                    <a:avLst/>
                  </a:prstGeom>
                  <a:blipFill>
                    <a:blip r:embed="rId5"/>
                    <a:tile tx="0" ty="0" sx="100000" sy="100000" flip="none" algn="tl"/>
                  </a:blipFill>
                  <a:ln w="6350" cap="flat" cmpd="sng" algn="ctr">
                    <a:solidFill>
                      <a:sysClr val="window" lastClr="FFFFFF">
                        <a:lumMod val="50000"/>
                      </a:sysClr>
                    </a:solidFill>
                    <a:prstDash val="solid"/>
                    <a:miter lim="800000"/>
                  </a:ln>
                  <a:effectLst/>
                </p:spPr>
                <p:txBody>
                  <a:bodyPr rtlCol="0" anchor="ctr"/>
                  <a:lstStyle/>
                  <a:p>
                    <a:pPr algn="ctr" defTabSz="457200">
                      <a:defRPr/>
                    </a:pPr>
                    <a:endParaRPr lang="en-US" kern="0">
                      <a:latin typeface="Corbel"/>
                    </a:endParaRPr>
                  </a:p>
                </p:txBody>
              </p:sp>
              <p:sp>
                <p:nvSpPr>
                  <p:cNvPr id="40" name="Oval 39">
                    <a:extLst>
                      <a:ext uri="{FF2B5EF4-FFF2-40B4-BE49-F238E27FC236}">
                        <a16:creationId xmlns:a16="http://schemas.microsoft.com/office/drawing/2014/main" id="{4C24A0D7-D66D-BE80-DE0C-929108BB4BA3}"/>
                      </a:ext>
                    </a:extLst>
                  </p:cNvPr>
                  <p:cNvSpPr/>
                  <p:nvPr/>
                </p:nvSpPr>
                <p:spPr>
                  <a:xfrm rot="5400000">
                    <a:off x="9906801" y="1836744"/>
                    <a:ext cx="878156" cy="380843"/>
                  </a:xfrm>
                  <a:prstGeom prst="ellipse">
                    <a:avLst/>
                  </a:prstGeom>
                  <a:solidFill>
                    <a:srgbClr val="A2CF49"/>
                  </a:solidFill>
                  <a:ln w="12700" cap="flat" cmpd="sng" algn="ctr">
                    <a:noFill/>
                    <a:prstDash val="solid"/>
                    <a:miter lim="800000"/>
                  </a:ln>
                  <a:effectLst/>
                </p:spPr>
                <p:txBody>
                  <a:bodyPr rtlCol="0" anchor="ctr"/>
                  <a:lstStyle/>
                  <a:p>
                    <a:pPr algn="ctr" defTabSz="457200">
                      <a:defRPr/>
                    </a:pPr>
                    <a:endParaRPr lang="en-US" kern="0">
                      <a:latin typeface="Corbel"/>
                    </a:endParaRPr>
                  </a:p>
                </p:txBody>
              </p:sp>
              <p:sp>
                <p:nvSpPr>
                  <p:cNvPr id="41" name="Rectangle 40">
                    <a:extLst>
                      <a:ext uri="{FF2B5EF4-FFF2-40B4-BE49-F238E27FC236}">
                        <a16:creationId xmlns:a16="http://schemas.microsoft.com/office/drawing/2014/main" id="{72C48972-86DF-681B-7438-3F8987BB4F22}"/>
                      </a:ext>
                    </a:extLst>
                  </p:cNvPr>
                  <p:cNvSpPr/>
                  <p:nvPr/>
                </p:nvSpPr>
                <p:spPr>
                  <a:xfrm>
                    <a:off x="11516982" y="1930554"/>
                    <a:ext cx="68547" cy="696272"/>
                  </a:xfrm>
                  <a:prstGeom prst="rect">
                    <a:avLst/>
                  </a:prstGeom>
                  <a:blipFill>
                    <a:blip r:embed="rId5"/>
                    <a:tile tx="0" ty="0" sx="100000" sy="100000" flip="none" algn="tl"/>
                  </a:blipFill>
                  <a:ln w="6350" cap="flat" cmpd="sng" algn="ctr">
                    <a:solidFill>
                      <a:sysClr val="window" lastClr="FFFFFF">
                        <a:lumMod val="50000"/>
                      </a:sysClr>
                    </a:solidFill>
                    <a:prstDash val="solid"/>
                    <a:miter lim="800000"/>
                  </a:ln>
                  <a:effectLst/>
                </p:spPr>
                <p:txBody>
                  <a:bodyPr rtlCol="0" anchor="ctr"/>
                  <a:lstStyle/>
                  <a:p>
                    <a:pPr algn="ctr" defTabSz="457200">
                      <a:defRPr/>
                    </a:pPr>
                    <a:endParaRPr lang="en-US" kern="0">
                      <a:latin typeface="Corbel"/>
                    </a:endParaRPr>
                  </a:p>
                </p:txBody>
              </p:sp>
              <p:sp>
                <p:nvSpPr>
                  <p:cNvPr id="42" name="Oval 41">
                    <a:extLst>
                      <a:ext uri="{FF2B5EF4-FFF2-40B4-BE49-F238E27FC236}">
                        <a16:creationId xmlns:a16="http://schemas.microsoft.com/office/drawing/2014/main" id="{25C5BB5B-3C1E-5E31-68C1-982C33383CB4}"/>
                      </a:ext>
                    </a:extLst>
                  </p:cNvPr>
                  <p:cNvSpPr/>
                  <p:nvPr/>
                </p:nvSpPr>
                <p:spPr>
                  <a:xfrm rot="5400000">
                    <a:off x="11112598" y="1723427"/>
                    <a:ext cx="878156" cy="380843"/>
                  </a:xfrm>
                  <a:prstGeom prst="ellipse">
                    <a:avLst/>
                  </a:prstGeom>
                  <a:solidFill>
                    <a:srgbClr val="F4DE3A"/>
                  </a:solidFill>
                  <a:ln w="12700" cap="flat" cmpd="sng" algn="ctr">
                    <a:noFill/>
                    <a:prstDash val="solid"/>
                    <a:miter lim="800000"/>
                  </a:ln>
                  <a:effectLst/>
                </p:spPr>
                <p:txBody>
                  <a:bodyPr rtlCol="0" anchor="ctr"/>
                  <a:lstStyle/>
                  <a:p>
                    <a:pPr algn="ctr" defTabSz="457200">
                      <a:defRPr/>
                    </a:pPr>
                    <a:endParaRPr lang="en-US" kern="0">
                      <a:latin typeface="Corbel"/>
                    </a:endParaRPr>
                  </a:p>
                </p:txBody>
              </p:sp>
            </p:grpSp>
          </p:grpSp>
          <p:grpSp>
            <p:nvGrpSpPr>
              <p:cNvPr id="23" name="Group 22">
                <a:extLst>
                  <a:ext uri="{FF2B5EF4-FFF2-40B4-BE49-F238E27FC236}">
                    <a16:creationId xmlns:a16="http://schemas.microsoft.com/office/drawing/2014/main" id="{861BAE3E-21AA-F6CE-07B6-106698CD43FE}"/>
                  </a:ext>
                </a:extLst>
              </p:cNvPr>
              <p:cNvGrpSpPr/>
              <p:nvPr/>
            </p:nvGrpSpPr>
            <p:grpSpPr>
              <a:xfrm>
                <a:off x="7400009" y="2100370"/>
                <a:ext cx="846046" cy="609262"/>
                <a:chOff x="7400009" y="2100370"/>
                <a:chExt cx="846046" cy="609262"/>
              </a:xfrm>
            </p:grpSpPr>
            <p:sp>
              <p:nvSpPr>
                <p:cNvPr id="24" name="Teardrop 23">
                  <a:extLst>
                    <a:ext uri="{FF2B5EF4-FFF2-40B4-BE49-F238E27FC236}">
                      <a16:creationId xmlns:a16="http://schemas.microsoft.com/office/drawing/2014/main" id="{D589099E-52E2-B8FB-FB3C-AD4E9F25E8B4}"/>
                    </a:ext>
                  </a:extLst>
                </p:cNvPr>
                <p:cNvSpPr/>
                <p:nvPr/>
              </p:nvSpPr>
              <p:spPr>
                <a:xfrm rot="18072248">
                  <a:off x="7513594" y="1986785"/>
                  <a:ext cx="400907" cy="628077"/>
                </a:xfrm>
                <a:prstGeom prst="teardrop">
                  <a:avLst>
                    <a:gd name="adj" fmla="val 200000"/>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25" name="Teardrop 24">
                  <a:extLst>
                    <a:ext uri="{FF2B5EF4-FFF2-40B4-BE49-F238E27FC236}">
                      <a16:creationId xmlns:a16="http://schemas.microsoft.com/office/drawing/2014/main" id="{CAA32E61-F818-FCFE-9ED8-978ED496FCD7}"/>
                    </a:ext>
                  </a:extLst>
                </p:cNvPr>
                <p:cNvSpPr/>
                <p:nvPr/>
              </p:nvSpPr>
              <p:spPr>
                <a:xfrm rot="18561417">
                  <a:off x="7603590" y="2070264"/>
                  <a:ext cx="217984" cy="474277"/>
                </a:xfrm>
                <a:prstGeom prst="teardrop">
                  <a:avLst>
                    <a:gd name="adj" fmla="val 1948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1" name="Teardrop 30">
                  <a:extLst>
                    <a:ext uri="{FF2B5EF4-FFF2-40B4-BE49-F238E27FC236}">
                      <a16:creationId xmlns:a16="http://schemas.microsoft.com/office/drawing/2014/main" id="{0DC099D9-D34F-A16C-4666-F757CEAEB649}"/>
                    </a:ext>
                  </a:extLst>
                </p:cNvPr>
                <p:cNvSpPr/>
                <p:nvPr/>
              </p:nvSpPr>
              <p:spPr>
                <a:xfrm rot="17579038">
                  <a:off x="7859558" y="2222257"/>
                  <a:ext cx="335003" cy="437990"/>
                </a:xfrm>
                <a:prstGeom prst="teardrop">
                  <a:avLst>
                    <a:gd name="adj" fmla="val 200000"/>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32" name="Teardrop 31">
                  <a:extLst>
                    <a:ext uri="{FF2B5EF4-FFF2-40B4-BE49-F238E27FC236}">
                      <a16:creationId xmlns:a16="http://schemas.microsoft.com/office/drawing/2014/main" id="{A78605EA-47CD-7975-10CF-D7359A6EE725}"/>
                    </a:ext>
                  </a:extLst>
                </p:cNvPr>
                <p:cNvSpPr/>
                <p:nvPr/>
              </p:nvSpPr>
              <p:spPr>
                <a:xfrm rot="17579038">
                  <a:off x="7748045" y="2460214"/>
                  <a:ext cx="209094" cy="289741"/>
                </a:xfrm>
                <a:prstGeom prst="teardrop">
                  <a:avLst>
                    <a:gd name="adj" fmla="val 200000"/>
                  </a:avLst>
                </a:prstGeom>
                <a:solidFill>
                  <a:srgbClr val="ED7D31"/>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grpSp>
        <p:sp>
          <p:nvSpPr>
            <p:cNvPr id="19" name="Teardrop 18">
              <a:extLst>
                <a:ext uri="{FF2B5EF4-FFF2-40B4-BE49-F238E27FC236}">
                  <a16:creationId xmlns:a16="http://schemas.microsoft.com/office/drawing/2014/main" id="{6D967AE3-0AAD-4AE3-97FA-7A59588C949C}"/>
                </a:ext>
              </a:extLst>
            </p:cNvPr>
            <p:cNvSpPr/>
            <p:nvPr/>
          </p:nvSpPr>
          <p:spPr>
            <a:xfrm rot="17116455">
              <a:off x="7663383" y="2443578"/>
              <a:ext cx="217984" cy="270181"/>
            </a:xfrm>
            <a:prstGeom prst="teardrop">
              <a:avLst>
                <a:gd name="adj" fmla="val 1948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21" name="Teardrop 20">
              <a:extLst>
                <a:ext uri="{FF2B5EF4-FFF2-40B4-BE49-F238E27FC236}">
                  <a16:creationId xmlns:a16="http://schemas.microsoft.com/office/drawing/2014/main" id="{DC164425-CFFD-3C16-4A08-FCA6E9743AD6}"/>
                </a:ext>
              </a:extLst>
            </p:cNvPr>
            <p:cNvSpPr/>
            <p:nvPr/>
          </p:nvSpPr>
          <p:spPr>
            <a:xfrm rot="16738760">
              <a:off x="7482290" y="2670393"/>
              <a:ext cx="157540" cy="124998"/>
            </a:xfrm>
            <a:prstGeom prst="teardrop">
              <a:avLst>
                <a:gd name="adj" fmla="val 1948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grpSp>
      <p:sp>
        <p:nvSpPr>
          <p:cNvPr id="205" name="TextBox 204">
            <a:extLst>
              <a:ext uri="{FF2B5EF4-FFF2-40B4-BE49-F238E27FC236}">
                <a16:creationId xmlns:a16="http://schemas.microsoft.com/office/drawing/2014/main" id="{9ECF56BC-B612-83AB-CEF8-F726C690D33D}"/>
              </a:ext>
            </a:extLst>
          </p:cNvPr>
          <p:cNvSpPr txBox="1"/>
          <p:nvPr/>
        </p:nvSpPr>
        <p:spPr>
          <a:xfrm>
            <a:off x="9072869" y="3898229"/>
            <a:ext cx="1650609" cy="1938992"/>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Next: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FATES on columns for vegetation and fire response</a:t>
            </a:r>
          </a:p>
        </p:txBody>
      </p:sp>
      <p:sp>
        <p:nvSpPr>
          <p:cNvPr id="207" name="TextBox 206">
            <a:extLst>
              <a:ext uri="{FF2B5EF4-FFF2-40B4-BE49-F238E27FC236}">
                <a16:creationId xmlns:a16="http://schemas.microsoft.com/office/drawing/2014/main" id="{CFD1AA95-DFB3-D7CA-F3D0-FDE3708F2C9E}"/>
              </a:ext>
            </a:extLst>
          </p:cNvPr>
          <p:cNvSpPr txBox="1"/>
          <p:nvPr/>
        </p:nvSpPr>
        <p:spPr>
          <a:xfrm>
            <a:off x="10110260" y="5794078"/>
            <a:ext cx="2557509" cy="400110"/>
          </a:xfrm>
          <a:prstGeom prst="rect">
            <a:avLst/>
          </a:prstGeom>
          <a:noFill/>
        </p:spPr>
        <p:txBody>
          <a:bodyPr wrap="squar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FATES-SPITFIRE</a:t>
            </a:r>
          </a:p>
        </p:txBody>
      </p:sp>
    </p:spTree>
    <p:extLst>
      <p:ext uri="{BB962C8B-B14F-4D97-AF65-F5344CB8AC3E}">
        <p14:creationId xmlns:p14="http://schemas.microsoft.com/office/powerpoint/2010/main" val="15561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19219"/>
            <a:ext cx="0" cy="0"/>
          </a:xfrm>
        </p:spPr>
        <p:txBody>
          <a:bodyPr>
            <a:normAutofit fontScale="90000"/>
          </a:bodyPr>
          <a:lstStyle/>
          <a:p>
            <a:r>
              <a:rPr lang="en-US" dirty="0"/>
              <a:t>Modeling Subsea Permafrost and Methane Hydrates</a:t>
            </a:r>
          </a:p>
        </p:txBody>
      </p:sp>
      <p:pic>
        <p:nvPicPr>
          <p:cNvPr id="4" name="Picture 3" descr="Chart&#10;&#10;Description automatically generated"/>
          <p:cNvPicPr/>
          <p:nvPr/>
        </p:nvPicPr>
        <p:blipFill rotWithShape="1">
          <a:blip r:embed="rId3" cstate="print">
            <a:extLst>
              <a:ext uri="{28A0092B-C50C-407E-A947-70E740481C1C}">
                <a14:useLocalDpi xmlns:a14="http://schemas.microsoft.com/office/drawing/2010/main" val="0"/>
              </a:ext>
            </a:extLst>
          </a:blip>
          <a:srcRect l="51695" r="7203"/>
          <a:stretch/>
        </p:blipFill>
        <p:spPr>
          <a:xfrm>
            <a:off x="6245284" y="2256440"/>
            <a:ext cx="2691765" cy="4091606"/>
          </a:xfrm>
          <a:prstGeom prst="rect">
            <a:avLst/>
          </a:prstGeom>
        </p:spPr>
      </p:pic>
      <p:sp>
        <p:nvSpPr>
          <p:cNvPr id="5" name="Rectangle 4"/>
          <p:cNvSpPr/>
          <p:nvPr/>
        </p:nvSpPr>
        <p:spPr>
          <a:xfrm>
            <a:off x="7462579" y="2427700"/>
            <a:ext cx="497205"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700000">
            <a:off x="6484869" y="2063328"/>
            <a:ext cx="763029" cy="138499"/>
          </a:xfrm>
          <a:prstGeom prst="rect">
            <a:avLst/>
          </a:prstGeom>
          <a:noFill/>
        </p:spPr>
        <p:txBody>
          <a:bodyPr wrap="none" lIns="0" tIns="0" rIns="0" bIns="0" rtlCol="0">
            <a:spAutoFit/>
          </a:bodyPr>
          <a:lstStyle/>
          <a:p>
            <a:r>
              <a:rPr lang="en-US" sz="900" dirty="0">
                <a:latin typeface="Arial" panose="020B0604020202020204" pitchFamily="34" charset="0"/>
                <a:cs typeface="Arial" panose="020B0604020202020204" pitchFamily="34" charset="0"/>
              </a:rPr>
              <a:t>Start </a:t>
            </a:r>
            <a:r>
              <a:rPr lang="en-US" sz="900" dirty="0" err="1">
                <a:latin typeface="Arial" panose="020B0604020202020204" pitchFamily="34" charset="0"/>
                <a:cs typeface="Arial" panose="020B0604020202020204" pitchFamily="34" charset="0"/>
              </a:rPr>
              <a:t>Halocene</a:t>
            </a:r>
            <a:endParaRPr lang="en-US" sz="900" dirty="0">
              <a:latin typeface="Arial" panose="020B0604020202020204" pitchFamily="34" charset="0"/>
              <a:cs typeface="Arial" panose="020B0604020202020204" pitchFamily="34" charset="0"/>
            </a:endParaRPr>
          </a:p>
        </p:txBody>
      </p:sp>
      <p:sp>
        <p:nvSpPr>
          <p:cNvPr id="7" name="TextBox 6"/>
          <p:cNvSpPr txBox="1"/>
          <p:nvPr/>
        </p:nvSpPr>
        <p:spPr>
          <a:xfrm rot="-2700000">
            <a:off x="6743749" y="1909763"/>
            <a:ext cx="1199046" cy="138499"/>
          </a:xfrm>
          <a:prstGeom prst="rect">
            <a:avLst/>
          </a:prstGeom>
          <a:noFill/>
        </p:spPr>
        <p:txBody>
          <a:bodyPr wrap="none" lIns="0" tIns="0" rIns="0" bIns="0" rtlCol="0">
            <a:spAutoFit/>
          </a:bodyPr>
          <a:lstStyle/>
          <a:p>
            <a:r>
              <a:rPr lang="en-US" sz="900" dirty="0">
                <a:latin typeface="Arial" panose="020B0604020202020204" pitchFamily="34" charset="0"/>
                <a:cs typeface="Arial" panose="020B0604020202020204" pitchFamily="34" charset="0"/>
              </a:rPr>
              <a:t>Birth </a:t>
            </a:r>
            <a:r>
              <a:rPr lang="en-US" sz="900" dirty="0" err="1">
                <a:latin typeface="Arial" panose="020B0604020202020204" pitchFamily="34" charset="0"/>
                <a:cs typeface="Arial" panose="020B0604020202020204" pitchFamily="34" charset="0"/>
              </a:rPr>
              <a:t>Thermokarst</a:t>
            </a:r>
            <a:r>
              <a:rPr lang="en-US" sz="900" dirty="0">
                <a:latin typeface="Arial" panose="020B0604020202020204" pitchFamily="34" charset="0"/>
                <a:cs typeface="Arial" panose="020B0604020202020204" pitchFamily="34" charset="0"/>
              </a:rPr>
              <a:t> Lake</a:t>
            </a:r>
          </a:p>
        </p:txBody>
      </p:sp>
      <p:sp>
        <p:nvSpPr>
          <p:cNvPr id="8" name="TextBox 7"/>
          <p:cNvSpPr txBox="1"/>
          <p:nvPr/>
        </p:nvSpPr>
        <p:spPr>
          <a:xfrm rot="-2700000">
            <a:off x="7141635" y="1957063"/>
            <a:ext cx="1064394" cy="138499"/>
          </a:xfrm>
          <a:prstGeom prst="rect">
            <a:avLst/>
          </a:prstGeom>
          <a:noFill/>
        </p:spPr>
        <p:txBody>
          <a:bodyPr wrap="none" lIns="0" tIns="0" rIns="0" bIns="0" rtlCol="0">
            <a:spAutoFit/>
          </a:bodyPr>
          <a:lstStyle/>
          <a:p>
            <a:r>
              <a:rPr lang="en-US" sz="900" dirty="0">
                <a:latin typeface="Arial" panose="020B0604020202020204" pitchFamily="34" charset="0"/>
                <a:cs typeface="Arial" panose="020B0604020202020204" pitchFamily="34" charset="0"/>
              </a:rPr>
              <a:t>Inundation by Ocean</a:t>
            </a:r>
          </a:p>
        </p:txBody>
      </p:sp>
      <p:sp>
        <p:nvSpPr>
          <p:cNvPr id="9" name="TextBox 8"/>
          <p:cNvSpPr txBox="1"/>
          <p:nvPr/>
        </p:nvSpPr>
        <p:spPr>
          <a:xfrm>
            <a:off x="8937048" y="3550627"/>
            <a:ext cx="1122590" cy="415498"/>
          </a:xfrm>
          <a:prstGeom prst="rect">
            <a:avLst/>
          </a:prstGeom>
          <a:noFill/>
        </p:spPr>
        <p:txBody>
          <a:bodyPr wrap="square" lIns="0" tIns="0" rIns="0" bIns="0" rtlCol="0">
            <a:spAutoFit/>
          </a:bodyPr>
          <a:lstStyle/>
          <a:p>
            <a:r>
              <a:rPr lang="en-US" sz="900" dirty="0">
                <a:latin typeface="Arial" panose="020B0604020202020204" pitchFamily="34" charset="0"/>
                <a:cs typeface="Arial" panose="020B0604020202020204" pitchFamily="34" charset="0"/>
              </a:rPr>
              <a:t>Methane released from hydrate, but trapped by permafrost</a:t>
            </a:r>
          </a:p>
        </p:txBody>
      </p:sp>
      <p:sp>
        <p:nvSpPr>
          <p:cNvPr id="10" name="TextBox 9"/>
          <p:cNvSpPr txBox="1"/>
          <p:nvPr/>
        </p:nvSpPr>
        <p:spPr>
          <a:xfrm>
            <a:off x="8937049" y="3000040"/>
            <a:ext cx="953655" cy="276999"/>
          </a:xfrm>
          <a:prstGeom prst="rect">
            <a:avLst/>
          </a:prstGeom>
          <a:noFill/>
        </p:spPr>
        <p:txBody>
          <a:bodyPr wrap="square" lIns="0" tIns="0" rIns="0" bIns="0" rtlCol="0">
            <a:spAutoFit/>
          </a:bodyPr>
          <a:lstStyle/>
          <a:p>
            <a:r>
              <a:rPr lang="en-US" sz="900" dirty="0">
                <a:latin typeface="Arial" panose="020B0604020202020204" pitchFamily="34" charset="0"/>
                <a:cs typeface="Arial" panose="020B0604020202020204" pitchFamily="34" charset="0"/>
              </a:rPr>
              <a:t>Methane released into Ocean</a:t>
            </a:r>
          </a:p>
        </p:txBody>
      </p:sp>
      <p:sp>
        <p:nvSpPr>
          <p:cNvPr id="11" name="TextBox 10"/>
          <p:cNvSpPr txBox="1"/>
          <p:nvPr/>
        </p:nvSpPr>
        <p:spPr>
          <a:xfrm rot="-2700000">
            <a:off x="8531639" y="2223849"/>
            <a:ext cx="320601" cy="138499"/>
          </a:xfrm>
          <a:prstGeom prst="rect">
            <a:avLst/>
          </a:prstGeom>
          <a:noFill/>
        </p:spPr>
        <p:txBody>
          <a:bodyPr wrap="none" lIns="0" tIns="0" rIns="0" bIns="0" rtlCol="0">
            <a:spAutoFit/>
          </a:bodyPr>
          <a:lstStyle/>
          <a:p>
            <a:r>
              <a:rPr lang="en-US" sz="900" dirty="0">
                <a:latin typeface="Arial" panose="020B0604020202020204" pitchFamily="34" charset="0"/>
                <a:cs typeface="Arial" panose="020B0604020202020204" pitchFamily="34" charset="0"/>
              </a:rPr>
              <a:t>Today</a:t>
            </a:r>
          </a:p>
        </p:txBody>
      </p:sp>
      <p:sp>
        <p:nvSpPr>
          <p:cNvPr id="12" name="TextBox 11"/>
          <p:cNvSpPr txBox="1"/>
          <p:nvPr/>
        </p:nvSpPr>
        <p:spPr>
          <a:xfrm rot="-2700000">
            <a:off x="8732469" y="2242279"/>
            <a:ext cx="256480" cy="138499"/>
          </a:xfrm>
          <a:prstGeom prst="rect">
            <a:avLst/>
          </a:prstGeom>
          <a:noFill/>
        </p:spPr>
        <p:txBody>
          <a:bodyPr wrap="none" lIns="0" tIns="0" rIns="0" bIns="0" rtlCol="0">
            <a:spAutoFit/>
          </a:bodyPr>
          <a:lstStyle/>
          <a:p>
            <a:r>
              <a:rPr lang="en-US" sz="900" dirty="0">
                <a:latin typeface="Arial" panose="020B0604020202020204" pitchFamily="34" charset="0"/>
                <a:cs typeface="Arial" panose="020B0604020202020204" pitchFamily="34" charset="0"/>
              </a:rPr>
              <a:t>3000</a:t>
            </a:r>
          </a:p>
        </p:txBody>
      </p:sp>
      <p:cxnSp>
        <p:nvCxnSpPr>
          <p:cNvPr id="14" name="Straight Arrow Connector 13"/>
          <p:cNvCxnSpPr/>
          <p:nvPr/>
        </p:nvCxnSpPr>
        <p:spPr>
          <a:xfrm>
            <a:off x="8782336" y="2427700"/>
            <a:ext cx="0" cy="1321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631297" y="2427700"/>
            <a:ext cx="0" cy="1321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03157" y="2427700"/>
            <a:ext cx="0" cy="1321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917254" y="2427700"/>
            <a:ext cx="0" cy="1321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98389" y="2427700"/>
            <a:ext cx="0" cy="1321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 name="Picture 18" descr="Chart&#10;&#10;Description automatically generated"/>
          <p:cNvPicPr/>
          <p:nvPr/>
        </p:nvPicPr>
        <p:blipFill rotWithShape="1">
          <a:blip r:embed="rId3" cstate="print">
            <a:extLst>
              <a:ext uri="{28A0092B-C50C-407E-A947-70E740481C1C}">
                <a14:useLocalDpi xmlns:a14="http://schemas.microsoft.com/office/drawing/2010/main" val="0"/>
              </a:ext>
            </a:extLst>
          </a:blip>
          <a:srcRect l="72597" t="82875" r="10034" b="11944"/>
          <a:stretch/>
        </p:blipFill>
        <p:spPr>
          <a:xfrm>
            <a:off x="6821555" y="5507126"/>
            <a:ext cx="1946539" cy="362807"/>
          </a:xfrm>
          <a:prstGeom prst="rect">
            <a:avLst/>
          </a:prstGeom>
        </p:spPr>
      </p:pic>
      <p:cxnSp>
        <p:nvCxnSpPr>
          <p:cNvPr id="21" name="Straight Connector 20"/>
          <p:cNvCxnSpPr>
            <a:stCxn id="10" idx="1"/>
          </p:cNvCxnSpPr>
          <p:nvPr/>
        </p:nvCxnSpPr>
        <p:spPr>
          <a:xfrm flipH="1">
            <a:off x="8768093" y="3138540"/>
            <a:ext cx="168956" cy="3861"/>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1"/>
          </p:cNvCxnSpPr>
          <p:nvPr/>
        </p:nvCxnSpPr>
        <p:spPr>
          <a:xfrm flipH="1" flipV="1">
            <a:off x="8631297" y="3464944"/>
            <a:ext cx="305751" cy="293432"/>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81831" y="2490566"/>
            <a:ext cx="694981" cy="138499"/>
          </a:xfrm>
          <a:prstGeom prst="rect">
            <a:avLst/>
          </a:prstGeom>
          <a:noFill/>
        </p:spPr>
        <p:txBody>
          <a:bodyPr wrap="square" lIns="0" tIns="0" rIns="0" bIns="0" rtlCol="0">
            <a:spAutoFit/>
          </a:bodyPr>
          <a:lstStyle/>
          <a:p>
            <a:pPr algn="r"/>
            <a:r>
              <a:rPr lang="en-US" sz="900" dirty="0">
                <a:latin typeface="Arial" panose="020B0604020202020204" pitchFamily="34" charset="0"/>
                <a:cs typeface="Arial" panose="020B0604020202020204" pitchFamily="34" charset="0"/>
              </a:rPr>
              <a:t>Ocean Floor</a:t>
            </a:r>
          </a:p>
        </p:txBody>
      </p:sp>
      <p:sp>
        <p:nvSpPr>
          <p:cNvPr id="3" name="TextBox 2">
            <a:extLst>
              <a:ext uri="{FF2B5EF4-FFF2-40B4-BE49-F238E27FC236}">
                <a16:creationId xmlns:a16="http://schemas.microsoft.com/office/drawing/2014/main" id="{7B9FAC06-C192-7E9F-DE5B-4777441CF4E3}"/>
              </a:ext>
            </a:extLst>
          </p:cNvPr>
          <p:cNvSpPr txBox="1"/>
          <p:nvPr/>
        </p:nvSpPr>
        <p:spPr>
          <a:xfrm>
            <a:off x="10317336" y="1629173"/>
            <a:ext cx="1556516" cy="369332"/>
          </a:xfrm>
          <a:prstGeom prst="rect">
            <a:avLst/>
          </a:prstGeom>
          <a:noFill/>
        </p:spPr>
        <p:txBody>
          <a:bodyPr wrap="none" rtlCol="0">
            <a:spAutoFit/>
          </a:bodyPr>
          <a:lstStyle/>
          <a:p>
            <a:r>
              <a:rPr lang="en-US" dirty="0"/>
              <a:t>Kevin Schaefer</a:t>
            </a:r>
          </a:p>
        </p:txBody>
      </p:sp>
      <p:sp>
        <p:nvSpPr>
          <p:cNvPr id="23" name="TextBox 22">
            <a:extLst>
              <a:ext uri="{FF2B5EF4-FFF2-40B4-BE49-F238E27FC236}">
                <a16:creationId xmlns:a16="http://schemas.microsoft.com/office/drawing/2014/main" id="{2169141A-019F-925D-2525-95FA6EE58AF3}"/>
              </a:ext>
            </a:extLst>
          </p:cNvPr>
          <p:cNvSpPr txBox="1"/>
          <p:nvPr/>
        </p:nvSpPr>
        <p:spPr>
          <a:xfrm>
            <a:off x="641849" y="2559815"/>
            <a:ext cx="4818405" cy="3139321"/>
          </a:xfrm>
          <a:prstGeom prst="rect">
            <a:avLst/>
          </a:prstGeom>
          <a:noFill/>
        </p:spPr>
        <p:txBody>
          <a:bodyPr wrap="square">
            <a:spAutoFit/>
          </a:bodyPr>
          <a:lstStyle/>
          <a:p>
            <a:r>
              <a:rPr lang="en-US" dirty="0"/>
              <a:t>We developed a sediment thermodynamic and salinity model to represent </a:t>
            </a:r>
            <a:r>
              <a:rPr lang="en-US" b="1" dirty="0">
                <a:solidFill>
                  <a:srgbClr val="C00000"/>
                </a:solidFill>
              </a:rPr>
              <a:t>subsea permafrost and methane hydrate dynamics </a:t>
            </a:r>
            <a:r>
              <a:rPr lang="en-US" dirty="0"/>
              <a:t>on the continental shelf off Alaska and Siberia.  The hydrate stability zone represents the depths where pressure and temperature allow the formation of methane clathrates.  The gas impermeability</a:t>
            </a:r>
            <a:r>
              <a:rPr lang="en-US" baseline="0" dirty="0"/>
              <a:t> zone represents the depths where pore ice prevents the upward diffusion of methane gas.  </a:t>
            </a:r>
            <a:r>
              <a:rPr lang="en-US" b="1" baseline="0" dirty="0">
                <a:solidFill>
                  <a:srgbClr val="C00000"/>
                </a:solidFill>
              </a:rPr>
              <a:t>A hot spot releasing methane into the ocean develops when both zones disappear.</a:t>
            </a:r>
            <a:endParaRPr lang="en-US" b="1" dirty="0">
              <a:solidFill>
                <a:srgbClr val="C00000"/>
              </a:solidFill>
            </a:endParaRPr>
          </a:p>
        </p:txBody>
      </p:sp>
    </p:spTree>
    <p:extLst>
      <p:ext uri="{BB962C8B-B14F-4D97-AF65-F5344CB8AC3E}">
        <p14:creationId xmlns:p14="http://schemas.microsoft.com/office/powerpoint/2010/main" val="812265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D270AE-BF78-3733-19D8-C8B6EE4CC382}"/>
              </a:ext>
            </a:extLst>
          </p:cNvPr>
          <p:cNvPicPr>
            <a:picLocks noChangeAspect="1"/>
          </p:cNvPicPr>
          <p:nvPr/>
        </p:nvPicPr>
        <p:blipFill>
          <a:blip r:embed="rId3"/>
          <a:stretch>
            <a:fillRect/>
          </a:stretch>
        </p:blipFill>
        <p:spPr>
          <a:xfrm>
            <a:off x="0" y="337"/>
            <a:ext cx="12192000" cy="6857325"/>
          </a:xfrm>
          <a:prstGeom prst="rect">
            <a:avLst/>
          </a:prstGeom>
        </p:spPr>
      </p:pic>
    </p:spTree>
    <p:extLst>
      <p:ext uri="{BB962C8B-B14F-4D97-AF65-F5344CB8AC3E}">
        <p14:creationId xmlns:p14="http://schemas.microsoft.com/office/powerpoint/2010/main" val="424990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41623-6478-4144-A9B1-C413432F56EF}"/>
              </a:ext>
            </a:extLst>
          </p:cNvPr>
          <p:cNvSpPr/>
          <p:nvPr/>
        </p:nvSpPr>
        <p:spPr>
          <a:xfrm rot="16200000">
            <a:off x="3203308" y="-2130693"/>
            <a:ext cx="5804568" cy="12172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11D9297-8761-6046-AD07-5ECFBB43A31A}"/>
              </a:ext>
            </a:extLst>
          </p:cNvPr>
          <p:cNvPicPr>
            <a:picLocks noChangeAspect="1"/>
          </p:cNvPicPr>
          <p:nvPr/>
        </p:nvPicPr>
        <p:blipFill rotWithShape="1">
          <a:blip r:embed="rId3"/>
          <a:srcRect l="12804" t="10038" r="29727" b="9963"/>
          <a:stretch/>
        </p:blipFill>
        <p:spPr>
          <a:xfrm>
            <a:off x="167665" y="2356917"/>
            <a:ext cx="2765845" cy="2723988"/>
          </a:xfrm>
          <a:prstGeom prst="rect">
            <a:avLst/>
          </a:prstGeom>
        </p:spPr>
      </p:pic>
      <p:sp>
        <p:nvSpPr>
          <p:cNvPr id="34" name="TextBox 33">
            <a:extLst>
              <a:ext uri="{FF2B5EF4-FFF2-40B4-BE49-F238E27FC236}">
                <a16:creationId xmlns:a16="http://schemas.microsoft.com/office/drawing/2014/main" id="{C539F1B7-1B80-4141-941D-2030F8E8ECF9}"/>
              </a:ext>
            </a:extLst>
          </p:cNvPr>
          <p:cNvSpPr txBox="1"/>
          <p:nvPr/>
        </p:nvSpPr>
        <p:spPr>
          <a:xfrm rot="16200000">
            <a:off x="6382512" y="5075315"/>
            <a:ext cx="188241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NEE (TgC yr</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p>
        </p:txBody>
      </p:sp>
      <p:pic>
        <p:nvPicPr>
          <p:cNvPr id="37" name="Picture 36">
            <a:extLst>
              <a:ext uri="{FF2B5EF4-FFF2-40B4-BE49-F238E27FC236}">
                <a16:creationId xmlns:a16="http://schemas.microsoft.com/office/drawing/2014/main" id="{2DF6A87A-23ED-0645-B30D-350302CC1740}"/>
              </a:ext>
            </a:extLst>
          </p:cNvPr>
          <p:cNvPicPr>
            <a:picLocks noChangeAspect="1"/>
          </p:cNvPicPr>
          <p:nvPr/>
        </p:nvPicPr>
        <p:blipFill rotWithShape="1">
          <a:blip r:embed="rId4"/>
          <a:srcRect l="12931" t="10464" r="30610" b="9594"/>
          <a:stretch/>
        </p:blipFill>
        <p:spPr>
          <a:xfrm>
            <a:off x="2943443" y="2338818"/>
            <a:ext cx="2715768" cy="2720526"/>
          </a:xfrm>
          <a:prstGeom prst="rect">
            <a:avLst/>
          </a:prstGeom>
        </p:spPr>
      </p:pic>
      <p:sp>
        <p:nvSpPr>
          <p:cNvPr id="39" name="TextBox 38">
            <a:extLst>
              <a:ext uri="{FF2B5EF4-FFF2-40B4-BE49-F238E27FC236}">
                <a16:creationId xmlns:a16="http://schemas.microsoft.com/office/drawing/2014/main" id="{39D6F8A9-CCA2-B84B-88B4-AD8FDB228C0C}"/>
              </a:ext>
            </a:extLst>
          </p:cNvPr>
          <p:cNvSpPr txBox="1"/>
          <p:nvPr/>
        </p:nvSpPr>
        <p:spPr>
          <a:xfrm>
            <a:off x="5829687" y="2760055"/>
            <a:ext cx="519694" cy="2292935"/>
          </a:xfrm>
          <a:prstGeom prst="rect">
            <a:avLst/>
          </a:prstGeom>
          <a:noFill/>
        </p:spPr>
        <p:txBody>
          <a:bodyPr wrap="none" rtlCol="0">
            <a:spAutoFit/>
          </a:bodyPr>
          <a:lstStyle/>
          <a:p>
            <a:pPr algn="ctr"/>
            <a:r>
              <a:rPr lang="en-US" sz="1300" dirty="0">
                <a:latin typeface="Arial" panose="020B0604020202020204" pitchFamily="34" charset="0"/>
                <a:cs typeface="Arial" panose="020B0604020202020204" pitchFamily="34" charset="0"/>
              </a:rPr>
              <a:t>100</a:t>
            </a:r>
          </a:p>
          <a:p>
            <a:pPr algn="ctr"/>
            <a:r>
              <a:rPr lang="en-US" sz="1300" dirty="0">
                <a:latin typeface="Arial" panose="020B0604020202020204" pitchFamily="34" charset="0"/>
                <a:cs typeface="Arial" panose="020B0604020202020204" pitchFamily="34" charset="0"/>
              </a:rPr>
              <a:t>80</a:t>
            </a:r>
          </a:p>
          <a:p>
            <a:pPr algn="ctr"/>
            <a:r>
              <a:rPr lang="en-US" sz="1300" dirty="0">
                <a:latin typeface="Arial" panose="020B0604020202020204" pitchFamily="34" charset="0"/>
                <a:cs typeface="Arial" panose="020B0604020202020204" pitchFamily="34" charset="0"/>
              </a:rPr>
              <a:t>60</a:t>
            </a:r>
          </a:p>
          <a:p>
            <a:pPr algn="ctr"/>
            <a:r>
              <a:rPr lang="en-US" sz="1300" dirty="0">
                <a:latin typeface="Arial" panose="020B0604020202020204" pitchFamily="34" charset="0"/>
                <a:cs typeface="Arial" panose="020B0604020202020204" pitchFamily="34" charset="0"/>
              </a:rPr>
              <a:t>40</a:t>
            </a:r>
          </a:p>
          <a:p>
            <a:pPr algn="ctr"/>
            <a:r>
              <a:rPr lang="en-US" sz="1300" dirty="0">
                <a:latin typeface="Arial" panose="020B0604020202020204" pitchFamily="34" charset="0"/>
                <a:cs typeface="Arial" panose="020B0604020202020204" pitchFamily="34" charset="0"/>
              </a:rPr>
              <a:t>20</a:t>
            </a:r>
          </a:p>
          <a:p>
            <a:pPr algn="ctr"/>
            <a:r>
              <a:rPr lang="en-US" sz="1300" dirty="0">
                <a:latin typeface="Arial" panose="020B0604020202020204" pitchFamily="34" charset="0"/>
                <a:cs typeface="Arial" panose="020B0604020202020204" pitchFamily="34" charset="0"/>
              </a:rPr>
              <a:t>0</a:t>
            </a:r>
          </a:p>
          <a:p>
            <a:pPr algn="ctr"/>
            <a:r>
              <a:rPr lang="en-US" sz="1300" dirty="0">
                <a:latin typeface="Arial" panose="020B0604020202020204" pitchFamily="34" charset="0"/>
                <a:cs typeface="Arial" panose="020B0604020202020204" pitchFamily="34" charset="0"/>
              </a:rPr>
              <a:t>-20</a:t>
            </a:r>
          </a:p>
          <a:p>
            <a:pPr algn="ctr"/>
            <a:r>
              <a:rPr lang="en-US" sz="1300" dirty="0">
                <a:latin typeface="Arial" panose="020B0604020202020204" pitchFamily="34" charset="0"/>
                <a:cs typeface="Arial" panose="020B0604020202020204" pitchFamily="34" charset="0"/>
              </a:rPr>
              <a:t>-40</a:t>
            </a:r>
          </a:p>
          <a:p>
            <a:pPr algn="ctr"/>
            <a:r>
              <a:rPr lang="en-US" sz="1300" dirty="0">
                <a:latin typeface="Arial" panose="020B0604020202020204" pitchFamily="34" charset="0"/>
                <a:cs typeface="Arial" panose="020B0604020202020204" pitchFamily="34" charset="0"/>
              </a:rPr>
              <a:t>-60</a:t>
            </a:r>
          </a:p>
          <a:p>
            <a:pPr algn="ctr"/>
            <a:r>
              <a:rPr lang="en-US" sz="1300" dirty="0">
                <a:latin typeface="Arial" panose="020B0604020202020204" pitchFamily="34" charset="0"/>
                <a:cs typeface="Arial" panose="020B0604020202020204" pitchFamily="34" charset="0"/>
              </a:rPr>
              <a:t>-80</a:t>
            </a:r>
          </a:p>
          <a:p>
            <a:pPr algn="ctr"/>
            <a:r>
              <a:rPr lang="en-US" sz="1300" dirty="0">
                <a:latin typeface="Arial" panose="020B0604020202020204" pitchFamily="34" charset="0"/>
                <a:cs typeface="Arial" panose="020B0604020202020204" pitchFamily="34" charset="0"/>
              </a:rPr>
              <a:t>-100</a:t>
            </a:r>
          </a:p>
        </p:txBody>
      </p:sp>
      <p:pic>
        <p:nvPicPr>
          <p:cNvPr id="40" name="Picture 39">
            <a:extLst>
              <a:ext uri="{FF2B5EF4-FFF2-40B4-BE49-F238E27FC236}">
                <a16:creationId xmlns:a16="http://schemas.microsoft.com/office/drawing/2014/main" id="{0E08692C-4C41-B540-9A11-A2BD99EACCE6}"/>
              </a:ext>
            </a:extLst>
          </p:cNvPr>
          <p:cNvPicPr>
            <a:picLocks/>
          </p:cNvPicPr>
          <p:nvPr/>
        </p:nvPicPr>
        <p:blipFill rotWithShape="1">
          <a:blip r:embed="rId3"/>
          <a:srcRect l="71959" t="26486" r="26017" b="21762"/>
          <a:stretch/>
        </p:blipFill>
        <p:spPr>
          <a:xfrm>
            <a:off x="5777825" y="2855104"/>
            <a:ext cx="84942" cy="2102836"/>
          </a:xfrm>
          <a:prstGeom prst="rect">
            <a:avLst/>
          </a:prstGeom>
        </p:spPr>
      </p:pic>
      <p:sp>
        <p:nvSpPr>
          <p:cNvPr id="33" name="TextBox 32">
            <a:extLst>
              <a:ext uri="{FF2B5EF4-FFF2-40B4-BE49-F238E27FC236}">
                <a16:creationId xmlns:a16="http://schemas.microsoft.com/office/drawing/2014/main" id="{CD6CD1C1-877D-9645-BF16-FC586FE76325}"/>
              </a:ext>
            </a:extLst>
          </p:cNvPr>
          <p:cNvSpPr txBox="1"/>
          <p:nvPr/>
        </p:nvSpPr>
        <p:spPr>
          <a:xfrm>
            <a:off x="194424" y="1100208"/>
            <a:ext cx="564845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Net Ecosystem Exchange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(NEE)</a:t>
            </a:r>
          </a:p>
        </p:txBody>
      </p:sp>
      <p:sp>
        <p:nvSpPr>
          <p:cNvPr id="14" name="TextBox 13">
            <a:extLst>
              <a:ext uri="{FF2B5EF4-FFF2-40B4-BE49-F238E27FC236}">
                <a16:creationId xmlns:a16="http://schemas.microsoft.com/office/drawing/2014/main" id="{6636D88D-084E-5B48-B16E-D7636F30A9ED}"/>
              </a:ext>
            </a:extLst>
          </p:cNvPr>
          <p:cNvSpPr txBox="1"/>
          <p:nvPr/>
        </p:nvSpPr>
        <p:spPr>
          <a:xfrm>
            <a:off x="4911263" y="2222503"/>
            <a:ext cx="217202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NEE</a:t>
            </a:r>
            <a:r>
              <a:rPr lang="en-US" sz="1600" b="1" dirty="0">
                <a:latin typeface="Arial" panose="020B0604020202020204" pitchFamily="34" charset="0"/>
                <a:cs typeface="Arial" panose="020B0604020202020204" pitchFamily="34" charset="0"/>
              </a:rPr>
              <a:t> </a:t>
            </a:r>
          </a:p>
          <a:p>
            <a:pPr algn="ct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gC-CO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yr</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59163153-0E41-8545-A319-07B7E32D6590}"/>
              </a:ext>
            </a:extLst>
          </p:cNvPr>
          <p:cNvSpPr txBox="1"/>
          <p:nvPr/>
        </p:nvSpPr>
        <p:spPr>
          <a:xfrm>
            <a:off x="120772" y="2528349"/>
            <a:ext cx="3898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a:t>
            </a:r>
          </a:p>
        </p:txBody>
      </p:sp>
      <p:sp>
        <p:nvSpPr>
          <p:cNvPr id="42" name="TextBox 41">
            <a:extLst>
              <a:ext uri="{FF2B5EF4-FFF2-40B4-BE49-F238E27FC236}">
                <a16:creationId xmlns:a16="http://schemas.microsoft.com/office/drawing/2014/main" id="{4747E3AB-61F8-254A-AD4B-E7E66F3224D9}"/>
              </a:ext>
            </a:extLst>
          </p:cNvPr>
          <p:cNvSpPr txBox="1"/>
          <p:nvPr/>
        </p:nvSpPr>
        <p:spPr>
          <a:xfrm>
            <a:off x="2870330" y="2545934"/>
            <a:ext cx="3898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a:t>
            </a:r>
          </a:p>
        </p:txBody>
      </p:sp>
      <p:sp>
        <p:nvSpPr>
          <p:cNvPr id="44" name="Rectangle 43">
            <a:extLst>
              <a:ext uri="{FF2B5EF4-FFF2-40B4-BE49-F238E27FC236}">
                <a16:creationId xmlns:a16="http://schemas.microsoft.com/office/drawing/2014/main" id="{C76CF12A-8CF0-F44B-A4F1-146586EE61C5}"/>
              </a:ext>
            </a:extLst>
          </p:cNvPr>
          <p:cNvSpPr/>
          <p:nvPr/>
        </p:nvSpPr>
        <p:spPr>
          <a:xfrm>
            <a:off x="161563" y="1518795"/>
            <a:ext cx="7141485"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Agreement between Terrestrial Carbon Flux model (TCF-AB) and Atmospheric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Inversion.</a:t>
            </a:r>
          </a:p>
        </p:txBody>
      </p:sp>
      <p:pic>
        <p:nvPicPr>
          <p:cNvPr id="49" name="Picture 48">
            <a:extLst>
              <a:ext uri="{FF2B5EF4-FFF2-40B4-BE49-F238E27FC236}">
                <a16:creationId xmlns:a16="http://schemas.microsoft.com/office/drawing/2014/main" id="{C959153C-8680-D241-9499-B4AA68867A5E}"/>
              </a:ext>
            </a:extLst>
          </p:cNvPr>
          <p:cNvPicPr>
            <a:picLocks noChangeAspect="1"/>
          </p:cNvPicPr>
          <p:nvPr/>
        </p:nvPicPr>
        <p:blipFill rotWithShape="1">
          <a:blip r:embed="rId5"/>
          <a:srcRect l="6526" t="19717" r="8366" b="20299"/>
          <a:stretch/>
        </p:blipFill>
        <p:spPr>
          <a:xfrm>
            <a:off x="7647769" y="2697766"/>
            <a:ext cx="4130307" cy="1645817"/>
          </a:xfrm>
          <a:prstGeom prst="rect">
            <a:avLst/>
          </a:prstGeom>
        </p:spPr>
      </p:pic>
      <p:pic>
        <p:nvPicPr>
          <p:cNvPr id="50" name="Picture 49">
            <a:extLst>
              <a:ext uri="{FF2B5EF4-FFF2-40B4-BE49-F238E27FC236}">
                <a16:creationId xmlns:a16="http://schemas.microsoft.com/office/drawing/2014/main" id="{F2A445BB-2D03-8443-9352-250E0A895CA8}"/>
              </a:ext>
            </a:extLst>
          </p:cNvPr>
          <p:cNvPicPr>
            <a:picLocks noChangeAspect="1"/>
          </p:cNvPicPr>
          <p:nvPr/>
        </p:nvPicPr>
        <p:blipFill rotWithShape="1">
          <a:blip r:embed="rId6"/>
          <a:srcRect l="6797" t="21226" r="8097" b="20884"/>
          <a:stretch/>
        </p:blipFill>
        <p:spPr>
          <a:xfrm>
            <a:off x="7716496" y="4547074"/>
            <a:ext cx="4061579" cy="1583927"/>
          </a:xfrm>
          <a:prstGeom prst="rect">
            <a:avLst/>
          </a:prstGeom>
        </p:spPr>
      </p:pic>
      <p:sp>
        <p:nvSpPr>
          <p:cNvPr id="51" name="Rectangle 50">
            <a:extLst>
              <a:ext uri="{FF2B5EF4-FFF2-40B4-BE49-F238E27FC236}">
                <a16:creationId xmlns:a16="http://schemas.microsoft.com/office/drawing/2014/main" id="{D81CE68B-3B0A-B544-A617-509B11656CA5}"/>
              </a:ext>
            </a:extLst>
          </p:cNvPr>
          <p:cNvSpPr/>
          <p:nvPr/>
        </p:nvSpPr>
        <p:spPr>
          <a:xfrm>
            <a:off x="239846" y="5077699"/>
            <a:ext cx="5816419" cy="1015663"/>
          </a:xfrm>
          <a:prstGeom prst="rect">
            <a:avLst/>
          </a:prstGeom>
        </p:spPr>
        <p:txBody>
          <a:bodyPr wrap="square">
            <a:spAutoFit/>
          </a:bodyPr>
          <a:lstStyle/>
          <a:p>
            <a:pPr marL="342900" indent="-342900">
              <a:buAutoNum type="alphaLcParenBoth"/>
            </a:pPr>
            <a:r>
              <a:rPr lang="en-US" sz="2000" dirty="0">
                <a:latin typeface="Arial" panose="020B0604020202020204" pitchFamily="34" charset="0"/>
                <a:cs typeface="Arial" panose="020B0604020202020204" pitchFamily="34" charset="0"/>
              </a:rPr>
              <a:t>NEE from processed-based Arctic-boreal Terrestrial Carbon Flux Model (TCF-AB). </a:t>
            </a:r>
          </a:p>
          <a:p>
            <a:pPr marL="342900" indent="-342900">
              <a:buAutoNum type="alphaLcParenBoth"/>
            </a:pPr>
            <a:r>
              <a:rPr lang="en-US" sz="2000" dirty="0">
                <a:latin typeface="Arial" panose="020B0604020202020204" pitchFamily="34" charset="0"/>
                <a:cs typeface="Arial" panose="020B0604020202020204" pitchFamily="34" charset="0"/>
              </a:rPr>
              <a:t>TCF-AB +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fire emissions from GFED4. </a:t>
            </a:r>
          </a:p>
        </p:txBody>
      </p:sp>
      <p:sp>
        <p:nvSpPr>
          <p:cNvPr id="21" name="TextBox 20">
            <a:extLst>
              <a:ext uri="{FF2B5EF4-FFF2-40B4-BE49-F238E27FC236}">
                <a16:creationId xmlns:a16="http://schemas.microsoft.com/office/drawing/2014/main" id="{88C1EA9E-940A-0B46-9FA1-AE4C9BA5FDBA}"/>
              </a:ext>
            </a:extLst>
          </p:cNvPr>
          <p:cNvSpPr txBox="1"/>
          <p:nvPr/>
        </p:nvSpPr>
        <p:spPr>
          <a:xfrm>
            <a:off x="7560036" y="2446424"/>
            <a:ext cx="2590764"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ABoVE</a:t>
            </a:r>
            <a:r>
              <a:rPr lang="en-US" dirty="0">
                <a:latin typeface="Arial" panose="020B0604020202020204" pitchFamily="34" charset="0"/>
                <a:cs typeface="Arial" panose="020B0604020202020204" pitchFamily="34" charset="0"/>
              </a:rPr>
              <a:t> Core Region</a:t>
            </a:r>
          </a:p>
        </p:txBody>
      </p:sp>
      <p:sp>
        <p:nvSpPr>
          <p:cNvPr id="23" name="TextBox 22">
            <a:extLst>
              <a:ext uri="{FF2B5EF4-FFF2-40B4-BE49-F238E27FC236}">
                <a16:creationId xmlns:a16="http://schemas.microsoft.com/office/drawing/2014/main" id="{4D65E3CB-77D5-ED41-BB79-17CE2570A471}"/>
              </a:ext>
            </a:extLst>
          </p:cNvPr>
          <p:cNvSpPr txBox="1"/>
          <p:nvPr/>
        </p:nvSpPr>
        <p:spPr>
          <a:xfrm>
            <a:off x="7812860" y="4258647"/>
            <a:ext cx="216028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East Siberia Taiga</a:t>
            </a:r>
          </a:p>
        </p:txBody>
      </p:sp>
      <p:sp>
        <p:nvSpPr>
          <p:cNvPr id="24" name="TextBox 23">
            <a:extLst>
              <a:ext uri="{FF2B5EF4-FFF2-40B4-BE49-F238E27FC236}">
                <a16:creationId xmlns:a16="http://schemas.microsoft.com/office/drawing/2014/main" id="{1E1AA519-AB30-A34C-8FF6-56E74F409D53}"/>
              </a:ext>
            </a:extLst>
          </p:cNvPr>
          <p:cNvSpPr txBox="1"/>
          <p:nvPr/>
        </p:nvSpPr>
        <p:spPr>
          <a:xfrm>
            <a:off x="9921845" y="4253519"/>
            <a:ext cx="275869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West Siberia Taiga</a:t>
            </a:r>
          </a:p>
        </p:txBody>
      </p:sp>
      <p:sp>
        <p:nvSpPr>
          <p:cNvPr id="25" name="Rectangle 24">
            <a:extLst>
              <a:ext uri="{FF2B5EF4-FFF2-40B4-BE49-F238E27FC236}">
                <a16:creationId xmlns:a16="http://schemas.microsoft.com/office/drawing/2014/main" id="{949F83EF-092D-974E-917E-5348A4BA026B}"/>
              </a:ext>
            </a:extLst>
          </p:cNvPr>
          <p:cNvSpPr/>
          <p:nvPr/>
        </p:nvSpPr>
        <p:spPr>
          <a:xfrm>
            <a:off x="8163807" y="1395041"/>
            <a:ext cx="304800" cy="239485"/>
          </a:xfrm>
          <a:prstGeom prst="rect">
            <a:avLst/>
          </a:prstGeom>
          <a:solidFill>
            <a:srgbClr val="00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id="{8DAE4998-70E7-2D43-B6F4-3BBB122C9AF5}"/>
              </a:ext>
            </a:extLst>
          </p:cNvPr>
          <p:cNvSpPr/>
          <p:nvPr/>
        </p:nvSpPr>
        <p:spPr>
          <a:xfrm>
            <a:off x="8168469" y="1993219"/>
            <a:ext cx="304800" cy="239485"/>
          </a:xfrm>
          <a:prstGeom prst="rect">
            <a:avLst/>
          </a:prstGeom>
          <a:solidFill>
            <a:srgbClr val="003B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TextBox 26">
            <a:extLst>
              <a:ext uri="{FF2B5EF4-FFF2-40B4-BE49-F238E27FC236}">
                <a16:creationId xmlns:a16="http://schemas.microsoft.com/office/drawing/2014/main" id="{E586AE9D-8BE1-6447-AB57-30B12D4E7CC9}"/>
              </a:ext>
            </a:extLst>
          </p:cNvPr>
          <p:cNvSpPr txBox="1"/>
          <p:nvPr/>
        </p:nvSpPr>
        <p:spPr>
          <a:xfrm>
            <a:off x="8484807" y="1324230"/>
            <a:ext cx="189448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TCF-AB Model</a:t>
            </a:r>
          </a:p>
        </p:txBody>
      </p:sp>
      <p:sp>
        <p:nvSpPr>
          <p:cNvPr id="28" name="TextBox 27">
            <a:extLst>
              <a:ext uri="{FF2B5EF4-FFF2-40B4-BE49-F238E27FC236}">
                <a16:creationId xmlns:a16="http://schemas.microsoft.com/office/drawing/2014/main" id="{C14169C1-7B76-8D49-AA2A-393E16F87C21}"/>
              </a:ext>
            </a:extLst>
          </p:cNvPr>
          <p:cNvSpPr txBox="1"/>
          <p:nvPr/>
        </p:nvSpPr>
        <p:spPr>
          <a:xfrm>
            <a:off x="8394047" y="1919260"/>
            <a:ext cx="347544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Atmospheric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Inversion</a:t>
            </a:r>
          </a:p>
        </p:txBody>
      </p:sp>
      <p:sp>
        <p:nvSpPr>
          <p:cNvPr id="29" name="Rectangle 28">
            <a:extLst>
              <a:ext uri="{FF2B5EF4-FFF2-40B4-BE49-F238E27FC236}">
                <a16:creationId xmlns:a16="http://schemas.microsoft.com/office/drawing/2014/main" id="{0FC642B8-A057-8F4E-9CD3-5CEF7D867B91}"/>
              </a:ext>
            </a:extLst>
          </p:cNvPr>
          <p:cNvSpPr/>
          <p:nvPr/>
        </p:nvSpPr>
        <p:spPr>
          <a:xfrm>
            <a:off x="8060895" y="1276046"/>
            <a:ext cx="3683834" cy="103505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B64CA6-2E56-FE4C-8CED-34AF2309F6D0}"/>
              </a:ext>
            </a:extLst>
          </p:cNvPr>
          <p:cNvSpPr/>
          <p:nvPr/>
        </p:nvSpPr>
        <p:spPr>
          <a:xfrm>
            <a:off x="8161910" y="1693324"/>
            <a:ext cx="304800" cy="239485"/>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TextBox 52">
            <a:extLst>
              <a:ext uri="{FF2B5EF4-FFF2-40B4-BE49-F238E27FC236}">
                <a16:creationId xmlns:a16="http://schemas.microsoft.com/office/drawing/2014/main" id="{CB707D0D-BA7B-B740-98A7-3EB6828B48B3}"/>
              </a:ext>
            </a:extLst>
          </p:cNvPr>
          <p:cNvSpPr txBox="1"/>
          <p:nvPr/>
        </p:nvSpPr>
        <p:spPr>
          <a:xfrm>
            <a:off x="8406617" y="1662822"/>
            <a:ext cx="347544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TCF-AB + GFED4 Fire CO</a:t>
            </a:r>
            <a:r>
              <a:rPr lang="en-US" sz="2000" baseline="-25000" dirty="0">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E7DE63D0-763D-C24A-B69B-AD4C76DAF9F9}"/>
              </a:ext>
            </a:extLst>
          </p:cNvPr>
          <p:cNvSpPr txBox="1"/>
          <p:nvPr/>
        </p:nvSpPr>
        <p:spPr>
          <a:xfrm>
            <a:off x="7566933" y="4570406"/>
            <a:ext cx="386388" cy="1569660"/>
          </a:xfrm>
          <a:prstGeom prst="rect">
            <a:avLst/>
          </a:prstGeom>
          <a:solidFill>
            <a:schemeClr val="bg1"/>
          </a:solidFill>
        </p:spPr>
        <p:txBody>
          <a:bodyPr wrap="none" lIns="0" tIns="0" rIns="0" bIns="91440" rtlCol="0">
            <a:spAutoFit/>
          </a:bodyPr>
          <a:lstStyle/>
          <a:p>
            <a:pPr algn="r"/>
            <a:r>
              <a:rPr lang="en-US" sz="1500" dirty="0">
                <a:latin typeface="Arial" panose="020B0604020202020204" pitchFamily="34" charset="0"/>
                <a:cs typeface="Arial" panose="020B0604020202020204" pitchFamily="34" charset="0"/>
              </a:rPr>
              <a:t>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-100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-200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-300</a:t>
            </a:r>
          </a:p>
        </p:txBody>
      </p:sp>
      <p:sp>
        <p:nvSpPr>
          <p:cNvPr id="22" name="TextBox 21">
            <a:extLst>
              <a:ext uri="{FF2B5EF4-FFF2-40B4-BE49-F238E27FC236}">
                <a16:creationId xmlns:a16="http://schemas.microsoft.com/office/drawing/2014/main" id="{10268545-1516-724E-8630-D7C310D065E8}"/>
              </a:ext>
            </a:extLst>
          </p:cNvPr>
          <p:cNvSpPr txBox="1"/>
          <p:nvPr/>
        </p:nvSpPr>
        <p:spPr>
          <a:xfrm>
            <a:off x="9289158" y="2446424"/>
            <a:ext cx="3552078"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ABoVE</a:t>
            </a:r>
            <a:r>
              <a:rPr lang="en-US" dirty="0">
                <a:latin typeface="Arial" panose="020B0604020202020204" pitchFamily="34" charset="0"/>
                <a:cs typeface="Arial" panose="020B0604020202020204" pitchFamily="34" charset="0"/>
              </a:rPr>
              <a:t> Ext. Region</a:t>
            </a:r>
          </a:p>
        </p:txBody>
      </p:sp>
      <p:sp>
        <p:nvSpPr>
          <p:cNvPr id="54" name="TextBox 53">
            <a:extLst>
              <a:ext uri="{FF2B5EF4-FFF2-40B4-BE49-F238E27FC236}">
                <a16:creationId xmlns:a16="http://schemas.microsoft.com/office/drawing/2014/main" id="{681484A9-7BCF-A84F-AC99-431176F8561F}"/>
              </a:ext>
            </a:extLst>
          </p:cNvPr>
          <p:cNvSpPr txBox="1"/>
          <p:nvPr/>
        </p:nvSpPr>
        <p:spPr>
          <a:xfrm>
            <a:off x="7524604" y="2750103"/>
            <a:ext cx="386388" cy="1541961"/>
          </a:xfrm>
          <a:prstGeom prst="rect">
            <a:avLst/>
          </a:prstGeom>
          <a:solidFill>
            <a:schemeClr val="bg1"/>
          </a:solidFill>
        </p:spPr>
        <p:txBody>
          <a:bodyPr wrap="none" lIns="0" tIns="0" rIns="0" bIns="73152" rtlCol="0">
            <a:spAutoFit/>
          </a:bodyPr>
          <a:lstStyle/>
          <a:p>
            <a:pPr algn="r"/>
            <a:r>
              <a:rPr lang="en-US" sz="1500" dirty="0">
                <a:latin typeface="Arial" panose="020B0604020202020204" pitchFamily="34" charset="0"/>
                <a:cs typeface="Arial" panose="020B0604020202020204" pitchFamily="34" charset="0"/>
              </a:rPr>
              <a:t>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-100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-200</a:t>
            </a:r>
          </a:p>
          <a:p>
            <a:pPr algn="r"/>
            <a:endParaRPr lang="en-US" sz="1200" dirty="0">
              <a:latin typeface="Arial" panose="020B0604020202020204" pitchFamily="34" charset="0"/>
              <a:cs typeface="Arial" panose="020B0604020202020204" pitchFamily="34" charset="0"/>
            </a:endParaRPr>
          </a:p>
          <a:p>
            <a:pPr algn="r"/>
            <a:r>
              <a:rPr lang="en-US" sz="1500" dirty="0">
                <a:latin typeface="Arial" panose="020B0604020202020204" pitchFamily="34" charset="0"/>
                <a:cs typeface="Arial" panose="020B0604020202020204" pitchFamily="34" charset="0"/>
              </a:rPr>
              <a:t>-300</a:t>
            </a:r>
          </a:p>
        </p:txBody>
      </p:sp>
      <p:sp>
        <p:nvSpPr>
          <p:cNvPr id="55" name="TextBox 54">
            <a:extLst>
              <a:ext uri="{FF2B5EF4-FFF2-40B4-BE49-F238E27FC236}">
                <a16:creationId xmlns:a16="http://schemas.microsoft.com/office/drawing/2014/main" id="{7991DB12-6CCD-3748-A30C-A0C65E48CDD7}"/>
              </a:ext>
            </a:extLst>
          </p:cNvPr>
          <p:cNvSpPr txBox="1"/>
          <p:nvPr/>
        </p:nvSpPr>
        <p:spPr>
          <a:xfrm rot="16200000">
            <a:off x="6379139" y="3260694"/>
            <a:ext cx="1882419"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NEE (TgC yr</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p>
        </p:txBody>
      </p:sp>
      <p:pic>
        <p:nvPicPr>
          <p:cNvPr id="57" name="Google Shape;69;p14">
            <a:extLst>
              <a:ext uri="{FF2B5EF4-FFF2-40B4-BE49-F238E27FC236}">
                <a16:creationId xmlns:a16="http://schemas.microsoft.com/office/drawing/2014/main" id="{56EB5BE5-C3F0-6646-967C-39DE882F3D7F}"/>
              </a:ext>
            </a:extLst>
          </p:cNvPr>
          <p:cNvPicPr preferRelativeResize="0"/>
          <p:nvPr/>
        </p:nvPicPr>
        <p:blipFill rotWithShape="1">
          <a:blip r:embed="rId7">
            <a:alphaModFix/>
          </a:blip>
          <a:srcRect b="24778"/>
          <a:stretch/>
        </p:blipFill>
        <p:spPr>
          <a:xfrm>
            <a:off x="3273974" y="6306302"/>
            <a:ext cx="994004" cy="440573"/>
          </a:xfrm>
          <a:prstGeom prst="rect">
            <a:avLst/>
          </a:prstGeom>
          <a:noFill/>
          <a:ln>
            <a:noFill/>
          </a:ln>
        </p:spPr>
      </p:pic>
      <p:pic>
        <p:nvPicPr>
          <p:cNvPr id="58" name="Picture 57">
            <a:extLst>
              <a:ext uri="{FF2B5EF4-FFF2-40B4-BE49-F238E27FC236}">
                <a16:creationId xmlns:a16="http://schemas.microsoft.com/office/drawing/2014/main" id="{6F0FB4F4-D647-3C42-996F-AAC88D1B4740}"/>
              </a:ext>
            </a:extLst>
          </p:cNvPr>
          <p:cNvPicPr>
            <a:picLocks noChangeAspect="1"/>
          </p:cNvPicPr>
          <p:nvPr/>
        </p:nvPicPr>
        <p:blipFill>
          <a:blip r:embed="rId8"/>
          <a:stretch>
            <a:fillRect/>
          </a:stretch>
        </p:blipFill>
        <p:spPr>
          <a:xfrm>
            <a:off x="2082948" y="6367218"/>
            <a:ext cx="1110670" cy="339371"/>
          </a:xfrm>
          <a:prstGeom prst="rect">
            <a:avLst/>
          </a:prstGeom>
        </p:spPr>
      </p:pic>
      <p:pic>
        <p:nvPicPr>
          <p:cNvPr id="59" name="Picture 58">
            <a:extLst>
              <a:ext uri="{FF2B5EF4-FFF2-40B4-BE49-F238E27FC236}">
                <a16:creationId xmlns:a16="http://schemas.microsoft.com/office/drawing/2014/main" id="{A1204BDF-44A1-AF40-8272-E75D4F673A52}"/>
              </a:ext>
            </a:extLst>
          </p:cNvPr>
          <p:cNvPicPr>
            <a:picLocks noChangeAspect="1"/>
          </p:cNvPicPr>
          <p:nvPr/>
        </p:nvPicPr>
        <p:blipFill>
          <a:blip r:embed="rId9"/>
          <a:stretch>
            <a:fillRect/>
          </a:stretch>
        </p:blipFill>
        <p:spPr>
          <a:xfrm>
            <a:off x="1253276" y="6177839"/>
            <a:ext cx="704788" cy="494404"/>
          </a:xfrm>
          <a:prstGeom prst="rect">
            <a:avLst/>
          </a:prstGeom>
        </p:spPr>
      </p:pic>
      <p:pic>
        <p:nvPicPr>
          <p:cNvPr id="60" name="Picture 59">
            <a:extLst>
              <a:ext uri="{FF2B5EF4-FFF2-40B4-BE49-F238E27FC236}">
                <a16:creationId xmlns:a16="http://schemas.microsoft.com/office/drawing/2014/main" id="{F19C1B58-0663-5C4A-A159-2AFD7E4AC2DD}"/>
              </a:ext>
            </a:extLst>
          </p:cNvPr>
          <p:cNvPicPr>
            <a:picLocks noChangeAspect="1"/>
          </p:cNvPicPr>
          <p:nvPr/>
        </p:nvPicPr>
        <p:blipFill>
          <a:blip r:embed="rId10"/>
          <a:stretch>
            <a:fillRect/>
          </a:stretch>
        </p:blipFill>
        <p:spPr>
          <a:xfrm>
            <a:off x="140519" y="6335225"/>
            <a:ext cx="979527" cy="375485"/>
          </a:xfrm>
          <a:prstGeom prst="rect">
            <a:avLst/>
          </a:prstGeom>
        </p:spPr>
      </p:pic>
      <p:sp>
        <p:nvSpPr>
          <p:cNvPr id="61" name="Rectangle 60">
            <a:extLst>
              <a:ext uri="{FF2B5EF4-FFF2-40B4-BE49-F238E27FC236}">
                <a16:creationId xmlns:a16="http://schemas.microsoft.com/office/drawing/2014/main" id="{C8D07CE7-17AD-0A45-950B-DBE731ED5B73}"/>
              </a:ext>
            </a:extLst>
          </p:cNvPr>
          <p:cNvSpPr/>
          <p:nvPr/>
        </p:nvSpPr>
        <p:spPr>
          <a:xfrm>
            <a:off x="8866965" y="5534260"/>
            <a:ext cx="3462724" cy="707886"/>
          </a:xfrm>
          <a:prstGeom prst="rect">
            <a:avLst/>
          </a:prstGeom>
          <a:ln>
            <a:noFill/>
          </a:ln>
        </p:spPr>
        <p:txBody>
          <a:bodyPr wrap="square">
            <a:spAutoFit/>
          </a:bodyPr>
          <a:lstStyle/>
          <a:p>
            <a:pPr algn="ctr"/>
            <a:r>
              <a:rPr lang="en-US" sz="2000" b="1" dirty="0">
                <a:latin typeface="Arial" panose="020B0604020202020204" pitchFamily="34" charset="0"/>
                <a:cs typeface="Arial" panose="020B0604020202020204" pitchFamily="34" charset="0"/>
              </a:rPr>
              <a:t>Large net CO</a:t>
            </a:r>
            <a:r>
              <a:rPr lang="en-US"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 sink in Siberian boreal forest</a:t>
            </a:r>
          </a:p>
        </p:txBody>
      </p:sp>
      <p:sp>
        <p:nvSpPr>
          <p:cNvPr id="62" name="Rectangle 61">
            <a:extLst>
              <a:ext uri="{FF2B5EF4-FFF2-40B4-BE49-F238E27FC236}">
                <a16:creationId xmlns:a16="http://schemas.microsoft.com/office/drawing/2014/main" id="{82D219D1-25F0-A246-808F-43803371C71F}"/>
              </a:ext>
            </a:extLst>
          </p:cNvPr>
          <p:cNvSpPr/>
          <p:nvPr/>
        </p:nvSpPr>
        <p:spPr>
          <a:xfrm>
            <a:off x="4382578" y="6372671"/>
            <a:ext cx="7141485" cy="369332"/>
          </a:xfrm>
          <a:prstGeom prst="rect">
            <a:avLst/>
          </a:prstGeom>
        </p:spPr>
        <p:txBody>
          <a:bodyPr wrap="square">
            <a:spAutoFit/>
          </a:bodyPr>
          <a:lstStyle/>
          <a:p>
            <a:r>
              <a:rPr lang="en-US" i="1" dirty="0">
                <a:latin typeface="Arial" panose="020B0604020202020204" pitchFamily="34" charset="0"/>
                <a:cs typeface="Arial" panose="020B0604020202020204" pitchFamily="34" charset="0"/>
              </a:rPr>
              <a:t>Jenny Watts, Mary Farina, Kimball, Liu, et al. (2022) In preparation.</a:t>
            </a:r>
          </a:p>
        </p:txBody>
      </p:sp>
    </p:spTree>
    <p:extLst>
      <p:ext uri="{BB962C8B-B14F-4D97-AF65-F5344CB8AC3E}">
        <p14:creationId xmlns:p14="http://schemas.microsoft.com/office/powerpoint/2010/main" val="2423621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cintosh HD:Users:jbfisher 1:Documents:Proposals:Terrestrial Ecology (TE) 2014 - [Fisher]:cover1.jpg">
            <a:extLst>
              <a:ext uri="{FF2B5EF4-FFF2-40B4-BE49-F238E27FC236}">
                <a16:creationId xmlns:a16="http://schemas.microsoft.com/office/drawing/2014/main" id="{AAAC6751-311E-C546-AE64-626AC36011C9}"/>
              </a:ext>
            </a:extLst>
          </p:cNvPr>
          <p:cNvPicPr/>
          <p:nvPr/>
        </p:nvPicPr>
        <p:blipFill>
          <a:blip r:embed="rId3">
            <a:alphaModFix amt="40000"/>
            <a:extLst>
              <a:ext uri="{BEBA8EAE-BF5A-486C-A8C5-ECC9F3942E4B}">
                <a14:imgProps xmlns:a14="http://schemas.microsoft.com/office/drawing/2010/main">
                  <a14:imgLayer r:embed="rId4">
                    <a14:imgEffect>
                      <a14:brightnessContrast bright="15000" contrast="-30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ln>
            <a:noFill/>
          </a:ln>
          <a:effectLst/>
        </p:spPr>
      </p:pic>
      <p:sp>
        <p:nvSpPr>
          <p:cNvPr id="2" name="Rectangle 1">
            <a:extLst>
              <a:ext uri="{FF2B5EF4-FFF2-40B4-BE49-F238E27FC236}">
                <a16:creationId xmlns:a16="http://schemas.microsoft.com/office/drawing/2014/main" id="{6E49DF8D-60A9-AC4A-A4C1-EF612DE536A7}"/>
              </a:ext>
            </a:extLst>
          </p:cNvPr>
          <p:cNvSpPr/>
          <p:nvPr/>
        </p:nvSpPr>
        <p:spPr>
          <a:xfrm>
            <a:off x="0" y="1434370"/>
            <a:ext cx="12192000" cy="4555093"/>
          </a:xfrm>
          <a:prstGeom prst="rect">
            <a:avLst/>
          </a:prstGeom>
        </p:spPr>
        <p:txBody>
          <a:bodyPr wrap="square">
            <a:spAutoFit/>
          </a:bodyPr>
          <a:lstStyle/>
          <a:p>
            <a:pPr algn="ct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The NASA </a:t>
            </a:r>
            <a:r>
              <a:rPr lang="en-US" sz="4000" b="1" spc="20"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ABoVE</a:t>
            </a: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Database: </a:t>
            </a:r>
          </a:p>
          <a:p>
            <a:pPr algn="ctr"/>
            <a:r>
              <a:rPr lang="en-US" sz="4000" b="1" spc="2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Uncovering Functional Responses Among the Hundreds of In Situ, Airborne, and Satellite Datasets</a:t>
            </a:r>
          </a:p>
          <a:p>
            <a:pPr algn="ctr"/>
            <a:endParaRPr lang="en-US" sz="1600" dirty="0">
              <a:solidFill>
                <a:srgbClr val="000066"/>
              </a:solidFill>
              <a:effectLst>
                <a:outerShdw blurRad="50800" dist="38100" dir="2700000" algn="tl" rotWithShape="0">
                  <a:prstClr val="black">
                    <a:alpha val="40000"/>
                  </a:prstClr>
                </a:outerShdw>
              </a:effectLst>
              <a:latin typeface="Avenir Next" panose="020B0503020202020204" pitchFamily="34" charset="0"/>
            </a:endParaRPr>
          </a:p>
          <a:p>
            <a:pPr algn="ctr"/>
            <a:endParaRPr lang="en-US" cap="small" spc="400" dirty="0">
              <a:effectLst>
                <a:outerShdw blurRad="50800" dist="38100" dir="2700000" algn="tl" rotWithShape="0">
                  <a:prstClr val="black">
                    <a:alpha val="40000"/>
                  </a:prstClr>
                </a:outerShdw>
              </a:effectLst>
              <a:latin typeface="Avenir Next Medium" panose="020B0503020202020204" pitchFamily="34" charset="0"/>
            </a:endParaRPr>
          </a:p>
          <a:p>
            <a:pPr algn="ctr"/>
            <a:r>
              <a:rPr lang="en-US" sz="3000" b="1" cap="small" spc="400" dirty="0">
                <a:effectLst>
                  <a:outerShdw blurRad="50800" dist="38100" dir="2700000" algn="tl" rotWithShape="0">
                    <a:prstClr val="black">
                      <a:alpha val="40000"/>
                    </a:prstClr>
                  </a:outerShdw>
                </a:effectLst>
                <a:latin typeface="Avenir Next Demi Bold" panose="020B0503020202020204" pitchFamily="34" charset="0"/>
              </a:rPr>
              <a:t>Joshua B. Fisher</a:t>
            </a:r>
          </a:p>
          <a:p>
            <a:pPr algn="ctr"/>
            <a:endParaRPr lang="en-US" sz="2800" cap="small" spc="400" dirty="0">
              <a:effectLst>
                <a:outerShdw blurRad="50800" dist="38100" dir="2700000" algn="tl" rotWithShape="0">
                  <a:prstClr val="black">
                    <a:alpha val="40000"/>
                  </a:prstClr>
                </a:outerShdw>
              </a:effectLst>
              <a:latin typeface="Avenir Next" panose="020B0503020202020204" pitchFamily="34" charset="0"/>
            </a:endParaRPr>
          </a:p>
          <a:p>
            <a:pPr algn="ct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Cody Nguyen, Gina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Gerlich</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Renato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Braghiere</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Daniel Hayes,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Wouter</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a:t>
            </a: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Hantson</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Deborah N. Huntzinger,</a:t>
            </a:r>
          </a:p>
          <a:p>
            <a:pPr algn="ctr"/>
            <a:r>
              <a:rPr lang="en-US" sz="2600" cap="small" spc="400" dirty="0" err="1">
                <a:effectLst>
                  <a:outerShdw blurRad="50800" dist="38100" dir="2700000" algn="tl" rotWithShape="0">
                    <a:prstClr val="black">
                      <a:alpha val="40000"/>
                    </a:prstClr>
                  </a:outerShdw>
                </a:effectLst>
                <a:latin typeface="Avenir Next Medium" panose="020B0503020202020204" pitchFamily="34" charset="0"/>
              </a:rPr>
              <a:t>ABoVE</a:t>
            </a:r>
            <a:r>
              <a:rPr lang="en-US" sz="2600" cap="small" spc="400" dirty="0">
                <a:effectLst>
                  <a:outerShdw blurRad="50800" dist="38100" dir="2700000" algn="tl" rotWithShape="0">
                    <a:prstClr val="black">
                      <a:alpha val="40000"/>
                    </a:prstClr>
                  </a:outerShdw>
                </a:effectLst>
                <a:latin typeface="Avenir Next Medium" panose="020B0503020202020204" pitchFamily="34" charset="0"/>
              </a:rPr>
              <a:t> Data Contributors</a:t>
            </a:r>
          </a:p>
        </p:txBody>
      </p:sp>
    </p:spTree>
    <p:extLst>
      <p:ext uri="{BB962C8B-B14F-4D97-AF65-F5344CB8AC3E}">
        <p14:creationId xmlns:p14="http://schemas.microsoft.com/office/powerpoint/2010/main" val="183629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3ACD6C-ADA2-D744-8C07-7C0467D6D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288" y="1202448"/>
            <a:ext cx="7791424" cy="5423139"/>
          </a:xfrm>
          <a:prstGeom prst="rect">
            <a:avLst/>
          </a:prstGeom>
          <a:ln w="25400">
            <a:solidFill>
              <a:schemeClr val="tx1"/>
            </a:solidFill>
          </a:ln>
          <a:effectLst>
            <a:outerShdw blurRad="50800" dist="38100" dir="2700000" algn="tl" rotWithShape="0">
              <a:prstClr val="black">
                <a:alpha val="40000"/>
              </a:prstClr>
            </a:outerShdw>
            <a:reflection blurRad="6350" stA="52000" endA="300" endPos="15000" dir="5400000" sy="-100000" algn="bl" rotWithShape="0"/>
          </a:effectLst>
        </p:spPr>
      </p:pic>
    </p:spTree>
    <p:extLst>
      <p:ext uri="{BB962C8B-B14F-4D97-AF65-F5344CB8AC3E}">
        <p14:creationId xmlns:p14="http://schemas.microsoft.com/office/powerpoint/2010/main" val="422166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614569" y="1547459"/>
            <a:ext cx="10962861" cy="3310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1600" dirty="0"/>
              <a:t>Linking TRENDY model ensemble to GCAM</a:t>
            </a:r>
            <a:endParaRPr sz="1600" dirty="0"/>
          </a:p>
        </p:txBody>
      </p:sp>
      <p:sp>
        <p:nvSpPr>
          <p:cNvPr id="62" name="Google Shape;62;p8"/>
          <p:cNvSpPr txBox="1"/>
          <p:nvPr/>
        </p:nvSpPr>
        <p:spPr>
          <a:xfrm>
            <a:off x="352987" y="5200432"/>
            <a:ext cx="2247437" cy="830956"/>
          </a:xfrm>
          <a:custGeom>
            <a:avLst/>
            <a:gdLst>
              <a:gd name="connsiteX0" fmla="*/ 0 w 2247437"/>
              <a:gd name="connsiteY0" fmla="*/ 0 h 830956"/>
              <a:gd name="connsiteX1" fmla="*/ 539385 w 2247437"/>
              <a:gd name="connsiteY1" fmla="*/ 0 h 830956"/>
              <a:gd name="connsiteX2" fmla="*/ 1033821 w 2247437"/>
              <a:gd name="connsiteY2" fmla="*/ 0 h 830956"/>
              <a:gd name="connsiteX3" fmla="*/ 1640629 w 2247437"/>
              <a:gd name="connsiteY3" fmla="*/ 0 h 830956"/>
              <a:gd name="connsiteX4" fmla="*/ 2247437 w 2247437"/>
              <a:gd name="connsiteY4" fmla="*/ 0 h 830956"/>
              <a:gd name="connsiteX5" fmla="*/ 2247437 w 2247437"/>
              <a:gd name="connsiteY5" fmla="*/ 407168 h 830956"/>
              <a:gd name="connsiteX6" fmla="*/ 2247437 w 2247437"/>
              <a:gd name="connsiteY6" fmla="*/ 830956 h 830956"/>
              <a:gd name="connsiteX7" fmla="*/ 1685578 w 2247437"/>
              <a:gd name="connsiteY7" fmla="*/ 830956 h 830956"/>
              <a:gd name="connsiteX8" fmla="*/ 1078770 w 2247437"/>
              <a:gd name="connsiteY8" fmla="*/ 830956 h 830956"/>
              <a:gd name="connsiteX9" fmla="*/ 584334 w 2247437"/>
              <a:gd name="connsiteY9" fmla="*/ 830956 h 830956"/>
              <a:gd name="connsiteX10" fmla="*/ 0 w 2247437"/>
              <a:gd name="connsiteY10" fmla="*/ 830956 h 830956"/>
              <a:gd name="connsiteX11" fmla="*/ 0 w 2247437"/>
              <a:gd name="connsiteY11" fmla="*/ 415478 h 830956"/>
              <a:gd name="connsiteX12" fmla="*/ 0 w 2247437"/>
              <a:gd name="connsiteY12" fmla="*/ 0 h 83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437" h="830956" extrusionOk="0">
                <a:moveTo>
                  <a:pt x="0" y="0"/>
                </a:moveTo>
                <a:cubicBezTo>
                  <a:pt x="251307" y="10363"/>
                  <a:pt x="288888" y="19221"/>
                  <a:pt x="539385" y="0"/>
                </a:cubicBezTo>
                <a:cubicBezTo>
                  <a:pt x="789882" y="-19221"/>
                  <a:pt x="798234" y="-7263"/>
                  <a:pt x="1033821" y="0"/>
                </a:cubicBezTo>
                <a:cubicBezTo>
                  <a:pt x="1269408" y="7263"/>
                  <a:pt x="1431718" y="21363"/>
                  <a:pt x="1640629" y="0"/>
                </a:cubicBezTo>
                <a:cubicBezTo>
                  <a:pt x="1849540" y="-21363"/>
                  <a:pt x="2032782" y="-20348"/>
                  <a:pt x="2247437" y="0"/>
                </a:cubicBezTo>
                <a:cubicBezTo>
                  <a:pt x="2266598" y="151098"/>
                  <a:pt x="2232866" y="270933"/>
                  <a:pt x="2247437" y="407168"/>
                </a:cubicBezTo>
                <a:cubicBezTo>
                  <a:pt x="2262008" y="543403"/>
                  <a:pt x="2231265" y="665255"/>
                  <a:pt x="2247437" y="830956"/>
                </a:cubicBezTo>
                <a:cubicBezTo>
                  <a:pt x="2135045" y="837391"/>
                  <a:pt x="1939749" y="829940"/>
                  <a:pt x="1685578" y="830956"/>
                </a:cubicBezTo>
                <a:cubicBezTo>
                  <a:pt x="1431407" y="831972"/>
                  <a:pt x="1264216" y="806708"/>
                  <a:pt x="1078770" y="830956"/>
                </a:cubicBezTo>
                <a:cubicBezTo>
                  <a:pt x="893324" y="855204"/>
                  <a:pt x="778108" y="842092"/>
                  <a:pt x="584334" y="830956"/>
                </a:cubicBezTo>
                <a:cubicBezTo>
                  <a:pt x="390560" y="819820"/>
                  <a:pt x="208620" y="809711"/>
                  <a:pt x="0" y="830956"/>
                </a:cubicBezTo>
                <a:cubicBezTo>
                  <a:pt x="-18542" y="708883"/>
                  <a:pt x="-5987" y="504075"/>
                  <a:pt x="0" y="415478"/>
                </a:cubicBezTo>
                <a:cubicBezTo>
                  <a:pt x="5987" y="326881"/>
                  <a:pt x="16292" y="156498"/>
                  <a:pt x="0" y="0"/>
                </a:cubicBezTo>
                <a:close/>
              </a:path>
            </a:pathLst>
          </a:custGeom>
          <a:noFill/>
          <a:ln w="38100">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Aharoni" panose="02010803020104030203" pitchFamily="2" charset="-79"/>
                <a:ea typeface="Calibri"/>
                <a:cs typeface="Aharoni" panose="02010803020104030203" pitchFamily="2" charset="-79"/>
                <a:sym typeface="Calibri"/>
              </a:rPr>
              <a:t>Global Change Analysis Model simulations</a:t>
            </a:r>
            <a:endParaRPr sz="1050" dirty="0">
              <a:latin typeface="Aharoni" panose="02010803020104030203" pitchFamily="2" charset="-79"/>
              <a:cs typeface="Aharoni" panose="02010803020104030203" pitchFamily="2" charset="-79"/>
            </a:endParaRPr>
          </a:p>
        </p:txBody>
      </p:sp>
      <p:sp>
        <p:nvSpPr>
          <p:cNvPr id="63" name="Google Shape;63;p8"/>
          <p:cNvSpPr/>
          <p:nvPr/>
        </p:nvSpPr>
        <p:spPr>
          <a:xfrm>
            <a:off x="2959918" y="2218963"/>
            <a:ext cx="1708385" cy="58389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dirty="0">
                <a:solidFill>
                  <a:schemeClr val="lt1"/>
                </a:solidFill>
                <a:latin typeface="Calibri"/>
                <a:ea typeface="Calibri"/>
                <a:cs typeface="Calibri"/>
                <a:sym typeface="Calibri"/>
              </a:rPr>
              <a:t>Uncertain future land C sinks</a:t>
            </a:r>
            <a:endParaRPr sz="1000" dirty="0"/>
          </a:p>
        </p:txBody>
      </p:sp>
      <p:sp>
        <p:nvSpPr>
          <p:cNvPr id="64" name="Google Shape;64;p8"/>
          <p:cNvSpPr/>
          <p:nvPr/>
        </p:nvSpPr>
        <p:spPr>
          <a:xfrm>
            <a:off x="2959918" y="2946402"/>
            <a:ext cx="1708385" cy="58389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lt1"/>
                </a:solidFill>
                <a:latin typeface="Calibri"/>
                <a:ea typeface="Calibri"/>
                <a:cs typeface="Calibri"/>
                <a:sym typeface="Calibri"/>
              </a:rPr>
              <a:t>Uncertain atmospheric CO2</a:t>
            </a:r>
            <a:endParaRPr sz="1000"/>
          </a:p>
        </p:txBody>
      </p:sp>
      <p:sp>
        <p:nvSpPr>
          <p:cNvPr id="65" name="Google Shape;65;p8"/>
          <p:cNvSpPr/>
          <p:nvPr/>
        </p:nvSpPr>
        <p:spPr>
          <a:xfrm>
            <a:off x="2959918" y="3749636"/>
            <a:ext cx="1708385" cy="466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a:solidFill>
                  <a:schemeClr val="lt1"/>
                </a:solidFill>
                <a:latin typeface="Calibri"/>
                <a:ea typeface="Calibri"/>
                <a:cs typeface="Calibri"/>
                <a:sym typeface="Calibri"/>
              </a:rPr>
              <a:t>Uncertain temperature</a:t>
            </a:r>
            <a:endParaRPr sz="1000"/>
          </a:p>
        </p:txBody>
      </p:sp>
      <p:sp>
        <p:nvSpPr>
          <p:cNvPr id="66" name="Google Shape;66;p8"/>
          <p:cNvSpPr/>
          <p:nvPr/>
        </p:nvSpPr>
        <p:spPr>
          <a:xfrm>
            <a:off x="337619" y="4330181"/>
            <a:ext cx="2247441" cy="583894"/>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lt1"/>
                </a:solidFill>
                <a:latin typeface="Calibri"/>
                <a:ea typeface="Calibri"/>
                <a:cs typeface="Calibri"/>
                <a:sym typeface="Calibri"/>
              </a:rPr>
              <a:t>1.5-degree target</a:t>
            </a:r>
            <a:endParaRPr sz="1100"/>
          </a:p>
        </p:txBody>
      </p:sp>
      <p:sp>
        <p:nvSpPr>
          <p:cNvPr id="67" name="Google Shape;67;p8"/>
          <p:cNvSpPr/>
          <p:nvPr/>
        </p:nvSpPr>
        <p:spPr>
          <a:xfrm>
            <a:off x="3017011" y="4433817"/>
            <a:ext cx="1625783" cy="583894"/>
          </a:xfrm>
          <a:prstGeom prst="rect">
            <a:avLst/>
          </a:prstGeom>
          <a:solidFill>
            <a:srgbClr val="54813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Calibri"/>
                <a:ea typeface="Calibri"/>
                <a:cs typeface="Calibri"/>
                <a:sym typeface="Calibri"/>
              </a:rPr>
              <a:t>Uncertain allowable anthropogenic emission</a:t>
            </a:r>
            <a:endParaRPr sz="1000" dirty="0"/>
          </a:p>
        </p:txBody>
      </p:sp>
      <p:sp>
        <p:nvSpPr>
          <p:cNvPr id="68" name="Google Shape;68;p8"/>
          <p:cNvSpPr/>
          <p:nvPr/>
        </p:nvSpPr>
        <p:spPr>
          <a:xfrm>
            <a:off x="3017011" y="5293722"/>
            <a:ext cx="1625783" cy="583894"/>
          </a:xfrm>
          <a:prstGeom prst="rect">
            <a:avLst/>
          </a:prstGeom>
          <a:solidFill>
            <a:srgbClr val="C55A1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Calibri"/>
                <a:ea typeface="Calibri"/>
                <a:cs typeface="Calibri"/>
                <a:sym typeface="Calibri"/>
              </a:rPr>
              <a:t>Uncertain future energy market and C price</a:t>
            </a:r>
            <a:endParaRPr sz="1000" dirty="0"/>
          </a:p>
        </p:txBody>
      </p:sp>
      <p:cxnSp>
        <p:nvCxnSpPr>
          <p:cNvPr id="69" name="Google Shape;69;p8"/>
          <p:cNvCxnSpPr>
            <a:cxnSpLocks/>
            <a:stCxn id="63" idx="2"/>
            <a:endCxn id="64" idx="0"/>
          </p:cNvCxnSpPr>
          <p:nvPr/>
        </p:nvCxnSpPr>
        <p:spPr>
          <a:xfrm>
            <a:off x="3814111" y="2802857"/>
            <a:ext cx="0" cy="143545"/>
          </a:xfrm>
          <a:prstGeom prst="straightConnector1">
            <a:avLst/>
          </a:prstGeom>
          <a:noFill/>
          <a:ln w="28575" cap="flat" cmpd="sng">
            <a:solidFill>
              <a:schemeClr val="accent1"/>
            </a:solidFill>
            <a:prstDash val="solid"/>
            <a:miter lim="800000"/>
            <a:headEnd type="none" w="sm" len="sm"/>
            <a:tailEnd type="triangle" w="med" len="med"/>
          </a:ln>
        </p:spPr>
      </p:cxnSp>
      <p:cxnSp>
        <p:nvCxnSpPr>
          <p:cNvPr id="70" name="Google Shape;70;p8"/>
          <p:cNvCxnSpPr>
            <a:cxnSpLocks/>
            <a:stCxn id="64" idx="2"/>
            <a:endCxn id="65" idx="0"/>
          </p:cNvCxnSpPr>
          <p:nvPr/>
        </p:nvCxnSpPr>
        <p:spPr>
          <a:xfrm>
            <a:off x="3814111" y="3530296"/>
            <a:ext cx="0" cy="219340"/>
          </a:xfrm>
          <a:prstGeom prst="straightConnector1">
            <a:avLst/>
          </a:prstGeom>
          <a:noFill/>
          <a:ln w="28575" cap="flat" cmpd="sng">
            <a:solidFill>
              <a:schemeClr val="accent1"/>
            </a:solidFill>
            <a:prstDash val="solid"/>
            <a:miter lim="800000"/>
            <a:headEnd type="none" w="sm" len="sm"/>
            <a:tailEnd type="triangle" w="med" len="med"/>
          </a:ln>
        </p:spPr>
      </p:cxnSp>
      <p:cxnSp>
        <p:nvCxnSpPr>
          <p:cNvPr id="71" name="Google Shape;71;p8"/>
          <p:cNvCxnSpPr>
            <a:cxnSpLocks/>
            <a:stCxn id="65" idx="2"/>
            <a:endCxn id="67" idx="0"/>
          </p:cNvCxnSpPr>
          <p:nvPr/>
        </p:nvCxnSpPr>
        <p:spPr>
          <a:xfrm>
            <a:off x="3814111" y="4216236"/>
            <a:ext cx="15792" cy="217581"/>
          </a:xfrm>
          <a:prstGeom prst="straightConnector1">
            <a:avLst/>
          </a:prstGeom>
          <a:noFill/>
          <a:ln w="28575" cap="flat" cmpd="sng">
            <a:solidFill>
              <a:schemeClr val="accent1"/>
            </a:solidFill>
            <a:prstDash val="solid"/>
            <a:miter lim="800000"/>
            <a:headEnd type="none" w="sm" len="sm"/>
            <a:tailEnd type="triangle" w="med" len="med"/>
          </a:ln>
        </p:spPr>
      </p:cxnSp>
      <p:cxnSp>
        <p:nvCxnSpPr>
          <p:cNvPr id="72" name="Google Shape;72;p8"/>
          <p:cNvCxnSpPr>
            <a:cxnSpLocks/>
            <a:stCxn id="67" idx="2"/>
            <a:endCxn id="68" idx="0"/>
          </p:cNvCxnSpPr>
          <p:nvPr/>
        </p:nvCxnSpPr>
        <p:spPr>
          <a:xfrm>
            <a:off x="3829903" y="5017711"/>
            <a:ext cx="0" cy="276011"/>
          </a:xfrm>
          <a:prstGeom prst="straightConnector1">
            <a:avLst/>
          </a:prstGeom>
          <a:noFill/>
          <a:ln w="28575" cap="flat" cmpd="sng">
            <a:solidFill>
              <a:schemeClr val="accent1"/>
            </a:solidFill>
            <a:prstDash val="solid"/>
            <a:miter lim="800000"/>
            <a:headEnd type="none" w="sm" len="sm"/>
            <a:tailEnd type="triangle" w="med" len="med"/>
          </a:ln>
        </p:spPr>
      </p:cxnSp>
      <p:cxnSp>
        <p:nvCxnSpPr>
          <p:cNvPr id="73" name="Google Shape;73;p8"/>
          <p:cNvCxnSpPr>
            <a:cxnSpLocks/>
            <a:stCxn id="66" idx="3"/>
            <a:endCxn id="65" idx="1"/>
          </p:cNvCxnSpPr>
          <p:nvPr/>
        </p:nvCxnSpPr>
        <p:spPr>
          <a:xfrm flipV="1">
            <a:off x="2585060" y="3982936"/>
            <a:ext cx="374858" cy="639192"/>
          </a:xfrm>
          <a:prstGeom prst="straightConnector1">
            <a:avLst/>
          </a:prstGeom>
          <a:noFill/>
          <a:ln w="28575" cap="flat" cmpd="sng">
            <a:solidFill>
              <a:schemeClr val="accent1"/>
            </a:solidFill>
            <a:prstDash val="solid"/>
            <a:miter lim="800000"/>
            <a:headEnd type="none" w="sm" len="sm"/>
            <a:tailEnd type="triangle" w="med" len="med"/>
          </a:ln>
        </p:spPr>
      </p:cxnSp>
      <p:cxnSp>
        <p:nvCxnSpPr>
          <p:cNvPr id="74" name="Google Shape;74;p8"/>
          <p:cNvCxnSpPr>
            <a:cxnSpLocks/>
          </p:cNvCxnSpPr>
          <p:nvPr/>
        </p:nvCxnSpPr>
        <p:spPr>
          <a:xfrm>
            <a:off x="2466263" y="2522211"/>
            <a:ext cx="493655" cy="0"/>
          </a:xfrm>
          <a:prstGeom prst="straightConnector1">
            <a:avLst/>
          </a:prstGeom>
          <a:noFill/>
          <a:ln w="28575" cap="flat" cmpd="sng">
            <a:solidFill>
              <a:schemeClr val="accent1"/>
            </a:solidFill>
            <a:prstDash val="solid"/>
            <a:miter lim="800000"/>
            <a:headEnd type="none" w="sm" len="sm"/>
            <a:tailEnd type="triangle" w="med" len="med"/>
          </a:ln>
        </p:spPr>
      </p:cxnSp>
      <p:sp>
        <p:nvSpPr>
          <p:cNvPr id="75" name="Google Shape;75;p8"/>
          <p:cNvSpPr txBox="1"/>
          <p:nvPr/>
        </p:nvSpPr>
        <p:spPr>
          <a:xfrm>
            <a:off x="2390930" y="2539459"/>
            <a:ext cx="104907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Inform</a:t>
            </a:r>
            <a:endParaRPr sz="1050" dirty="0"/>
          </a:p>
        </p:txBody>
      </p:sp>
      <p:grpSp>
        <p:nvGrpSpPr>
          <p:cNvPr id="19" name="Group 18">
            <a:extLst>
              <a:ext uri="{FF2B5EF4-FFF2-40B4-BE49-F238E27FC236}">
                <a16:creationId xmlns:a16="http://schemas.microsoft.com/office/drawing/2014/main" id="{11C5EB50-776F-8340-B29C-193E662F25AF}"/>
              </a:ext>
            </a:extLst>
          </p:cNvPr>
          <p:cNvGrpSpPr/>
          <p:nvPr/>
        </p:nvGrpSpPr>
        <p:grpSpPr>
          <a:xfrm>
            <a:off x="337619" y="1949930"/>
            <a:ext cx="2128644" cy="1759259"/>
            <a:chOff x="6493407" y="1829928"/>
            <a:chExt cx="5222645" cy="4316355"/>
          </a:xfrm>
        </p:grpSpPr>
        <p:pic>
          <p:nvPicPr>
            <p:cNvPr id="20" name="Picture 2">
              <a:extLst>
                <a:ext uri="{FF2B5EF4-FFF2-40B4-BE49-F238E27FC236}">
                  <a16:creationId xmlns:a16="http://schemas.microsoft.com/office/drawing/2014/main" id="{9BA255A4-4C61-D743-9A95-19DB6C02A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41" t="34839" b="32950"/>
            <a:stretch/>
          </p:blipFill>
          <p:spPr bwMode="auto">
            <a:xfrm>
              <a:off x="6493407" y="1829928"/>
              <a:ext cx="5222645" cy="431635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776616-811D-254F-89E3-52BA52A56D16}"/>
                </a:ext>
              </a:extLst>
            </p:cNvPr>
            <p:cNvSpPr/>
            <p:nvPr/>
          </p:nvSpPr>
          <p:spPr>
            <a:xfrm>
              <a:off x="6493407" y="1829928"/>
              <a:ext cx="443421" cy="198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EE538C84-8D51-B048-970C-6802F8E6C912}"/>
              </a:ext>
            </a:extLst>
          </p:cNvPr>
          <p:cNvSpPr/>
          <p:nvPr/>
        </p:nvSpPr>
        <p:spPr>
          <a:xfrm>
            <a:off x="206941" y="1141333"/>
            <a:ext cx="11577432" cy="400110"/>
          </a:xfrm>
          <a:prstGeom prst="rect">
            <a:avLst/>
          </a:prstGeom>
        </p:spPr>
        <p:txBody>
          <a:bodyPr wrap="square">
            <a:spAutoFit/>
          </a:bodyPr>
          <a:lstStyle/>
          <a:p>
            <a:r>
              <a:rPr lang="en-US" sz="2000" b="1" dirty="0"/>
              <a:t>Diverse 21st-century energy market futures due to uncertain terrestrial ecosystem carbon sink</a:t>
            </a:r>
          </a:p>
        </p:txBody>
      </p:sp>
      <p:sp>
        <p:nvSpPr>
          <p:cNvPr id="57" name="Google Shape;61;p8">
            <a:extLst>
              <a:ext uri="{FF2B5EF4-FFF2-40B4-BE49-F238E27FC236}">
                <a16:creationId xmlns:a16="http://schemas.microsoft.com/office/drawing/2014/main" id="{545C26C4-BD30-9E48-9DB0-9408E967D14A}"/>
              </a:ext>
            </a:extLst>
          </p:cNvPr>
          <p:cNvSpPr txBox="1"/>
          <p:nvPr/>
        </p:nvSpPr>
        <p:spPr>
          <a:xfrm>
            <a:off x="575776" y="3719466"/>
            <a:ext cx="169101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chemeClr val="dk1"/>
                </a:solidFill>
                <a:latin typeface="Calibri"/>
                <a:ea typeface="Calibri"/>
                <a:cs typeface="Calibri"/>
                <a:sym typeface="Calibri"/>
              </a:rPr>
              <a:t>TRENDY model ensembles</a:t>
            </a:r>
            <a:endParaRPr sz="1000" dirty="0"/>
          </a:p>
        </p:txBody>
      </p:sp>
      <p:pic>
        <p:nvPicPr>
          <p:cNvPr id="76" name="Google Shape;96;p10" descr="A picture containing chart&#10;&#10;Description automatically generated">
            <a:extLst>
              <a:ext uri="{FF2B5EF4-FFF2-40B4-BE49-F238E27FC236}">
                <a16:creationId xmlns:a16="http://schemas.microsoft.com/office/drawing/2014/main" id="{8C64971F-9687-D948-B55C-03EF4A429650}"/>
              </a:ext>
            </a:extLst>
          </p:cNvPr>
          <p:cNvPicPr preferRelativeResize="0"/>
          <p:nvPr/>
        </p:nvPicPr>
        <p:blipFill rotWithShape="1">
          <a:blip r:embed="rId4">
            <a:alphaModFix/>
          </a:blip>
          <a:srcRect/>
          <a:stretch/>
        </p:blipFill>
        <p:spPr>
          <a:xfrm>
            <a:off x="9182117" y="1703576"/>
            <a:ext cx="2602256" cy="1517983"/>
          </a:xfrm>
          <a:prstGeom prst="rect">
            <a:avLst/>
          </a:prstGeom>
          <a:noFill/>
          <a:ln>
            <a:noFill/>
          </a:ln>
        </p:spPr>
      </p:pic>
      <p:pic>
        <p:nvPicPr>
          <p:cNvPr id="77" name="Google Shape;104;p11">
            <a:extLst>
              <a:ext uri="{FF2B5EF4-FFF2-40B4-BE49-F238E27FC236}">
                <a16:creationId xmlns:a16="http://schemas.microsoft.com/office/drawing/2014/main" id="{30567030-1AE3-BE43-98D6-57E21B79BBB6}"/>
              </a:ext>
            </a:extLst>
          </p:cNvPr>
          <p:cNvPicPr preferRelativeResize="0"/>
          <p:nvPr/>
        </p:nvPicPr>
        <p:blipFill rotWithShape="1">
          <a:blip r:embed="rId5">
            <a:alphaModFix/>
          </a:blip>
          <a:srcRect/>
          <a:stretch/>
        </p:blipFill>
        <p:spPr>
          <a:xfrm>
            <a:off x="8975174" y="3558652"/>
            <a:ext cx="2986941" cy="2918117"/>
          </a:xfrm>
          <a:prstGeom prst="rect">
            <a:avLst/>
          </a:prstGeom>
          <a:noFill/>
          <a:ln>
            <a:noFill/>
          </a:ln>
        </p:spPr>
      </p:pic>
      <p:pic>
        <p:nvPicPr>
          <p:cNvPr id="78" name="Google Shape;80;p9" descr="Chart&#10;&#10;Description automatically generated">
            <a:extLst>
              <a:ext uri="{FF2B5EF4-FFF2-40B4-BE49-F238E27FC236}">
                <a16:creationId xmlns:a16="http://schemas.microsoft.com/office/drawing/2014/main" id="{4BC3CF1F-4533-E049-B10A-7368E8F82F7F}"/>
              </a:ext>
            </a:extLst>
          </p:cNvPr>
          <p:cNvPicPr preferRelativeResize="0"/>
          <p:nvPr/>
        </p:nvPicPr>
        <p:blipFill rotWithShape="1">
          <a:blip r:embed="rId6">
            <a:alphaModFix/>
          </a:blip>
          <a:srcRect/>
          <a:stretch/>
        </p:blipFill>
        <p:spPr>
          <a:xfrm>
            <a:off x="4910610" y="2012742"/>
            <a:ext cx="3936587" cy="3936587"/>
          </a:xfrm>
          <a:prstGeom prst="rect">
            <a:avLst/>
          </a:prstGeom>
          <a:noFill/>
          <a:ln>
            <a:noFill/>
          </a:ln>
        </p:spPr>
      </p:pic>
      <p:sp>
        <p:nvSpPr>
          <p:cNvPr id="79" name="Google Shape;83;p9">
            <a:extLst>
              <a:ext uri="{FF2B5EF4-FFF2-40B4-BE49-F238E27FC236}">
                <a16:creationId xmlns:a16="http://schemas.microsoft.com/office/drawing/2014/main" id="{F3F72879-3D6B-7148-9809-59B42A327D26}"/>
              </a:ext>
            </a:extLst>
          </p:cNvPr>
          <p:cNvSpPr txBox="1"/>
          <p:nvPr/>
        </p:nvSpPr>
        <p:spPr>
          <a:xfrm>
            <a:off x="7542669" y="4762600"/>
            <a:ext cx="1304528"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Projected future energy generations (TW/h) </a:t>
            </a:r>
            <a:endParaRPr sz="1400" dirty="0"/>
          </a:p>
        </p:txBody>
      </p:sp>
      <p:sp>
        <p:nvSpPr>
          <p:cNvPr id="48" name="TextBox 47">
            <a:extLst>
              <a:ext uri="{FF2B5EF4-FFF2-40B4-BE49-F238E27FC236}">
                <a16:creationId xmlns:a16="http://schemas.microsoft.com/office/drawing/2014/main" id="{A438B50C-A324-3649-ADC1-FB1931625E6F}"/>
              </a:ext>
            </a:extLst>
          </p:cNvPr>
          <p:cNvSpPr txBox="1"/>
          <p:nvPr/>
        </p:nvSpPr>
        <p:spPr>
          <a:xfrm>
            <a:off x="9446167" y="1907852"/>
            <a:ext cx="1606530" cy="276999"/>
          </a:xfrm>
          <a:prstGeom prst="rect">
            <a:avLst/>
          </a:prstGeom>
          <a:noFill/>
        </p:spPr>
        <p:txBody>
          <a:bodyPr wrap="none" rtlCol="0">
            <a:spAutoFit/>
          </a:bodyPr>
          <a:lstStyle/>
          <a:p>
            <a:r>
              <a:rPr lang="en-US" sz="1200" dirty="0"/>
              <a:t>Carbon price in 2100</a:t>
            </a:r>
          </a:p>
        </p:txBody>
      </p:sp>
      <p:sp>
        <p:nvSpPr>
          <p:cNvPr id="49" name="Rectangle 48">
            <a:extLst>
              <a:ext uri="{FF2B5EF4-FFF2-40B4-BE49-F238E27FC236}">
                <a16:creationId xmlns:a16="http://schemas.microsoft.com/office/drawing/2014/main" id="{1B2739AB-E197-1640-BC4D-A623E3FEB13E}"/>
              </a:ext>
            </a:extLst>
          </p:cNvPr>
          <p:cNvSpPr/>
          <p:nvPr/>
        </p:nvSpPr>
        <p:spPr>
          <a:xfrm>
            <a:off x="9399784" y="4872609"/>
            <a:ext cx="2008467" cy="1158779"/>
          </a:xfrm>
          <a:prstGeom prst="rect">
            <a:avLst/>
          </a:prstGeom>
        </p:spPr>
        <p:txBody>
          <a:bodyPr wrap="square">
            <a:spAutoFit/>
          </a:bodyPr>
          <a:lstStyle/>
          <a:p>
            <a:pPr lvl="0">
              <a:lnSpc>
                <a:spcPct val="90000"/>
              </a:lnSpc>
              <a:buClr>
                <a:schemeClr val="dk1"/>
              </a:buClr>
              <a:buSzPts val="2400"/>
            </a:pPr>
            <a:r>
              <a:rPr lang="en-US" sz="1100" dirty="0"/>
              <a:t>If we reduce 10% of NBP uncertainty, we could reduce the carbon price uncertainty by $166/t CO</a:t>
            </a:r>
            <a:r>
              <a:rPr lang="en-US" sz="1100" baseline="-25000" dirty="0"/>
              <a:t>2</a:t>
            </a:r>
            <a:r>
              <a:rPr lang="en-US" sz="1100" dirty="0"/>
              <a:t>e (2010 equivalent) - ~430 trillion dollars if consider taxing all current fossil fuel emissions</a:t>
            </a:r>
          </a:p>
        </p:txBody>
      </p:sp>
      <p:sp>
        <p:nvSpPr>
          <p:cNvPr id="50" name="TextBox 49">
            <a:extLst>
              <a:ext uri="{FF2B5EF4-FFF2-40B4-BE49-F238E27FC236}">
                <a16:creationId xmlns:a16="http://schemas.microsoft.com/office/drawing/2014/main" id="{52F77E0B-4FBC-D94A-AE29-07DE657C1D17}"/>
              </a:ext>
            </a:extLst>
          </p:cNvPr>
          <p:cNvSpPr txBox="1"/>
          <p:nvPr/>
        </p:nvSpPr>
        <p:spPr>
          <a:xfrm>
            <a:off x="253189" y="6419283"/>
            <a:ext cx="2534668" cy="307777"/>
          </a:xfrm>
          <a:prstGeom prst="rect">
            <a:avLst/>
          </a:prstGeom>
          <a:noFill/>
        </p:spPr>
        <p:txBody>
          <a:bodyPr wrap="none" rtlCol="0">
            <a:spAutoFit/>
          </a:bodyPr>
          <a:lstStyle/>
          <a:p>
            <a:r>
              <a:rPr lang="en-US" dirty="0"/>
              <a:t>Min Chen (80NSSC21K1702)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0C74F-1928-5442-ACCF-C95C01A92AD8}"/>
              </a:ext>
            </a:extLst>
          </p:cNvPr>
          <p:cNvSpPr/>
          <p:nvPr/>
        </p:nvSpPr>
        <p:spPr>
          <a:xfrm>
            <a:off x="519952" y="1254899"/>
            <a:ext cx="11057478" cy="646331"/>
          </a:xfrm>
          <a:prstGeom prst="rect">
            <a:avLst/>
          </a:prstGeom>
        </p:spPr>
        <p:txBody>
          <a:bodyPr wrap="square">
            <a:spAutoFit/>
          </a:bodyPr>
          <a:lstStyle/>
          <a:p>
            <a:r>
              <a:rPr lang="en-US" sz="1800" b="1" dirty="0">
                <a:latin typeface="+mj-lt"/>
                <a:cs typeface="Calibri" panose="020F0502020204030204" pitchFamily="34" charset="0"/>
              </a:rPr>
              <a:t>Uncertain spatial pattern of future land use and land cover change in the </a:t>
            </a:r>
            <a:r>
              <a:rPr lang="en-US" sz="1800" b="1" dirty="0" err="1">
                <a:latin typeface="+mj-lt"/>
                <a:cs typeface="Calibri" panose="020F0502020204030204" pitchFamily="34" charset="0"/>
              </a:rPr>
              <a:t>ABoVE</a:t>
            </a:r>
            <a:r>
              <a:rPr lang="en-US" sz="1800" b="1" dirty="0">
                <a:latin typeface="+mj-lt"/>
                <a:cs typeface="Calibri" panose="020F0502020204030204" pitchFamily="34" charset="0"/>
              </a:rPr>
              <a:t> domain and its impacts on terrestrial ecosystem carbon cycle</a:t>
            </a:r>
            <a:endParaRPr lang="en-US" sz="1800" dirty="0">
              <a:latin typeface="+mj-lt"/>
              <a:cs typeface="Calibri" panose="020F0502020204030204" pitchFamily="34" charset="0"/>
            </a:endParaRPr>
          </a:p>
        </p:txBody>
      </p:sp>
      <p:pic>
        <p:nvPicPr>
          <p:cNvPr id="7" name="Graphic 6" descr="Agriculture with solid fill">
            <a:extLst>
              <a:ext uri="{FF2B5EF4-FFF2-40B4-BE49-F238E27FC236}">
                <a16:creationId xmlns:a16="http://schemas.microsoft.com/office/drawing/2014/main" id="{990A23A0-51E3-9B46-B0BC-D0D4DFFE5B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6766" y="2395497"/>
            <a:ext cx="914400" cy="914400"/>
          </a:xfrm>
          <a:prstGeom prst="rect">
            <a:avLst/>
          </a:prstGeom>
        </p:spPr>
      </p:pic>
      <p:pic>
        <p:nvPicPr>
          <p:cNvPr id="9" name="Graphic 8" descr="City with solid fill">
            <a:extLst>
              <a:ext uri="{FF2B5EF4-FFF2-40B4-BE49-F238E27FC236}">
                <a16:creationId xmlns:a16="http://schemas.microsoft.com/office/drawing/2014/main" id="{4B0DB592-B526-5E47-B94E-A1C83E51E2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0804" y="2514600"/>
            <a:ext cx="914400" cy="914400"/>
          </a:xfrm>
          <a:prstGeom prst="rect">
            <a:avLst/>
          </a:prstGeom>
        </p:spPr>
      </p:pic>
      <p:sp>
        <p:nvSpPr>
          <p:cNvPr id="10" name="TextBox 9">
            <a:extLst>
              <a:ext uri="{FF2B5EF4-FFF2-40B4-BE49-F238E27FC236}">
                <a16:creationId xmlns:a16="http://schemas.microsoft.com/office/drawing/2014/main" id="{02E15114-444C-0942-8A46-69D470A53878}"/>
              </a:ext>
            </a:extLst>
          </p:cNvPr>
          <p:cNvSpPr txBox="1"/>
          <p:nvPr/>
        </p:nvSpPr>
        <p:spPr>
          <a:xfrm>
            <a:off x="688552" y="3311818"/>
            <a:ext cx="1378904" cy="307777"/>
          </a:xfrm>
          <a:prstGeom prst="rect">
            <a:avLst/>
          </a:prstGeom>
          <a:noFill/>
        </p:spPr>
        <p:txBody>
          <a:bodyPr wrap="none" rtlCol="0">
            <a:spAutoFit/>
          </a:bodyPr>
          <a:lstStyle/>
          <a:p>
            <a:r>
              <a:rPr lang="en-US" dirty="0"/>
              <a:t>Human system</a:t>
            </a:r>
          </a:p>
        </p:txBody>
      </p:sp>
      <p:sp>
        <p:nvSpPr>
          <p:cNvPr id="11" name="TextBox 10">
            <a:extLst>
              <a:ext uri="{FF2B5EF4-FFF2-40B4-BE49-F238E27FC236}">
                <a16:creationId xmlns:a16="http://schemas.microsoft.com/office/drawing/2014/main" id="{B036BE71-EA4F-D541-827E-9A52A710EC6F}"/>
              </a:ext>
            </a:extLst>
          </p:cNvPr>
          <p:cNvSpPr txBox="1"/>
          <p:nvPr/>
        </p:nvSpPr>
        <p:spPr>
          <a:xfrm>
            <a:off x="2299708" y="3311818"/>
            <a:ext cx="1378904" cy="307777"/>
          </a:xfrm>
          <a:prstGeom prst="rect">
            <a:avLst/>
          </a:prstGeom>
          <a:noFill/>
        </p:spPr>
        <p:txBody>
          <a:bodyPr wrap="none" rtlCol="0">
            <a:spAutoFit/>
          </a:bodyPr>
          <a:lstStyle/>
          <a:p>
            <a:r>
              <a:rPr lang="en-US" dirty="0"/>
              <a:t>Natural system</a:t>
            </a:r>
          </a:p>
        </p:txBody>
      </p:sp>
      <p:cxnSp>
        <p:nvCxnSpPr>
          <p:cNvPr id="13" name="Elbow Connector 12">
            <a:extLst>
              <a:ext uri="{FF2B5EF4-FFF2-40B4-BE49-F238E27FC236}">
                <a16:creationId xmlns:a16="http://schemas.microsoft.com/office/drawing/2014/main" id="{347DBAF8-E447-4140-B9B7-665669BDF83F}"/>
              </a:ext>
            </a:extLst>
          </p:cNvPr>
          <p:cNvCxnSpPr>
            <a:stCxn id="10" idx="2"/>
            <a:endCxn id="11" idx="2"/>
          </p:cNvCxnSpPr>
          <p:nvPr/>
        </p:nvCxnSpPr>
        <p:spPr>
          <a:xfrm rot="16200000" flipH="1">
            <a:off x="2183582" y="2814017"/>
            <a:ext cx="12700" cy="1611156"/>
          </a:xfrm>
          <a:prstGeom prst="bentConnector3">
            <a:avLst>
              <a:gd name="adj1" fmla="val 18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BBD48A8-3780-E045-9236-62D26E7A44B0}"/>
              </a:ext>
            </a:extLst>
          </p:cNvPr>
          <p:cNvCxnSpPr>
            <a:cxnSpLocks/>
            <a:stCxn id="7" idx="0"/>
            <a:endCxn id="9" idx="0"/>
          </p:cNvCxnSpPr>
          <p:nvPr/>
        </p:nvCxnSpPr>
        <p:spPr>
          <a:xfrm rot="16200000" flipH="1" flipV="1">
            <a:off x="2121433" y="1652067"/>
            <a:ext cx="119103" cy="1605962"/>
          </a:xfrm>
          <a:prstGeom prst="bentConnector3">
            <a:avLst>
              <a:gd name="adj1" fmla="val -19193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05A51E-EE64-C849-9DAE-41079FE86DE7}"/>
              </a:ext>
            </a:extLst>
          </p:cNvPr>
          <p:cNvSpPr txBox="1"/>
          <p:nvPr/>
        </p:nvSpPr>
        <p:spPr>
          <a:xfrm>
            <a:off x="1786484" y="1901230"/>
            <a:ext cx="788999" cy="261610"/>
          </a:xfrm>
          <a:prstGeom prst="rect">
            <a:avLst/>
          </a:prstGeom>
          <a:noFill/>
        </p:spPr>
        <p:txBody>
          <a:bodyPr wrap="none" rtlCol="0">
            <a:spAutoFit/>
          </a:bodyPr>
          <a:lstStyle/>
          <a:p>
            <a:r>
              <a:rPr lang="en-US" sz="1100" dirty="0"/>
              <a:t>Land sink</a:t>
            </a:r>
          </a:p>
        </p:txBody>
      </p:sp>
      <p:sp>
        <p:nvSpPr>
          <p:cNvPr id="23" name="TextBox 22">
            <a:extLst>
              <a:ext uri="{FF2B5EF4-FFF2-40B4-BE49-F238E27FC236}">
                <a16:creationId xmlns:a16="http://schemas.microsoft.com/office/drawing/2014/main" id="{3AAD5643-C262-8F49-8F6E-34E5739D146B}"/>
              </a:ext>
            </a:extLst>
          </p:cNvPr>
          <p:cNvSpPr txBox="1"/>
          <p:nvPr/>
        </p:nvSpPr>
        <p:spPr>
          <a:xfrm>
            <a:off x="1877229" y="3832648"/>
            <a:ext cx="649537" cy="261610"/>
          </a:xfrm>
          <a:prstGeom prst="rect">
            <a:avLst/>
          </a:prstGeom>
          <a:noFill/>
        </p:spPr>
        <p:txBody>
          <a:bodyPr wrap="none" rtlCol="0">
            <a:spAutoFit/>
          </a:bodyPr>
          <a:lstStyle/>
          <a:p>
            <a:r>
              <a:rPr lang="en-US" sz="1100" dirty="0"/>
              <a:t>LULCC</a:t>
            </a:r>
          </a:p>
        </p:txBody>
      </p:sp>
      <p:sp>
        <p:nvSpPr>
          <p:cNvPr id="24" name="TextBox 23">
            <a:extLst>
              <a:ext uri="{FF2B5EF4-FFF2-40B4-BE49-F238E27FC236}">
                <a16:creationId xmlns:a16="http://schemas.microsoft.com/office/drawing/2014/main" id="{21AB3A03-6106-9245-A1C5-876FFDDAE45A}"/>
              </a:ext>
            </a:extLst>
          </p:cNvPr>
          <p:cNvSpPr txBox="1"/>
          <p:nvPr/>
        </p:nvSpPr>
        <p:spPr>
          <a:xfrm>
            <a:off x="798471" y="2395497"/>
            <a:ext cx="521297" cy="307777"/>
          </a:xfrm>
          <a:prstGeom prst="rect">
            <a:avLst/>
          </a:prstGeom>
          <a:noFill/>
        </p:spPr>
        <p:txBody>
          <a:bodyPr wrap="none" rtlCol="0">
            <a:spAutoFit/>
          </a:bodyPr>
          <a:lstStyle/>
          <a:p>
            <a:r>
              <a:rPr lang="en-US" dirty="0">
                <a:latin typeface="Abadi MT Condensed Light" panose="020B0306030101010103" pitchFamily="34" charset="77"/>
              </a:rPr>
              <a:t>GCAM</a:t>
            </a:r>
          </a:p>
        </p:txBody>
      </p:sp>
      <p:sp>
        <p:nvSpPr>
          <p:cNvPr id="25" name="TextBox 24">
            <a:extLst>
              <a:ext uri="{FF2B5EF4-FFF2-40B4-BE49-F238E27FC236}">
                <a16:creationId xmlns:a16="http://schemas.microsoft.com/office/drawing/2014/main" id="{176B20D2-EB2F-0E4C-B968-4A63758DCEB7}"/>
              </a:ext>
            </a:extLst>
          </p:cNvPr>
          <p:cNvSpPr txBox="1"/>
          <p:nvPr/>
        </p:nvSpPr>
        <p:spPr>
          <a:xfrm>
            <a:off x="2276820" y="2393783"/>
            <a:ext cx="514885" cy="307777"/>
          </a:xfrm>
          <a:prstGeom prst="rect">
            <a:avLst/>
          </a:prstGeom>
          <a:noFill/>
        </p:spPr>
        <p:txBody>
          <a:bodyPr wrap="none" rtlCol="0">
            <a:spAutoFit/>
          </a:bodyPr>
          <a:lstStyle/>
          <a:p>
            <a:r>
              <a:rPr lang="en-US" dirty="0">
                <a:latin typeface="Abadi MT Condensed Light" panose="020B0306030101010103" pitchFamily="34" charset="77"/>
              </a:rPr>
              <a:t>CLM5</a:t>
            </a:r>
          </a:p>
        </p:txBody>
      </p:sp>
      <p:sp>
        <p:nvSpPr>
          <p:cNvPr id="26" name="TextBox 25">
            <a:extLst>
              <a:ext uri="{FF2B5EF4-FFF2-40B4-BE49-F238E27FC236}">
                <a16:creationId xmlns:a16="http://schemas.microsoft.com/office/drawing/2014/main" id="{B8B84464-92BA-4440-AB4D-F0E26E8F57E9}"/>
              </a:ext>
            </a:extLst>
          </p:cNvPr>
          <p:cNvSpPr txBox="1"/>
          <p:nvPr/>
        </p:nvSpPr>
        <p:spPr>
          <a:xfrm>
            <a:off x="4034950" y="2393783"/>
            <a:ext cx="1175061" cy="523220"/>
          </a:xfrm>
          <a:prstGeom prst="rect">
            <a:avLst/>
          </a:prstGeom>
          <a:noFill/>
        </p:spPr>
        <p:txBody>
          <a:bodyPr wrap="square" rtlCol="0">
            <a:spAutoFit/>
          </a:bodyPr>
          <a:lstStyle/>
          <a:p>
            <a:pPr algn="r"/>
            <a:r>
              <a:rPr lang="en-US" dirty="0">
                <a:latin typeface="Abadi MT Condensed Light" panose="020B0306030101010103" pitchFamily="34" charset="77"/>
              </a:rPr>
              <a:t>GCAM projected regional LULCC</a:t>
            </a:r>
          </a:p>
        </p:txBody>
      </p:sp>
      <p:sp>
        <p:nvSpPr>
          <p:cNvPr id="27" name="TextBox 26">
            <a:extLst>
              <a:ext uri="{FF2B5EF4-FFF2-40B4-BE49-F238E27FC236}">
                <a16:creationId xmlns:a16="http://schemas.microsoft.com/office/drawing/2014/main" id="{AD612888-50CD-E34A-A9C1-7ACF0C6F1E0B}"/>
              </a:ext>
            </a:extLst>
          </p:cNvPr>
          <p:cNvSpPr txBox="1"/>
          <p:nvPr/>
        </p:nvSpPr>
        <p:spPr>
          <a:xfrm>
            <a:off x="5506888" y="2501491"/>
            <a:ext cx="489236" cy="307777"/>
          </a:xfrm>
          <a:prstGeom prst="rect">
            <a:avLst/>
          </a:prstGeom>
          <a:noFill/>
        </p:spPr>
        <p:txBody>
          <a:bodyPr wrap="none" rtlCol="0">
            <a:spAutoFit/>
          </a:bodyPr>
          <a:lstStyle/>
          <a:p>
            <a:r>
              <a:rPr lang="en-US" sz="1400" dirty="0">
                <a:latin typeface="Abadi MT Condensed Light" panose="020B0306030101010103" pitchFamily="34" charset="77"/>
              </a:rPr>
              <a:t>FLUS</a:t>
            </a:r>
          </a:p>
        </p:txBody>
      </p:sp>
      <p:sp>
        <p:nvSpPr>
          <p:cNvPr id="28" name="TextBox 27">
            <a:extLst>
              <a:ext uri="{FF2B5EF4-FFF2-40B4-BE49-F238E27FC236}">
                <a16:creationId xmlns:a16="http://schemas.microsoft.com/office/drawing/2014/main" id="{2498CCE7-513A-0643-8AF6-DA6D696BA676}"/>
              </a:ext>
            </a:extLst>
          </p:cNvPr>
          <p:cNvSpPr txBox="1"/>
          <p:nvPr/>
        </p:nvSpPr>
        <p:spPr>
          <a:xfrm>
            <a:off x="5506888" y="2870919"/>
            <a:ext cx="697627" cy="307777"/>
          </a:xfrm>
          <a:prstGeom prst="rect">
            <a:avLst/>
          </a:prstGeom>
          <a:noFill/>
        </p:spPr>
        <p:txBody>
          <a:bodyPr wrap="none" rtlCol="0">
            <a:spAutoFit/>
          </a:bodyPr>
          <a:lstStyle/>
          <a:p>
            <a:r>
              <a:rPr lang="en-US" sz="1400" dirty="0">
                <a:latin typeface="Abadi MT Condensed Light" panose="020B0306030101010103" pitchFamily="34" charset="77"/>
              </a:rPr>
              <a:t>Demeter</a:t>
            </a:r>
          </a:p>
        </p:txBody>
      </p:sp>
      <p:sp>
        <p:nvSpPr>
          <p:cNvPr id="29" name="TextBox 28">
            <a:extLst>
              <a:ext uri="{FF2B5EF4-FFF2-40B4-BE49-F238E27FC236}">
                <a16:creationId xmlns:a16="http://schemas.microsoft.com/office/drawing/2014/main" id="{49DC8CE3-0A5D-0047-AB76-AB86DC584D18}"/>
              </a:ext>
            </a:extLst>
          </p:cNvPr>
          <p:cNvSpPr txBox="1"/>
          <p:nvPr/>
        </p:nvSpPr>
        <p:spPr>
          <a:xfrm>
            <a:off x="6505814" y="2495619"/>
            <a:ext cx="1691489" cy="307777"/>
          </a:xfrm>
          <a:prstGeom prst="rect">
            <a:avLst/>
          </a:prstGeom>
          <a:noFill/>
        </p:spPr>
        <p:txBody>
          <a:bodyPr wrap="none" rtlCol="0">
            <a:spAutoFit/>
          </a:bodyPr>
          <a:lstStyle/>
          <a:p>
            <a:r>
              <a:rPr lang="en-US" sz="1400" dirty="0">
                <a:latin typeface="Abadi MT Condensed Light" panose="020B0306030101010103" pitchFamily="34" charset="77"/>
              </a:rPr>
              <a:t>Gridded LULCC with FLUS</a:t>
            </a:r>
          </a:p>
        </p:txBody>
      </p:sp>
      <p:cxnSp>
        <p:nvCxnSpPr>
          <p:cNvPr id="31" name="Straight Arrow Connector 30">
            <a:extLst>
              <a:ext uri="{FF2B5EF4-FFF2-40B4-BE49-F238E27FC236}">
                <a16:creationId xmlns:a16="http://schemas.microsoft.com/office/drawing/2014/main" id="{941096AF-8A5E-594A-AD55-0D9F3718EFC7}"/>
              </a:ext>
            </a:extLst>
          </p:cNvPr>
          <p:cNvCxnSpPr>
            <a:cxnSpLocks/>
            <a:stCxn id="26" idx="3"/>
            <a:endCxn id="27" idx="1"/>
          </p:cNvCxnSpPr>
          <p:nvPr/>
        </p:nvCxnSpPr>
        <p:spPr>
          <a:xfrm flipV="1">
            <a:off x="5210011" y="2655380"/>
            <a:ext cx="296877" cy="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Elbow Connector 31">
            <a:extLst>
              <a:ext uri="{FF2B5EF4-FFF2-40B4-BE49-F238E27FC236}">
                <a16:creationId xmlns:a16="http://schemas.microsoft.com/office/drawing/2014/main" id="{A697EE1F-CFE2-F74A-90BB-AC579D167A08}"/>
              </a:ext>
            </a:extLst>
          </p:cNvPr>
          <p:cNvCxnSpPr>
            <a:cxnSpLocks/>
            <a:stCxn id="26" idx="3"/>
            <a:endCxn id="28" idx="1"/>
          </p:cNvCxnSpPr>
          <p:nvPr/>
        </p:nvCxnSpPr>
        <p:spPr>
          <a:xfrm>
            <a:off x="5210011" y="2655393"/>
            <a:ext cx="296877" cy="36941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F95493-CB16-C842-A4F7-F8E3967545E2}"/>
              </a:ext>
            </a:extLst>
          </p:cNvPr>
          <p:cNvCxnSpPr>
            <a:cxnSpLocks/>
            <a:stCxn id="27" idx="3"/>
            <a:endCxn id="29" idx="1"/>
          </p:cNvCxnSpPr>
          <p:nvPr/>
        </p:nvCxnSpPr>
        <p:spPr>
          <a:xfrm flipV="1">
            <a:off x="5996124" y="2649508"/>
            <a:ext cx="509690" cy="58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FA81EE79-60A5-4B44-AD7A-1941BCE45E09}"/>
              </a:ext>
            </a:extLst>
          </p:cNvPr>
          <p:cNvSpPr txBox="1"/>
          <p:nvPr/>
        </p:nvSpPr>
        <p:spPr>
          <a:xfrm>
            <a:off x="6505814" y="2870918"/>
            <a:ext cx="1899879" cy="307777"/>
          </a:xfrm>
          <a:prstGeom prst="rect">
            <a:avLst/>
          </a:prstGeom>
          <a:noFill/>
        </p:spPr>
        <p:txBody>
          <a:bodyPr wrap="none" rtlCol="0">
            <a:spAutoFit/>
          </a:bodyPr>
          <a:lstStyle/>
          <a:p>
            <a:r>
              <a:rPr lang="en-US" sz="1400" dirty="0">
                <a:latin typeface="Abadi MT Condensed Light" panose="020B0306030101010103" pitchFamily="34" charset="77"/>
              </a:rPr>
              <a:t>Gridded LULCC with Demeter</a:t>
            </a:r>
          </a:p>
        </p:txBody>
      </p:sp>
      <p:cxnSp>
        <p:nvCxnSpPr>
          <p:cNvPr id="38" name="Straight Arrow Connector 37">
            <a:extLst>
              <a:ext uri="{FF2B5EF4-FFF2-40B4-BE49-F238E27FC236}">
                <a16:creationId xmlns:a16="http://schemas.microsoft.com/office/drawing/2014/main" id="{7A5B47BE-5F3F-784A-9EAE-47D718C2AD50}"/>
              </a:ext>
            </a:extLst>
          </p:cNvPr>
          <p:cNvCxnSpPr>
            <a:cxnSpLocks/>
            <a:stCxn id="28" idx="3"/>
            <a:endCxn id="37" idx="1"/>
          </p:cNvCxnSpPr>
          <p:nvPr/>
        </p:nvCxnSpPr>
        <p:spPr>
          <a:xfrm flipV="1">
            <a:off x="6204515" y="3024807"/>
            <a:ext cx="30129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7F38D918-23B3-5441-ADD8-A57F63775E61}"/>
              </a:ext>
            </a:extLst>
          </p:cNvPr>
          <p:cNvSpPr txBox="1"/>
          <p:nvPr/>
        </p:nvSpPr>
        <p:spPr>
          <a:xfrm>
            <a:off x="8655981" y="2495618"/>
            <a:ext cx="514885" cy="307777"/>
          </a:xfrm>
          <a:prstGeom prst="rect">
            <a:avLst/>
          </a:prstGeom>
          <a:noFill/>
        </p:spPr>
        <p:txBody>
          <a:bodyPr wrap="none" rtlCol="0">
            <a:spAutoFit/>
          </a:bodyPr>
          <a:lstStyle/>
          <a:p>
            <a:r>
              <a:rPr lang="en-US" sz="1400" dirty="0">
                <a:latin typeface="Abadi MT Condensed Light" panose="020B0306030101010103" pitchFamily="34" charset="77"/>
              </a:rPr>
              <a:t>CLM5</a:t>
            </a:r>
          </a:p>
        </p:txBody>
      </p:sp>
      <p:cxnSp>
        <p:nvCxnSpPr>
          <p:cNvPr id="43" name="Straight Arrow Connector 42">
            <a:extLst>
              <a:ext uri="{FF2B5EF4-FFF2-40B4-BE49-F238E27FC236}">
                <a16:creationId xmlns:a16="http://schemas.microsoft.com/office/drawing/2014/main" id="{590EC8F7-1706-AB4D-968A-E39B3F06CB8F}"/>
              </a:ext>
            </a:extLst>
          </p:cNvPr>
          <p:cNvCxnSpPr>
            <a:cxnSpLocks/>
            <a:stCxn id="29" idx="3"/>
            <a:endCxn id="42" idx="1"/>
          </p:cNvCxnSpPr>
          <p:nvPr/>
        </p:nvCxnSpPr>
        <p:spPr>
          <a:xfrm flipV="1">
            <a:off x="8197303" y="2649507"/>
            <a:ext cx="45867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Elbow Connector 45">
            <a:extLst>
              <a:ext uri="{FF2B5EF4-FFF2-40B4-BE49-F238E27FC236}">
                <a16:creationId xmlns:a16="http://schemas.microsoft.com/office/drawing/2014/main" id="{BCE6576D-CF06-524F-9B66-788A52692C14}"/>
              </a:ext>
            </a:extLst>
          </p:cNvPr>
          <p:cNvCxnSpPr>
            <a:cxnSpLocks/>
            <a:stCxn id="37" idx="3"/>
            <a:endCxn id="42" idx="1"/>
          </p:cNvCxnSpPr>
          <p:nvPr/>
        </p:nvCxnSpPr>
        <p:spPr>
          <a:xfrm flipV="1">
            <a:off x="8405693" y="2649507"/>
            <a:ext cx="250288" cy="37530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913952A-E034-AC40-819B-64CAA5823BB5}"/>
              </a:ext>
            </a:extLst>
          </p:cNvPr>
          <p:cNvSpPr txBox="1"/>
          <p:nvPr/>
        </p:nvSpPr>
        <p:spPr>
          <a:xfrm>
            <a:off x="9237651" y="2495617"/>
            <a:ext cx="998991" cy="307777"/>
          </a:xfrm>
          <a:prstGeom prst="rect">
            <a:avLst/>
          </a:prstGeom>
          <a:noFill/>
        </p:spPr>
        <p:txBody>
          <a:bodyPr wrap="none" rtlCol="0">
            <a:spAutoFit/>
          </a:bodyPr>
          <a:lstStyle/>
          <a:p>
            <a:r>
              <a:rPr lang="en-US" sz="1400" dirty="0">
                <a:latin typeface="Abadi MT Condensed Light" panose="020B0306030101010103" pitchFamily="34" charset="77"/>
              </a:rPr>
              <a:t>Carbon fluxes</a:t>
            </a:r>
          </a:p>
        </p:txBody>
      </p:sp>
      <p:sp>
        <p:nvSpPr>
          <p:cNvPr id="66" name="TextBox 65">
            <a:extLst>
              <a:ext uri="{FF2B5EF4-FFF2-40B4-BE49-F238E27FC236}">
                <a16:creationId xmlns:a16="http://schemas.microsoft.com/office/drawing/2014/main" id="{A2529759-AA23-5045-B585-A5246049F4F4}"/>
              </a:ext>
            </a:extLst>
          </p:cNvPr>
          <p:cNvSpPr txBox="1"/>
          <p:nvPr/>
        </p:nvSpPr>
        <p:spPr>
          <a:xfrm>
            <a:off x="5523893" y="2100797"/>
            <a:ext cx="608731" cy="307777"/>
          </a:xfrm>
          <a:prstGeom prst="rect">
            <a:avLst/>
          </a:prstGeom>
          <a:solidFill>
            <a:schemeClr val="tx1"/>
          </a:solidFill>
        </p:spPr>
        <p:txBody>
          <a:bodyPr wrap="square" rtlCol="0">
            <a:spAutoFit/>
          </a:bodyPr>
          <a:lstStyle/>
          <a:p>
            <a:pPr algn="ctr"/>
            <a:r>
              <a:rPr lang="en-US" sz="700" dirty="0">
                <a:solidFill>
                  <a:schemeClr val="bg1"/>
                </a:solidFill>
              </a:rPr>
              <a:t>Downscaling models</a:t>
            </a:r>
          </a:p>
        </p:txBody>
      </p:sp>
      <p:sp>
        <p:nvSpPr>
          <p:cNvPr id="68" name="Rectangle 67">
            <a:extLst>
              <a:ext uri="{FF2B5EF4-FFF2-40B4-BE49-F238E27FC236}">
                <a16:creationId xmlns:a16="http://schemas.microsoft.com/office/drawing/2014/main" id="{1905116B-9CDE-C84C-93E6-C42EFCEAC073}"/>
              </a:ext>
            </a:extLst>
          </p:cNvPr>
          <p:cNvSpPr/>
          <p:nvPr/>
        </p:nvSpPr>
        <p:spPr>
          <a:xfrm>
            <a:off x="5528999" y="2418628"/>
            <a:ext cx="608731" cy="1123711"/>
          </a:xfrm>
          <a:prstGeom prst="rect">
            <a:avLst/>
          </a:prstGeom>
          <a:solidFill>
            <a:schemeClr val="tx1">
              <a:alpha val="118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FFD268F-2CDA-2142-88D8-DC0EB5404818}"/>
              </a:ext>
            </a:extLst>
          </p:cNvPr>
          <p:cNvSpPr/>
          <p:nvPr/>
        </p:nvSpPr>
        <p:spPr>
          <a:xfrm>
            <a:off x="6572599" y="2439185"/>
            <a:ext cx="1766309" cy="1123711"/>
          </a:xfrm>
          <a:prstGeom prst="rect">
            <a:avLst/>
          </a:prstGeom>
          <a:solidFill>
            <a:schemeClr val="tx1">
              <a:alpha val="118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r>
              <a:rPr lang="en-US" dirty="0"/>
              <a:t>Difference?</a:t>
            </a:r>
          </a:p>
        </p:txBody>
      </p:sp>
      <p:sp>
        <p:nvSpPr>
          <p:cNvPr id="70" name="Rectangle 69">
            <a:extLst>
              <a:ext uri="{FF2B5EF4-FFF2-40B4-BE49-F238E27FC236}">
                <a16:creationId xmlns:a16="http://schemas.microsoft.com/office/drawing/2014/main" id="{C5798210-A4B9-C542-B755-C166EE74A686}"/>
              </a:ext>
            </a:extLst>
          </p:cNvPr>
          <p:cNvSpPr/>
          <p:nvPr/>
        </p:nvSpPr>
        <p:spPr>
          <a:xfrm>
            <a:off x="9098503" y="2424827"/>
            <a:ext cx="1344100" cy="1123711"/>
          </a:xfrm>
          <a:prstGeom prst="rect">
            <a:avLst/>
          </a:prstGeom>
          <a:solidFill>
            <a:schemeClr val="tx1">
              <a:alpha val="118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r>
              <a:rPr lang="en-US" dirty="0"/>
              <a:t>Difference?</a:t>
            </a:r>
          </a:p>
        </p:txBody>
      </p:sp>
      <p:cxnSp>
        <p:nvCxnSpPr>
          <p:cNvPr id="71" name="Straight Arrow Connector 70">
            <a:extLst>
              <a:ext uri="{FF2B5EF4-FFF2-40B4-BE49-F238E27FC236}">
                <a16:creationId xmlns:a16="http://schemas.microsoft.com/office/drawing/2014/main" id="{B9DB5790-FCA6-2A4A-AB1B-256DB54A2902}"/>
              </a:ext>
            </a:extLst>
          </p:cNvPr>
          <p:cNvCxnSpPr>
            <a:cxnSpLocks/>
          </p:cNvCxnSpPr>
          <p:nvPr/>
        </p:nvCxnSpPr>
        <p:spPr>
          <a:xfrm>
            <a:off x="9080675" y="2649506"/>
            <a:ext cx="2293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9" name="Picture 5" descr="图表&#10;&#10;描述已自动生成">
            <a:extLst>
              <a:ext uri="{FF2B5EF4-FFF2-40B4-BE49-F238E27FC236}">
                <a16:creationId xmlns:a16="http://schemas.microsoft.com/office/drawing/2014/main" id="{4F740884-64CD-C44D-AE35-15261511B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6145" y="4193065"/>
            <a:ext cx="3004692" cy="17746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图表&#10;&#10;描述已自动生成">
            <a:extLst>
              <a:ext uri="{FF2B5EF4-FFF2-40B4-BE49-F238E27FC236}">
                <a16:creationId xmlns:a16="http://schemas.microsoft.com/office/drawing/2014/main" id="{EA7C0BB1-5AD9-E845-9242-AE75B24FA1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8731"/>
          <a:stretch/>
        </p:blipFill>
        <p:spPr bwMode="auto">
          <a:xfrm>
            <a:off x="8000735" y="4193065"/>
            <a:ext cx="2441868" cy="1774646"/>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169118D-50A3-BB4F-906A-25F91859B34E}"/>
              </a:ext>
            </a:extLst>
          </p:cNvPr>
          <p:cNvSpPr txBox="1"/>
          <p:nvPr/>
        </p:nvSpPr>
        <p:spPr>
          <a:xfrm>
            <a:off x="5457669" y="6004794"/>
            <a:ext cx="4644887" cy="738664"/>
          </a:xfrm>
          <a:prstGeom prst="rect">
            <a:avLst/>
          </a:prstGeom>
          <a:noFill/>
        </p:spPr>
        <p:txBody>
          <a:bodyPr wrap="square" rtlCol="0">
            <a:spAutoFit/>
          </a:bodyPr>
          <a:lstStyle/>
          <a:p>
            <a:r>
              <a:rPr lang="en-US" sz="1400" dirty="0"/>
              <a:t>Different downscaling methods could result in large differences in the LULCC input for CLM5 and GPP, NEE in the </a:t>
            </a:r>
            <a:r>
              <a:rPr lang="en-US" sz="1400" dirty="0" err="1"/>
              <a:t>ABoVE</a:t>
            </a:r>
            <a:r>
              <a:rPr lang="en-US" sz="1400" dirty="0"/>
              <a:t> domain.</a:t>
            </a:r>
          </a:p>
        </p:txBody>
      </p:sp>
      <p:sp>
        <p:nvSpPr>
          <p:cNvPr id="80" name="TextBox 79">
            <a:extLst>
              <a:ext uri="{FF2B5EF4-FFF2-40B4-BE49-F238E27FC236}">
                <a16:creationId xmlns:a16="http://schemas.microsoft.com/office/drawing/2014/main" id="{CA2A6FA6-DF29-5246-B5EF-D579E8D397A7}"/>
              </a:ext>
            </a:extLst>
          </p:cNvPr>
          <p:cNvSpPr txBox="1"/>
          <p:nvPr/>
        </p:nvSpPr>
        <p:spPr>
          <a:xfrm>
            <a:off x="253189" y="6419283"/>
            <a:ext cx="2534668" cy="307777"/>
          </a:xfrm>
          <a:prstGeom prst="rect">
            <a:avLst/>
          </a:prstGeom>
          <a:noFill/>
        </p:spPr>
        <p:txBody>
          <a:bodyPr wrap="none" rtlCol="0">
            <a:spAutoFit/>
          </a:bodyPr>
          <a:lstStyle/>
          <a:p>
            <a:r>
              <a:rPr lang="en-US" dirty="0"/>
              <a:t>Min Chen (80NSSC21K1702)</a:t>
            </a:r>
          </a:p>
        </p:txBody>
      </p:sp>
      <p:grpSp>
        <p:nvGrpSpPr>
          <p:cNvPr id="5" name="Group 4">
            <a:extLst>
              <a:ext uri="{FF2B5EF4-FFF2-40B4-BE49-F238E27FC236}">
                <a16:creationId xmlns:a16="http://schemas.microsoft.com/office/drawing/2014/main" id="{DC1F4E94-4637-BF64-679F-85AD1A0291F0}"/>
              </a:ext>
            </a:extLst>
          </p:cNvPr>
          <p:cNvGrpSpPr/>
          <p:nvPr/>
        </p:nvGrpSpPr>
        <p:grpSpPr>
          <a:xfrm>
            <a:off x="253189" y="4062697"/>
            <a:ext cx="4840981" cy="2310751"/>
            <a:chOff x="292101" y="741298"/>
            <a:chExt cx="3925669" cy="1873844"/>
          </a:xfrm>
        </p:grpSpPr>
        <p:pic>
          <p:nvPicPr>
            <p:cNvPr id="2" name="Picture 1">
              <a:extLst>
                <a:ext uri="{FF2B5EF4-FFF2-40B4-BE49-F238E27FC236}">
                  <a16:creationId xmlns:a16="http://schemas.microsoft.com/office/drawing/2014/main" id="{42D054A4-1D2F-3911-1079-BF8D39D597F8}"/>
                </a:ext>
              </a:extLst>
            </p:cNvPr>
            <p:cNvPicPr>
              <a:picLocks noChangeAspect="1"/>
            </p:cNvPicPr>
            <p:nvPr/>
          </p:nvPicPr>
          <p:blipFill>
            <a:blip r:embed="rId8"/>
            <a:stretch>
              <a:fillRect/>
            </a:stretch>
          </p:blipFill>
          <p:spPr>
            <a:xfrm>
              <a:off x="292101" y="741298"/>
              <a:ext cx="3912038" cy="1108554"/>
            </a:xfrm>
            <a:prstGeom prst="rect">
              <a:avLst/>
            </a:prstGeom>
          </p:spPr>
        </p:pic>
        <p:pic>
          <p:nvPicPr>
            <p:cNvPr id="3" name="Picture 2">
              <a:extLst>
                <a:ext uri="{FF2B5EF4-FFF2-40B4-BE49-F238E27FC236}">
                  <a16:creationId xmlns:a16="http://schemas.microsoft.com/office/drawing/2014/main" id="{C7869CBD-BE1D-A9D4-1CA3-5B813EA23AF3}"/>
                </a:ext>
              </a:extLst>
            </p:cNvPr>
            <p:cNvPicPr>
              <a:picLocks noChangeAspect="1"/>
            </p:cNvPicPr>
            <p:nvPr/>
          </p:nvPicPr>
          <p:blipFill>
            <a:blip r:embed="rId9"/>
            <a:stretch>
              <a:fillRect/>
            </a:stretch>
          </p:blipFill>
          <p:spPr>
            <a:xfrm>
              <a:off x="305732" y="1754836"/>
              <a:ext cx="3912038" cy="860306"/>
            </a:xfrm>
            <a:prstGeom prst="rect">
              <a:avLst/>
            </a:prstGeom>
          </p:spPr>
        </p:pic>
      </p:grpSp>
      <p:sp>
        <p:nvSpPr>
          <p:cNvPr id="73" name="Oval 72">
            <a:extLst>
              <a:ext uri="{FF2B5EF4-FFF2-40B4-BE49-F238E27FC236}">
                <a16:creationId xmlns:a16="http://schemas.microsoft.com/office/drawing/2014/main" id="{C80A1C15-2490-DA4D-A5EC-85F3EE93B35B}"/>
              </a:ext>
            </a:extLst>
          </p:cNvPr>
          <p:cNvSpPr/>
          <p:nvPr/>
        </p:nvSpPr>
        <p:spPr>
          <a:xfrm>
            <a:off x="3293165" y="4094258"/>
            <a:ext cx="1398105" cy="25049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96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3"/>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C1D4284-180D-1F4D-965D-5B07C5754BC2}"/>
              </a:ext>
            </a:extLst>
          </p:cNvPr>
          <p:cNvGrpSpPr/>
          <p:nvPr/>
        </p:nvGrpSpPr>
        <p:grpSpPr>
          <a:xfrm>
            <a:off x="4284492" y="1657440"/>
            <a:ext cx="3646585" cy="4768760"/>
            <a:chOff x="2760491" y="1735259"/>
            <a:chExt cx="3646585" cy="4862870"/>
          </a:xfrm>
        </p:grpSpPr>
        <p:sp>
          <p:nvSpPr>
            <p:cNvPr id="10" name="TextBox 9">
              <a:extLst>
                <a:ext uri="{FF2B5EF4-FFF2-40B4-BE49-F238E27FC236}">
                  <a16:creationId xmlns:a16="http://schemas.microsoft.com/office/drawing/2014/main" id="{5F35F3AE-3CC1-4948-B314-92775471831D}"/>
                </a:ext>
              </a:extLst>
            </p:cNvPr>
            <p:cNvSpPr txBox="1"/>
            <p:nvPr/>
          </p:nvSpPr>
          <p:spPr>
            <a:xfrm>
              <a:off x="2760491" y="1735259"/>
              <a:ext cx="3646585" cy="4862870"/>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BOTTOM-UP AND TOP-DOWN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What is the carbon budget over the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domain? Can we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reconcile top-down and bottom-up estimates of C-budgets?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RESOLUTIONS &amp; DOMAINS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Abhishek Chatterjee, Brendan Byrne, Lei Hu,</a:t>
              </a:r>
            </a:p>
            <a:p>
              <a:pPr algn="ctr"/>
              <a:r>
                <a:rPr lang="en-US" sz="800" i="1" spc="100" dirty="0">
                  <a:solidFill>
                    <a:srgbClr val="F9F9F9"/>
                  </a:solidFill>
                  <a:latin typeface="Times New Roman" panose="02020603050405020304" pitchFamily="18" charset="0"/>
                  <a:cs typeface="Times New Roman" panose="02020603050405020304" pitchFamily="18" charset="0"/>
                </a:rPr>
                <a:t>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 Josh Fisher</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STATE OF ABR ECOSYSTEM PROCESSES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Some models have more “advanced” ABR process </a:t>
              </a: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representation than others. Differences?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REVIEW &amp; ROADMAP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Elise Heffernan, Howie Epstein, Amanda Armstrong,</a:t>
              </a: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Anna </a:t>
              </a:r>
              <a:r>
                <a:rPr lang="en-US" sz="800" i="1" spc="100" dirty="0" err="1">
                  <a:solidFill>
                    <a:srgbClr val="F9F9F9"/>
                  </a:solidFill>
                  <a:latin typeface="Times New Roman" panose="02020603050405020304" pitchFamily="18" charset="0"/>
                  <a:cs typeface="Times New Roman" panose="02020603050405020304" pitchFamily="18" charset="0"/>
                </a:rPr>
                <a:t>Virkkala</a:t>
              </a:r>
              <a:r>
                <a:rPr lang="en-US" sz="800" i="1" spc="100" dirty="0">
                  <a:solidFill>
                    <a:srgbClr val="F9F9F9"/>
                  </a:solidFill>
                  <a:latin typeface="Times New Roman" panose="02020603050405020304" pitchFamily="18" charset="0"/>
                  <a:cs typeface="Times New Roman" panose="02020603050405020304" pitchFamily="18" charset="0"/>
                </a:rPr>
                <a:t>, Brendan Rogers, Jennifer Watts</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SUB-GRID VARIABILITY</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Fine spatial resolution landscape features drive ecosystem functioning in the ABR. Approaches and impacts?</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REMOTE SENSING </a:t>
              </a:r>
              <a:r>
                <a:rPr lang="en-US" sz="800" b="1" spc="100" dirty="0">
                  <a:solidFill>
                    <a:srgbClr val="F9F9F9"/>
                  </a:solidFill>
                  <a:latin typeface="Avenir Next Demi Bold" panose="020B0503020202020204" pitchFamily="34" charset="0"/>
                  <a:cs typeface="Times New Roman" panose="02020603050405020304" pitchFamily="18" charset="0"/>
                  <a:sym typeface="Wingdings" pitchFamily="2" charset="2"/>
                </a:rPr>
                <a:t> MODELING $</a:t>
              </a:r>
              <a:endParaRPr lang="en-US" sz="800" b="1" spc="100" dirty="0">
                <a:solidFill>
                  <a:srgbClr val="F9F9F9"/>
                </a:solidFill>
                <a:latin typeface="Avenir Next Demi Bold" panose="020B0503020202020204" pitchFamily="34" charset="0"/>
                <a:cs typeface="Times New Roman" panose="02020603050405020304" pitchFamily="18" charset="0"/>
              </a:endParaRP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Jennifer Watts, Ben Poulter, Mary Farina</a:t>
              </a: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3"/>
            <a:srcRect l="33664" t="40899" r="61931" b="54846"/>
            <a:stretch/>
          </p:blipFill>
          <p:spPr>
            <a:xfrm>
              <a:off x="3099882" y="2697918"/>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3"/>
            <a:srcRect l="33664" t="40899" r="61931" b="54846"/>
            <a:stretch/>
          </p:blipFill>
          <p:spPr>
            <a:xfrm>
              <a:off x="2910525" y="4405559"/>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3"/>
            <a:srcRect l="33664" t="40899" r="61931" b="54846"/>
            <a:stretch/>
          </p:blipFill>
          <p:spPr>
            <a:xfrm>
              <a:off x="3216614" y="6190798"/>
              <a:ext cx="233464" cy="291829"/>
            </a:xfrm>
            <a:prstGeom prst="rect">
              <a:avLst/>
            </a:prstGeom>
          </p:spPr>
        </p:pic>
      </p:grpSp>
      <p:sp>
        <p:nvSpPr>
          <p:cNvPr id="15" name="TextBox 14">
            <a:extLst>
              <a:ext uri="{FF2B5EF4-FFF2-40B4-BE49-F238E27FC236}">
                <a16:creationId xmlns:a16="http://schemas.microsoft.com/office/drawing/2014/main" id="{BFB64FE4-99E1-B541-B200-84EA265B17C0}"/>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1 of 2</a:t>
            </a:r>
          </a:p>
        </p:txBody>
      </p:sp>
      <p:sp>
        <p:nvSpPr>
          <p:cNvPr id="16" name="TextBox 15">
            <a:extLst>
              <a:ext uri="{FF2B5EF4-FFF2-40B4-BE49-F238E27FC236}">
                <a16:creationId xmlns:a16="http://schemas.microsoft.com/office/drawing/2014/main" id="{C36E162F-3F6C-374E-B9A7-2124A577D4B4}"/>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12669814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321D8-142B-5940-8D12-144ECC0F2CD7}"/>
              </a:ext>
            </a:extLst>
          </p:cNvPr>
          <p:cNvPicPr>
            <a:picLocks noChangeAspect="1"/>
          </p:cNvPicPr>
          <p:nvPr/>
        </p:nvPicPr>
        <p:blipFill>
          <a:blip r:embed="rId2"/>
          <a:stretch>
            <a:fillRect/>
          </a:stretch>
        </p:blipFill>
        <p:spPr>
          <a:xfrm>
            <a:off x="6096000" y="2664701"/>
            <a:ext cx="4189956" cy="2094978"/>
          </a:xfrm>
          <a:prstGeom prst="rect">
            <a:avLst/>
          </a:prstGeom>
          <a:effectLst>
            <a:softEdge rad="25400"/>
          </a:effectLst>
        </p:spPr>
      </p:pic>
      <p:sp>
        <p:nvSpPr>
          <p:cNvPr id="5" name="TextBox 4">
            <a:extLst>
              <a:ext uri="{FF2B5EF4-FFF2-40B4-BE49-F238E27FC236}">
                <a16:creationId xmlns:a16="http://schemas.microsoft.com/office/drawing/2014/main" id="{AA7F5199-F8D7-D349-AF69-5A34B101F811}"/>
              </a:ext>
            </a:extLst>
          </p:cNvPr>
          <p:cNvSpPr txBox="1"/>
          <p:nvPr/>
        </p:nvSpPr>
        <p:spPr>
          <a:xfrm>
            <a:off x="6058423" y="4724585"/>
            <a:ext cx="4189956" cy="369332"/>
          </a:xfrm>
          <a:prstGeom prst="rect">
            <a:avLst/>
          </a:prstGeom>
          <a:noFill/>
        </p:spPr>
        <p:txBody>
          <a:bodyPr wrap="square" rtlCol="0">
            <a:spAutoFit/>
          </a:bodyPr>
          <a:lstStyle/>
          <a:p>
            <a:r>
              <a:rPr lang="en-US" sz="900" dirty="0">
                <a:solidFill>
                  <a:srgbClr val="002060"/>
                </a:solidFill>
                <a:latin typeface="Avenir Next" charset="0"/>
                <a:ea typeface="Avenir Next" charset="0"/>
                <a:cs typeface="Avenir Next" charset="0"/>
              </a:rPr>
              <a:t>Above- modeling group working.</a:t>
            </a:r>
          </a:p>
          <a:p>
            <a:r>
              <a:rPr lang="en-US" sz="900" dirty="0">
                <a:solidFill>
                  <a:srgbClr val="002060"/>
                </a:solidFill>
                <a:latin typeface="Avenir Next" charset="0"/>
                <a:ea typeface="Avenir Next" charset="0"/>
                <a:cs typeface="Avenir Next" charset="0"/>
              </a:rPr>
              <a:t>(</a:t>
            </a:r>
            <a:r>
              <a:rPr lang="en-US" sz="900" u="sng" dirty="0">
                <a:solidFill>
                  <a:srgbClr val="002060"/>
                </a:solidFill>
                <a:latin typeface="Avenir Next" charset="0"/>
                <a:ea typeface="Avenir Next" charset="0"/>
                <a:cs typeface="Avenir Next" charset="0"/>
              </a:rPr>
              <a:t>not</a:t>
            </a:r>
            <a:r>
              <a:rPr lang="en-US" sz="900" dirty="0">
                <a:solidFill>
                  <a:srgbClr val="002060"/>
                </a:solidFill>
                <a:latin typeface="Avenir Next" charset="0"/>
                <a:ea typeface="Avenir Next" charset="0"/>
                <a:cs typeface="Avenir Next" charset="0"/>
              </a:rPr>
              <a:t> the </a:t>
            </a:r>
            <a:r>
              <a:rPr lang="en-US" sz="900" dirty="0" err="1">
                <a:solidFill>
                  <a:srgbClr val="002060"/>
                </a:solidFill>
                <a:latin typeface="Avenir Next" charset="0"/>
                <a:ea typeface="Avenir Next" charset="0"/>
                <a:cs typeface="Avenir Next" charset="0"/>
              </a:rPr>
              <a:t>ABoVE</a:t>
            </a:r>
            <a:r>
              <a:rPr lang="en-US" sz="900" dirty="0">
                <a:solidFill>
                  <a:srgbClr val="002060"/>
                </a:solidFill>
                <a:latin typeface="Avenir Next" charset="0"/>
                <a:ea typeface="Avenir Next" charset="0"/>
                <a:cs typeface="Avenir Next" charset="0"/>
              </a:rPr>
              <a:t> Modeling Working Group)</a:t>
            </a:r>
          </a:p>
        </p:txBody>
      </p:sp>
      <p:pic>
        <p:nvPicPr>
          <p:cNvPr id="9" name="Picture 8">
            <a:extLst>
              <a:ext uri="{FF2B5EF4-FFF2-40B4-BE49-F238E27FC236}">
                <a16:creationId xmlns:a16="http://schemas.microsoft.com/office/drawing/2014/main" id="{247128C8-3937-1149-9482-9AA7424BA86D}"/>
              </a:ext>
            </a:extLst>
          </p:cNvPr>
          <p:cNvPicPr>
            <a:picLocks noChangeAspect="1"/>
          </p:cNvPicPr>
          <p:nvPr/>
        </p:nvPicPr>
        <p:blipFill>
          <a:blip r:embed="rId3">
            <a:clrChange>
              <a:clrFrom>
                <a:srgbClr val="06FE00"/>
              </a:clrFrom>
              <a:clrTo>
                <a:srgbClr val="06FE00">
                  <a:alpha val="0"/>
                </a:srgbClr>
              </a:clrTo>
            </a:clrChange>
          </a:blip>
          <a:stretch>
            <a:fillRect/>
          </a:stretch>
        </p:blipFill>
        <p:spPr>
          <a:xfrm>
            <a:off x="7917272" y="3359631"/>
            <a:ext cx="769527" cy="883961"/>
          </a:xfrm>
          <a:prstGeom prst="rect">
            <a:avLst/>
          </a:prstGeom>
        </p:spPr>
      </p:pic>
      <p:pic>
        <p:nvPicPr>
          <p:cNvPr id="11" name="Picture 10">
            <a:extLst>
              <a:ext uri="{FF2B5EF4-FFF2-40B4-BE49-F238E27FC236}">
                <a16:creationId xmlns:a16="http://schemas.microsoft.com/office/drawing/2014/main" id="{E6971036-E44F-E34D-A4B2-4782C8E57674}"/>
              </a:ext>
            </a:extLst>
          </p:cNvPr>
          <p:cNvPicPr>
            <a:picLocks noChangeAspect="1"/>
          </p:cNvPicPr>
          <p:nvPr/>
        </p:nvPicPr>
        <p:blipFill>
          <a:blip r:embed="rId4">
            <a:clrChange>
              <a:clrFrom>
                <a:srgbClr val="07FF01"/>
              </a:clrFrom>
              <a:clrTo>
                <a:srgbClr val="07FF01">
                  <a:alpha val="0"/>
                </a:srgbClr>
              </a:clrTo>
            </a:clrChange>
          </a:blip>
          <a:stretch>
            <a:fillRect/>
          </a:stretch>
        </p:blipFill>
        <p:spPr>
          <a:xfrm flipH="1">
            <a:off x="8386353" y="2904408"/>
            <a:ext cx="1130545" cy="1375328"/>
          </a:xfrm>
          <a:prstGeom prst="rect">
            <a:avLst/>
          </a:prstGeom>
        </p:spPr>
      </p:pic>
      <p:pic>
        <p:nvPicPr>
          <p:cNvPr id="13" name="Picture 12">
            <a:extLst>
              <a:ext uri="{FF2B5EF4-FFF2-40B4-BE49-F238E27FC236}">
                <a16:creationId xmlns:a16="http://schemas.microsoft.com/office/drawing/2014/main" id="{10C2B65E-108E-6048-AFB7-911FF59DBE5A}"/>
              </a:ext>
            </a:extLst>
          </p:cNvPr>
          <p:cNvPicPr>
            <a:picLocks noChangeAspect="1"/>
          </p:cNvPicPr>
          <p:nvPr/>
        </p:nvPicPr>
        <p:blipFill rotWithShape="1">
          <a:blip r:embed="rId5"/>
          <a:srcRect l="19457" r="5564" b="9790"/>
          <a:stretch/>
        </p:blipFill>
        <p:spPr>
          <a:xfrm flipH="1">
            <a:off x="7045880" y="2890522"/>
            <a:ext cx="716360" cy="833616"/>
          </a:xfrm>
          <a:prstGeom prst="rect">
            <a:avLst/>
          </a:prstGeom>
        </p:spPr>
      </p:pic>
      <p:pic>
        <p:nvPicPr>
          <p:cNvPr id="14" name="Picture 13">
            <a:extLst>
              <a:ext uri="{FF2B5EF4-FFF2-40B4-BE49-F238E27FC236}">
                <a16:creationId xmlns:a16="http://schemas.microsoft.com/office/drawing/2014/main" id="{B9451F02-11CB-EB45-9A57-2B4D6FF7BF38}"/>
              </a:ext>
            </a:extLst>
          </p:cNvPr>
          <p:cNvPicPr>
            <a:picLocks noChangeAspect="1"/>
          </p:cNvPicPr>
          <p:nvPr/>
        </p:nvPicPr>
        <p:blipFill rotWithShape="1">
          <a:blip r:embed="rId2">
            <a:clrChange>
              <a:clrFrom>
                <a:srgbClr val="BABEC7"/>
              </a:clrFrom>
              <a:clrTo>
                <a:srgbClr val="BABEC7">
                  <a:alpha val="0"/>
                </a:srgbClr>
              </a:clrTo>
            </a:clrChange>
          </a:blip>
          <a:srcRect t="26885" r="75235"/>
          <a:stretch/>
        </p:blipFill>
        <p:spPr>
          <a:xfrm>
            <a:off x="6104915" y="3242158"/>
            <a:ext cx="1037626" cy="1531749"/>
          </a:xfrm>
          <a:prstGeom prst="rect">
            <a:avLst/>
          </a:prstGeom>
          <a:effectLst>
            <a:softEdge rad="25400"/>
          </a:effectLst>
        </p:spPr>
      </p:pic>
      <p:sp>
        <p:nvSpPr>
          <p:cNvPr id="10" name="Title 1">
            <a:extLst>
              <a:ext uri="{FF2B5EF4-FFF2-40B4-BE49-F238E27FC236}">
                <a16:creationId xmlns:a16="http://schemas.microsoft.com/office/drawing/2014/main" id="{D3F64D37-C2CC-5CE4-1A13-F9FAE74D7E4B}"/>
              </a:ext>
            </a:extLst>
          </p:cNvPr>
          <p:cNvSpPr txBox="1">
            <a:spLocks/>
          </p:cNvSpPr>
          <p:nvPr/>
        </p:nvSpPr>
        <p:spPr>
          <a:xfrm>
            <a:off x="0" y="1307449"/>
            <a:ext cx="12192000" cy="10063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Avenir Next" charset="0"/>
                <a:ea typeface="Avenir Next" charset="0"/>
                <a:cs typeface="Avenir Next" charset="0"/>
              </a:rPr>
              <a:t>ABoVE</a:t>
            </a:r>
            <a:r>
              <a:rPr lang="en-US" dirty="0">
                <a:latin typeface="Avenir Next" charset="0"/>
                <a:ea typeface="Avenir Next" charset="0"/>
                <a:cs typeface="Avenir Next" charset="0"/>
              </a:rPr>
              <a:t> Modeling Working Group</a:t>
            </a:r>
          </a:p>
        </p:txBody>
      </p:sp>
      <p:sp>
        <p:nvSpPr>
          <p:cNvPr id="12" name="Subtitle 2">
            <a:extLst>
              <a:ext uri="{FF2B5EF4-FFF2-40B4-BE49-F238E27FC236}">
                <a16:creationId xmlns:a16="http://schemas.microsoft.com/office/drawing/2014/main" id="{36250C13-F27C-FD52-D874-8F28B54A5D75}"/>
              </a:ext>
            </a:extLst>
          </p:cNvPr>
          <p:cNvSpPr txBox="1">
            <a:spLocks/>
          </p:cNvSpPr>
          <p:nvPr/>
        </p:nvSpPr>
        <p:spPr>
          <a:xfrm>
            <a:off x="2696242" y="1972205"/>
            <a:ext cx="6569900" cy="49357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
              </a:spcBef>
            </a:pPr>
            <a:r>
              <a:rPr lang="en-US" sz="800" b="1" kern="0" cap="all" spc="400" dirty="0">
                <a:latin typeface="Avenir Next Demi Bold" charset="0"/>
                <a:ea typeface="Avenir Next Demi Bold" charset="0"/>
                <a:cs typeface="Avenir Next Demi Bold" charset="0"/>
              </a:rPr>
              <a:t>Joshua B. Fisher </a:t>
            </a:r>
            <a:r>
              <a:rPr lang="en-US" sz="800" kern="0" cap="all" spc="400" dirty="0">
                <a:latin typeface="Avenir Next" charset="0"/>
                <a:ea typeface="Avenir Next" charset="0"/>
                <a:cs typeface="Avenir Next" charset="0"/>
              </a:rPr>
              <a:t>(</a:t>
            </a:r>
            <a:r>
              <a:rPr lang="en-US" sz="800" kern="0" cap="all" spc="400" dirty="0">
                <a:solidFill>
                  <a:srgbClr val="C00000"/>
                </a:solidFill>
                <a:latin typeface="Avenir Next" charset="0"/>
                <a:ea typeface="Avenir Next" charset="0"/>
                <a:cs typeface="Avenir Next" charset="0"/>
              </a:rPr>
              <a:t>CHAPMAN U. </a:t>
            </a:r>
            <a:r>
              <a:rPr lang="en-US" sz="800" kern="0" cap="all" spc="400" dirty="0">
                <a:latin typeface="Avenir Next" charset="0"/>
                <a:ea typeface="Avenir Next" charset="0"/>
                <a:cs typeface="Avenir Next" charset="0"/>
              </a:rPr>
              <a:t>| </a:t>
            </a:r>
            <a:r>
              <a:rPr lang="en-US" sz="800" i="1" kern="0" cap="all" spc="400" dirty="0">
                <a:latin typeface="Avenir Next" charset="0"/>
                <a:ea typeface="Avenir Next" charset="0"/>
                <a:cs typeface="Avenir Next" charset="0"/>
              </a:rPr>
              <a:t>WG Lead</a:t>
            </a:r>
            <a:r>
              <a:rPr lang="en-US" sz="8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Amanda </a:t>
            </a:r>
            <a:r>
              <a:rPr lang="en-US" sz="600" kern="0" cap="all" spc="400" dirty="0" err="1">
                <a:solidFill>
                  <a:schemeClr val="tx1">
                    <a:lumMod val="75000"/>
                    <a:lumOff val="25000"/>
                  </a:schemeClr>
                </a:solidFill>
                <a:latin typeface="Avenir Next" charset="0"/>
                <a:ea typeface="Avenir Next" charset="0"/>
                <a:cs typeface="Avenir Next" charset="0"/>
              </a:rPr>
              <a:t>armstrong</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U.Virginia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KAZEM BAKIAN DOGAHEH (</a:t>
            </a:r>
            <a:r>
              <a:rPr lang="en-US" sz="600" kern="0" cap="all" spc="400" dirty="0">
                <a:solidFill>
                  <a:srgbClr val="C00000"/>
                </a:solidFill>
                <a:latin typeface="Avenir Next" charset="0"/>
              </a:rPr>
              <a:t>USC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LEAH BIRCH (</a:t>
            </a:r>
            <a:r>
              <a:rPr lang="en-US" sz="600" kern="0" cap="all" spc="400" dirty="0" err="1">
                <a:solidFill>
                  <a:srgbClr val="C00000"/>
                </a:solidFill>
                <a:latin typeface="Avenir Next" charset="0"/>
              </a:rPr>
              <a:t>WcRC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RENATO BRAGHIERE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BYRNE (</a:t>
            </a:r>
            <a:r>
              <a:rPr lang="en-US" sz="600" kern="0" cap="all" spc="400" dirty="0" err="1">
                <a:solidFill>
                  <a:srgbClr val="C00000"/>
                </a:solidFill>
                <a:latin typeface="Avenir Next" charset="0"/>
                <a:ea typeface="Avenir Next" charset="0"/>
                <a:cs typeface="Avenir Next" charset="0"/>
              </a:rPr>
              <a:t>nasa</a:t>
            </a:r>
            <a:r>
              <a:rPr lang="en-US" sz="600" kern="0" cap="all" spc="400" dirty="0">
                <a:solidFill>
                  <a:srgbClr val="C00000"/>
                </a:solidFill>
                <a:latin typeface="Avenir Next" charset="0"/>
                <a:ea typeface="Avenir Next" charset="0"/>
                <a:cs typeface="Avenir Next" charset="0"/>
              </a:rPr>
              <a:t>/J</a:t>
            </a:r>
            <a:r>
              <a:rPr lang="en-US" sz="600" kern="0" cap="all" spc="400" dirty="0">
                <a:solidFill>
                  <a:srgbClr val="C00000"/>
                </a:solidFill>
                <a:latin typeface="Avenir Next" charset="0"/>
              </a:rPr>
              <a:t>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ABHISHEK CHATTERJEE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MIN CHEN (</a:t>
            </a:r>
            <a:r>
              <a:rPr lang="en-US" sz="600" kern="0" cap="all" spc="400" dirty="0">
                <a:solidFill>
                  <a:srgbClr val="C00000"/>
                </a:solidFill>
                <a:latin typeface="Avenir Next" charset="0"/>
              </a:rPr>
              <a:t>U.WISCONSIN</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ROISIN COMMANE (</a:t>
            </a:r>
            <a:r>
              <a:rPr lang="en-US" sz="600" kern="0" cap="all" spc="400" dirty="0">
                <a:solidFill>
                  <a:srgbClr val="C00000"/>
                </a:solidFill>
                <a:latin typeface="Avenir Next" charset="0"/>
              </a:rPr>
              <a:t>COLUMBIA</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t>
            </a:r>
            <a:r>
              <a:rPr lang="en-US" sz="600" kern="0" cap="all" spc="400" dirty="0">
                <a:solidFill>
                  <a:schemeClr val="tx1">
                    <a:lumMod val="75000"/>
                    <a:lumOff val="25000"/>
                  </a:schemeClr>
                </a:solidFill>
                <a:latin typeface="Avenir Next" charset="0"/>
                <a:ea typeface="Avenir Next" charset="0"/>
                <a:cs typeface="Avenir Next" charset="0"/>
              </a:rPr>
              <a:t>)</a:t>
            </a:r>
            <a:endParaRPr lang="en-US" sz="600" kern="0" cap="all" spc="400" dirty="0">
              <a:solidFill>
                <a:srgbClr val="C00000"/>
              </a:solidFill>
              <a:latin typeface="Avenir Next" charset="0"/>
            </a:endParaRP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ADRIANNA FOSTER (</a:t>
            </a:r>
            <a:r>
              <a:rPr lang="en-US" sz="600" kern="0" cap="all" spc="400" dirty="0">
                <a:solidFill>
                  <a:srgbClr val="C00000"/>
                </a:solidFill>
                <a:latin typeface="Avenir Next" charset="0"/>
                <a:ea typeface="Avenir Next" charset="0"/>
                <a:cs typeface="Avenir Next" charset="0"/>
              </a:rPr>
              <a:t>NAU</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ANDY FOX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ANNA GAGNE-LANDMANN (</a:t>
            </a:r>
            <a:r>
              <a:rPr lang="en-US" sz="600" kern="0" cap="all" spc="400" dirty="0">
                <a:solidFill>
                  <a:srgbClr val="C00000"/>
                </a:solidFill>
                <a:latin typeface="Avenir Next" charset="0"/>
              </a:rPr>
              <a:t>U. </a:t>
            </a:r>
            <a:r>
              <a:rPr lang="en-US" sz="600" kern="0" cap="all" spc="400" dirty="0" err="1">
                <a:solidFill>
                  <a:srgbClr val="C00000"/>
                </a:solidFill>
                <a:latin typeface="Avenir Next" charset="0"/>
              </a:rPr>
              <a:t>laval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GAMON (</a:t>
            </a:r>
            <a:r>
              <a:rPr lang="en-US" sz="600" kern="0" cap="all" spc="400" dirty="0" err="1">
                <a:solidFill>
                  <a:srgbClr val="C00000"/>
                </a:solidFill>
                <a:latin typeface="Avenir Next" charset="0"/>
                <a:ea typeface="Avenir Next" charset="0"/>
                <a:cs typeface="Avenir Next" charset="0"/>
              </a:rPr>
              <a:t>U.Alberta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HéLÈNE</a:t>
            </a:r>
            <a:r>
              <a:rPr lang="en-US" sz="600" kern="0" cap="all" spc="400" dirty="0">
                <a:solidFill>
                  <a:schemeClr val="tx1">
                    <a:lumMod val="75000"/>
                    <a:lumOff val="25000"/>
                  </a:schemeClr>
                </a:solidFill>
                <a:latin typeface="Avenir Next" charset="0"/>
                <a:ea typeface="Avenir Next" charset="0"/>
                <a:cs typeface="Avenir Next" charset="0"/>
              </a:rPr>
              <a:t> GENET (</a:t>
            </a:r>
            <a:r>
              <a:rPr lang="en-US" sz="600" kern="0" cap="all" spc="400" dirty="0">
                <a:solidFill>
                  <a:srgbClr val="C00000"/>
                </a:solidFill>
                <a:latin typeface="Avenir Next" charset="0"/>
              </a:rPr>
              <a:t>I.ARCTIC BIOLOGY</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Scott Goetz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Daniel Hayes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U.Maine</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JOHN HENDERSON (</a:t>
            </a:r>
            <a:r>
              <a:rPr lang="en-US" sz="600" kern="0" cap="all" spc="400" dirty="0">
                <a:solidFill>
                  <a:srgbClr val="C00000"/>
                </a:solidFill>
                <a:latin typeface="Avenir Next" charset="0"/>
              </a:rPr>
              <a:t>AER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Lei Hu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Deborah Huntzinger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NAU</a:t>
            </a:r>
            <a:r>
              <a:rPr lang="en-US" sz="600" kern="0" cap="all" spc="400" dirty="0">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Xueli</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huo</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solidFill>
                  <a:srgbClr val="C00000"/>
                </a:solidFill>
                <a:latin typeface="Avenir Next" charset="0"/>
              </a:rPr>
              <a:t>U.ARIZONA</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err="1">
                <a:solidFill>
                  <a:schemeClr val="tx1">
                    <a:lumMod val="75000"/>
                    <a:lumOff val="25000"/>
                  </a:schemeClr>
                </a:solidFill>
                <a:latin typeface="Avenir Next" charset="0"/>
                <a:ea typeface="Avenir Next" charset="0"/>
                <a:cs typeface="Avenir Next" charset="0"/>
              </a:rPr>
              <a:t>Elchin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chemeClr val="tx1">
                    <a:lumMod val="75000"/>
                    <a:lumOff val="25000"/>
                  </a:schemeClr>
                </a:solidFill>
                <a:latin typeface="Avenir Next" charset="0"/>
                <a:ea typeface="Avenir Next" charset="0"/>
                <a:cs typeface="Avenir Next" charset="0"/>
              </a:rPr>
              <a:t>Jafarov</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LANL</a:t>
            </a:r>
            <a:r>
              <a:rPr lang="en-US" sz="600" kern="0" cap="all" spc="400" dirty="0">
                <a:latin typeface="Avenir Next" charset="0"/>
                <a:ea typeface="Avenir Next" charset="0"/>
                <a:cs typeface="Avenir Next" charset="0"/>
              </a:rPr>
              <a:t>)</a:t>
            </a:r>
          </a:p>
          <a:p>
            <a:pPr>
              <a:spcBef>
                <a:spcPts val="50"/>
              </a:spcBef>
            </a:pPr>
            <a:r>
              <a:rPr lang="en-US" sz="600" kern="0" cap="all" spc="400" dirty="0" err="1">
                <a:latin typeface="Avenir Next" charset="0"/>
                <a:ea typeface="Avenir Next" charset="0"/>
                <a:cs typeface="Avenir Next" charset="0"/>
              </a:rPr>
              <a:t>Aleya</a:t>
            </a:r>
            <a:r>
              <a:rPr lang="en-US" sz="600" kern="0" cap="all" spc="400" dirty="0">
                <a:latin typeface="Avenir Next" charset="0"/>
                <a:ea typeface="Avenir Next" charset="0"/>
                <a:cs typeface="Avenir Next" charset="0"/>
              </a:rPr>
              <a:t> Kaushik (</a:t>
            </a:r>
            <a:r>
              <a:rPr lang="en-US" sz="600" kern="0" cap="all" spc="400" dirty="0" err="1">
                <a:solidFill>
                  <a:srgbClr val="C00000"/>
                </a:solidFill>
                <a:latin typeface="Avenir Next" charset="0"/>
              </a:rPr>
              <a:t>noaa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RALPH KEELING (</a:t>
            </a:r>
            <a:r>
              <a:rPr lang="en-US" sz="600" kern="0" cap="all" spc="400" dirty="0">
                <a:solidFill>
                  <a:srgbClr val="C00000"/>
                </a:solidFill>
                <a:latin typeface="Avenir Next" charset="0"/>
                <a:ea typeface="Avenir Next" charset="0"/>
                <a:cs typeface="Avenir Next" charset="0"/>
              </a:rPr>
              <a:t>SCRIPPS</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John Kimball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U.Montana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ERIK LARSON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MARSH (</a:t>
            </a:r>
            <a:r>
              <a:rPr lang="en-US" sz="600" kern="0" cap="all" spc="400" dirty="0">
                <a:solidFill>
                  <a:srgbClr val="C00000"/>
                </a:solidFill>
                <a:latin typeface="Avenir Next" charset="0"/>
              </a:rPr>
              <a:t>WILFRID LAUERIER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Chip Miller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NASA/JPL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Dave </a:t>
            </a:r>
            <a:r>
              <a:rPr lang="en-US" sz="600" kern="0" cap="all" spc="400" dirty="0" err="1">
                <a:latin typeface="Avenir Next" charset="0"/>
                <a:ea typeface="Avenir Next" charset="0"/>
                <a:cs typeface="Avenir Next" charset="0"/>
              </a:rPr>
              <a:t>moore</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u.arizona</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BILL MUNGER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Walt </a:t>
            </a:r>
            <a:r>
              <a:rPr lang="en-US" sz="600" kern="0" cap="all" spc="400" dirty="0" err="1">
                <a:solidFill>
                  <a:schemeClr val="tx1">
                    <a:lumMod val="75000"/>
                    <a:lumOff val="25000"/>
                  </a:schemeClr>
                </a:solidFill>
                <a:latin typeface="Avenir Next" charset="0"/>
                <a:ea typeface="Avenir Next" charset="0"/>
                <a:cs typeface="Avenir Next" charset="0"/>
              </a:rPr>
              <a:t>Oechel</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SDSU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NICK PARAZOO (</a:t>
            </a:r>
            <a:r>
              <a:rPr lang="en-US" sz="600" kern="0" cap="all" spc="400" dirty="0">
                <a:solidFill>
                  <a:srgbClr val="C00000"/>
                </a:solidFill>
                <a:latin typeface="Avenir Next" charset="0"/>
                <a:ea typeface="Avenir Next" charset="0"/>
                <a:cs typeface="Avenir Next" charset="0"/>
              </a:rPr>
              <a:t>NASA/JPL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Mark Piper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U.Colorado</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 Potter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NASA/Ames</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BEN POULTER (</a:t>
            </a:r>
            <a:r>
              <a:rPr lang="en-US" sz="600" kern="0" cap="all" spc="400" dirty="0">
                <a:solidFill>
                  <a:srgbClr val="C00000"/>
                </a:solidFill>
                <a:latin typeface="Avenir Next" charset="0"/>
                <a:ea typeface="Avenir Next" charset="0"/>
                <a:cs typeface="Avenir Next" charset="0"/>
              </a:rPr>
              <a:t>NASA/GSFC</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David Price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NoFC</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Brendan Rogers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Kevin Schaefer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NSIDC</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LUKE SCHIFERL (</a:t>
            </a:r>
            <a:r>
              <a:rPr lang="en-US" sz="600" kern="0" cap="all" spc="400" dirty="0">
                <a:solidFill>
                  <a:srgbClr val="C00000"/>
                </a:solidFill>
                <a:latin typeface="Avenir Next" charset="0"/>
              </a:rPr>
              <a:t>HARVARD U.</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Christopher </a:t>
            </a:r>
            <a:r>
              <a:rPr lang="en-US" sz="600" kern="0" cap="all" spc="400" dirty="0" err="1">
                <a:solidFill>
                  <a:schemeClr val="tx1">
                    <a:lumMod val="75000"/>
                    <a:lumOff val="25000"/>
                  </a:schemeClr>
                </a:solidFill>
                <a:latin typeface="Avenir Next" charset="0"/>
                <a:ea typeface="Avenir Next" charset="0"/>
                <a:cs typeface="Avenir Next" charset="0"/>
              </a:rPr>
              <a:t>Schwalm</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Shawn </a:t>
            </a:r>
            <a:r>
              <a:rPr lang="en-US" sz="600" kern="0" cap="all" spc="400" dirty="0" err="1">
                <a:solidFill>
                  <a:schemeClr val="tx1">
                    <a:lumMod val="75000"/>
                    <a:lumOff val="25000"/>
                  </a:schemeClr>
                </a:solidFill>
                <a:latin typeface="Avenir Next" charset="0"/>
                <a:ea typeface="Avenir Next" charset="0"/>
                <a:cs typeface="Avenir Next" charset="0"/>
              </a:rPr>
              <a:t>serbin</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err="1">
                <a:solidFill>
                  <a:srgbClr val="C00000"/>
                </a:solidFill>
                <a:latin typeface="Avenir Next" charset="0"/>
                <a:ea typeface="Avenir Next" charset="0"/>
                <a:cs typeface="Avenir Next" charset="0"/>
              </a:rPr>
              <a:t>bnl</a:t>
            </a:r>
            <a:r>
              <a:rPr lang="en-US" sz="600" kern="0" cap="all" spc="400" dirty="0">
                <a:solidFill>
                  <a:schemeClr val="tx1">
                    <a:lumMod val="75000"/>
                    <a:lumOff val="25000"/>
                  </a:schemeClr>
                </a:solidFill>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Hank Shugart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U.Virginia</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Jackie Shuman </a:t>
            </a:r>
            <a:r>
              <a:rPr lang="en-US" sz="600" kern="0" cap="all" spc="400" dirty="0">
                <a:latin typeface="Avenir Next" charset="0"/>
                <a:ea typeface="Avenir Next" charset="0"/>
                <a:cs typeface="Avenir Next" charset="0"/>
              </a:rPr>
              <a:t>(</a:t>
            </a:r>
            <a:r>
              <a:rPr lang="en-US" sz="600" kern="0" cap="all" spc="400" dirty="0" err="1">
                <a:solidFill>
                  <a:srgbClr val="C00000"/>
                </a:solidFill>
                <a:latin typeface="Avenir Next" charset="0"/>
                <a:ea typeface="Avenir Next" charset="0"/>
                <a:cs typeface="Avenir Next" charset="0"/>
              </a:rPr>
              <a:t>ncar</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PETER THORNTON (</a:t>
            </a:r>
            <a:r>
              <a:rPr lang="en-US" sz="600" kern="0" cap="all" spc="400" dirty="0">
                <a:solidFill>
                  <a:srgbClr val="C00000"/>
                </a:solidFill>
                <a:latin typeface="Avenir Next" charset="0"/>
              </a:rPr>
              <a:t>ORNL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PHIL TOWNSEND (</a:t>
            </a:r>
            <a:r>
              <a:rPr lang="en-US" sz="600" kern="0" cap="all" spc="400" dirty="0">
                <a:solidFill>
                  <a:srgbClr val="C00000"/>
                </a:solidFill>
                <a:latin typeface="Avenir Next" charset="0"/>
              </a:rPr>
              <a:t>U.WISCONSIN</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Anna </a:t>
            </a:r>
            <a:r>
              <a:rPr lang="en-US" sz="600" kern="0" cap="all" spc="400" dirty="0" err="1">
                <a:latin typeface="Avenir Next" charset="0"/>
                <a:ea typeface="Avenir Next" charset="0"/>
                <a:cs typeface="Avenir Next" charset="0"/>
              </a:rPr>
              <a:t>virkkala</a:t>
            </a:r>
            <a:r>
              <a:rPr lang="en-US" sz="600" kern="0" cap="all" spc="400" dirty="0">
                <a:latin typeface="Avenir Next" charset="0"/>
                <a:ea typeface="Avenir Next" charset="0"/>
                <a:cs typeface="Avenir Next" charset="0"/>
              </a:rPr>
              <a:t> (</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JENNIFER WATTS (</a:t>
            </a:r>
            <a:r>
              <a:rPr lang="en-US" sz="600" kern="0" cap="all" spc="400" dirty="0" err="1">
                <a:solidFill>
                  <a:srgbClr val="C00000"/>
                </a:solidFill>
                <a:latin typeface="Avenir Next" charset="0"/>
              </a:rPr>
              <a:t>woodwell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Stan </a:t>
            </a:r>
            <a:r>
              <a:rPr lang="en-US" sz="600" kern="0" cap="all" spc="400" dirty="0" err="1">
                <a:solidFill>
                  <a:schemeClr val="tx1">
                    <a:lumMod val="75000"/>
                    <a:lumOff val="25000"/>
                  </a:schemeClr>
                </a:solidFill>
                <a:latin typeface="Avenir Next" charset="0"/>
                <a:ea typeface="Avenir Next" charset="0"/>
                <a:cs typeface="Avenir Next" charset="0"/>
              </a:rPr>
              <a:t>Wullschleger</a:t>
            </a:r>
            <a:r>
              <a:rPr lang="en-US" sz="600" kern="0" cap="all" spc="400" dirty="0">
                <a:solidFill>
                  <a:schemeClr val="tx1">
                    <a:lumMod val="75000"/>
                    <a:lumOff val="25000"/>
                  </a:schemeClr>
                </a:solidFill>
                <a:latin typeface="Avenir Next" charset="0"/>
                <a:ea typeface="Avenir Next" charset="0"/>
                <a:cs typeface="Avenir Next" charset="0"/>
              </a:rPr>
              <a:t>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DOE/ORNL</a:t>
            </a:r>
            <a:r>
              <a:rPr lang="en-US" sz="600" kern="0" cap="all" spc="400" dirty="0">
                <a:latin typeface="Avenir Next" charset="0"/>
                <a:ea typeface="Avenir Next" charset="0"/>
                <a:cs typeface="Avenir Next" charset="0"/>
              </a:rPr>
              <a:t>)</a:t>
            </a:r>
          </a:p>
          <a:p>
            <a:pPr>
              <a:spcBef>
                <a:spcPts val="50"/>
              </a:spcBef>
            </a:pPr>
            <a:r>
              <a:rPr lang="en-US" sz="600" kern="0" cap="all" spc="400" dirty="0">
                <a:solidFill>
                  <a:schemeClr val="tx1">
                    <a:lumMod val="75000"/>
                    <a:lumOff val="25000"/>
                  </a:schemeClr>
                </a:solidFill>
                <a:latin typeface="Avenir Next" charset="0"/>
                <a:ea typeface="Avenir Next" charset="0"/>
                <a:cs typeface="Avenir Next" charset="0"/>
              </a:rPr>
              <a:t>Yu Zhang </a:t>
            </a:r>
            <a:r>
              <a:rPr lang="en-US" sz="600" kern="0" cap="all" spc="400" dirty="0">
                <a:latin typeface="Avenir Next" charset="0"/>
                <a:ea typeface="Avenir Next" charset="0"/>
                <a:cs typeface="Avenir Next" charset="0"/>
              </a:rPr>
              <a:t>(</a:t>
            </a:r>
            <a:r>
              <a:rPr lang="en-US" sz="600" kern="0" cap="all" spc="400" dirty="0">
                <a:solidFill>
                  <a:srgbClr val="C00000"/>
                </a:solidFill>
                <a:latin typeface="Avenir Next" charset="0"/>
                <a:ea typeface="Avenir Next" charset="0"/>
                <a:cs typeface="Avenir Next" charset="0"/>
              </a:rPr>
              <a:t>CCMEO</a:t>
            </a:r>
            <a:r>
              <a:rPr lang="en-US" sz="600" kern="0" cap="all" spc="400" dirty="0">
                <a:latin typeface="Avenir Next" charset="0"/>
                <a:ea typeface="Avenir Next" charset="0"/>
                <a:cs typeface="Avenir Next" charset="0"/>
              </a:rPr>
              <a:t>)</a:t>
            </a:r>
          </a:p>
          <a:p>
            <a:pPr>
              <a:spcBef>
                <a:spcPts val="50"/>
              </a:spcBef>
            </a:pPr>
            <a:r>
              <a:rPr lang="en-US" sz="600" kern="0" cap="all" spc="400" dirty="0">
                <a:latin typeface="Avenir Next" charset="0"/>
                <a:ea typeface="Avenir Next" charset="0"/>
                <a:cs typeface="Avenir Next" charset="0"/>
              </a:rPr>
              <a:t>ZHEN ZHANG (</a:t>
            </a:r>
            <a:r>
              <a:rPr lang="en-US" sz="600" kern="0" cap="all" spc="400" dirty="0">
                <a:solidFill>
                  <a:srgbClr val="C00000"/>
                </a:solidFill>
                <a:latin typeface="Avenir Next" charset="0"/>
              </a:rPr>
              <a:t>U.MARYLAND</a:t>
            </a:r>
            <a:r>
              <a:rPr lang="en-US" sz="600" kern="0" cap="all" spc="400" dirty="0">
                <a:latin typeface="Avenir Next" charset="0"/>
                <a:ea typeface="Avenir Next" charset="0"/>
                <a:cs typeface="Avenir Next" charset="0"/>
              </a:rPr>
              <a:t>)</a:t>
            </a:r>
          </a:p>
        </p:txBody>
      </p:sp>
    </p:spTree>
    <p:extLst>
      <p:ext uri="{BB962C8B-B14F-4D97-AF65-F5344CB8AC3E}">
        <p14:creationId xmlns:p14="http://schemas.microsoft.com/office/powerpoint/2010/main" val="252831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A1607-EB82-6341-8C87-4E2D75CB471F}"/>
              </a:ext>
            </a:extLst>
          </p:cNvPr>
          <p:cNvPicPr>
            <a:picLocks noChangeAspect="1"/>
          </p:cNvPicPr>
          <p:nvPr/>
        </p:nvPicPr>
        <p:blipFill>
          <a:blip r:embed="rId2"/>
          <a:stretch>
            <a:fillRect/>
          </a:stretch>
        </p:blipFill>
        <p:spPr>
          <a:xfrm>
            <a:off x="3446318" y="0"/>
            <a:ext cx="5299364" cy="6858000"/>
          </a:xfrm>
          <a:prstGeom prst="rect">
            <a:avLst/>
          </a:prstGeom>
        </p:spPr>
      </p:pic>
      <p:sp>
        <p:nvSpPr>
          <p:cNvPr id="8" name="TextBox 7">
            <a:extLst>
              <a:ext uri="{FF2B5EF4-FFF2-40B4-BE49-F238E27FC236}">
                <a16:creationId xmlns:a16="http://schemas.microsoft.com/office/drawing/2014/main" id="{61394478-7C3B-3A48-8944-4FC7DA894F27}"/>
              </a:ext>
            </a:extLst>
          </p:cNvPr>
          <p:cNvSpPr txBox="1"/>
          <p:nvPr/>
        </p:nvSpPr>
        <p:spPr>
          <a:xfrm>
            <a:off x="3989109" y="688157"/>
            <a:ext cx="4237350" cy="200055"/>
          </a:xfrm>
          <a:prstGeom prst="rect">
            <a:avLst/>
          </a:prstGeom>
          <a:solidFill>
            <a:srgbClr val="2A2A2A"/>
          </a:solidFill>
        </p:spPr>
        <p:txBody>
          <a:bodyPr wrap="square" rtlCol="0">
            <a:spAutoFit/>
          </a:bodyPr>
          <a:lstStyle/>
          <a:p>
            <a:pPr algn="ctr"/>
            <a:r>
              <a:rPr lang="en-US" sz="700" spc="300" dirty="0">
                <a:solidFill>
                  <a:srgbClr val="CFA455"/>
                </a:solidFill>
                <a:latin typeface="Avenir Next Medium" panose="020B0503020202020204" pitchFamily="34" charset="0"/>
              </a:rPr>
              <a:t>6 COURSE SYNTHESIS TOPICS</a:t>
            </a:r>
          </a:p>
        </p:txBody>
      </p:sp>
      <p:sp>
        <p:nvSpPr>
          <p:cNvPr id="9" name="Rectangle 8">
            <a:extLst>
              <a:ext uri="{FF2B5EF4-FFF2-40B4-BE49-F238E27FC236}">
                <a16:creationId xmlns:a16="http://schemas.microsoft.com/office/drawing/2014/main" id="{9B1A5DC1-9579-2444-9E07-9959B06D2826}"/>
              </a:ext>
            </a:extLst>
          </p:cNvPr>
          <p:cNvSpPr/>
          <p:nvPr/>
        </p:nvSpPr>
        <p:spPr>
          <a:xfrm>
            <a:off x="4137499" y="1686128"/>
            <a:ext cx="3923489" cy="4597940"/>
          </a:xfrm>
          <a:prstGeom prst="rect">
            <a:avLst/>
          </a:prstGeom>
          <a:solidFill>
            <a:srgbClr val="2A2A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0695FAC-D2CE-D041-BA72-80FCA607F4C8}"/>
              </a:ext>
            </a:extLst>
          </p:cNvPr>
          <p:cNvGrpSpPr/>
          <p:nvPr/>
        </p:nvGrpSpPr>
        <p:grpSpPr>
          <a:xfrm>
            <a:off x="4020767" y="1657440"/>
            <a:ext cx="4040221" cy="4616648"/>
            <a:chOff x="2496766" y="1735259"/>
            <a:chExt cx="4040221" cy="4616648"/>
          </a:xfrm>
        </p:grpSpPr>
        <p:sp>
          <p:nvSpPr>
            <p:cNvPr id="10" name="TextBox 9">
              <a:extLst>
                <a:ext uri="{FF2B5EF4-FFF2-40B4-BE49-F238E27FC236}">
                  <a16:creationId xmlns:a16="http://schemas.microsoft.com/office/drawing/2014/main" id="{5F35F3AE-3CC1-4948-B314-92775471831D}"/>
                </a:ext>
              </a:extLst>
            </p:cNvPr>
            <p:cNvSpPr txBox="1"/>
            <p:nvPr/>
          </p:nvSpPr>
          <p:spPr>
            <a:xfrm>
              <a:off x="2613498" y="1735259"/>
              <a:ext cx="3923489" cy="4616648"/>
            </a:xfrm>
            <a:prstGeom prst="rect">
              <a:avLst/>
            </a:prstGeom>
            <a:solidFill>
              <a:srgbClr val="2A2A2A"/>
            </a:solidFill>
          </p:spPr>
          <p:txBody>
            <a:bodyPr wrap="square" rtlCol="0">
              <a:spAutoFit/>
            </a:bodyPr>
            <a:lstStyle/>
            <a:p>
              <a:pPr algn="ctr"/>
              <a:r>
                <a:rPr lang="en-US" sz="800" b="1" spc="300" dirty="0">
                  <a:solidFill>
                    <a:srgbClr val="CFA455"/>
                  </a:solidFill>
                  <a:latin typeface="Avenir Next Demi Bold" panose="020B0503020202020204" pitchFamily="34" charset="0"/>
                </a:rPr>
                <a:t>INDIVIDUAL-BASED AND PFT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ABR ecosystem modeling is broadly grouped into two camps: individual-based models and PFT/trait-based models. </a:t>
              </a:r>
            </a:p>
            <a:p>
              <a:pPr algn="ctr">
                <a:lnSpc>
                  <a:spcPct val="150000"/>
                </a:lnSpc>
              </a:pP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ED, UVAFME, CLM ⇿ CLM-FATES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Adrianna Foster, Jackie Shuman, Erik Larson, Shawn Serbin</a:t>
              </a: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DRIVERS AND RUN PROTOCOLS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Specification paper needed on agreed-upon model drivers and run protocols for ABR model runs.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DAYMET, MESONET, CRU-NCEP, GSWP $</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Dave Moore, Min Chen, Erik Larson, Kevin Schaefer, Nick </a:t>
              </a:r>
              <a:r>
                <a:rPr lang="en-US" sz="800" i="1" spc="100" dirty="0" err="1">
                  <a:solidFill>
                    <a:srgbClr val="F9F9F9"/>
                  </a:solidFill>
                  <a:latin typeface="Times New Roman" panose="02020603050405020304" pitchFamily="18" charset="0"/>
                  <a:cs typeface="Times New Roman" panose="02020603050405020304" pitchFamily="18" charset="0"/>
                </a:rPr>
                <a:t>Parazoo</a:t>
              </a:r>
              <a:endParaRPr lang="en-US" sz="800" i="1" spc="100" dirty="0">
                <a:solidFill>
                  <a:srgbClr val="F9F9F9"/>
                </a:solidFill>
                <a:latin typeface="Times New Roman" panose="02020603050405020304" pitchFamily="18" charset="0"/>
                <a:cs typeface="Times New Roman" panose="02020603050405020304" pitchFamily="18"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endParaRPr lang="en-US" sz="800" b="1" spc="300" dirty="0">
                <a:solidFill>
                  <a:srgbClr val="CFA455"/>
                </a:solidFill>
                <a:latin typeface="Avenir Next Demi Bold" panose="020B0503020202020204" pitchFamily="34" charset="0"/>
              </a:endParaRPr>
            </a:p>
            <a:p>
              <a:pPr algn="ctr"/>
              <a:r>
                <a:rPr lang="en-US" sz="800" b="1" spc="300" dirty="0">
                  <a:solidFill>
                    <a:srgbClr val="CFA455"/>
                  </a:solidFill>
                  <a:latin typeface="Avenir Next Demi Bold" panose="020B0503020202020204" pitchFamily="34" charset="0"/>
                </a:rPr>
                <a:t>ABOVE DATA FOR MODELS</a:t>
              </a:r>
            </a:p>
            <a:p>
              <a:pPr algn="ctr"/>
              <a:endParaRPr lang="en-US" sz="1200" b="1" spc="300" dirty="0">
                <a:solidFill>
                  <a:srgbClr val="CFA455"/>
                </a:solidFill>
                <a:latin typeface="Avenir Next Demi Bold" panose="020B0503020202020204" pitchFamily="34" charset="0"/>
              </a:endParaRPr>
            </a:p>
            <a:p>
              <a:pPr algn="ctr">
                <a:lnSpc>
                  <a:spcPct val="150000"/>
                </a:lnSpc>
              </a:pPr>
              <a:r>
                <a:rPr lang="en-US" sz="800" i="1" spc="100" dirty="0">
                  <a:solidFill>
                    <a:srgbClr val="F9F9F9"/>
                  </a:solidFill>
                  <a:latin typeface="Times New Roman" panose="02020603050405020304" pitchFamily="18" charset="0"/>
                  <a:cs typeface="Times New Roman" panose="02020603050405020304" pitchFamily="18" charset="0"/>
                </a:rPr>
                <a:t>Deep dive into entire </a:t>
              </a:r>
              <a:r>
                <a:rPr lang="en-US" sz="800" i="1" spc="100" dirty="0" err="1">
                  <a:solidFill>
                    <a:srgbClr val="F9F9F9"/>
                  </a:solidFill>
                  <a:latin typeface="Times New Roman" panose="02020603050405020304" pitchFamily="18" charset="0"/>
                  <a:cs typeface="Times New Roman" panose="02020603050405020304" pitchFamily="18" charset="0"/>
                </a:rPr>
                <a:t>ABoVE</a:t>
              </a:r>
              <a:r>
                <a:rPr lang="en-US" sz="800" i="1" spc="100" dirty="0">
                  <a:solidFill>
                    <a:srgbClr val="F9F9F9"/>
                  </a:solidFill>
                  <a:latin typeface="Times New Roman" panose="02020603050405020304" pitchFamily="18" charset="0"/>
                  <a:cs typeface="Times New Roman" panose="02020603050405020304" pitchFamily="18" charset="0"/>
                </a:rPr>
                <a:t> database. Extraction of functional relationships and benchmarks.</a:t>
              </a:r>
            </a:p>
            <a:p>
              <a:pPr algn="ctr"/>
              <a:endParaRPr lang="en-US" sz="1000" i="1" spc="100" dirty="0">
                <a:solidFill>
                  <a:srgbClr val="F9F9F9"/>
                </a:solidFill>
                <a:latin typeface="Times New Roman" panose="02020603050405020304" pitchFamily="18" charset="0"/>
                <a:cs typeface="Times New Roman" panose="02020603050405020304" pitchFamily="18" charset="0"/>
              </a:endParaRPr>
            </a:p>
            <a:p>
              <a:pPr algn="ctr"/>
              <a:r>
                <a:rPr lang="en-US" sz="800" b="1" spc="100" dirty="0">
                  <a:solidFill>
                    <a:srgbClr val="F9F9F9"/>
                  </a:solidFill>
                  <a:latin typeface="Avenir Next Demi Bold" panose="020B0503020202020204" pitchFamily="34" charset="0"/>
                  <a:cs typeface="Times New Roman" panose="02020603050405020304" pitchFamily="18" charset="0"/>
                </a:rPr>
                <a:t>$ UNCERTAINTY, INTEGRATION $</a:t>
              </a:r>
            </a:p>
            <a:p>
              <a:pPr algn="ctr"/>
              <a:endParaRPr lang="en-US" sz="800" i="1" spc="100" dirty="0">
                <a:solidFill>
                  <a:srgbClr val="F9F9F9"/>
                </a:solidFill>
                <a:latin typeface="Times New Roman" panose="02020603050405020304" pitchFamily="18" charset="0"/>
                <a:cs typeface="Times New Roman" panose="02020603050405020304" pitchFamily="18" charset="0"/>
              </a:endParaRPr>
            </a:p>
            <a:p>
              <a:pPr algn="ctr"/>
              <a:r>
                <a:rPr lang="en-US" sz="800" i="1" spc="100" dirty="0">
                  <a:solidFill>
                    <a:srgbClr val="F9F9F9"/>
                  </a:solidFill>
                  <a:latin typeface="Times New Roman" panose="02020603050405020304" pitchFamily="18" charset="0"/>
                  <a:cs typeface="Times New Roman" panose="02020603050405020304" pitchFamily="18" charset="0"/>
                </a:rPr>
                <a:t>Josh Fisher, Dan Hayes, Andy Fox, Shawn Serbin</a:t>
              </a:r>
              <a:endParaRPr lang="en-US" sz="800" b="1" spc="300" dirty="0">
                <a:solidFill>
                  <a:srgbClr val="CFA455"/>
                </a:solidFill>
                <a:latin typeface="Avenir Next Demi Bold" panose="020B0503020202020204" pitchFamily="34" charset="0"/>
              </a:endParaRPr>
            </a:p>
          </p:txBody>
        </p:sp>
        <p:pic>
          <p:nvPicPr>
            <p:cNvPr id="11" name="Picture 10">
              <a:extLst>
                <a:ext uri="{FF2B5EF4-FFF2-40B4-BE49-F238E27FC236}">
                  <a16:creationId xmlns:a16="http://schemas.microsoft.com/office/drawing/2014/main" id="{14DD49DA-D1E9-6D4A-A385-5D74E83D72CC}"/>
                </a:ext>
              </a:extLst>
            </p:cNvPr>
            <p:cNvPicPr>
              <a:picLocks noChangeAspect="1"/>
            </p:cNvPicPr>
            <p:nvPr/>
          </p:nvPicPr>
          <p:blipFill rotWithShape="1">
            <a:blip r:embed="rId2"/>
            <a:srcRect l="33664" t="40899" r="61931" b="54846"/>
            <a:stretch/>
          </p:blipFill>
          <p:spPr>
            <a:xfrm>
              <a:off x="2708800" y="2838670"/>
              <a:ext cx="233464" cy="291829"/>
            </a:xfrm>
            <a:prstGeom prst="rect">
              <a:avLst/>
            </a:prstGeom>
          </p:spPr>
        </p:pic>
        <p:pic>
          <p:nvPicPr>
            <p:cNvPr id="12" name="Picture 11">
              <a:extLst>
                <a:ext uri="{FF2B5EF4-FFF2-40B4-BE49-F238E27FC236}">
                  <a16:creationId xmlns:a16="http://schemas.microsoft.com/office/drawing/2014/main" id="{4D25C1D7-FBDE-2848-8835-7BF229004ADC}"/>
                </a:ext>
              </a:extLst>
            </p:cNvPr>
            <p:cNvPicPr>
              <a:picLocks noChangeAspect="1"/>
            </p:cNvPicPr>
            <p:nvPr/>
          </p:nvPicPr>
          <p:blipFill rotWithShape="1">
            <a:blip r:embed="rId2"/>
            <a:srcRect l="33664" t="40899" r="61931" b="54846"/>
            <a:stretch/>
          </p:blipFill>
          <p:spPr>
            <a:xfrm>
              <a:off x="2496766" y="4390414"/>
              <a:ext cx="233464" cy="291829"/>
            </a:xfrm>
            <a:prstGeom prst="rect">
              <a:avLst/>
            </a:prstGeom>
          </p:spPr>
        </p:pic>
        <p:pic>
          <p:nvPicPr>
            <p:cNvPr id="13" name="Picture 12">
              <a:extLst>
                <a:ext uri="{FF2B5EF4-FFF2-40B4-BE49-F238E27FC236}">
                  <a16:creationId xmlns:a16="http://schemas.microsoft.com/office/drawing/2014/main" id="{5CB29FCC-BB7C-F044-B212-FBCAC0285403}"/>
                </a:ext>
              </a:extLst>
            </p:cNvPr>
            <p:cNvPicPr>
              <a:picLocks noChangeAspect="1"/>
            </p:cNvPicPr>
            <p:nvPr/>
          </p:nvPicPr>
          <p:blipFill rotWithShape="1">
            <a:blip r:embed="rId2"/>
            <a:srcRect l="33664" t="40899" r="61931" b="54846"/>
            <a:stretch/>
          </p:blipFill>
          <p:spPr>
            <a:xfrm>
              <a:off x="2957207" y="5943282"/>
              <a:ext cx="233464" cy="291829"/>
            </a:xfrm>
            <a:prstGeom prst="rect">
              <a:avLst/>
            </a:prstGeom>
          </p:spPr>
        </p:pic>
      </p:grpSp>
      <p:sp>
        <p:nvSpPr>
          <p:cNvPr id="14" name="TextBox 13">
            <a:extLst>
              <a:ext uri="{FF2B5EF4-FFF2-40B4-BE49-F238E27FC236}">
                <a16:creationId xmlns:a16="http://schemas.microsoft.com/office/drawing/2014/main" id="{BEDC3153-9136-D44C-A5E0-FE09EE0933BD}"/>
              </a:ext>
            </a:extLst>
          </p:cNvPr>
          <p:cNvSpPr txBox="1"/>
          <p:nvPr/>
        </p:nvSpPr>
        <p:spPr>
          <a:xfrm>
            <a:off x="8060988" y="6673334"/>
            <a:ext cx="695063" cy="184666"/>
          </a:xfrm>
          <a:prstGeom prst="rect">
            <a:avLst/>
          </a:prstGeom>
          <a:noFill/>
        </p:spPr>
        <p:txBody>
          <a:bodyPr wrap="none" rtlCol="0">
            <a:spAutoFit/>
          </a:bodyPr>
          <a:lstStyle/>
          <a:p>
            <a:pPr algn="r"/>
            <a:r>
              <a:rPr lang="en-US" sz="600" spc="80" dirty="0">
                <a:solidFill>
                  <a:srgbClr val="F9F9F9"/>
                </a:solidFill>
                <a:latin typeface="Avenir Next" panose="020B0503020202020204" pitchFamily="34" charset="0"/>
              </a:rPr>
              <a:t>page 2 of 2</a:t>
            </a:r>
          </a:p>
        </p:txBody>
      </p:sp>
      <p:sp>
        <p:nvSpPr>
          <p:cNvPr id="15" name="TextBox 14">
            <a:extLst>
              <a:ext uri="{FF2B5EF4-FFF2-40B4-BE49-F238E27FC236}">
                <a16:creationId xmlns:a16="http://schemas.microsoft.com/office/drawing/2014/main" id="{9FC59F8E-0197-C445-A837-4C4E30D8C7B8}"/>
              </a:ext>
            </a:extLst>
          </p:cNvPr>
          <p:cNvSpPr txBox="1"/>
          <p:nvPr/>
        </p:nvSpPr>
        <p:spPr>
          <a:xfrm>
            <a:off x="3402089" y="6673334"/>
            <a:ext cx="370614" cy="184666"/>
          </a:xfrm>
          <a:prstGeom prst="rect">
            <a:avLst/>
          </a:prstGeom>
          <a:noFill/>
        </p:spPr>
        <p:txBody>
          <a:bodyPr wrap="none" rtlCol="0">
            <a:spAutoFit/>
          </a:bodyPr>
          <a:lstStyle/>
          <a:p>
            <a:r>
              <a:rPr lang="en-US" sz="600" i="1" dirty="0" err="1">
                <a:solidFill>
                  <a:schemeClr val="bg1">
                    <a:lumMod val="75000"/>
                  </a:schemeClr>
                </a:solidFill>
              </a:rPr>
              <a:t>canva</a:t>
            </a:r>
            <a:endParaRPr lang="en-US" sz="600" i="1" dirty="0">
              <a:solidFill>
                <a:schemeClr val="bg1">
                  <a:lumMod val="75000"/>
                </a:schemeClr>
              </a:solidFill>
            </a:endParaRPr>
          </a:p>
        </p:txBody>
      </p:sp>
    </p:spTree>
    <p:extLst>
      <p:ext uri="{BB962C8B-B14F-4D97-AF65-F5344CB8AC3E}">
        <p14:creationId xmlns:p14="http://schemas.microsoft.com/office/powerpoint/2010/main" val="3653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ED2E94-2684-5EC2-6D25-FCAB9B87BD2E}"/>
              </a:ext>
            </a:extLst>
          </p:cNvPr>
          <p:cNvPicPr>
            <a:picLocks noChangeAspect="1"/>
          </p:cNvPicPr>
          <p:nvPr/>
        </p:nvPicPr>
        <p:blipFill>
          <a:blip r:embed="rId3"/>
          <a:stretch>
            <a:fillRect/>
          </a:stretch>
        </p:blipFill>
        <p:spPr>
          <a:xfrm>
            <a:off x="0" y="5080"/>
            <a:ext cx="12192000" cy="6847840"/>
          </a:xfrm>
          <a:prstGeom prst="rect">
            <a:avLst/>
          </a:prstGeom>
        </p:spPr>
      </p:pic>
      <p:sp>
        <p:nvSpPr>
          <p:cNvPr id="6" name="TextBox 5">
            <a:extLst>
              <a:ext uri="{FF2B5EF4-FFF2-40B4-BE49-F238E27FC236}">
                <a16:creationId xmlns:a16="http://schemas.microsoft.com/office/drawing/2014/main" id="{94D600C9-AC8E-F03B-21DE-462F9A8DA646}"/>
              </a:ext>
            </a:extLst>
          </p:cNvPr>
          <p:cNvSpPr txBox="1"/>
          <p:nvPr/>
        </p:nvSpPr>
        <p:spPr>
          <a:xfrm>
            <a:off x="6740610" y="401595"/>
            <a:ext cx="5547096" cy="369332"/>
          </a:xfrm>
          <a:prstGeom prst="rect">
            <a:avLst/>
          </a:prstGeom>
          <a:noFill/>
        </p:spPr>
        <p:txBody>
          <a:bodyPr wrap="none" rtlCol="0">
            <a:spAutoFit/>
          </a:bodyPr>
          <a:lstStyle/>
          <a:p>
            <a:r>
              <a:rPr lang="en-US" dirty="0"/>
              <a:t>Stan </a:t>
            </a:r>
            <a:r>
              <a:rPr lang="en-US" dirty="0" err="1"/>
              <a:t>Wullschleger</a:t>
            </a:r>
            <a:r>
              <a:rPr lang="en-US" dirty="0"/>
              <a:t>, Ben </a:t>
            </a:r>
            <a:r>
              <a:rPr lang="en-US" dirty="0" err="1"/>
              <a:t>Sulman</a:t>
            </a:r>
            <a:r>
              <a:rPr lang="en-US" dirty="0"/>
              <a:t>, Shawn Serbin, Jitu Kumar</a:t>
            </a:r>
          </a:p>
        </p:txBody>
      </p:sp>
    </p:spTree>
    <p:extLst>
      <p:ext uri="{BB962C8B-B14F-4D97-AF65-F5344CB8AC3E}">
        <p14:creationId xmlns:p14="http://schemas.microsoft.com/office/powerpoint/2010/main" val="170761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DF40E834-B09A-5640-7B2D-6343D6DED572}"/>
              </a:ext>
            </a:extLst>
          </p:cNvPr>
          <p:cNvGrpSpPr/>
          <p:nvPr/>
        </p:nvGrpSpPr>
        <p:grpSpPr>
          <a:xfrm>
            <a:off x="0" y="142501"/>
            <a:ext cx="12192000" cy="6700450"/>
            <a:chOff x="0" y="142501"/>
            <a:chExt cx="12192000" cy="6700450"/>
          </a:xfrm>
        </p:grpSpPr>
        <p:grpSp>
          <p:nvGrpSpPr>
            <p:cNvPr id="120" name="Group 119">
              <a:extLst>
                <a:ext uri="{FF2B5EF4-FFF2-40B4-BE49-F238E27FC236}">
                  <a16:creationId xmlns:a16="http://schemas.microsoft.com/office/drawing/2014/main" id="{0416D542-A327-293E-249F-0E097DF881A3}"/>
                </a:ext>
              </a:extLst>
            </p:cNvPr>
            <p:cNvGrpSpPr/>
            <p:nvPr/>
          </p:nvGrpSpPr>
          <p:grpSpPr>
            <a:xfrm>
              <a:off x="0" y="142501"/>
              <a:ext cx="12192000" cy="6700450"/>
              <a:chOff x="0" y="142501"/>
              <a:chExt cx="12192000" cy="6700450"/>
            </a:xfrm>
          </p:grpSpPr>
          <p:pic>
            <p:nvPicPr>
              <p:cNvPr id="3" name="Google Shape;56;p13">
                <a:extLst>
                  <a:ext uri="{FF2B5EF4-FFF2-40B4-BE49-F238E27FC236}">
                    <a16:creationId xmlns:a16="http://schemas.microsoft.com/office/drawing/2014/main" id="{B791E5FC-F43C-4594-FB61-3702B4BA99DB}"/>
                  </a:ext>
                </a:extLst>
              </p:cNvPr>
              <p:cNvPicPr preferRelativeResize="0">
                <a:picLocks noChangeAspect="1"/>
              </p:cNvPicPr>
              <p:nvPr/>
            </p:nvPicPr>
            <p:blipFill>
              <a:blip r:embed="rId3">
                <a:alphaModFix/>
              </a:blip>
              <a:stretch>
                <a:fillRect/>
              </a:stretch>
            </p:blipFill>
            <p:spPr>
              <a:xfrm>
                <a:off x="1470245" y="615937"/>
                <a:ext cx="955039" cy="477520"/>
              </a:xfrm>
              <a:prstGeom prst="rect">
                <a:avLst/>
              </a:prstGeom>
              <a:noFill/>
              <a:ln>
                <a:noFill/>
              </a:ln>
            </p:spPr>
          </p:pic>
          <p:pic>
            <p:nvPicPr>
              <p:cNvPr id="5" name="Google Shape;59;p13">
                <a:extLst>
                  <a:ext uri="{FF2B5EF4-FFF2-40B4-BE49-F238E27FC236}">
                    <a16:creationId xmlns:a16="http://schemas.microsoft.com/office/drawing/2014/main" id="{3ACB613D-30D0-8A0E-691B-4C75657806B1}"/>
                  </a:ext>
                </a:extLst>
              </p:cNvPr>
              <p:cNvPicPr preferRelativeResize="0">
                <a:picLocks noChangeAspect="1"/>
              </p:cNvPicPr>
              <p:nvPr/>
            </p:nvPicPr>
            <p:blipFill>
              <a:blip r:embed="rId4">
                <a:alphaModFix/>
              </a:blip>
              <a:stretch>
                <a:fillRect/>
              </a:stretch>
            </p:blipFill>
            <p:spPr>
              <a:xfrm>
                <a:off x="10115726" y="722002"/>
                <a:ext cx="902081" cy="352920"/>
              </a:xfrm>
              <a:prstGeom prst="rect">
                <a:avLst/>
              </a:prstGeom>
              <a:noFill/>
              <a:ln>
                <a:noFill/>
              </a:ln>
            </p:spPr>
          </p:pic>
          <p:sp>
            <p:nvSpPr>
              <p:cNvPr id="32" name="TextBox 31">
                <a:extLst>
                  <a:ext uri="{FF2B5EF4-FFF2-40B4-BE49-F238E27FC236}">
                    <a16:creationId xmlns:a16="http://schemas.microsoft.com/office/drawing/2014/main" id="{5964F14C-5583-5DCF-0001-A0FC044C3042}"/>
                  </a:ext>
                </a:extLst>
              </p:cNvPr>
              <p:cNvSpPr txBox="1"/>
              <p:nvPr/>
            </p:nvSpPr>
            <p:spPr>
              <a:xfrm>
                <a:off x="0" y="142501"/>
                <a:ext cx="12192000" cy="1077218"/>
              </a:xfrm>
              <a:prstGeom prst="rect">
                <a:avLst/>
              </a:prstGeom>
              <a:noFill/>
            </p:spPr>
            <p:txBody>
              <a:bodyPr wrap="square">
                <a:spAutoFit/>
              </a:bodyPr>
              <a:lstStyle/>
              <a:p>
                <a:pPr algn="ctr"/>
                <a:r>
                  <a:rPr lang="en-US" sz="3200" b="1" i="0" u="none" strike="noStrike" dirty="0">
                    <a:solidFill>
                      <a:srgbClr val="262626"/>
                    </a:solidFill>
                    <a:effectLst/>
                  </a:rPr>
                  <a:t>Predicting the Magnitude, Variability, and Rate of Change at the Intersection of Arctic and Boreal Ecosystem </a:t>
                </a:r>
                <a:endParaRPr lang="en-US" sz="3200" dirty="0"/>
              </a:p>
            </p:txBody>
          </p:sp>
          <p:sp>
            <p:nvSpPr>
              <p:cNvPr id="33" name="Google Shape;225;p21">
                <a:extLst>
                  <a:ext uri="{FF2B5EF4-FFF2-40B4-BE49-F238E27FC236}">
                    <a16:creationId xmlns:a16="http://schemas.microsoft.com/office/drawing/2014/main" id="{114D5721-053A-0F6D-A970-705C25ABE9B9}"/>
                  </a:ext>
                </a:extLst>
              </p:cNvPr>
              <p:cNvSpPr txBox="1">
                <a:spLocks noChangeAspect="1"/>
              </p:cNvSpPr>
              <p:nvPr/>
            </p:nvSpPr>
            <p:spPr>
              <a:xfrm>
                <a:off x="0" y="1094114"/>
                <a:ext cx="12192000" cy="430857"/>
              </a:xfrm>
              <a:prstGeom prst="rect">
                <a:avLst/>
              </a:prstGeom>
              <a:noFill/>
              <a:ln>
                <a:noFill/>
              </a:ln>
            </p:spPr>
            <p:txBody>
              <a:bodyPr spcFirstLastPara="1" wrap="square" lIns="91425" tIns="91425" rIns="91425" bIns="91425" anchor="t" anchorCtr="0">
                <a:spAutoFit/>
              </a:bodyPr>
              <a:lstStyle/>
              <a:p>
                <a:pPr algn="ctr"/>
                <a:r>
                  <a:rPr lang="en" sz="1600" dirty="0">
                    <a:cs typeface="Times New Roman" panose="02020603050405020304" pitchFamily="18" charset="0"/>
                  </a:rPr>
                  <a:t>Amanda Armstrong (PI), </a:t>
                </a:r>
                <a:r>
                  <a:rPr lang="en-US" sz="1600" dirty="0">
                    <a:cs typeface="Times New Roman" panose="02020603050405020304" pitchFamily="18" charset="0"/>
                  </a:rPr>
                  <a:t>Paul M. Montesano, </a:t>
                </a:r>
                <a:r>
                  <a:rPr lang="en-US" sz="1600" dirty="0" err="1">
                    <a:cs typeface="Times New Roman" panose="02020603050405020304" pitchFamily="18" charset="0"/>
                  </a:rPr>
                  <a:t>Batuhan</a:t>
                </a:r>
                <a:r>
                  <a:rPr lang="en-US" sz="1600" dirty="0">
                    <a:cs typeface="Times New Roman" panose="02020603050405020304" pitchFamily="18" charset="0"/>
                  </a:rPr>
                  <a:t> </a:t>
                </a:r>
                <a:r>
                  <a:rPr lang="en-US" sz="1600" dirty="0" err="1">
                    <a:cs typeface="Times New Roman" panose="02020603050405020304" pitchFamily="18" charset="0"/>
                  </a:rPr>
                  <a:t>Osmanoglu</a:t>
                </a:r>
                <a:r>
                  <a:rPr lang="en-US" sz="1600" dirty="0">
                    <a:cs typeface="Times New Roman" panose="02020603050405020304" pitchFamily="18" charset="0"/>
                  </a:rPr>
                  <a:t>, Howard Epstein, Kenneth J. </a:t>
                </a:r>
                <a:r>
                  <a:rPr lang="en-US" sz="1600" dirty="0" err="1">
                    <a:cs typeface="Times New Roman" panose="02020603050405020304" pitchFamily="18" charset="0"/>
                  </a:rPr>
                  <a:t>Ranson</a:t>
                </a:r>
                <a:r>
                  <a:rPr lang="en-US" sz="1600" dirty="0">
                    <a:cs typeface="Times New Roman" panose="02020603050405020304" pitchFamily="18" charset="0"/>
                  </a:rPr>
                  <a:t>, Herman H. Shugart, Elise Heffernan</a:t>
                </a:r>
                <a:endParaRPr lang="en-US" sz="1600" dirty="0">
                  <a:effectLst/>
                  <a:cs typeface="Times New Roman" panose="02020603050405020304" pitchFamily="18" charset="0"/>
                </a:endParaRPr>
              </a:p>
            </p:txBody>
          </p:sp>
          <p:pic>
            <p:nvPicPr>
              <p:cNvPr id="44" name="Google Shape;190;p17">
                <a:extLst>
                  <a:ext uri="{FF2B5EF4-FFF2-40B4-BE49-F238E27FC236}">
                    <a16:creationId xmlns:a16="http://schemas.microsoft.com/office/drawing/2014/main" id="{407073EA-3B67-E303-7A98-C9C8D58C612C}"/>
                  </a:ext>
                </a:extLst>
              </p:cNvPr>
              <p:cNvPicPr preferRelativeResize="0"/>
              <p:nvPr/>
            </p:nvPicPr>
            <p:blipFill>
              <a:blip r:embed="rId5">
                <a:alphaModFix/>
              </a:blip>
              <a:stretch>
                <a:fillRect/>
              </a:stretch>
            </p:blipFill>
            <p:spPr>
              <a:xfrm>
                <a:off x="5240679" y="3158082"/>
                <a:ext cx="6951321" cy="3661919"/>
              </a:xfrm>
              <a:prstGeom prst="rect">
                <a:avLst/>
              </a:prstGeom>
              <a:noFill/>
              <a:ln>
                <a:noFill/>
              </a:ln>
            </p:spPr>
          </p:pic>
          <p:sp>
            <p:nvSpPr>
              <p:cNvPr id="46" name="Google Shape;194;p17">
                <a:extLst>
                  <a:ext uri="{FF2B5EF4-FFF2-40B4-BE49-F238E27FC236}">
                    <a16:creationId xmlns:a16="http://schemas.microsoft.com/office/drawing/2014/main" id="{65AD67F7-017C-DA0C-ED17-F384CF047ADC}"/>
                  </a:ext>
                </a:extLst>
              </p:cNvPr>
              <p:cNvSpPr txBox="1"/>
              <p:nvPr/>
            </p:nvSpPr>
            <p:spPr>
              <a:xfrm>
                <a:off x="5582559" y="1666713"/>
                <a:ext cx="3886939"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dirty="0">
                    <a:solidFill>
                      <a:schemeClr val="dk1"/>
                    </a:solidFill>
                  </a:rPr>
                  <a:t>These simulations are assembled in a database to statistically explore the variation in expected changes in vegetation structure and composition across the taiga-tundra ecotone in North America.</a:t>
                </a:r>
                <a:endParaRPr sz="1600" dirty="0">
                  <a:solidFill>
                    <a:schemeClr val="dk1"/>
                  </a:solidFill>
                </a:endParaRPr>
              </a:p>
            </p:txBody>
          </p:sp>
          <p:grpSp>
            <p:nvGrpSpPr>
              <p:cNvPr id="81" name="Group 80">
                <a:extLst>
                  <a:ext uri="{FF2B5EF4-FFF2-40B4-BE49-F238E27FC236}">
                    <a16:creationId xmlns:a16="http://schemas.microsoft.com/office/drawing/2014/main" id="{DFBB20F3-3472-3BDD-EF88-D152645BDAA8}"/>
                  </a:ext>
                </a:extLst>
              </p:cNvPr>
              <p:cNvGrpSpPr/>
              <p:nvPr/>
            </p:nvGrpSpPr>
            <p:grpSpPr>
              <a:xfrm>
                <a:off x="128230" y="1582513"/>
                <a:ext cx="5508811" cy="2842559"/>
                <a:chOff x="73605" y="877300"/>
                <a:chExt cx="6181165" cy="3263663"/>
              </a:xfrm>
            </p:grpSpPr>
            <p:pic>
              <p:nvPicPr>
                <p:cNvPr id="45" name="Google Shape;192;p17">
                  <a:extLst>
                    <a:ext uri="{FF2B5EF4-FFF2-40B4-BE49-F238E27FC236}">
                      <a16:creationId xmlns:a16="http://schemas.microsoft.com/office/drawing/2014/main" id="{CBC71A8B-078E-6CB2-D4CF-05EA8991E225}"/>
                    </a:ext>
                  </a:extLst>
                </p:cNvPr>
                <p:cNvPicPr preferRelativeResize="0"/>
                <p:nvPr/>
              </p:nvPicPr>
              <p:blipFill>
                <a:blip r:embed="rId6">
                  <a:alphaModFix/>
                </a:blip>
                <a:stretch>
                  <a:fillRect/>
                </a:stretch>
              </p:blipFill>
              <p:spPr>
                <a:xfrm>
                  <a:off x="227643" y="1581669"/>
                  <a:ext cx="2571350" cy="1585349"/>
                </a:xfrm>
                <a:prstGeom prst="rect">
                  <a:avLst/>
                </a:prstGeom>
                <a:noFill/>
                <a:ln w="9525" cap="flat" cmpd="sng">
                  <a:solidFill>
                    <a:schemeClr val="dk2"/>
                  </a:solidFill>
                  <a:prstDash val="solid"/>
                  <a:round/>
                  <a:headEnd type="none" w="sm" len="sm"/>
                  <a:tailEnd type="none" w="sm" len="sm"/>
                </a:ln>
              </p:spPr>
            </p:pic>
            <p:sp>
              <p:nvSpPr>
                <p:cNvPr id="47" name="Google Shape;79;p15">
                  <a:extLst>
                    <a:ext uri="{FF2B5EF4-FFF2-40B4-BE49-F238E27FC236}">
                      <a16:creationId xmlns:a16="http://schemas.microsoft.com/office/drawing/2014/main" id="{72D47FE7-1310-B660-9DB3-B248236A02CF}"/>
                    </a:ext>
                  </a:extLst>
                </p:cNvPr>
                <p:cNvSpPr>
                  <a:spLocks noChangeAspect="1"/>
                </p:cNvSpPr>
                <p:nvPr/>
              </p:nvSpPr>
              <p:spPr>
                <a:xfrm>
                  <a:off x="80050" y="3027050"/>
                  <a:ext cx="5771700" cy="10893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p15">
                  <a:extLst>
                    <a:ext uri="{FF2B5EF4-FFF2-40B4-BE49-F238E27FC236}">
                      <a16:creationId xmlns:a16="http://schemas.microsoft.com/office/drawing/2014/main" id="{DFB514B3-03E2-8018-9233-F1C77FB4716A}"/>
                    </a:ext>
                  </a:extLst>
                </p:cNvPr>
                <p:cNvSpPr txBox="1">
                  <a:spLocks noChangeAspect="1"/>
                </p:cNvSpPr>
                <p:nvPr/>
              </p:nvSpPr>
              <p:spPr>
                <a:xfrm>
                  <a:off x="73605" y="2914573"/>
                  <a:ext cx="2728442" cy="44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b="1" i="1" dirty="0">
                      <a:solidFill>
                        <a:srgbClr val="C00000"/>
                      </a:solidFill>
                    </a:rPr>
                    <a:t>Time: gridded date, temp., </a:t>
                  </a:r>
                  <a:r>
                    <a:rPr lang="en" sz="1050" b="1" i="1" dirty="0" err="1">
                      <a:solidFill>
                        <a:srgbClr val="C00000"/>
                      </a:solidFill>
                    </a:rPr>
                    <a:t>precip</a:t>
                  </a:r>
                  <a:r>
                    <a:rPr lang="en" sz="1050" b="1" i="1" dirty="0">
                      <a:solidFill>
                        <a:srgbClr val="C00000"/>
                      </a:solidFill>
                    </a:rPr>
                    <a:t>.</a:t>
                  </a:r>
                  <a:endParaRPr sz="1050" b="1" i="1" dirty="0">
                    <a:solidFill>
                      <a:srgbClr val="C00000"/>
                    </a:solidFill>
                  </a:endParaRPr>
                </a:p>
              </p:txBody>
            </p:sp>
            <p:sp>
              <p:nvSpPr>
                <p:cNvPr id="49" name="Google Shape;81;p15">
                  <a:extLst>
                    <a:ext uri="{FF2B5EF4-FFF2-40B4-BE49-F238E27FC236}">
                      <a16:creationId xmlns:a16="http://schemas.microsoft.com/office/drawing/2014/main" id="{68882BB8-31DA-B776-79DE-3EC3C1110CDB}"/>
                    </a:ext>
                  </a:extLst>
                </p:cNvPr>
                <p:cNvSpPr>
                  <a:spLocks noChangeAspect="1"/>
                </p:cNvSpPr>
                <p:nvPr/>
              </p:nvSpPr>
              <p:spPr>
                <a:xfrm>
                  <a:off x="3058775" y="940800"/>
                  <a:ext cx="2793000" cy="20400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p15">
                  <a:extLst>
                    <a:ext uri="{FF2B5EF4-FFF2-40B4-BE49-F238E27FC236}">
                      <a16:creationId xmlns:a16="http://schemas.microsoft.com/office/drawing/2014/main" id="{D8EE19AA-8591-191F-0251-DDFADAEEA5E3}"/>
                    </a:ext>
                  </a:extLst>
                </p:cNvPr>
                <p:cNvSpPr>
                  <a:spLocks noChangeAspect="1"/>
                </p:cNvSpPr>
                <p:nvPr/>
              </p:nvSpPr>
              <p:spPr>
                <a:xfrm>
                  <a:off x="96200" y="940800"/>
                  <a:ext cx="2913900" cy="20400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Google Shape;84;p15">
                  <a:extLst>
                    <a:ext uri="{FF2B5EF4-FFF2-40B4-BE49-F238E27FC236}">
                      <a16:creationId xmlns:a16="http://schemas.microsoft.com/office/drawing/2014/main" id="{CF8209E3-9A80-AE89-5485-DD7D778C7603}"/>
                    </a:ext>
                  </a:extLst>
                </p:cNvPr>
                <p:cNvPicPr preferRelativeResize="0">
                  <a:picLocks noChangeAspect="1"/>
                </p:cNvPicPr>
                <p:nvPr/>
              </p:nvPicPr>
              <p:blipFill>
                <a:blip r:embed="rId7">
                  <a:alphaModFix/>
                </a:blip>
                <a:stretch>
                  <a:fillRect/>
                </a:stretch>
              </p:blipFill>
              <p:spPr>
                <a:xfrm>
                  <a:off x="1410581" y="1775228"/>
                  <a:ext cx="1486119" cy="905449"/>
                </a:xfrm>
                <a:prstGeom prst="rect">
                  <a:avLst/>
                </a:prstGeom>
                <a:noFill/>
                <a:ln w="9525" cap="flat" cmpd="sng">
                  <a:solidFill>
                    <a:srgbClr val="D9D9D9"/>
                  </a:solidFill>
                  <a:prstDash val="solid"/>
                  <a:round/>
                  <a:headEnd type="none" w="sm" len="sm"/>
                  <a:tailEnd type="none" w="sm" len="sm"/>
                </a:ln>
              </p:spPr>
            </p:pic>
            <p:pic>
              <p:nvPicPr>
                <p:cNvPr id="52" name="Google Shape;85;p15">
                  <a:extLst>
                    <a:ext uri="{FF2B5EF4-FFF2-40B4-BE49-F238E27FC236}">
                      <a16:creationId xmlns:a16="http://schemas.microsoft.com/office/drawing/2014/main" id="{4B1B94C9-8D05-A701-35CF-77AB0E0905D8}"/>
                    </a:ext>
                  </a:extLst>
                </p:cNvPr>
                <p:cNvPicPr preferRelativeResize="0">
                  <a:picLocks noChangeAspect="1"/>
                </p:cNvPicPr>
                <p:nvPr/>
              </p:nvPicPr>
              <p:blipFill>
                <a:blip r:embed="rId8">
                  <a:alphaModFix/>
                </a:blip>
                <a:stretch>
                  <a:fillRect/>
                </a:stretch>
              </p:blipFill>
              <p:spPr>
                <a:xfrm>
                  <a:off x="1052200" y="3512241"/>
                  <a:ext cx="609600" cy="352425"/>
                </a:xfrm>
                <a:prstGeom prst="rect">
                  <a:avLst/>
                </a:prstGeom>
                <a:noFill/>
                <a:ln>
                  <a:noFill/>
                </a:ln>
              </p:spPr>
            </p:pic>
            <p:pic>
              <p:nvPicPr>
                <p:cNvPr id="53" name="Google Shape;86;p15">
                  <a:extLst>
                    <a:ext uri="{FF2B5EF4-FFF2-40B4-BE49-F238E27FC236}">
                      <a16:creationId xmlns:a16="http://schemas.microsoft.com/office/drawing/2014/main" id="{C150234E-46FD-8B6C-ADD0-5F11837DB26A}"/>
                    </a:ext>
                  </a:extLst>
                </p:cNvPr>
                <p:cNvPicPr preferRelativeResize="0">
                  <a:picLocks noChangeAspect="1"/>
                </p:cNvPicPr>
                <p:nvPr/>
              </p:nvPicPr>
              <p:blipFill>
                <a:blip r:embed="rId9">
                  <a:alphaModFix/>
                </a:blip>
                <a:stretch>
                  <a:fillRect/>
                </a:stretch>
              </p:blipFill>
              <p:spPr>
                <a:xfrm>
                  <a:off x="1964751" y="3512241"/>
                  <a:ext cx="609600" cy="352425"/>
                </a:xfrm>
                <a:prstGeom prst="rect">
                  <a:avLst/>
                </a:prstGeom>
                <a:noFill/>
                <a:ln>
                  <a:noFill/>
                </a:ln>
              </p:spPr>
            </p:pic>
            <p:pic>
              <p:nvPicPr>
                <p:cNvPr id="54" name="Google Shape;87;p15">
                  <a:extLst>
                    <a:ext uri="{FF2B5EF4-FFF2-40B4-BE49-F238E27FC236}">
                      <a16:creationId xmlns:a16="http://schemas.microsoft.com/office/drawing/2014/main" id="{946B1FB2-4A97-DCA9-9316-AA6BF2E5BD39}"/>
                    </a:ext>
                  </a:extLst>
                </p:cNvPr>
                <p:cNvPicPr preferRelativeResize="0">
                  <a:picLocks noChangeAspect="1"/>
                </p:cNvPicPr>
                <p:nvPr/>
              </p:nvPicPr>
              <p:blipFill>
                <a:blip r:embed="rId9">
                  <a:alphaModFix/>
                </a:blip>
                <a:stretch>
                  <a:fillRect/>
                </a:stretch>
              </p:blipFill>
              <p:spPr>
                <a:xfrm>
                  <a:off x="2574351" y="3512241"/>
                  <a:ext cx="609600" cy="352425"/>
                </a:xfrm>
                <a:prstGeom prst="rect">
                  <a:avLst/>
                </a:prstGeom>
                <a:noFill/>
                <a:ln>
                  <a:noFill/>
                </a:ln>
              </p:spPr>
            </p:pic>
            <p:pic>
              <p:nvPicPr>
                <p:cNvPr id="55" name="Google Shape;88;p15">
                  <a:extLst>
                    <a:ext uri="{FF2B5EF4-FFF2-40B4-BE49-F238E27FC236}">
                      <a16:creationId xmlns:a16="http://schemas.microsoft.com/office/drawing/2014/main" id="{E0093B3C-9E9E-8AE5-C34C-FD8FB98FF2E3}"/>
                    </a:ext>
                  </a:extLst>
                </p:cNvPr>
                <p:cNvPicPr preferRelativeResize="0">
                  <a:picLocks noChangeAspect="1"/>
                </p:cNvPicPr>
                <p:nvPr/>
              </p:nvPicPr>
              <p:blipFill>
                <a:blip r:embed="rId9">
                  <a:alphaModFix/>
                </a:blip>
                <a:stretch>
                  <a:fillRect/>
                </a:stretch>
              </p:blipFill>
              <p:spPr>
                <a:xfrm>
                  <a:off x="3183951" y="3512241"/>
                  <a:ext cx="609600" cy="352425"/>
                </a:xfrm>
                <a:prstGeom prst="rect">
                  <a:avLst/>
                </a:prstGeom>
                <a:noFill/>
                <a:ln>
                  <a:noFill/>
                </a:ln>
              </p:spPr>
            </p:pic>
            <p:pic>
              <p:nvPicPr>
                <p:cNvPr id="56" name="Google Shape;89;p15">
                  <a:extLst>
                    <a:ext uri="{FF2B5EF4-FFF2-40B4-BE49-F238E27FC236}">
                      <a16:creationId xmlns:a16="http://schemas.microsoft.com/office/drawing/2014/main" id="{10863376-72AF-78B4-299C-57CC9DED9A47}"/>
                    </a:ext>
                  </a:extLst>
                </p:cNvPr>
                <p:cNvPicPr preferRelativeResize="0">
                  <a:picLocks noChangeAspect="1"/>
                </p:cNvPicPr>
                <p:nvPr/>
              </p:nvPicPr>
              <p:blipFill>
                <a:blip r:embed="rId9">
                  <a:alphaModFix/>
                </a:blip>
                <a:stretch>
                  <a:fillRect/>
                </a:stretch>
              </p:blipFill>
              <p:spPr>
                <a:xfrm>
                  <a:off x="3792276" y="3512241"/>
                  <a:ext cx="609600" cy="352425"/>
                </a:xfrm>
                <a:prstGeom prst="rect">
                  <a:avLst/>
                </a:prstGeom>
                <a:noFill/>
                <a:ln>
                  <a:noFill/>
                </a:ln>
              </p:spPr>
            </p:pic>
            <p:pic>
              <p:nvPicPr>
                <p:cNvPr id="57" name="Google Shape;90;p15">
                  <a:extLst>
                    <a:ext uri="{FF2B5EF4-FFF2-40B4-BE49-F238E27FC236}">
                      <a16:creationId xmlns:a16="http://schemas.microsoft.com/office/drawing/2014/main" id="{6D7C691E-4EC4-B6EA-D8EC-8889ACAD5DB1}"/>
                    </a:ext>
                  </a:extLst>
                </p:cNvPr>
                <p:cNvPicPr preferRelativeResize="0">
                  <a:picLocks noChangeAspect="1"/>
                </p:cNvPicPr>
                <p:nvPr/>
              </p:nvPicPr>
              <p:blipFill>
                <a:blip r:embed="rId10">
                  <a:alphaModFix/>
                </a:blip>
                <a:stretch>
                  <a:fillRect/>
                </a:stretch>
              </p:blipFill>
              <p:spPr>
                <a:xfrm>
                  <a:off x="4555551" y="3512241"/>
                  <a:ext cx="609600" cy="352425"/>
                </a:xfrm>
                <a:prstGeom prst="rect">
                  <a:avLst/>
                </a:prstGeom>
                <a:noFill/>
                <a:ln>
                  <a:noFill/>
                </a:ln>
              </p:spPr>
            </p:pic>
            <p:sp>
              <p:nvSpPr>
                <p:cNvPr id="58" name="Google Shape;91;p15">
                  <a:extLst>
                    <a:ext uri="{FF2B5EF4-FFF2-40B4-BE49-F238E27FC236}">
                      <a16:creationId xmlns:a16="http://schemas.microsoft.com/office/drawing/2014/main" id="{EF597403-8D30-E502-C8E4-BB46FD4985A7}"/>
                    </a:ext>
                  </a:extLst>
                </p:cNvPr>
                <p:cNvSpPr txBox="1">
                  <a:spLocks noChangeAspect="1"/>
                </p:cNvSpPr>
                <p:nvPr/>
              </p:nvSpPr>
              <p:spPr>
                <a:xfrm>
                  <a:off x="940943" y="3780632"/>
                  <a:ext cx="9483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dirty="0"/>
                    <a:t>spin-up</a:t>
                  </a:r>
                  <a:endParaRPr sz="1200" b="1" i="1" dirty="0"/>
                </a:p>
              </p:txBody>
            </p:sp>
            <p:sp>
              <p:nvSpPr>
                <p:cNvPr id="59" name="Google Shape;92;p15">
                  <a:extLst>
                    <a:ext uri="{FF2B5EF4-FFF2-40B4-BE49-F238E27FC236}">
                      <a16:creationId xmlns:a16="http://schemas.microsoft.com/office/drawing/2014/main" id="{19B8FDE7-6A5E-C356-A9E4-15A4064D2E06}"/>
                    </a:ext>
                  </a:extLst>
                </p:cNvPr>
                <p:cNvSpPr txBox="1">
                  <a:spLocks noChangeAspect="1"/>
                </p:cNvSpPr>
                <p:nvPr/>
              </p:nvSpPr>
              <p:spPr>
                <a:xfrm>
                  <a:off x="1915800" y="3788463"/>
                  <a:ext cx="6096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t>1980</a:t>
                  </a:r>
                  <a:endParaRPr sz="1200" b="1" i="1"/>
                </a:p>
              </p:txBody>
            </p:sp>
            <p:sp>
              <p:nvSpPr>
                <p:cNvPr id="60" name="Google Shape;93;p15">
                  <a:extLst>
                    <a:ext uri="{FF2B5EF4-FFF2-40B4-BE49-F238E27FC236}">
                      <a16:creationId xmlns:a16="http://schemas.microsoft.com/office/drawing/2014/main" id="{516AC122-6F9C-4A24-DD5D-43C5300EC144}"/>
                    </a:ext>
                  </a:extLst>
                </p:cNvPr>
                <p:cNvSpPr txBox="1">
                  <a:spLocks noChangeAspect="1"/>
                </p:cNvSpPr>
                <p:nvPr/>
              </p:nvSpPr>
              <p:spPr>
                <a:xfrm>
                  <a:off x="2524763" y="3788463"/>
                  <a:ext cx="6096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t>...</a:t>
                  </a:r>
                  <a:endParaRPr sz="1100" b="1" i="1"/>
                </a:p>
              </p:txBody>
            </p:sp>
            <p:sp>
              <p:nvSpPr>
                <p:cNvPr id="61" name="Google Shape;94;p15">
                  <a:extLst>
                    <a:ext uri="{FF2B5EF4-FFF2-40B4-BE49-F238E27FC236}">
                      <a16:creationId xmlns:a16="http://schemas.microsoft.com/office/drawing/2014/main" id="{69312077-B9C7-1A23-881C-5F08DE056E43}"/>
                    </a:ext>
                  </a:extLst>
                </p:cNvPr>
                <p:cNvSpPr txBox="1">
                  <a:spLocks noChangeAspect="1"/>
                </p:cNvSpPr>
                <p:nvPr/>
              </p:nvSpPr>
              <p:spPr>
                <a:xfrm>
                  <a:off x="3134363" y="3788463"/>
                  <a:ext cx="6096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dirty="0"/>
                    <a:t>...</a:t>
                  </a:r>
                  <a:endParaRPr sz="1100" b="1" i="1" dirty="0"/>
                </a:p>
              </p:txBody>
            </p:sp>
            <p:sp>
              <p:nvSpPr>
                <p:cNvPr id="62" name="Google Shape;95;p15">
                  <a:extLst>
                    <a:ext uri="{FF2B5EF4-FFF2-40B4-BE49-F238E27FC236}">
                      <a16:creationId xmlns:a16="http://schemas.microsoft.com/office/drawing/2014/main" id="{E7B7545E-DA18-52D6-94B7-32AAC9BE0C6B}"/>
                    </a:ext>
                  </a:extLst>
                </p:cNvPr>
                <p:cNvSpPr txBox="1">
                  <a:spLocks noChangeAspect="1"/>
                </p:cNvSpPr>
                <p:nvPr/>
              </p:nvSpPr>
              <p:spPr>
                <a:xfrm>
                  <a:off x="3768750" y="3788463"/>
                  <a:ext cx="6096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dirty="0"/>
                    <a:t>2020</a:t>
                  </a:r>
                  <a:endParaRPr sz="1200" b="1" i="1" dirty="0"/>
                </a:p>
              </p:txBody>
            </p:sp>
            <p:sp>
              <p:nvSpPr>
                <p:cNvPr id="63" name="Google Shape;96;p15">
                  <a:extLst>
                    <a:ext uri="{FF2B5EF4-FFF2-40B4-BE49-F238E27FC236}">
                      <a16:creationId xmlns:a16="http://schemas.microsoft.com/office/drawing/2014/main" id="{E9DC0CE3-9278-B0A7-022D-0A05C5EFCFA4}"/>
                    </a:ext>
                  </a:extLst>
                </p:cNvPr>
                <p:cNvSpPr txBox="1">
                  <a:spLocks noChangeAspect="1"/>
                </p:cNvSpPr>
                <p:nvPr/>
              </p:nvSpPr>
              <p:spPr>
                <a:xfrm>
                  <a:off x="5135770" y="3458845"/>
                  <a:ext cx="1119000" cy="3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dirty="0">
                      <a:solidFill>
                        <a:srgbClr val="C00000"/>
                      </a:solidFill>
                    </a:rPr>
                    <a:t>forecast</a:t>
                  </a:r>
                  <a:endParaRPr sz="1200" b="1" i="1" dirty="0">
                    <a:solidFill>
                      <a:srgbClr val="C00000"/>
                    </a:solidFill>
                  </a:endParaRPr>
                </a:p>
              </p:txBody>
            </p:sp>
            <p:pic>
              <p:nvPicPr>
                <p:cNvPr id="64" name="Google Shape;97;p15">
                  <a:extLst>
                    <a:ext uri="{FF2B5EF4-FFF2-40B4-BE49-F238E27FC236}">
                      <a16:creationId xmlns:a16="http://schemas.microsoft.com/office/drawing/2014/main" id="{02DE9C69-6509-ECAD-8D2D-B6700713A09B}"/>
                    </a:ext>
                  </a:extLst>
                </p:cNvPr>
                <p:cNvPicPr preferRelativeResize="0">
                  <a:picLocks noChangeAspect="1"/>
                </p:cNvPicPr>
                <p:nvPr/>
              </p:nvPicPr>
              <p:blipFill>
                <a:blip r:embed="rId11">
                  <a:alphaModFix/>
                </a:blip>
                <a:stretch>
                  <a:fillRect/>
                </a:stretch>
              </p:blipFill>
              <p:spPr>
                <a:xfrm>
                  <a:off x="3516588" y="1427921"/>
                  <a:ext cx="1828626" cy="1523855"/>
                </a:xfrm>
                <a:prstGeom prst="rect">
                  <a:avLst/>
                </a:prstGeom>
                <a:noFill/>
                <a:ln w="9525" cap="flat" cmpd="sng">
                  <a:solidFill>
                    <a:schemeClr val="dk2"/>
                  </a:solidFill>
                  <a:prstDash val="solid"/>
                  <a:round/>
                  <a:headEnd type="none" w="sm" len="sm"/>
                  <a:tailEnd type="none" w="sm" len="sm"/>
                </a:ln>
              </p:spPr>
            </p:pic>
            <p:sp>
              <p:nvSpPr>
                <p:cNvPr id="65" name="Google Shape;98;p15">
                  <a:extLst>
                    <a:ext uri="{FF2B5EF4-FFF2-40B4-BE49-F238E27FC236}">
                      <a16:creationId xmlns:a16="http://schemas.microsoft.com/office/drawing/2014/main" id="{4A7B126B-2150-059A-2A08-0E1FF9557655}"/>
                    </a:ext>
                  </a:extLst>
                </p:cNvPr>
                <p:cNvSpPr txBox="1">
                  <a:spLocks noChangeAspect="1"/>
                </p:cNvSpPr>
                <p:nvPr/>
              </p:nvSpPr>
              <p:spPr>
                <a:xfrm>
                  <a:off x="1439980" y="1034680"/>
                  <a:ext cx="1405125" cy="67605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b="1" dirty="0">
                      <a:solidFill>
                        <a:schemeClr val="dk1"/>
                      </a:solidFill>
                    </a:rPr>
                    <a:t>Multi-scale suite of environmental covariates</a:t>
                  </a:r>
                  <a:endParaRPr sz="1050" b="1" dirty="0">
                    <a:solidFill>
                      <a:schemeClr val="dk1"/>
                    </a:solidFill>
                  </a:endParaRPr>
                </a:p>
              </p:txBody>
            </p:sp>
            <p:sp>
              <p:nvSpPr>
                <p:cNvPr id="66" name="Google Shape;100;p15">
                  <a:extLst>
                    <a:ext uri="{FF2B5EF4-FFF2-40B4-BE49-F238E27FC236}">
                      <a16:creationId xmlns:a16="http://schemas.microsoft.com/office/drawing/2014/main" id="{7C6003FC-BF96-6175-8110-4E6427A97BA4}"/>
                    </a:ext>
                  </a:extLst>
                </p:cNvPr>
                <p:cNvSpPr txBox="1">
                  <a:spLocks noChangeAspect="1"/>
                </p:cNvSpPr>
                <p:nvPr/>
              </p:nvSpPr>
              <p:spPr>
                <a:xfrm>
                  <a:off x="3625012" y="1024810"/>
                  <a:ext cx="2070258" cy="29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b="1" dirty="0">
                      <a:solidFill>
                        <a:schemeClr val="dk1"/>
                      </a:solidFill>
                    </a:rPr>
                    <a:t>Individual tree maps (yearly); </a:t>
                  </a:r>
                </a:p>
                <a:p>
                  <a:pPr marL="0" lvl="0" indent="0" algn="l" rtl="0">
                    <a:spcBef>
                      <a:spcPts val="0"/>
                    </a:spcBef>
                    <a:spcAft>
                      <a:spcPts val="0"/>
                    </a:spcAft>
                    <a:buNone/>
                  </a:pPr>
                  <a:r>
                    <a:rPr lang="en" sz="1050" b="1" dirty="0">
                      <a:solidFill>
                        <a:schemeClr val="dk1"/>
                      </a:solidFill>
                    </a:rPr>
                    <a:t>structure and species</a:t>
                  </a:r>
                  <a:endParaRPr sz="1050" b="1" dirty="0">
                    <a:solidFill>
                      <a:schemeClr val="dk1"/>
                    </a:solidFill>
                  </a:endParaRPr>
                </a:p>
              </p:txBody>
            </p:sp>
            <p:cxnSp>
              <p:nvCxnSpPr>
                <p:cNvPr id="67" name="Google Shape;101;p15">
                  <a:extLst>
                    <a:ext uri="{FF2B5EF4-FFF2-40B4-BE49-F238E27FC236}">
                      <a16:creationId xmlns:a16="http://schemas.microsoft.com/office/drawing/2014/main" id="{866B11CE-B223-CD97-74B3-CA8402C3BBE6}"/>
                    </a:ext>
                  </a:extLst>
                </p:cNvPr>
                <p:cNvCxnSpPr>
                  <a:cxnSpLocks noChangeAspect="1"/>
                </p:cNvCxnSpPr>
                <p:nvPr/>
              </p:nvCxnSpPr>
              <p:spPr>
                <a:xfrm rot="10800000">
                  <a:off x="768425" y="3446095"/>
                  <a:ext cx="1004400" cy="0"/>
                </a:xfrm>
                <a:prstGeom prst="straightConnector1">
                  <a:avLst/>
                </a:prstGeom>
                <a:noFill/>
                <a:ln w="19050" cap="flat" cmpd="sng">
                  <a:solidFill>
                    <a:srgbClr val="999999"/>
                  </a:solidFill>
                  <a:prstDash val="dash"/>
                  <a:round/>
                  <a:headEnd type="oval" w="med" len="med"/>
                  <a:tailEnd type="triangle" w="med" len="med"/>
                </a:ln>
              </p:spPr>
            </p:cxnSp>
            <p:cxnSp>
              <p:nvCxnSpPr>
                <p:cNvPr id="68" name="Google Shape;102;p15">
                  <a:extLst>
                    <a:ext uri="{FF2B5EF4-FFF2-40B4-BE49-F238E27FC236}">
                      <a16:creationId xmlns:a16="http://schemas.microsoft.com/office/drawing/2014/main" id="{B07E9262-7FE4-8E62-BDED-F36CE1D7B033}"/>
                    </a:ext>
                  </a:extLst>
                </p:cNvPr>
                <p:cNvCxnSpPr>
                  <a:cxnSpLocks noChangeAspect="1"/>
                </p:cNvCxnSpPr>
                <p:nvPr/>
              </p:nvCxnSpPr>
              <p:spPr>
                <a:xfrm>
                  <a:off x="4492225" y="3442063"/>
                  <a:ext cx="873300" cy="0"/>
                </a:xfrm>
                <a:prstGeom prst="straightConnector1">
                  <a:avLst/>
                </a:prstGeom>
                <a:noFill/>
                <a:ln w="19050" cap="flat" cmpd="sng">
                  <a:solidFill>
                    <a:srgbClr val="999999"/>
                  </a:solidFill>
                  <a:prstDash val="dash"/>
                  <a:round/>
                  <a:headEnd type="oval" w="med" len="med"/>
                  <a:tailEnd type="triangle" w="med" len="med"/>
                </a:ln>
              </p:spPr>
            </p:cxnSp>
            <p:cxnSp>
              <p:nvCxnSpPr>
                <p:cNvPr id="69" name="Google Shape;103;p15">
                  <a:extLst>
                    <a:ext uri="{FF2B5EF4-FFF2-40B4-BE49-F238E27FC236}">
                      <a16:creationId xmlns:a16="http://schemas.microsoft.com/office/drawing/2014/main" id="{6D8AC6CF-26FB-097A-4077-6EFAC9778814}"/>
                    </a:ext>
                  </a:extLst>
                </p:cNvPr>
                <p:cNvCxnSpPr>
                  <a:cxnSpLocks noChangeAspect="1"/>
                </p:cNvCxnSpPr>
                <p:nvPr/>
              </p:nvCxnSpPr>
              <p:spPr>
                <a:xfrm>
                  <a:off x="1946400" y="3442088"/>
                  <a:ext cx="2420100" cy="0"/>
                </a:xfrm>
                <a:prstGeom prst="straightConnector1">
                  <a:avLst/>
                </a:prstGeom>
                <a:noFill/>
                <a:ln w="19050" cap="flat" cmpd="sng">
                  <a:solidFill>
                    <a:srgbClr val="999999"/>
                  </a:solidFill>
                  <a:prstDash val="solid"/>
                  <a:round/>
                  <a:headEnd type="oval" w="med" len="med"/>
                  <a:tailEnd type="oval" w="med" len="med"/>
                </a:ln>
              </p:spPr>
            </p:cxnSp>
            <p:sp>
              <p:nvSpPr>
                <p:cNvPr id="70" name="Google Shape;104;p15">
                  <a:extLst>
                    <a:ext uri="{FF2B5EF4-FFF2-40B4-BE49-F238E27FC236}">
                      <a16:creationId xmlns:a16="http://schemas.microsoft.com/office/drawing/2014/main" id="{65E50053-B1CE-97C0-069A-00C9C98AF430}"/>
                    </a:ext>
                  </a:extLst>
                </p:cNvPr>
                <p:cNvSpPr txBox="1">
                  <a:spLocks noChangeAspect="1"/>
                </p:cNvSpPr>
                <p:nvPr/>
              </p:nvSpPr>
              <p:spPr>
                <a:xfrm>
                  <a:off x="3153457" y="3229919"/>
                  <a:ext cx="948300"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i="1" dirty="0">
                      <a:solidFill>
                        <a:schemeClr val="dk1"/>
                      </a:solidFill>
                    </a:rPr>
                    <a:t>MERRA2</a:t>
                  </a:r>
                  <a:endParaRPr sz="1000" b="1" i="1" dirty="0">
                    <a:solidFill>
                      <a:schemeClr val="dk1"/>
                    </a:solidFill>
                  </a:endParaRPr>
                </a:p>
              </p:txBody>
            </p:sp>
            <p:sp>
              <p:nvSpPr>
                <p:cNvPr id="71" name="Google Shape;105;p15">
                  <a:extLst>
                    <a:ext uri="{FF2B5EF4-FFF2-40B4-BE49-F238E27FC236}">
                      <a16:creationId xmlns:a16="http://schemas.microsoft.com/office/drawing/2014/main" id="{1B5D45E7-746E-F346-BEC6-7333A8E418E1}"/>
                    </a:ext>
                  </a:extLst>
                </p:cNvPr>
                <p:cNvSpPr txBox="1">
                  <a:spLocks noChangeAspect="1"/>
                </p:cNvSpPr>
                <p:nvPr/>
              </p:nvSpPr>
              <p:spPr>
                <a:xfrm>
                  <a:off x="4572000" y="3161013"/>
                  <a:ext cx="793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i="1" dirty="0">
                      <a:solidFill>
                        <a:srgbClr val="C00000"/>
                      </a:solidFill>
                    </a:rPr>
                    <a:t>CMIP6*</a:t>
                  </a:r>
                  <a:endParaRPr sz="1000" b="1" i="1" dirty="0">
                    <a:solidFill>
                      <a:srgbClr val="C00000"/>
                    </a:solidFill>
                  </a:endParaRPr>
                </a:p>
              </p:txBody>
            </p:sp>
            <p:sp>
              <p:nvSpPr>
                <p:cNvPr id="72" name="Google Shape;107;p15">
                  <a:extLst>
                    <a:ext uri="{FF2B5EF4-FFF2-40B4-BE49-F238E27FC236}">
                      <a16:creationId xmlns:a16="http://schemas.microsoft.com/office/drawing/2014/main" id="{9239B1B0-1663-4609-F56C-2C0F6243CCC1}"/>
                    </a:ext>
                  </a:extLst>
                </p:cNvPr>
                <p:cNvSpPr>
                  <a:spLocks noChangeAspect="1"/>
                </p:cNvSpPr>
                <p:nvPr/>
              </p:nvSpPr>
              <p:spPr>
                <a:xfrm>
                  <a:off x="2912352" y="3086256"/>
                  <a:ext cx="214500" cy="74100"/>
                </a:xfrm>
                <a:prstGeom prst="parallelogram">
                  <a:avLst>
                    <a:gd name="adj" fmla="val 11987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108;p15">
                  <a:extLst>
                    <a:ext uri="{FF2B5EF4-FFF2-40B4-BE49-F238E27FC236}">
                      <a16:creationId xmlns:a16="http://schemas.microsoft.com/office/drawing/2014/main" id="{713EDF62-D283-8F9B-5C1A-B7279CB734B4}"/>
                    </a:ext>
                  </a:extLst>
                </p:cNvPr>
                <p:cNvCxnSpPr>
                  <a:cxnSpLocks noChangeAspect="1"/>
                  <a:stCxn id="72" idx="0"/>
                </p:cNvCxnSpPr>
                <p:nvPr/>
              </p:nvCxnSpPr>
              <p:spPr>
                <a:xfrm rot="10800000" flipH="1">
                  <a:off x="3019602" y="1406256"/>
                  <a:ext cx="473400" cy="168000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109;p15">
                  <a:extLst>
                    <a:ext uri="{FF2B5EF4-FFF2-40B4-BE49-F238E27FC236}">
                      <a16:creationId xmlns:a16="http://schemas.microsoft.com/office/drawing/2014/main" id="{A3327E10-2AAF-D891-BBFF-3335F91DD170}"/>
                    </a:ext>
                  </a:extLst>
                </p:cNvPr>
                <p:cNvCxnSpPr>
                  <a:cxnSpLocks noChangeAspect="1"/>
                  <a:stCxn id="72" idx="4"/>
                </p:cNvCxnSpPr>
                <p:nvPr/>
              </p:nvCxnSpPr>
              <p:spPr>
                <a:xfrm rot="10800000" flipH="1">
                  <a:off x="3019602" y="2960556"/>
                  <a:ext cx="2322300" cy="199800"/>
                </a:xfrm>
                <a:prstGeom prst="straightConnector1">
                  <a:avLst/>
                </a:prstGeom>
                <a:noFill/>
                <a:ln w="9525" cap="flat" cmpd="sng">
                  <a:solidFill>
                    <a:schemeClr val="dk2"/>
                  </a:solidFill>
                  <a:prstDash val="solid"/>
                  <a:round/>
                  <a:headEnd type="none" w="med" len="med"/>
                  <a:tailEnd type="none" w="med" len="med"/>
                </a:ln>
              </p:spPr>
            </p:cxnSp>
            <p:sp>
              <p:nvSpPr>
                <p:cNvPr id="75" name="Google Shape;110;p15">
                  <a:extLst>
                    <a:ext uri="{FF2B5EF4-FFF2-40B4-BE49-F238E27FC236}">
                      <a16:creationId xmlns:a16="http://schemas.microsoft.com/office/drawing/2014/main" id="{C673A2F1-31D7-5CBA-2685-4A5462D287CF}"/>
                    </a:ext>
                  </a:extLst>
                </p:cNvPr>
                <p:cNvSpPr txBox="1">
                  <a:spLocks noChangeAspect="1"/>
                </p:cNvSpPr>
                <p:nvPr/>
              </p:nvSpPr>
              <p:spPr>
                <a:xfrm>
                  <a:off x="145143" y="1171498"/>
                  <a:ext cx="1221041" cy="8787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b="1" dirty="0">
                      <a:solidFill>
                        <a:schemeClr val="dk1"/>
                      </a:solidFill>
                    </a:rPr>
                    <a:t>Local-scale initialization (</a:t>
                  </a:r>
                  <a:r>
                    <a:rPr lang="en" sz="1050" b="1" i="1" dirty="0">
                      <a:solidFill>
                        <a:schemeClr val="dk1"/>
                      </a:solidFill>
                    </a:rPr>
                    <a:t>forest inventory</a:t>
                  </a:r>
                  <a:r>
                    <a:rPr lang="en" sz="1050" b="1" dirty="0">
                      <a:solidFill>
                        <a:schemeClr val="dk1"/>
                      </a:solidFill>
                    </a:rPr>
                    <a:t>)</a:t>
                  </a:r>
                  <a:endParaRPr sz="1050" b="1" dirty="0">
                    <a:solidFill>
                      <a:schemeClr val="dk1"/>
                    </a:solidFill>
                  </a:endParaRPr>
                </a:p>
              </p:txBody>
            </p:sp>
            <p:sp>
              <p:nvSpPr>
                <p:cNvPr id="76" name="Google Shape;111;p15">
                  <a:extLst>
                    <a:ext uri="{FF2B5EF4-FFF2-40B4-BE49-F238E27FC236}">
                      <a16:creationId xmlns:a16="http://schemas.microsoft.com/office/drawing/2014/main" id="{F361BAE9-353E-AB74-3059-0E07140B6DF0}"/>
                    </a:ext>
                  </a:extLst>
                </p:cNvPr>
                <p:cNvSpPr>
                  <a:spLocks noChangeAspect="1"/>
                </p:cNvSpPr>
                <p:nvPr/>
              </p:nvSpPr>
              <p:spPr>
                <a:xfrm>
                  <a:off x="186862" y="2064224"/>
                  <a:ext cx="843675" cy="567325"/>
                </a:xfrm>
                <a:prstGeom prst="flowChartInternalStora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2;p15">
                  <a:extLst>
                    <a:ext uri="{FF2B5EF4-FFF2-40B4-BE49-F238E27FC236}">
                      <a16:creationId xmlns:a16="http://schemas.microsoft.com/office/drawing/2014/main" id="{18690E09-3D88-10D4-4876-3775D1F7E8A3}"/>
                    </a:ext>
                  </a:extLst>
                </p:cNvPr>
                <p:cNvSpPr txBox="1">
                  <a:spLocks noChangeAspect="1"/>
                </p:cNvSpPr>
                <p:nvPr/>
              </p:nvSpPr>
              <p:spPr>
                <a:xfrm>
                  <a:off x="96200" y="877300"/>
                  <a:ext cx="681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i="1">
                      <a:solidFill>
                        <a:srgbClr val="FF0000"/>
                      </a:solidFill>
                    </a:rPr>
                    <a:t>Input</a:t>
                  </a:r>
                  <a:endParaRPr sz="1000" b="1" i="1">
                    <a:solidFill>
                      <a:srgbClr val="FF0000"/>
                    </a:solidFill>
                  </a:endParaRPr>
                </a:p>
              </p:txBody>
            </p:sp>
            <p:sp>
              <p:nvSpPr>
                <p:cNvPr id="78" name="Google Shape;113;p15">
                  <a:extLst>
                    <a:ext uri="{FF2B5EF4-FFF2-40B4-BE49-F238E27FC236}">
                      <a16:creationId xmlns:a16="http://schemas.microsoft.com/office/drawing/2014/main" id="{47990F52-A79F-00B5-851E-27CBD277844A}"/>
                    </a:ext>
                  </a:extLst>
                </p:cNvPr>
                <p:cNvSpPr txBox="1">
                  <a:spLocks noChangeAspect="1"/>
                </p:cNvSpPr>
                <p:nvPr/>
              </p:nvSpPr>
              <p:spPr>
                <a:xfrm>
                  <a:off x="3058775" y="900200"/>
                  <a:ext cx="681000" cy="244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i="1">
                      <a:solidFill>
                        <a:srgbClr val="FF0000"/>
                      </a:solidFill>
                    </a:rPr>
                    <a:t>Output</a:t>
                  </a:r>
                  <a:endParaRPr sz="1000" b="1" i="1">
                    <a:solidFill>
                      <a:srgbClr val="FF0000"/>
                    </a:solidFill>
                  </a:endParaRPr>
                </a:p>
              </p:txBody>
            </p:sp>
            <p:cxnSp>
              <p:nvCxnSpPr>
                <p:cNvPr id="79" name="Google Shape;114;p15">
                  <a:extLst>
                    <a:ext uri="{FF2B5EF4-FFF2-40B4-BE49-F238E27FC236}">
                      <a16:creationId xmlns:a16="http://schemas.microsoft.com/office/drawing/2014/main" id="{33213B33-7D25-FA6E-F2FE-5B9B3060953A}"/>
                    </a:ext>
                  </a:extLst>
                </p:cNvPr>
                <p:cNvCxnSpPr>
                  <a:cxnSpLocks noChangeAspect="1"/>
                  <a:endCxn id="72" idx="4"/>
                </p:cNvCxnSpPr>
                <p:nvPr/>
              </p:nvCxnSpPr>
              <p:spPr>
                <a:xfrm rot="10800000">
                  <a:off x="3019602" y="3160356"/>
                  <a:ext cx="0" cy="330600"/>
                </a:xfrm>
                <a:prstGeom prst="straightConnector1">
                  <a:avLst/>
                </a:prstGeom>
                <a:noFill/>
                <a:ln w="9525" cap="flat" cmpd="sng">
                  <a:solidFill>
                    <a:schemeClr val="dk2"/>
                  </a:solidFill>
                  <a:prstDash val="solid"/>
                  <a:round/>
                  <a:headEnd type="none" w="med" len="med"/>
                  <a:tailEnd type="triangle" w="med" len="med"/>
                </a:ln>
              </p:spPr>
            </p:cxnSp>
            <p:sp>
              <p:nvSpPr>
                <p:cNvPr id="80" name="Google Shape;116;p15">
                  <a:extLst>
                    <a:ext uri="{FF2B5EF4-FFF2-40B4-BE49-F238E27FC236}">
                      <a16:creationId xmlns:a16="http://schemas.microsoft.com/office/drawing/2014/main" id="{1DA3127F-BD7D-F6DF-834D-C53DA9C3F8BB}"/>
                    </a:ext>
                  </a:extLst>
                </p:cNvPr>
                <p:cNvSpPr txBox="1">
                  <a:spLocks noChangeAspect="1"/>
                </p:cNvSpPr>
                <p:nvPr/>
              </p:nvSpPr>
              <p:spPr>
                <a:xfrm>
                  <a:off x="870188" y="3218238"/>
                  <a:ext cx="1395884" cy="1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i="1" dirty="0">
                      <a:solidFill>
                        <a:schemeClr val="dk1"/>
                      </a:solidFill>
                    </a:rPr>
                    <a:t>MERRA2</a:t>
                  </a:r>
                  <a:r>
                    <a:rPr lang="en" sz="1100" b="1" i="1" baseline="-25000" dirty="0">
                      <a:solidFill>
                        <a:schemeClr val="dk1"/>
                      </a:solidFill>
                    </a:rPr>
                    <a:t>statistical</a:t>
                  </a:r>
                  <a:endParaRPr sz="1100" b="1" i="1" baseline="-25000" dirty="0">
                    <a:solidFill>
                      <a:schemeClr val="dk1"/>
                    </a:solidFill>
                  </a:endParaRPr>
                </a:p>
              </p:txBody>
            </p:sp>
          </p:grpSp>
          <p:pic>
            <p:nvPicPr>
              <p:cNvPr id="82" name="Google Shape;192;p17">
                <a:extLst>
                  <a:ext uri="{FF2B5EF4-FFF2-40B4-BE49-F238E27FC236}">
                    <a16:creationId xmlns:a16="http://schemas.microsoft.com/office/drawing/2014/main" id="{77B51368-AF44-E4CD-617A-1D8E5AB57192}"/>
                  </a:ext>
                </a:extLst>
              </p:cNvPr>
              <p:cNvPicPr preferRelativeResize="0"/>
              <p:nvPr/>
            </p:nvPicPr>
            <p:blipFill>
              <a:blip r:embed="rId6">
                <a:alphaModFix/>
              </a:blip>
              <a:stretch>
                <a:fillRect/>
              </a:stretch>
            </p:blipFill>
            <p:spPr>
              <a:xfrm>
                <a:off x="9502198" y="1582514"/>
                <a:ext cx="2571350" cy="1585349"/>
              </a:xfrm>
              <a:prstGeom prst="rect">
                <a:avLst/>
              </a:prstGeom>
              <a:noFill/>
              <a:ln w="9525" cap="flat" cmpd="sng">
                <a:solidFill>
                  <a:schemeClr val="dk2"/>
                </a:solidFill>
                <a:prstDash val="solid"/>
                <a:round/>
                <a:headEnd type="none" w="sm" len="sm"/>
                <a:tailEnd type="none" w="sm" len="sm"/>
              </a:ln>
            </p:spPr>
          </p:pic>
          <p:sp>
            <p:nvSpPr>
              <p:cNvPr id="83" name="Google Shape;95;p15">
                <a:extLst>
                  <a:ext uri="{FF2B5EF4-FFF2-40B4-BE49-F238E27FC236}">
                    <a16:creationId xmlns:a16="http://schemas.microsoft.com/office/drawing/2014/main" id="{B4436ECE-16AB-6155-8CB7-D06FD6560BCA}"/>
                  </a:ext>
                </a:extLst>
              </p:cNvPr>
              <p:cNvSpPr txBox="1">
                <a:spLocks noChangeAspect="1"/>
              </p:cNvSpPr>
              <p:nvPr/>
            </p:nvSpPr>
            <p:spPr>
              <a:xfrm>
                <a:off x="4099278" y="4111233"/>
                <a:ext cx="543291" cy="3070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dirty="0">
                    <a:solidFill>
                      <a:srgbClr val="C00000"/>
                    </a:solidFill>
                  </a:rPr>
                  <a:t>2100</a:t>
                </a:r>
                <a:endParaRPr sz="1200" b="1" i="1" dirty="0">
                  <a:solidFill>
                    <a:srgbClr val="C00000"/>
                  </a:solidFill>
                </a:endParaRPr>
              </a:p>
            </p:txBody>
          </p:sp>
          <p:grpSp>
            <p:nvGrpSpPr>
              <p:cNvPr id="89" name="Group 88">
                <a:extLst>
                  <a:ext uri="{FF2B5EF4-FFF2-40B4-BE49-F238E27FC236}">
                    <a16:creationId xmlns:a16="http://schemas.microsoft.com/office/drawing/2014/main" id="{D182625D-30DC-81E9-8B98-2616CC54B5E7}"/>
                  </a:ext>
                </a:extLst>
              </p:cNvPr>
              <p:cNvGrpSpPr/>
              <p:nvPr/>
            </p:nvGrpSpPr>
            <p:grpSpPr>
              <a:xfrm>
                <a:off x="198682" y="4736751"/>
                <a:ext cx="1520404" cy="2106200"/>
                <a:chOff x="157192" y="4652013"/>
                <a:chExt cx="1520404" cy="2106200"/>
              </a:xfrm>
            </p:grpSpPr>
            <p:pic>
              <p:nvPicPr>
                <p:cNvPr id="84" name="Google Shape;206;p2">
                  <a:extLst>
                    <a:ext uri="{FF2B5EF4-FFF2-40B4-BE49-F238E27FC236}">
                      <a16:creationId xmlns:a16="http://schemas.microsoft.com/office/drawing/2014/main" id="{CDC55899-32F1-7426-2466-AE9379CAFB17}"/>
                    </a:ext>
                  </a:extLst>
                </p:cNvPr>
                <p:cNvPicPr preferRelativeResize="0">
                  <a:picLocks noChangeAspect="1"/>
                </p:cNvPicPr>
                <p:nvPr/>
              </p:nvPicPr>
              <p:blipFill rotWithShape="1">
                <a:blip r:embed="rId12">
                  <a:alphaModFix/>
                </a:blip>
                <a:srcRect/>
                <a:stretch/>
              </p:blipFill>
              <p:spPr>
                <a:xfrm>
                  <a:off x="157192" y="4652013"/>
                  <a:ext cx="1513708" cy="1217049"/>
                </a:xfrm>
                <a:prstGeom prst="rect">
                  <a:avLst/>
                </a:prstGeom>
                <a:noFill/>
                <a:ln>
                  <a:noFill/>
                </a:ln>
              </p:spPr>
            </p:pic>
            <p:sp>
              <p:nvSpPr>
                <p:cNvPr id="87" name="Google Shape;209;p2">
                  <a:extLst>
                    <a:ext uri="{FF2B5EF4-FFF2-40B4-BE49-F238E27FC236}">
                      <a16:creationId xmlns:a16="http://schemas.microsoft.com/office/drawing/2014/main" id="{F201AF1F-0BBE-43AC-FCAF-166E4C4FEA74}"/>
                    </a:ext>
                  </a:extLst>
                </p:cNvPr>
                <p:cNvSpPr>
                  <a:spLocks noChangeAspect="1"/>
                </p:cNvSpPr>
                <p:nvPr/>
              </p:nvSpPr>
              <p:spPr>
                <a:xfrm>
                  <a:off x="873425" y="5064378"/>
                  <a:ext cx="81241" cy="91440"/>
                </a:xfrm>
                <a:prstGeom prst="ellipse">
                  <a:avLst/>
                </a:prstGeom>
                <a:solidFill>
                  <a:srgbClr val="FF0000"/>
                </a:solid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pic>
              <p:nvPicPr>
                <p:cNvPr id="88" name="Google Shape;214;p2">
                  <a:extLst>
                    <a:ext uri="{FF2B5EF4-FFF2-40B4-BE49-F238E27FC236}">
                      <a16:creationId xmlns:a16="http://schemas.microsoft.com/office/drawing/2014/main" id="{974732FD-3676-F294-5AA3-7F003F9BD4B4}"/>
                    </a:ext>
                  </a:extLst>
                </p:cNvPr>
                <p:cNvPicPr preferRelativeResize="0">
                  <a:picLocks noChangeAspect="1"/>
                </p:cNvPicPr>
                <p:nvPr/>
              </p:nvPicPr>
              <p:blipFill rotWithShape="1">
                <a:blip r:embed="rId13">
                  <a:alphaModFix/>
                </a:blip>
                <a:srcRect/>
                <a:stretch/>
              </p:blipFill>
              <p:spPr>
                <a:xfrm>
                  <a:off x="383053" y="5490931"/>
                  <a:ext cx="1294543" cy="1267282"/>
                </a:xfrm>
                <a:prstGeom prst="rect">
                  <a:avLst/>
                </a:prstGeom>
                <a:noFill/>
                <a:ln>
                  <a:noFill/>
                </a:ln>
              </p:spPr>
            </p:pic>
          </p:grpSp>
          <p:sp>
            <p:nvSpPr>
              <p:cNvPr id="94" name="Google Shape;213;p2">
                <a:extLst>
                  <a:ext uri="{FF2B5EF4-FFF2-40B4-BE49-F238E27FC236}">
                    <a16:creationId xmlns:a16="http://schemas.microsoft.com/office/drawing/2014/main" id="{2F80458A-BC09-FEB1-22D2-1148D6541857}"/>
                  </a:ext>
                </a:extLst>
              </p:cNvPr>
              <p:cNvSpPr txBox="1"/>
              <p:nvPr/>
            </p:nvSpPr>
            <p:spPr>
              <a:xfrm>
                <a:off x="191986" y="4686011"/>
                <a:ext cx="1513707" cy="41545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FFFFFF"/>
                  </a:buClr>
                  <a:buSzPts val="1500"/>
                  <a:buFont typeface="Helvetica Neue"/>
                  <a:buNone/>
                </a:pPr>
                <a:r>
                  <a:rPr lang="en-US" sz="1050" b="0" i="0" u="none" strike="noStrike" cap="none" dirty="0" err="1">
                    <a:solidFill>
                      <a:srgbClr val="FFFFFF"/>
                    </a:solidFill>
                    <a:latin typeface="Helvetica Neue"/>
                    <a:ea typeface="Helvetica Neue"/>
                    <a:cs typeface="Helvetica Neue"/>
                    <a:sym typeface="Helvetica Neue"/>
                  </a:rPr>
                  <a:t>ArcticDEM</a:t>
                </a:r>
                <a:r>
                  <a:rPr lang="en-US" sz="1050" b="0" i="0" u="none" strike="noStrike" cap="none" dirty="0">
                    <a:solidFill>
                      <a:srgbClr val="FFFFFF"/>
                    </a:solidFill>
                    <a:latin typeface="Helvetica Neue"/>
                    <a:ea typeface="Helvetica Neue"/>
                    <a:cs typeface="Helvetica Neue"/>
                    <a:sym typeface="Helvetica Neue"/>
                  </a:rPr>
                  <a:t> </a:t>
                </a:r>
                <a:r>
                  <a:rPr lang="en-US" sz="1050" b="0" i="0" u="none" strike="noStrike" cap="none" dirty="0" err="1">
                    <a:solidFill>
                      <a:srgbClr val="FFFFFF"/>
                    </a:solidFill>
                    <a:latin typeface="Helvetica Neue"/>
                    <a:ea typeface="Helvetica Neue"/>
                    <a:cs typeface="Helvetica Neue"/>
                    <a:sym typeface="Helvetica Neue"/>
                  </a:rPr>
                  <a:t>Hillshade</a:t>
                </a:r>
                <a:r>
                  <a:rPr lang="en-US" sz="1050" b="0" i="0" u="none" strike="noStrike" cap="none" dirty="0">
                    <a:solidFill>
                      <a:srgbClr val="FFFFFF"/>
                    </a:solidFill>
                    <a:latin typeface="Helvetica Neue"/>
                    <a:ea typeface="Helvetica Neue"/>
                    <a:cs typeface="Helvetica Neue"/>
                    <a:sym typeface="Helvetica Neue"/>
                  </a:rPr>
                  <a:t> </a:t>
                </a:r>
              </a:p>
              <a:p>
                <a:pPr marL="0" marR="0" lvl="0" indent="0" rtl="0">
                  <a:lnSpc>
                    <a:spcPct val="100000"/>
                  </a:lnSpc>
                  <a:spcBef>
                    <a:spcPts val="0"/>
                  </a:spcBef>
                  <a:spcAft>
                    <a:spcPts val="0"/>
                  </a:spcAft>
                  <a:buClr>
                    <a:srgbClr val="FFFFFF"/>
                  </a:buClr>
                  <a:buSzPts val="1500"/>
                  <a:buFont typeface="Helvetica Neue"/>
                  <a:buNone/>
                </a:pPr>
                <a:r>
                  <a:rPr lang="en-US" sz="1050" b="0" i="0" u="none" strike="noStrike" cap="none" dirty="0">
                    <a:solidFill>
                      <a:srgbClr val="FFFFFF"/>
                    </a:solidFill>
                    <a:latin typeface="Helvetica Neue"/>
                    <a:ea typeface="Helvetica Neue"/>
                    <a:cs typeface="Helvetica Neue"/>
                    <a:sym typeface="Helvetica Neue"/>
                  </a:rPr>
                  <a:t>(5m)</a:t>
                </a:r>
                <a:endParaRPr sz="1050" b="0" i="0" u="none" strike="noStrike" cap="none" dirty="0">
                  <a:solidFill>
                    <a:srgbClr val="FFFFFF"/>
                  </a:solidFill>
                  <a:latin typeface="Century Gothic"/>
                  <a:ea typeface="Century Gothic"/>
                  <a:cs typeface="Century Gothic"/>
                  <a:sym typeface="Century Gothic"/>
                </a:endParaRPr>
              </a:p>
            </p:txBody>
          </p:sp>
          <p:sp>
            <p:nvSpPr>
              <p:cNvPr id="95" name="Google Shape;213;p2">
                <a:extLst>
                  <a:ext uri="{FF2B5EF4-FFF2-40B4-BE49-F238E27FC236}">
                    <a16:creationId xmlns:a16="http://schemas.microsoft.com/office/drawing/2014/main" id="{CDBDD25B-29FE-4699-D153-E7365C570613}"/>
                  </a:ext>
                </a:extLst>
              </p:cNvPr>
              <p:cNvSpPr txBox="1"/>
              <p:nvPr/>
            </p:nvSpPr>
            <p:spPr>
              <a:xfrm>
                <a:off x="652367" y="5653718"/>
                <a:ext cx="787056" cy="161583"/>
              </a:xfrm>
              <a:prstGeom prst="rect">
                <a:avLst/>
              </a:prstGeom>
              <a:solidFill>
                <a:schemeClr val="bg1"/>
              </a:solidFill>
              <a:ln>
                <a:noFill/>
              </a:ln>
            </p:spPr>
            <p:txBody>
              <a:bodyPr spcFirstLastPara="1" wrap="square" lIns="91425" tIns="0" rIns="91425" bIns="0" anchor="t" anchorCtr="0">
                <a:spAutoFit/>
              </a:bodyPr>
              <a:lstStyle/>
              <a:p>
                <a:pPr marL="0" marR="0" lvl="0" indent="0" rtl="0">
                  <a:lnSpc>
                    <a:spcPct val="100000"/>
                  </a:lnSpc>
                  <a:spcBef>
                    <a:spcPts val="0"/>
                  </a:spcBef>
                  <a:spcAft>
                    <a:spcPts val="0"/>
                  </a:spcAft>
                  <a:buClr>
                    <a:srgbClr val="FFFFFF"/>
                  </a:buClr>
                  <a:buSzPts val="1500"/>
                  <a:buFont typeface="Helvetica Neue"/>
                  <a:buNone/>
                </a:pPr>
                <a:r>
                  <a:rPr lang="en-US" sz="1050" b="0" i="0" u="none" strike="noStrike" cap="none" dirty="0">
                    <a:latin typeface="Helvetica Neue"/>
                    <a:ea typeface="Helvetica Neue"/>
                    <a:cs typeface="Helvetica Neue"/>
                    <a:sym typeface="Helvetica Neue"/>
                  </a:rPr>
                  <a:t>DEM (m)</a:t>
                </a:r>
                <a:endParaRPr sz="1050" b="0" i="0" u="none" strike="noStrike" cap="none" dirty="0">
                  <a:latin typeface="Century Gothic"/>
                  <a:ea typeface="Century Gothic"/>
                  <a:cs typeface="Century Gothic"/>
                  <a:sym typeface="Century Gothic"/>
                </a:endParaRPr>
              </a:p>
            </p:txBody>
          </p:sp>
          <p:grpSp>
            <p:nvGrpSpPr>
              <p:cNvPr id="110" name="Group 109">
                <a:extLst>
                  <a:ext uri="{FF2B5EF4-FFF2-40B4-BE49-F238E27FC236}">
                    <a16:creationId xmlns:a16="http://schemas.microsoft.com/office/drawing/2014/main" id="{E10D1F44-046B-A8BA-C04D-05183D776A64}"/>
                  </a:ext>
                </a:extLst>
              </p:cNvPr>
              <p:cNvGrpSpPr>
                <a:grpSpLocks noChangeAspect="1"/>
              </p:cNvGrpSpPr>
              <p:nvPr/>
            </p:nvGrpSpPr>
            <p:grpSpPr>
              <a:xfrm>
                <a:off x="2050800" y="4550245"/>
                <a:ext cx="2741273" cy="2161861"/>
                <a:chOff x="2103228" y="7530269"/>
                <a:chExt cx="2741273" cy="2161861"/>
              </a:xfrm>
            </p:grpSpPr>
            <p:grpSp>
              <p:nvGrpSpPr>
                <p:cNvPr id="109" name="Group 108">
                  <a:extLst>
                    <a:ext uri="{FF2B5EF4-FFF2-40B4-BE49-F238E27FC236}">
                      <a16:creationId xmlns:a16="http://schemas.microsoft.com/office/drawing/2014/main" id="{8307CE38-0E3B-ED8F-2B7B-7D7DC2348455}"/>
                    </a:ext>
                  </a:extLst>
                </p:cNvPr>
                <p:cNvGrpSpPr/>
                <p:nvPr/>
              </p:nvGrpSpPr>
              <p:grpSpPr>
                <a:xfrm>
                  <a:off x="2105314" y="7601829"/>
                  <a:ext cx="2739187" cy="2090301"/>
                  <a:chOff x="2105314" y="7601829"/>
                  <a:chExt cx="2739187" cy="2090301"/>
                </a:xfrm>
              </p:grpSpPr>
              <p:pic>
                <p:nvPicPr>
                  <p:cNvPr id="85" name="Google Shape;207;p2">
                    <a:extLst>
                      <a:ext uri="{FF2B5EF4-FFF2-40B4-BE49-F238E27FC236}">
                        <a16:creationId xmlns:a16="http://schemas.microsoft.com/office/drawing/2014/main" id="{AD796D6A-2E8E-DADE-3A97-CD78910ACB19}"/>
                      </a:ext>
                    </a:extLst>
                  </p:cNvPr>
                  <p:cNvPicPr preferRelativeResize="0">
                    <a:picLocks noChangeAspect="1"/>
                  </p:cNvPicPr>
                  <p:nvPr/>
                </p:nvPicPr>
                <p:blipFill rotWithShape="1">
                  <a:blip r:embed="rId14">
                    <a:alphaModFix/>
                  </a:blip>
                  <a:srcRect/>
                  <a:stretch/>
                </p:blipFill>
                <p:spPr>
                  <a:xfrm>
                    <a:off x="2105314" y="7601829"/>
                    <a:ext cx="2739187" cy="2090301"/>
                  </a:xfrm>
                  <a:prstGeom prst="rect">
                    <a:avLst/>
                  </a:prstGeom>
                  <a:noFill/>
                  <a:ln>
                    <a:noFill/>
                  </a:ln>
                </p:spPr>
              </p:pic>
              <p:pic>
                <p:nvPicPr>
                  <p:cNvPr id="96" name="Google Shape;217;p2">
                    <a:extLst>
                      <a:ext uri="{FF2B5EF4-FFF2-40B4-BE49-F238E27FC236}">
                        <a16:creationId xmlns:a16="http://schemas.microsoft.com/office/drawing/2014/main" id="{432D9BD6-E5B2-D9A2-F38F-E941F39443E7}"/>
                      </a:ext>
                    </a:extLst>
                  </p:cNvPr>
                  <p:cNvPicPr preferRelativeResize="0">
                    <a:picLocks noChangeAspect="1"/>
                  </p:cNvPicPr>
                  <p:nvPr/>
                </p:nvPicPr>
                <p:blipFill rotWithShape="1">
                  <a:blip r:embed="rId15">
                    <a:alphaModFix/>
                  </a:blip>
                  <a:srcRect t="12454" r="46673" b="10153"/>
                  <a:stretch/>
                </p:blipFill>
                <p:spPr>
                  <a:xfrm>
                    <a:off x="2324960" y="8616322"/>
                    <a:ext cx="850723" cy="748273"/>
                  </a:xfrm>
                  <a:prstGeom prst="rect">
                    <a:avLst/>
                  </a:prstGeom>
                  <a:noFill/>
                  <a:ln>
                    <a:noFill/>
                  </a:ln>
                </p:spPr>
              </p:pic>
              <p:pic>
                <p:nvPicPr>
                  <p:cNvPr id="97" name="Google Shape;217;p2">
                    <a:extLst>
                      <a:ext uri="{FF2B5EF4-FFF2-40B4-BE49-F238E27FC236}">
                        <a16:creationId xmlns:a16="http://schemas.microsoft.com/office/drawing/2014/main" id="{AADFA0DA-695B-2845-7003-A4D2AF9AC065}"/>
                      </a:ext>
                    </a:extLst>
                  </p:cNvPr>
                  <p:cNvPicPr preferRelativeResize="0">
                    <a:picLocks noChangeAspect="1"/>
                  </p:cNvPicPr>
                  <p:nvPr/>
                </p:nvPicPr>
                <p:blipFill rotWithShape="1">
                  <a:blip r:embed="rId15">
                    <a:alphaModFix/>
                  </a:blip>
                  <a:srcRect l="53185" t="13073" r="890" b="11304"/>
                  <a:stretch/>
                </p:blipFill>
                <p:spPr>
                  <a:xfrm>
                    <a:off x="4099278" y="8641859"/>
                    <a:ext cx="724192" cy="722736"/>
                  </a:xfrm>
                  <a:prstGeom prst="rect">
                    <a:avLst/>
                  </a:prstGeom>
                  <a:noFill/>
                  <a:ln>
                    <a:noFill/>
                  </a:ln>
                </p:spPr>
              </p:pic>
              <p:sp>
                <p:nvSpPr>
                  <p:cNvPr id="98" name="Rectangle 97">
                    <a:extLst>
                      <a:ext uri="{FF2B5EF4-FFF2-40B4-BE49-F238E27FC236}">
                        <a16:creationId xmlns:a16="http://schemas.microsoft.com/office/drawing/2014/main" id="{E3912B44-5F69-0ED1-6393-A25F0FFDA50A}"/>
                      </a:ext>
                    </a:extLst>
                  </p:cNvPr>
                  <p:cNvSpPr/>
                  <p:nvPr/>
                </p:nvSpPr>
                <p:spPr>
                  <a:xfrm>
                    <a:off x="3889375" y="9229725"/>
                    <a:ext cx="209903" cy="134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A77E712-7C04-77A0-7632-C6C2D47FE261}"/>
                      </a:ext>
                    </a:extLst>
                  </p:cNvPr>
                  <p:cNvSpPr/>
                  <p:nvPr/>
                </p:nvSpPr>
                <p:spPr>
                  <a:xfrm>
                    <a:off x="3175683" y="9229725"/>
                    <a:ext cx="348567" cy="134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95;p15">
                    <a:extLst>
                      <a:ext uri="{FF2B5EF4-FFF2-40B4-BE49-F238E27FC236}">
                        <a16:creationId xmlns:a16="http://schemas.microsoft.com/office/drawing/2014/main" id="{812205EF-7F08-7A9B-F630-34CDDFABAF90}"/>
                      </a:ext>
                    </a:extLst>
                  </p:cNvPr>
                  <p:cNvSpPr txBox="1">
                    <a:spLocks noChangeAspect="1"/>
                  </p:cNvSpPr>
                  <p:nvPr/>
                </p:nvSpPr>
                <p:spPr>
                  <a:xfrm>
                    <a:off x="2450646" y="8532117"/>
                    <a:ext cx="323165" cy="138499"/>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900" dirty="0"/>
                      <a:t>1800</a:t>
                    </a:r>
                    <a:endParaRPr sz="900" dirty="0"/>
                  </a:p>
                </p:txBody>
              </p:sp>
              <p:sp>
                <p:nvSpPr>
                  <p:cNvPr id="101" name="Google Shape;95;p15">
                    <a:extLst>
                      <a:ext uri="{FF2B5EF4-FFF2-40B4-BE49-F238E27FC236}">
                        <a16:creationId xmlns:a16="http://schemas.microsoft.com/office/drawing/2014/main" id="{1BFFF339-FE65-14B2-DD05-27C532605EDA}"/>
                      </a:ext>
                    </a:extLst>
                  </p:cNvPr>
                  <p:cNvSpPr txBox="1">
                    <a:spLocks noChangeAspect="1"/>
                  </p:cNvSpPr>
                  <p:nvPr/>
                </p:nvSpPr>
                <p:spPr>
                  <a:xfrm>
                    <a:off x="2325043" y="7874210"/>
                    <a:ext cx="380873" cy="169277"/>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1100" dirty="0"/>
                      <a:t>2017</a:t>
                    </a:r>
                    <a:endParaRPr sz="1100" dirty="0"/>
                  </a:p>
                </p:txBody>
              </p:sp>
              <p:sp>
                <p:nvSpPr>
                  <p:cNvPr id="102" name="Google Shape;95;p15">
                    <a:extLst>
                      <a:ext uri="{FF2B5EF4-FFF2-40B4-BE49-F238E27FC236}">
                        <a16:creationId xmlns:a16="http://schemas.microsoft.com/office/drawing/2014/main" id="{D6F3994E-13C4-AB8D-2936-181DDADFDD14}"/>
                      </a:ext>
                    </a:extLst>
                  </p:cNvPr>
                  <p:cNvSpPr txBox="1">
                    <a:spLocks noChangeAspect="1"/>
                  </p:cNvSpPr>
                  <p:nvPr/>
                </p:nvSpPr>
                <p:spPr>
                  <a:xfrm>
                    <a:off x="4107559" y="8558246"/>
                    <a:ext cx="323165" cy="138499"/>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900" dirty="0"/>
                      <a:t>2100</a:t>
                    </a:r>
                    <a:endParaRPr sz="900" dirty="0"/>
                  </a:p>
                </p:txBody>
              </p:sp>
              <p:sp>
                <p:nvSpPr>
                  <p:cNvPr id="103" name="Google Shape;95;p15">
                    <a:extLst>
                      <a:ext uri="{FF2B5EF4-FFF2-40B4-BE49-F238E27FC236}">
                        <a16:creationId xmlns:a16="http://schemas.microsoft.com/office/drawing/2014/main" id="{A0E1976E-48BD-1EEB-4EAF-1B59725805EA}"/>
                      </a:ext>
                    </a:extLst>
                  </p:cNvPr>
                  <p:cNvSpPr txBox="1">
                    <a:spLocks noChangeAspect="1"/>
                  </p:cNvSpPr>
                  <p:nvPr/>
                </p:nvSpPr>
                <p:spPr>
                  <a:xfrm>
                    <a:off x="3474907" y="8693360"/>
                    <a:ext cx="344005" cy="169277"/>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1100" dirty="0">
                        <a:solidFill>
                          <a:srgbClr val="0070C0"/>
                        </a:solidFill>
                      </a:rPr>
                      <a:t>1.15</a:t>
                    </a:r>
                    <a:endParaRPr sz="1100" dirty="0">
                      <a:solidFill>
                        <a:srgbClr val="0070C0"/>
                      </a:solidFill>
                    </a:endParaRPr>
                  </a:p>
                </p:txBody>
              </p:sp>
              <p:sp>
                <p:nvSpPr>
                  <p:cNvPr id="104" name="Google Shape;95;p15">
                    <a:extLst>
                      <a:ext uri="{FF2B5EF4-FFF2-40B4-BE49-F238E27FC236}">
                        <a16:creationId xmlns:a16="http://schemas.microsoft.com/office/drawing/2014/main" id="{AD992748-08C4-B4AF-237B-2BF5181D92D7}"/>
                      </a:ext>
                    </a:extLst>
                  </p:cNvPr>
                  <p:cNvSpPr txBox="1">
                    <a:spLocks noChangeAspect="1"/>
                  </p:cNvSpPr>
                  <p:nvPr/>
                </p:nvSpPr>
                <p:spPr>
                  <a:xfrm>
                    <a:off x="2666748" y="8928902"/>
                    <a:ext cx="271869" cy="123111"/>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800" dirty="0">
                        <a:solidFill>
                          <a:srgbClr val="0070C0"/>
                        </a:solidFill>
                      </a:rPr>
                      <a:t>1.05</a:t>
                    </a:r>
                    <a:endParaRPr sz="800" dirty="0">
                      <a:solidFill>
                        <a:srgbClr val="0070C0"/>
                      </a:solidFill>
                    </a:endParaRPr>
                  </a:p>
                </p:txBody>
              </p:sp>
              <p:sp>
                <p:nvSpPr>
                  <p:cNvPr id="105" name="Google Shape;95;p15">
                    <a:extLst>
                      <a:ext uri="{FF2B5EF4-FFF2-40B4-BE49-F238E27FC236}">
                        <a16:creationId xmlns:a16="http://schemas.microsoft.com/office/drawing/2014/main" id="{72B43E79-3D0B-41A9-D147-C7ED1B5BD698}"/>
                      </a:ext>
                    </a:extLst>
                  </p:cNvPr>
                  <p:cNvSpPr txBox="1">
                    <a:spLocks noChangeAspect="1"/>
                  </p:cNvSpPr>
                  <p:nvPr/>
                </p:nvSpPr>
                <p:spPr>
                  <a:xfrm>
                    <a:off x="4354972" y="9003227"/>
                    <a:ext cx="271869" cy="123111"/>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800" dirty="0">
                        <a:solidFill>
                          <a:srgbClr val="0070C0"/>
                        </a:solidFill>
                      </a:rPr>
                      <a:t>1.26</a:t>
                    </a:r>
                    <a:endParaRPr sz="800" dirty="0">
                      <a:solidFill>
                        <a:srgbClr val="0070C0"/>
                      </a:solidFill>
                    </a:endParaRPr>
                  </a:p>
                </p:txBody>
              </p:sp>
              <p:cxnSp>
                <p:nvCxnSpPr>
                  <p:cNvPr id="107" name="Straight Arrow Connector 106">
                    <a:extLst>
                      <a:ext uri="{FF2B5EF4-FFF2-40B4-BE49-F238E27FC236}">
                        <a16:creationId xmlns:a16="http://schemas.microsoft.com/office/drawing/2014/main" id="{F4BF4BEB-4FBD-DE30-F3B7-2B4A951C70A6}"/>
                      </a:ext>
                    </a:extLst>
                  </p:cNvPr>
                  <p:cNvCxnSpPr/>
                  <p:nvPr/>
                </p:nvCxnSpPr>
                <p:spPr>
                  <a:xfrm>
                    <a:off x="3863975" y="8419223"/>
                    <a:ext cx="0" cy="3587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8" name="Google Shape;95;p15">
                    <a:extLst>
                      <a:ext uri="{FF2B5EF4-FFF2-40B4-BE49-F238E27FC236}">
                        <a16:creationId xmlns:a16="http://schemas.microsoft.com/office/drawing/2014/main" id="{1679F5CE-3BCA-6747-0DF5-CD6BAC95FD9C}"/>
                      </a:ext>
                    </a:extLst>
                  </p:cNvPr>
                  <p:cNvSpPr txBox="1">
                    <a:spLocks noChangeAspect="1"/>
                  </p:cNvSpPr>
                  <p:nvPr/>
                </p:nvSpPr>
                <p:spPr>
                  <a:xfrm>
                    <a:off x="3526143" y="8263547"/>
                    <a:ext cx="582852" cy="123111"/>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800" dirty="0">
                        <a:solidFill>
                          <a:srgbClr val="C00000"/>
                        </a:solidFill>
                      </a:rPr>
                      <a:t>In Situ: 0.96</a:t>
                    </a:r>
                    <a:endParaRPr sz="800" dirty="0">
                      <a:solidFill>
                        <a:srgbClr val="C00000"/>
                      </a:solidFill>
                    </a:endParaRPr>
                  </a:p>
                </p:txBody>
              </p:sp>
            </p:grpSp>
            <p:sp>
              <p:nvSpPr>
                <p:cNvPr id="93" name="Google Shape;95;p15">
                  <a:extLst>
                    <a:ext uri="{FF2B5EF4-FFF2-40B4-BE49-F238E27FC236}">
                      <a16:creationId xmlns:a16="http://schemas.microsoft.com/office/drawing/2014/main" id="{043A4C4E-C65E-3C53-E55B-E2BA30D8A8CD}"/>
                    </a:ext>
                  </a:extLst>
                </p:cNvPr>
                <p:cNvSpPr txBox="1">
                  <a:spLocks noChangeAspect="1"/>
                </p:cNvSpPr>
                <p:nvPr/>
              </p:nvSpPr>
              <p:spPr>
                <a:xfrm>
                  <a:off x="2103228" y="7530269"/>
                  <a:ext cx="2730299" cy="215444"/>
                </a:xfrm>
                <a:prstGeom prst="rect">
                  <a:avLst/>
                </a:prstGeom>
                <a:solidFill>
                  <a:schemeClr val="bg1"/>
                </a:solidFill>
                <a:ln>
                  <a:noFill/>
                </a:ln>
              </p:spPr>
              <p:txBody>
                <a:bodyPr spcFirstLastPara="1" wrap="none" lIns="45720" tIns="0" rIns="45720" bIns="0" anchor="t" anchorCtr="0">
                  <a:spAutoFit/>
                </a:bodyPr>
                <a:lstStyle/>
                <a:p>
                  <a:pPr marL="0" lvl="0" indent="0" algn="l" rtl="0">
                    <a:spcBef>
                      <a:spcPts val="0"/>
                    </a:spcBef>
                    <a:spcAft>
                      <a:spcPts val="0"/>
                    </a:spcAft>
                    <a:buNone/>
                  </a:pPr>
                  <a:r>
                    <a:rPr lang="en" sz="1400" b="1" dirty="0"/>
                    <a:t>Monthly Permafrost Depth of Thaw</a:t>
                  </a:r>
                  <a:endParaRPr sz="1400" b="1" dirty="0"/>
                </a:p>
              </p:txBody>
            </p:sp>
          </p:grpSp>
          <p:sp>
            <p:nvSpPr>
              <p:cNvPr id="112" name="Google Shape;95;p15">
                <a:extLst>
                  <a:ext uri="{FF2B5EF4-FFF2-40B4-BE49-F238E27FC236}">
                    <a16:creationId xmlns:a16="http://schemas.microsoft.com/office/drawing/2014/main" id="{1A02BF7D-6BEF-2427-9DE0-0367A8721639}"/>
                  </a:ext>
                </a:extLst>
              </p:cNvPr>
              <p:cNvSpPr txBox="1">
                <a:spLocks noChangeAspect="1"/>
              </p:cNvSpPr>
              <p:nvPr/>
            </p:nvSpPr>
            <p:spPr>
              <a:xfrm rot="16200000">
                <a:off x="11591210" y="6052977"/>
                <a:ext cx="262892" cy="153888"/>
              </a:xfrm>
              <a:prstGeom prst="rect">
                <a:avLst/>
              </a:prstGeom>
              <a:solidFill>
                <a:schemeClr val="bg1"/>
              </a:solidFill>
              <a:ln>
                <a:noFill/>
              </a:ln>
            </p:spPr>
            <p:txBody>
              <a:bodyPr spcFirstLastPara="1" wrap="none" lIns="0" tIns="0" rIns="0" bIns="0" anchor="t" anchorCtr="0">
                <a:spAutoFit/>
              </a:bodyPr>
              <a:lstStyle/>
              <a:p>
                <a:pPr marL="0" lvl="0" indent="0" algn="l" rtl="0">
                  <a:spcBef>
                    <a:spcPts val="0"/>
                  </a:spcBef>
                  <a:spcAft>
                    <a:spcPts val="0"/>
                  </a:spcAft>
                  <a:buNone/>
                </a:pPr>
                <a:r>
                  <a:rPr lang="en" sz="1000" dirty="0">
                    <a:solidFill>
                      <a:srgbClr val="C00000"/>
                    </a:solidFill>
                  </a:rPr>
                  <a:t>2100</a:t>
                </a:r>
                <a:endParaRPr sz="1000" dirty="0">
                  <a:solidFill>
                    <a:srgbClr val="C00000"/>
                  </a:solidFill>
                </a:endParaRPr>
              </a:p>
            </p:txBody>
          </p:sp>
          <p:sp>
            <p:nvSpPr>
              <p:cNvPr id="113" name="Google Shape;95;p15">
                <a:extLst>
                  <a:ext uri="{FF2B5EF4-FFF2-40B4-BE49-F238E27FC236}">
                    <a16:creationId xmlns:a16="http://schemas.microsoft.com/office/drawing/2014/main" id="{15CF1FA9-A41E-3D7E-D1BC-3DE3269D15DB}"/>
                  </a:ext>
                </a:extLst>
              </p:cNvPr>
              <p:cNvSpPr txBox="1">
                <a:spLocks noChangeAspect="1"/>
              </p:cNvSpPr>
              <p:nvPr/>
            </p:nvSpPr>
            <p:spPr>
              <a:xfrm rot="16200000">
                <a:off x="11013733" y="6057836"/>
                <a:ext cx="262892" cy="153888"/>
              </a:xfrm>
              <a:prstGeom prst="rect">
                <a:avLst/>
              </a:prstGeom>
              <a:solidFill>
                <a:schemeClr val="bg1"/>
              </a:solidFill>
              <a:ln>
                <a:noFill/>
              </a:ln>
            </p:spPr>
            <p:txBody>
              <a:bodyPr spcFirstLastPara="1" wrap="none" lIns="0" tIns="0" rIns="0" bIns="0" anchor="t" anchorCtr="0">
                <a:spAutoFit/>
              </a:bodyPr>
              <a:lstStyle/>
              <a:p>
                <a:pPr marL="0" lvl="0" indent="0" algn="l" rtl="0">
                  <a:spcBef>
                    <a:spcPts val="0"/>
                  </a:spcBef>
                  <a:spcAft>
                    <a:spcPts val="0"/>
                  </a:spcAft>
                  <a:buNone/>
                </a:pPr>
                <a:r>
                  <a:rPr lang="en" sz="1000" dirty="0"/>
                  <a:t>1900</a:t>
                </a:r>
                <a:endParaRPr sz="1000" dirty="0"/>
              </a:p>
            </p:txBody>
          </p:sp>
          <p:sp>
            <p:nvSpPr>
              <p:cNvPr id="114" name="Google Shape;95;p15">
                <a:extLst>
                  <a:ext uri="{FF2B5EF4-FFF2-40B4-BE49-F238E27FC236}">
                    <a16:creationId xmlns:a16="http://schemas.microsoft.com/office/drawing/2014/main" id="{99F94B11-779B-0730-2532-A44EE6890D25}"/>
                  </a:ext>
                </a:extLst>
              </p:cNvPr>
              <p:cNvSpPr txBox="1">
                <a:spLocks noChangeAspect="1"/>
              </p:cNvSpPr>
              <p:nvPr/>
            </p:nvSpPr>
            <p:spPr>
              <a:xfrm rot="16200000">
                <a:off x="11312824" y="6057154"/>
                <a:ext cx="262892" cy="153888"/>
              </a:xfrm>
              <a:prstGeom prst="rect">
                <a:avLst/>
              </a:prstGeom>
              <a:solidFill>
                <a:schemeClr val="bg1"/>
              </a:solidFill>
              <a:ln>
                <a:noFill/>
              </a:ln>
            </p:spPr>
            <p:txBody>
              <a:bodyPr spcFirstLastPara="1" wrap="none" lIns="0" tIns="0" rIns="0" bIns="0" anchor="t" anchorCtr="0">
                <a:spAutoFit/>
              </a:bodyPr>
              <a:lstStyle/>
              <a:p>
                <a:pPr marL="0" lvl="0" indent="0" algn="l" rtl="0">
                  <a:spcBef>
                    <a:spcPts val="0"/>
                  </a:spcBef>
                  <a:spcAft>
                    <a:spcPts val="0"/>
                  </a:spcAft>
                  <a:buNone/>
                </a:pPr>
                <a:r>
                  <a:rPr lang="en" sz="1000" dirty="0"/>
                  <a:t>2000</a:t>
                </a:r>
                <a:endParaRPr sz="1000" dirty="0"/>
              </a:p>
            </p:txBody>
          </p:sp>
          <p:sp>
            <p:nvSpPr>
              <p:cNvPr id="115" name="Google Shape;95;p15">
                <a:extLst>
                  <a:ext uri="{FF2B5EF4-FFF2-40B4-BE49-F238E27FC236}">
                    <a16:creationId xmlns:a16="http://schemas.microsoft.com/office/drawing/2014/main" id="{11797659-0DA8-3E89-4F28-878D2A79D2D2}"/>
                  </a:ext>
                </a:extLst>
              </p:cNvPr>
              <p:cNvSpPr txBox="1">
                <a:spLocks noChangeAspect="1"/>
              </p:cNvSpPr>
              <p:nvPr/>
            </p:nvSpPr>
            <p:spPr>
              <a:xfrm rot="16200000">
                <a:off x="11165285" y="6055067"/>
                <a:ext cx="262892" cy="153888"/>
              </a:xfrm>
              <a:prstGeom prst="rect">
                <a:avLst/>
              </a:prstGeom>
              <a:solidFill>
                <a:schemeClr val="bg1"/>
              </a:solidFill>
              <a:ln>
                <a:noFill/>
              </a:ln>
            </p:spPr>
            <p:txBody>
              <a:bodyPr spcFirstLastPara="1" wrap="none" lIns="0" tIns="0" rIns="0" bIns="0" anchor="t" anchorCtr="0">
                <a:spAutoFit/>
              </a:bodyPr>
              <a:lstStyle/>
              <a:p>
                <a:pPr marL="0" lvl="0" indent="0" algn="l" rtl="0">
                  <a:spcBef>
                    <a:spcPts val="0"/>
                  </a:spcBef>
                  <a:spcAft>
                    <a:spcPts val="0"/>
                  </a:spcAft>
                  <a:buNone/>
                </a:pPr>
                <a:r>
                  <a:rPr lang="en" sz="1000" dirty="0"/>
                  <a:t>1950</a:t>
                </a:r>
                <a:endParaRPr sz="1000" dirty="0"/>
              </a:p>
            </p:txBody>
          </p:sp>
          <p:sp>
            <p:nvSpPr>
              <p:cNvPr id="116" name="Google Shape;95;p15">
                <a:extLst>
                  <a:ext uri="{FF2B5EF4-FFF2-40B4-BE49-F238E27FC236}">
                    <a16:creationId xmlns:a16="http://schemas.microsoft.com/office/drawing/2014/main" id="{A5797E92-E809-01C1-BA41-B796A7AF81A0}"/>
                  </a:ext>
                </a:extLst>
              </p:cNvPr>
              <p:cNvSpPr txBox="1">
                <a:spLocks noChangeAspect="1"/>
              </p:cNvSpPr>
              <p:nvPr/>
            </p:nvSpPr>
            <p:spPr>
              <a:xfrm rot="16200000">
                <a:off x="11452759" y="6055066"/>
                <a:ext cx="262892" cy="153888"/>
              </a:xfrm>
              <a:prstGeom prst="rect">
                <a:avLst/>
              </a:prstGeom>
              <a:solidFill>
                <a:schemeClr val="bg1"/>
              </a:solidFill>
              <a:ln>
                <a:noFill/>
              </a:ln>
            </p:spPr>
            <p:txBody>
              <a:bodyPr spcFirstLastPara="1" wrap="none" lIns="0" tIns="0" rIns="0" bIns="0" anchor="t" anchorCtr="0">
                <a:spAutoFit/>
              </a:bodyPr>
              <a:lstStyle/>
              <a:p>
                <a:pPr marL="0" lvl="0" indent="0" algn="l" rtl="0">
                  <a:spcBef>
                    <a:spcPts val="0"/>
                  </a:spcBef>
                  <a:spcAft>
                    <a:spcPts val="0"/>
                  </a:spcAft>
                  <a:buNone/>
                </a:pPr>
                <a:r>
                  <a:rPr lang="en" sz="1000" dirty="0">
                    <a:solidFill>
                      <a:srgbClr val="C00000"/>
                    </a:solidFill>
                  </a:rPr>
                  <a:t>2050</a:t>
                </a:r>
                <a:endParaRPr sz="1000" dirty="0">
                  <a:solidFill>
                    <a:srgbClr val="C00000"/>
                  </a:solidFill>
                </a:endParaRPr>
              </a:p>
            </p:txBody>
          </p:sp>
          <p:sp>
            <p:nvSpPr>
              <p:cNvPr id="118" name="TextBox 117">
                <a:extLst>
                  <a:ext uri="{FF2B5EF4-FFF2-40B4-BE49-F238E27FC236}">
                    <a16:creationId xmlns:a16="http://schemas.microsoft.com/office/drawing/2014/main" id="{C394B9D8-6548-BDF4-B175-8B3EB1EB8911}"/>
                  </a:ext>
                </a:extLst>
              </p:cNvPr>
              <p:cNvSpPr txBox="1"/>
              <p:nvPr/>
            </p:nvSpPr>
            <p:spPr>
              <a:xfrm>
                <a:off x="11095064" y="6268313"/>
                <a:ext cx="725169" cy="369332"/>
              </a:xfrm>
              <a:prstGeom prst="rect">
                <a:avLst/>
              </a:prstGeom>
              <a:noFill/>
            </p:spPr>
            <p:txBody>
              <a:bodyPr wrap="square" rtlCol="0">
                <a:spAutoFit/>
              </a:bodyPr>
              <a:lstStyle/>
              <a:p>
                <a:r>
                  <a:rPr lang="en-US" dirty="0"/>
                  <a:t>Year</a:t>
                </a:r>
              </a:p>
            </p:txBody>
          </p:sp>
          <p:sp>
            <p:nvSpPr>
              <p:cNvPr id="119" name="Rectangle 118">
                <a:extLst>
                  <a:ext uri="{FF2B5EF4-FFF2-40B4-BE49-F238E27FC236}">
                    <a16:creationId xmlns:a16="http://schemas.microsoft.com/office/drawing/2014/main" id="{5893EB89-B71F-6627-DCEA-13B142155096}"/>
                  </a:ext>
                </a:extLst>
              </p:cNvPr>
              <p:cNvSpPr/>
              <p:nvPr/>
            </p:nvSpPr>
            <p:spPr>
              <a:xfrm>
                <a:off x="8491481" y="6604000"/>
                <a:ext cx="354069" cy="108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University of Virginia Logo PNG Transparent &amp; SVG Vector - Freebie Supply">
              <a:extLst>
                <a:ext uri="{FF2B5EF4-FFF2-40B4-BE49-F238E27FC236}">
                  <a16:creationId xmlns:a16="http://schemas.microsoft.com/office/drawing/2014/main" id="{3A082859-BB79-3872-EC20-168738C0CE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74193" y="617298"/>
              <a:ext cx="483921" cy="4839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902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10974B-344B-D74C-9AA5-25C69F2AD6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996"/>
          <a:stretch/>
        </p:blipFill>
        <p:spPr bwMode="auto">
          <a:xfrm>
            <a:off x="144482" y="1375748"/>
            <a:ext cx="6124441" cy="2714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393518-6646-DB4A-99E3-F108301E5F55}"/>
              </a:ext>
            </a:extLst>
          </p:cNvPr>
          <p:cNvSpPr txBox="1"/>
          <p:nvPr/>
        </p:nvSpPr>
        <p:spPr>
          <a:xfrm>
            <a:off x="102662" y="56985"/>
            <a:ext cx="9546936" cy="954107"/>
          </a:xfrm>
          <a:prstGeom prst="rect">
            <a:avLst/>
          </a:prstGeom>
          <a:noFill/>
        </p:spPr>
        <p:txBody>
          <a:bodyPr wrap="square" rtlCol="0">
            <a:spAutoFit/>
          </a:bodyPr>
          <a:lstStyle/>
          <a:p>
            <a:r>
              <a:rPr lang="en-US" sz="2800" b="1" dirty="0"/>
              <a:t>Assimilation of global satellite </a:t>
            </a:r>
            <a:r>
              <a:rPr lang="en-US" sz="2800" b="1" dirty="0">
                <a:solidFill>
                  <a:srgbClr val="C00000"/>
                </a:solidFill>
              </a:rPr>
              <a:t>leaf area </a:t>
            </a:r>
            <a:r>
              <a:rPr lang="en-US" sz="2800" b="1" dirty="0"/>
              <a:t>estimates </a:t>
            </a:r>
            <a:r>
              <a:rPr lang="en-US" sz="2800" b="1" dirty="0">
                <a:solidFill>
                  <a:srgbClr val="C00000"/>
                </a:solidFill>
              </a:rPr>
              <a:t>reduces modeled global carbon uptake </a:t>
            </a:r>
            <a:r>
              <a:rPr lang="en-US" sz="2800" b="1" dirty="0"/>
              <a:t>and energy loss (CLM 5.0)</a:t>
            </a:r>
          </a:p>
        </p:txBody>
      </p:sp>
      <p:pic>
        <p:nvPicPr>
          <p:cNvPr id="7" name="Picture 6" descr="Logo&#10;&#10;Description automatically generated">
            <a:extLst>
              <a:ext uri="{FF2B5EF4-FFF2-40B4-BE49-F238E27FC236}">
                <a16:creationId xmlns:a16="http://schemas.microsoft.com/office/drawing/2014/main" id="{7001BCF2-E15D-DA4D-9663-236C57CAEC59}"/>
              </a:ext>
            </a:extLst>
          </p:cNvPr>
          <p:cNvPicPr>
            <a:picLocks noChangeAspect="1"/>
          </p:cNvPicPr>
          <p:nvPr/>
        </p:nvPicPr>
        <p:blipFill>
          <a:blip r:embed="rId3"/>
          <a:stretch>
            <a:fillRect/>
          </a:stretch>
        </p:blipFill>
        <p:spPr>
          <a:xfrm>
            <a:off x="11328361" y="0"/>
            <a:ext cx="760977" cy="731520"/>
          </a:xfrm>
          <a:prstGeom prst="rect">
            <a:avLst/>
          </a:prstGeom>
        </p:spPr>
      </p:pic>
      <p:pic>
        <p:nvPicPr>
          <p:cNvPr id="10" name="Picture 4" descr="Map&#10;&#10;Description automatically generated">
            <a:extLst>
              <a:ext uri="{FF2B5EF4-FFF2-40B4-BE49-F238E27FC236}">
                <a16:creationId xmlns:a16="http://schemas.microsoft.com/office/drawing/2014/main" id="{4DAE4DBF-75FD-5CA2-FB85-26915FD8C9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483" b="36250"/>
          <a:stretch/>
        </p:blipFill>
        <p:spPr bwMode="auto">
          <a:xfrm>
            <a:off x="33282" y="4137812"/>
            <a:ext cx="6691094" cy="2110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5CBA096-C552-FDC5-F359-D5FAC46628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16" t="47810" r="32998"/>
          <a:stretch/>
        </p:blipFill>
        <p:spPr bwMode="auto">
          <a:xfrm>
            <a:off x="8769888" y="2992322"/>
            <a:ext cx="2503054" cy="1928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ABED5E-5AA8-FDF5-D9FF-999EE41DB9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26" r="32590" b="51062"/>
          <a:stretch/>
        </p:blipFill>
        <p:spPr bwMode="auto">
          <a:xfrm>
            <a:off x="8742179" y="1123690"/>
            <a:ext cx="2558473" cy="18085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2CC8422-C7B0-C460-8247-3DCE5EE676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 t="31565" r="97087" b="39944"/>
          <a:stretch/>
        </p:blipFill>
        <p:spPr bwMode="auto">
          <a:xfrm>
            <a:off x="8147589" y="2249644"/>
            <a:ext cx="569190" cy="24032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B2C6D94-1F64-CF99-D233-65BF81FE6ED2}"/>
              </a:ext>
            </a:extLst>
          </p:cNvPr>
          <p:cNvSpPr txBox="1"/>
          <p:nvPr/>
        </p:nvSpPr>
        <p:spPr>
          <a:xfrm>
            <a:off x="9148879" y="1056128"/>
            <a:ext cx="1143198" cy="338554"/>
          </a:xfrm>
          <a:prstGeom prst="rect">
            <a:avLst/>
          </a:prstGeom>
          <a:solidFill>
            <a:schemeClr val="bg1"/>
          </a:solidFill>
        </p:spPr>
        <p:txBody>
          <a:bodyPr wrap="none" rtlCol="0">
            <a:spAutoFit/>
          </a:bodyPr>
          <a:lstStyle/>
          <a:p>
            <a:r>
              <a:rPr lang="en-US" sz="1600" b="1" dirty="0"/>
              <a:t>Boreal</a:t>
            </a:r>
            <a:r>
              <a:rPr lang="en-US" sz="1600" dirty="0"/>
              <a:t> Tree</a:t>
            </a:r>
          </a:p>
        </p:txBody>
      </p:sp>
      <p:sp>
        <p:nvSpPr>
          <p:cNvPr id="15" name="TextBox 14">
            <a:extLst>
              <a:ext uri="{FF2B5EF4-FFF2-40B4-BE49-F238E27FC236}">
                <a16:creationId xmlns:a16="http://schemas.microsoft.com/office/drawing/2014/main" id="{6F48E08D-5551-F59A-7968-85D2F07C994B}"/>
              </a:ext>
            </a:extLst>
          </p:cNvPr>
          <p:cNvSpPr txBox="1"/>
          <p:nvPr/>
        </p:nvSpPr>
        <p:spPr>
          <a:xfrm>
            <a:off x="9001950" y="2932285"/>
            <a:ext cx="1270797" cy="338554"/>
          </a:xfrm>
          <a:prstGeom prst="rect">
            <a:avLst/>
          </a:prstGeom>
          <a:solidFill>
            <a:schemeClr val="bg1"/>
          </a:solidFill>
        </p:spPr>
        <p:txBody>
          <a:bodyPr wrap="none" rtlCol="0">
            <a:spAutoFit/>
          </a:bodyPr>
          <a:lstStyle/>
          <a:p>
            <a:r>
              <a:rPr lang="en-US" sz="1600" b="1" dirty="0"/>
              <a:t>Boreal</a:t>
            </a:r>
            <a:r>
              <a:rPr lang="en-US" sz="1600" dirty="0"/>
              <a:t> Shrub</a:t>
            </a:r>
          </a:p>
        </p:txBody>
      </p:sp>
      <p:pic>
        <p:nvPicPr>
          <p:cNvPr id="16" name="Picture 2">
            <a:extLst>
              <a:ext uri="{FF2B5EF4-FFF2-40B4-BE49-F238E27FC236}">
                <a16:creationId xmlns:a16="http://schemas.microsoft.com/office/drawing/2014/main" id="{2349060E-C30A-6010-5832-84A3D4E7D7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716" t="47810"/>
          <a:stretch/>
        </p:blipFill>
        <p:spPr bwMode="auto">
          <a:xfrm>
            <a:off x="8769888" y="4786254"/>
            <a:ext cx="2558473" cy="19287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C7EA965-A25C-FE10-4E17-ED7453B0BA33}"/>
              </a:ext>
            </a:extLst>
          </p:cNvPr>
          <p:cNvSpPr txBox="1"/>
          <p:nvPr/>
        </p:nvSpPr>
        <p:spPr>
          <a:xfrm>
            <a:off x="9066605" y="4786254"/>
            <a:ext cx="1176219" cy="338554"/>
          </a:xfrm>
          <a:prstGeom prst="rect">
            <a:avLst/>
          </a:prstGeom>
          <a:solidFill>
            <a:schemeClr val="bg1"/>
          </a:solidFill>
        </p:spPr>
        <p:txBody>
          <a:bodyPr wrap="none" rtlCol="0">
            <a:spAutoFit/>
          </a:bodyPr>
          <a:lstStyle/>
          <a:p>
            <a:r>
              <a:rPr lang="en-US" sz="1600" b="1" dirty="0"/>
              <a:t>Arctic</a:t>
            </a:r>
            <a:r>
              <a:rPr lang="en-US" sz="1600" dirty="0"/>
              <a:t> Grass</a:t>
            </a:r>
          </a:p>
        </p:txBody>
      </p:sp>
      <p:sp>
        <p:nvSpPr>
          <p:cNvPr id="18" name="TextBox 17">
            <a:extLst>
              <a:ext uri="{FF2B5EF4-FFF2-40B4-BE49-F238E27FC236}">
                <a16:creationId xmlns:a16="http://schemas.microsoft.com/office/drawing/2014/main" id="{F6083A15-3EF3-E6A1-119D-50E2E3BBC3D1}"/>
              </a:ext>
            </a:extLst>
          </p:cNvPr>
          <p:cNvSpPr txBox="1"/>
          <p:nvPr/>
        </p:nvSpPr>
        <p:spPr>
          <a:xfrm rot="5400000">
            <a:off x="10605975" y="1773483"/>
            <a:ext cx="1758687" cy="369332"/>
          </a:xfrm>
          <a:prstGeom prst="rect">
            <a:avLst/>
          </a:prstGeom>
          <a:noFill/>
        </p:spPr>
        <p:txBody>
          <a:bodyPr wrap="none" rtlCol="0">
            <a:spAutoFit/>
          </a:bodyPr>
          <a:lstStyle/>
          <a:p>
            <a:r>
              <a:rPr lang="en-US" dirty="0"/>
              <a:t>Rebounds slowly</a:t>
            </a:r>
          </a:p>
        </p:txBody>
      </p:sp>
      <p:sp>
        <p:nvSpPr>
          <p:cNvPr id="19" name="TextBox 18">
            <a:extLst>
              <a:ext uri="{FF2B5EF4-FFF2-40B4-BE49-F238E27FC236}">
                <a16:creationId xmlns:a16="http://schemas.microsoft.com/office/drawing/2014/main" id="{537303BA-CF4E-A294-B323-5DE1DA465CA3}"/>
              </a:ext>
            </a:extLst>
          </p:cNvPr>
          <p:cNvSpPr txBox="1"/>
          <p:nvPr/>
        </p:nvSpPr>
        <p:spPr>
          <a:xfrm rot="5400000">
            <a:off x="10547835" y="5482227"/>
            <a:ext cx="1828514" cy="369332"/>
          </a:xfrm>
          <a:prstGeom prst="rect">
            <a:avLst/>
          </a:prstGeom>
          <a:noFill/>
        </p:spPr>
        <p:txBody>
          <a:bodyPr wrap="none" rtlCol="0">
            <a:spAutoFit/>
          </a:bodyPr>
          <a:lstStyle/>
          <a:p>
            <a:r>
              <a:rPr lang="en-US" dirty="0"/>
              <a:t>Rebounds quickly</a:t>
            </a:r>
          </a:p>
        </p:txBody>
      </p:sp>
      <p:sp>
        <p:nvSpPr>
          <p:cNvPr id="20" name="TextBox 19">
            <a:extLst>
              <a:ext uri="{FF2B5EF4-FFF2-40B4-BE49-F238E27FC236}">
                <a16:creationId xmlns:a16="http://schemas.microsoft.com/office/drawing/2014/main" id="{7B848A3A-4567-F2A8-334E-03F295AF706C}"/>
              </a:ext>
            </a:extLst>
          </p:cNvPr>
          <p:cNvSpPr txBox="1"/>
          <p:nvPr/>
        </p:nvSpPr>
        <p:spPr>
          <a:xfrm>
            <a:off x="6002291" y="1096808"/>
            <a:ext cx="2525009" cy="1938992"/>
          </a:xfrm>
          <a:prstGeom prst="rect">
            <a:avLst/>
          </a:prstGeom>
          <a:noFill/>
        </p:spPr>
        <p:txBody>
          <a:bodyPr wrap="square" rtlCol="0">
            <a:spAutoFit/>
          </a:bodyPr>
          <a:lstStyle/>
          <a:p>
            <a:pPr algn="ctr"/>
            <a:r>
              <a:rPr lang="en-US" sz="2400" b="1" dirty="0"/>
              <a:t>Significant overestimates in LAI and GPP in ABOVE zone detected</a:t>
            </a:r>
          </a:p>
        </p:txBody>
      </p:sp>
      <p:cxnSp>
        <p:nvCxnSpPr>
          <p:cNvPr id="3" name="Straight Connector 2">
            <a:extLst>
              <a:ext uri="{FF2B5EF4-FFF2-40B4-BE49-F238E27FC236}">
                <a16:creationId xmlns:a16="http://schemas.microsoft.com/office/drawing/2014/main" id="{8403792B-7035-6C85-E192-951C4CDD192A}"/>
              </a:ext>
            </a:extLst>
          </p:cNvPr>
          <p:cNvCxnSpPr/>
          <p:nvPr/>
        </p:nvCxnSpPr>
        <p:spPr>
          <a:xfrm>
            <a:off x="10200640" y="822960"/>
            <a:ext cx="0" cy="592628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DF57B0F-C684-FDBE-3B04-3270738248C0}"/>
              </a:ext>
            </a:extLst>
          </p:cNvPr>
          <p:cNvSpPr txBox="1"/>
          <p:nvPr/>
        </p:nvSpPr>
        <p:spPr>
          <a:xfrm>
            <a:off x="8797344" y="698059"/>
            <a:ext cx="945195" cy="369332"/>
          </a:xfrm>
          <a:prstGeom prst="rect">
            <a:avLst/>
          </a:prstGeom>
          <a:noFill/>
        </p:spPr>
        <p:txBody>
          <a:bodyPr wrap="none" rtlCol="0">
            <a:spAutoFit/>
          </a:bodyPr>
          <a:lstStyle/>
          <a:p>
            <a:r>
              <a:rPr lang="en-US" b="1" dirty="0">
                <a:solidFill>
                  <a:srgbClr val="7030A0"/>
                </a:solidFill>
              </a:rPr>
              <a:t>Training</a:t>
            </a:r>
          </a:p>
        </p:txBody>
      </p:sp>
      <p:sp>
        <p:nvSpPr>
          <p:cNvPr id="25" name="TextBox 24">
            <a:extLst>
              <a:ext uri="{FF2B5EF4-FFF2-40B4-BE49-F238E27FC236}">
                <a16:creationId xmlns:a16="http://schemas.microsoft.com/office/drawing/2014/main" id="{A344FFB1-EB55-823C-09A3-68666254D64C}"/>
              </a:ext>
            </a:extLst>
          </p:cNvPr>
          <p:cNvSpPr txBox="1"/>
          <p:nvPr/>
        </p:nvSpPr>
        <p:spPr>
          <a:xfrm>
            <a:off x="10430458" y="681197"/>
            <a:ext cx="983283" cy="369332"/>
          </a:xfrm>
          <a:prstGeom prst="rect">
            <a:avLst/>
          </a:prstGeom>
          <a:noFill/>
        </p:spPr>
        <p:txBody>
          <a:bodyPr wrap="none" rtlCol="0">
            <a:spAutoFit/>
          </a:bodyPr>
          <a:lstStyle/>
          <a:p>
            <a:pPr algn="r"/>
            <a:r>
              <a:rPr lang="en-US" b="1" dirty="0">
                <a:solidFill>
                  <a:schemeClr val="accent2"/>
                </a:solidFill>
              </a:rPr>
              <a:t>Forecast</a:t>
            </a:r>
          </a:p>
        </p:txBody>
      </p:sp>
      <p:sp>
        <p:nvSpPr>
          <p:cNvPr id="22" name="TextBox 21">
            <a:extLst>
              <a:ext uri="{FF2B5EF4-FFF2-40B4-BE49-F238E27FC236}">
                <a16:creationId xmlns:a16="http://schemas.microsoft.com/office/drawing/2014/main" id="{E9CEB310-B0F7-EA62-4858-08868A43D8E4}"/>
              </a:ext>
            </a:extLst>
          </p:cNvPr>
          <p:cNvSpPr txBox="1"/>
          <p:nvPr/>
        </p:nvSpPr>
        <p:spPr>
          <a:xfrm>
            <a:off x="9470846" y="15108"/>
            <a:ext cx="1802096" cy="646331"/>
          </a:xfrm>
          <a:prstGeom prst="rect">
            <a:avLst/>
          </a:prstGeom>
          <a:noFill/>
        </p:spPr>
        <p:txBody>
          <a:bodyPr wrap="none" rtlCol="0">
            <a:spAutoFit/>
          </a:bodyPr>
          <a:lstStyle/>
          <a:p>
            <a:r>
              <a:rPr lang="en-US" dirty="0"/>
              <a:t>Moore et al  </a:t>
            </a:r>
          </a:p>
          <a:p>
            <a:r>
              <a:rPr lang="en-US" dirty="0"/>
              <a:t>80NSSC19M0103</a:t>
            </a:r>
          </a:p>
        </p:txBody>
      </p:sp>
      <p:sp>
        <p:nvSpPr>
          <p:cNvPr id="23" name="TextBox 22">
            <a:extLst>
              <a:ext uri="{FF2B5EF4-FFF2-40B4-BE49-F238E27FC236}">
                <a16:creationId xmlns:a16="http://schemas.microsoft.com/office/drawing/2014/main" id="{C805595F-315F-0E67-8F43-93877A6ED0B9}"/>
              </a:ext>
            </a:extLst>
          </p:cNvPr>
          <p:cNvSpPr txBox="1"/>
          <p:nvPr/>
        </p:nvSpPr>
        <p:spPr>
          <a:xfrm>
            <a:off x="103118" y="6462461"/>
            <a:ext cx="8772338" cy="338554"/>
          </a:xfrm>
          <a:prstGeom prst="rect">
            <a:avLst/>
          </a:prstGeom>
          <a:noFill/>
        </p:spPr>
        <p:txBody>
          <a:bodyPr wrap="none" rtlCol="0">
            <a:spAutoFit/>
          </a:bodyPr>
          <a:lstStyle/>
          <a:p>
            <a:r>
              <a:rPr lang="en-US" sz="1600" dirty="0"/>
              <a:t>Andy Fox, </a:t>
            </a:r>
            <a:r>
              <a:rPr lang="en-US" sz="1600" dirty="0" err="1"/>
              <a:t>Xueli</a:t>
            </a:r>
            <a:r>
              <a:rPr lang="en-US" sz="1600" dirty="0"/>
              <a:t> </a:t>
            </a:r>
            <a:r>
              <a:rPr lang="en-US" sz="1600" dirty="0" err="1"/>
              <a:t>Huo</a:t>
            </a:r>
            <a:r>
              <a:rPr lang="en-US" sz="1600" dirty="0"/>
              <a:t>, Hoar, </a:t>
            </a:r>
            <a:r>
              <a:rPr lang="en-US" sz="1600" dirty="0" err="1"/>
              <a:t>Dashti</a:t>
            </a:r>
            <a:r>
              <a:rPr lang="en-US" sz="1600" dirty="0"/>
              <a:t>, Smith, Tash </a:t>
            </a:r>
            <a:r>
              <a:rPr lang="en-US" sz="1600" dirty="0" err="1"/>
              <a:t>MacBean</a:t>
            </a:r>
            <a:r>
              <a:rPr lang="en-US" sz="1600" dirty="0"/>
              <a:t>, Anderson, Roby &amp; Dave Moore (</a:t>
            </a:r>
            <a:r>
              <a:rPr lang="en-US" sz="1600" i="1" dirty="0"/>
              <a:t>in review, GRL</a:t>
            </a:r>
            <a:r>
              <a:rPr lang="en-US" sz="1600" dirty="0"/>
              <a:t>)</a:t>
            </a:r>
          </a:p>
        </p:txBody>
      </p:sp>
    </p:spTree>
    <p:extLst>
      <p:ext uri="{BB962C8B-B14F-4D97-AF65-F5344CB8AC3E}">
        <p14:creationId xmlns:p14="http://schemas.microsoft.com/office/powerpoint/2010/main" val="100536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4CEC33-8BFF-7544-8376-0C48EAA9693E}"/>
              </a:ext>
            </a:extLst>
          </p:cNvPr>
          <p:cNvGrpSpPr>
            <a:grpSpLocks noChangeAspect="1"/>
          </p:cNvGrpSpPr>
          <p:nvPr/>
        </p:nvGrpSpPr>
        <p:grpSpPr>
          <a:xfrm>
            <a:off x="218777" y="1184353"/>
            <a:ext cx="5951959" cy="2608738"/>
            <a:chOff x="1155889" y="1915693"/>
            <a:chExt cx="6853617" cy="3003934"/>
          </a:xfrm>
        </p:grpSpPr>
        <p:pic>
          <p:nvPicPr>
            <p:cNvPr id="5" name="Picture 4">
              <a:extLst>
                <a:ext uri="{FF2B5EF4-FFF2-40B4-BE49-F238E27FC236}">
                  <a16:creationId xmlns:a16="http://schemas.microsoft.com/office/drawing/2014/main" id="{ACA41DB2-039E-6F47-9ACA-15BBF01DF7F5}"/>
                </a:ext>
              </a:extLst>
            </p:cNvPr>
            <p:cNvPicPr>
              <a:picLocks noChangeAspect="1"/>
            </p:cNvPicPr>
            <p:nvPr/>
          </p:nvPicPr>
          <p:blipFill rotWithShape="1">
            <a:blip r:embed="rId2"/>
            <a:srcRect t="6139"/>
            <a:stretch/>
          </p:blipFill>
          <p:spPr>
            <a:xfrm>
              <a:off x="1155889" y="1915694"/>
              <a:ext cx="5412154" cy="3003933"/>
            </a:xfrm>
            <a:prstGeom prst="rect">
              <a:avLst/>
            </a:prstGeom>
          </p:spPr>
        </p:pic>
        <p:sp>
          <p:nvSpPr>
            <p:cNvPr id="6" name="TextBox 5">
              <a:extLst>
                <a:ext uri="{FF2B5EF4-FFF2-40B4-BE49-F238E27FC236}">
                  <a16:creationId xmlns:a16="http://schemas.microsoft.com/office/drawing/2014/main" id="{A440126C-BFC6-B941-830B-186E2BD90454}"/>
                </a:ext>
              </a:extLst>
            </p:cNvPr>
            <p:cNvSpPr txBox="1"/>
            <p:nvPr/>
          </p:nvSpPr>
          <p:spPr>
            <a:xfrm>
              <a:off x="5399924" y="1915693"/>
              <a:ext cx="752348" cy="307777"/>
            </a:xfrm>
            <a:prstGeom prst="rect">
              <a:avLst/>
            </a:prstGeom>
            <a:noFill/>
          </p:spPr>
          <p:txBody>
            <a:bodyPr wrap="square" rtlCol="0">
              <a:spAutoFit/>
            </a:bodyPr>
            <a:lstStyle/>
            <a:p>
              <a:r>
                <a:rPr lang="en-US" sz="1400" b="1" dirty="0">
                  <a:solidFill>
                    <a:srgbClr val="FFC000"/>
                  </a:solidFill>
                </a:rPr>
                <a:t>2.15</a:t>
              </a:r>
            </a:p>
          </p:txBody>
        </p:sp>
        <p:sp>
          <p:nvSpPr>
            <p:cNvPr id="7" name="TextBox 6">
              <a:extLst>
                <a:ext uri="{FF2B5EF4-FFF2-40B4-BE49-F238E27FC236}">
                  <a16:creationId xmlns:a16="http://schemas.microsoft.com/office/drawing/2014/main" id="{818B3C17-76EC-A744-9D49-3C0DD366A5E8}"/>
                </a:ext>
              </a:extLst>
            </p:cNvPr>
            <p:cNvSpPr txBox="1"/>
            <p:nvPr/>
          </p:nvSpPr>
          <p:spPr>
            <a:xfrm>
              <a:off x="5399924" y="2112160"/>
              <a:ext cx="752349" cy="307777"/>
            </a:xfrm>
            <a:prstGeom prst="rect">
              <a:avLst/>
            </a:prstGeom>
            <a:noFill/>
          </p:spPr>
          <p:txBody>
            <a:bodyPr wrap="square" rtlCol="0">
              <a:spAutoFit/>
            </a:bodyPr>
            <a:lstStyle/>
            <a:p>
              <a:r>
                <a:rPr lang="en-US" sz="1400" b="1" dirty="0">
                  <a:solidFill>
                    <a:srgbClr val="6EA1FF"/>
                  </a:solidFill>
                </a:rPr>
                <a:t>0.89</a:t>
              </a:r>
            </a:p>
          </p:txBody>
        </p:sp>
        <p:sp>
          <p:nvSpPr>
            <p:cNvPr id="8" name="TextBox 7">
              <a:extLst>
                <a:ext uri="{FF2B5EF4-FFF2-40B4-BE49-F238E27FC236}">
                  <a16:creationId xmlns:a16="http://schemas.microsoft.com/office/drawing/2014/main" id="{48748D1E-5871-6946-91DD-E81A4FFAD8A1}"/>
                </a:ext>
              </a:extLst>
            </p:cNvPr>
            <p:cNvSpPr txBox="1"/>
            <p:nvPr/>
          </p:nvSpPr>
          <p:spPr>
            <a:xfrm>
              <a:off x="6584398" y="1965417"/>
              <a:ext cx="1425108" cy="673362"/>
            </a:xfrm>
            <a:prstGeom prst="rect">
              <a:avLst/>
            </a:prstGeom>
            <a:noFill/>
            <a:ln>
              <a:solidFill>
                <a:srgbClr val="5953FF"/>
              </a:solidFill>
            </a:ln>
          </p:spPr>
          <p:txBody>
            <a:bodyPr wrap="square" rtlCol="0">
              <a:spAutoFit/>
            </a:bodyPr>
            <a:lstStyle/>
            <a:p>
              <a:r>
                <a:rPr lang="en-US" sz="3200" b="1" dirty="0">
                  <a:solidFill>
                    <a:srgbClr val="5953FF"/>
                  </a:solidFill>
                </a:rPr>
                <a:t>58.8%</a:t>
              </a:r>
            </a:p>
          </p:txBody>
        </p:sp>
      </p:grpSp>
      <p:grpSp>
        <p:nvGrpSpPr>
          <p:cNvPr id="10" name="Group 9">
            <a:extLst>
              <a:ext uri="{FF2B5EF4-FFF2-40B4-BE49-F238E27FC236}">
                <a16:creationId xmlns:a16="http://schemas.microsoft.com/office/drawing/2014/main" id="{539258B0-24A4-8B44-AAE7-4A0A4971F923}"/>
              </a:ext>
            </a:extLst>
          </p:cNvPr>
          <p:cNvGrpSpPr>
            <a:grpSpLocks noChangeAspect="1"/>
          </p:cNvGrpSpPr>
          <p:nvPr/>
        </p:nvGrpSpPr>
        <p:grpSpPr>
          <a:xfrm>
            <a:off x="223689" y="3668308"/>
            <a:ext cx="5942120" cy="2608737"/>
            <a:chOff x="6721907" y="1905743"/>
            <a:chExt cx="6828789" cy="2998006"/>
          </a:xfrm>
        </p:grpSpPr>
        <p:pic>
          <p:nvPicPr>
            <p:cNvPr id="11" name="Picture 10">
              <a:extLst>
                <a:ext uri="{FF2B5EF4-FFF2-40B4-BE49-F238E27FC236}">
                  <a16:creationId xmlns:a16="http://schemas.microsoft.com/office/drawing/2014/main" id="{6B09730F-D29A-A040-8836-516D66B28E67}"/>
                </a:ext>
              </a:extLst>
            </p:cNvPr>
            <p:cNvPicPr>
              <a:picLocks noChangeAspect="1"/>
            </p:cNvPicPr>
            <p:nvPr/>
          </p:nvPicPr>
          <p:blipFill rotWithShape="1">
            <a:blip r:embed="rId3"/>
            <a:srcRect t="6324"/>
            <a:stretch/>
          </p:blipFill>
          <p:spPr>
            <a:xfrm>
              <a:off x="6721907" y="1905743"/>
              <a:ext cx="5412154" cy="2998006"/>
            </a:xfrm>
            <a:prstGeom prst="rect">
              <a:avLst/>
            </a:prstGeom>
          </p:spPr>
        </p:pic>
        <p:sp>
          <p:nvSpPr>
            <p:cNvPr id="12" name="TextBox 11">
              <a:extLst>
                <a:ext uri="{FF2B5EF4-FFF2-40B4-BE49-F238E27FC236}">
                  <a16:creationId xmlns:a16="http://schemas.microsoft.com/office/drawing/2014/main" id="{24358B99-AE49-DB48-9CA2-F87B16685267}"/>
                </a:ext>
              </a:extLst>
            </p:cNvPr>
            <p:cNvSpPr txBox="1"/>
            <p:nvPr/>
          </p:nvSpPr>
          <p:spPr>
            <a:xfrm>
              <a:off x="11037080" y="2203616"/>
              <a:ext cx="752348" cy="307777"/>
            </a:xfrm>
            <a:prstGeom prst="rect">
              <a:avLst/>
            </a:prstGeom>
            <a:noFill/>
          </p:spPr>
          <p:txBody>
            <a:bodyPr wrap="square" rtlCol="0">
              <a:spAutoFit/>
            </a:bodyPr>
            <a:lstStyle/>
            <a:p>
              <a:r>
                <a:rPr lang="en-US" sz="1400" b="1" dirty="0">
                  <a:solidFill>
                    <a:srgbClr val="FFC000"/>
                  </a:solidFill>
                </a:rPr>
                <a:t>5914</a:t>
              </a:r>
            </a:p>
          </p:txBody>
        </p:sp>
        <p:sp>
          <p:nvSpPr>
            <p:cNvPr id="13" name="TextBox 12">
              <a:extLst>
                <a:ext uri="{FF2B5EF4-FFF2-40B4-BE49-F238E27FC236}">
                  <a16:creationId xmlns:a16="http://schemas.microsoft.com/office/drawing/2014/main" id="{5BDE9008-6A9F-F64D-AA9C-E0B4DDF61E54}"/>
                </a:ext>
              </a:extLst>
            </p:cNvPr>
            <p:cNvSpPr txBox="1"/>
            <p:nvPr/>
          </p:nvSpPr>
          <p:spPr>
            <a:xfrm>
              <a:off x="11037080" y="2404061"/>
              <a:ext cx="752349" cy="307777"/>
            </a:xfrm>
            <a:prstGeom prst="rect">
              <a:avLst/>
            </a:prstGeom>
            <a:noFill/>
          </p:spPr>
          <p:txBody>
            <a:bodyPr wrap="square" rtlCol="0">
              <a:spAutoFit/>
            </a:bodyPr>
            <a:lstStyle/>
            <a:p>
              <a:r>
                <a:rPr lang="en-US" sz="1400" b="1" dirty="0">
                  <a:solidFill>
                    <a:srgbClr val="6EA1FF"/>
                  </a:solidFill>
                </a:rPr>
                <a:t>1670</a:t>
              </a:r>
            </a:p>
          </p:txBody>
        </p:sp>
        <p:sp>
          <p:nvSpPr>
            <p:cNvPr id="14" name="TextBox 13">
              <a:extLst>
                <a:ext uri="{FF2B5EF4-FFF2-40B4-BE49-F238E27FC236}">
                  <a16:creationId xmlns:a16="http://schemas.microsoft.com/office/drawing/2014/main" id="{95802E14-08F1-0048-9573-F23CF2EAD6C2}"/>
                </a:ext>
              </a:extLst>
            </p:cNvPr>
            <p:cNvSpPr txBox="1"/>
            <p:nvPr/>
          </p:nvSpPr>
          <p:spPr>
            <a:xfrm>
              <a:off x="12141771" y="1912621"/>
              <a:ext cx="1408925" cy="672034"/>
            </a:xfrm>
            <a:prstGeom prst="rect">
              <a:avLst/>
            </a:prstGeom>
            <a:noFill/>
            <a:ln>
              <a:solidFill>
                <a:srgbClr val="5953FF"/>
              </a:solidFill>
            </a:ln>
          </p:spPr>
          <p:txBody>
            <a:bodyPr wrap="square" rtlCol="0">
              <a:spAutoFit/>
            </a:bodyPr>
            <a:lstStyle/>
            <a:p>
              <a:r>
                <a:rPr lang="en-US" sz="3200" b="1" dirty="0">
                  <a:solidFill>
                    <a:srgbClr val="5953FF"/>
                  </a:solidFill>
                </a:rPr>
                <a:t>71.8%</a:t>
              </a:r>
            </a:p>
          </p:txBody>
        </p:sp>
        <p:cxnSp>
          <p:nvCxnSpPr>
            <p:cNvPr id="15" name="Straight Arrow Connector 14">
              <a:extLst>
                <a:ext uri="{FF2B5EF4-FFF2-40B4-BE49-F238E27FC236}">
                  <a16:creationId xmlns:a16="http://schemas.microsoft.com/office/drawing/2014/main" id="{85DE66E8-26BD-1647-B2E7-9CA4DC3EB8CD}"/>
                </a:ext>
              </a:extLst>
            </p:cNvPr>
            <p:cNvCxnSpPr>
              <a:cxnSpLocks/>
            </p:cNvCxnSpPr>
            <p:nvPr/>
          </p:nvCxnSpPr>
          <p:spPr>
            <a:xfrm>
              <a:off x="12223160" y="2700103"/>
              <a:ext cx="11883" cy="672034"/>
            </a:xfrm>
            <a:prstGeom prst="straightConnector1">
              <a:avLst/>
            </a:prstGeom>
            <a:ln w="73025">
              <a:solidFill>
                <a:srgbClr val="3360AF"/>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descr="A picture containing plant, flower&#10;&#10;Description automatically generated">
            <a:extLst>
              <a:ext uri="{FF2B5EF4-FFF2-40B4-BE49-F238E27FC236}">
                <a16:creationId xmlns:a16="http://schemas.microsoft.com/office/drawing/2014/main" id="{4BD80CBA-F572-634A-84FB-A17168FC7074}"/>
              </a:ext>
            </a:extLst>
          </p:cNvPr>
          <p:cNvPicPr>
            <a:picLocks noChangeAspect="1"/>
          </p:cNvPicPr>
          <p:nvPr/>
        </p:nvPicPr>
        <p:blipFill rotWithShape="1">
          <a:blip r:embed="rId4"/>
          <a:srcRect l="15540" r="16364" b="35509"/>
          <a:stretch/>
        </p:blipFill>
        <p:spPr>
          <a:xfrm>
            <a:off x="6517676" y="1517649"/>
            <a:ext cx="2490654" cy="2358824"/>
          </a:xfrm>
          <a:prstGeom prst="rect">
            <a:avLst/>
          </a:prstGeom>
        </p:spPr>
      </p:pic>
      <p:pic>
        <p:nvPicPr>
          <p:cNvPr id="17" name="Picture 16" descr="A picture containing plant, flower&#10;&#10;Description automatically generated">
            <a:extLst>
              <a:ext uri="{FF2B5EF4-FFF2-40B4-BE49-F238E27FC236}">
                <a16:creationId xmlns:a16="http://schemas.microsoft.com/office/drawing/2014/main" id="{48012AF5-0830-924A-ACEB-7F91C86D8835}"/>
              </a:ext>
            </a:extLst>
          </p:cNvPr>
          <p:cNvPicPr>
            <a:picLocks noChangeAspect="1"/>
          </p:cNvPicPr>
          <p:nvPr/>
        </p:nvPicPr>
        <p:blipFill rotWithShape="1">
          <a:blip r:embed="rId4"/>
          <a:srcRect l="19280" t="70299" r="16417" b="4340"/>
          <a:stretch/>
        </p:blipFill>
        <p:spPr>
          <a:xfrm>
            <a:off x="6609870" y="3825784"/>
            <a:ext cx="2378683" cy="1012379"/>
          </a:xfrm>
          <a:prstGeom prst="rect">
            <a:avLst/>
          </a:prstGeom>
        </p:spPr>
      </p:pic>
      <p:grpSp>
        <p:nvGrpSpPr>
          <p:cNvPr id="18" name="Group 17">
            <a:extLst>
              <a:ext uri="{FF2B5EF4-FFF2-40B4-BE49-F238E27FC236}">
                <a16:creationId xmlns:a16="http://schemas.microsoft.com/office/drawing/2014/main" id="{27EEE2DE-2D8E-F246-8753-137576CB2314}"/>
              </a:ext>
            </a:extLst>
          </p:cNvPr>
          <p:cNvGrpSpPr/>
          <p:nvPr/>
        </p:nvGrpSpPr>
        <p:grpSpPr>
          <a:xfrm>
            <a:off x="8764362" y="1508955"/>
            <a:ext cx="2919046" cy="2358824"/>
            <a:chOff x="9149165" y="3923425"/>
            <a:chExt cx="2919046" cy="2358824"/>
          </a:xfrm>
        </p:grpSpPr>
        <p:pic>
          <p:nvPicPr>
            <p:cNvPr id="19" name="Picture 18" descr="A picture containing plant, flower&#10;&#10;Description automatically generated">
              <a:extLst>
                <a:ext uri="{FF2B5EF4-FFF2-40B4-BE49-F238E27FC236}">
                  <a16:creationId xmlns:a16="http://schemas.microsoft.com/office/drawing/2014/main" id="{C20EDABD-D1CE-4542-894D-956CB4414BB9}"/>
                </a:ext>
              </a:extLst>
            </p:cNvPr>
            <p:cNvPicPr>
              <a:picLocks noChangeAspect="1"/>
            </p:cNvPicPr>
            <p:nvPr/>
          </p:nvPicPr>
          <p:blipFill rotWithShape="1">
            <a:blip r:embed="rId4"/>
            <a:srcRect l="3925" r="16268" b="35509"/>
            <a:stretch/>
          </p:blipFill>
          <p:spPr>
            <a:xfrm>
              <a:off x="9149165" y="3923425"/>
              <a:ext cx="2919046" cy="2358824"/>
            </a:xfrm>
            <a:prstGeom prst="rect">
              <a:avLst/>
            </a:prstGeom>
          </p:spPr>
        </p:pic>
        <p:grpSp>
          <p:nvGrpSpPr>
            <p:cNvPr id="20" name="Group 19">
              <a:extLst>
                <a:ext uri="{FF2B5EF4-FFF2-40B4-BE49-F238E27FC236}">
                  <a16:creationId xmlns:a16="http://schemas.microsoft.com/office/drawing/2014/main" id="{F772CE42-D225-D541-912B-5FBD296ECBC3}"/>
                </a:ext>
              </a:extLst>
            </p:cNvPr>
            <p:cNvGrpSpPr/>
            <p:nvPr/>
          </p:nvGrpSpPr>
          <p:grpSpPr>
            <a:xfrm>
              <a:off x="9778937" y="4078738"/>
              <a:ext cx="2094802" cy="1777113"/>
              <a:chOff x="8377980" y="3168428"/>
              <a:chExt cx="2094802" cy="1777113"/>
            </a:xfrm>
          </p:grpSpPr>
          <p:sp>
            <p:nvSpPr>
              <p:cNvPr id="29" name="Freeform 28">
                <a:extLst>
                  <a:ext uri="{FF2B5EF4-FFF2-40B4-BE49-F238E27FC236}">
                    <a16:creationId xmlns:a16="http://schemas.microsoft.com/office/drawing/2014/main" id="{4ADF1F77-1E1B-404C-B450-894D2B4E1F87}"/>
                  </a:ext>
                </a:extLst>
              </p:cNvPr>
              <p:cNvSpPr/>
              <p:nvPr/>
            </p:nvSpPr>
            <p:spPr>
              <a:xfrm>
                <a:off x="8689963" y="3423877"/>
                <a:ext cx="373281" cy="319532"/>
              </a:xfrm>
              <a:custGeom>
                <a:avLst/>
                <a:gdLst>
                  <a:gd name="connsiteX0" fmla="*/ 346087 w 373281"/>
                  <a:gd name="connsiteY0" fmla="*/ 319448 h 319532"/>
                  <a:gd name="connsiteX1" fmla="*/ 371487 w 373281"/>
                  <a:gd name="connsiteY1" fmla="*/ 230548 h 319532"/>
                  <a:gd name="connsiteX2" fmla="*/ 314337 w 373281"/>
                  <a:gd name="connsiteY2" fmla="*/ 128948 h 319532"/>
                  <a:gd name="connsiteX3" fmla="*/ 101612 w 373281"/>
                  <a:gd name="connsiteY3" fmla="*/ 5123 h 319532"/>
                  <a:gd name="connsiteX4" fmla="*/ 12 w 373281"/>
                  <a:gd name="connsiteY4" fmla="*/ 40048 h 319532"/>
                  <a:gd name="connsiteX5" fmla="*/ 95262 w 373281"/>
                  <a:gd name="connsiteY5" fmla="*/ 189273 h 319532"/>
                  <a:gd name="connsiteX6" fmla="*/ 168287 w 373281"/>
                  <a:gd name="connsiteY6" fmla="*/ 192448 h 319532"/>
                  <a:gd name="connsiteX7" fmla="*/ 222262 w 373281"/>
                  <a:gd name="connsiteY7" fmla="*/ 214673 h 319532"/>
                  <a:gd name="connsiteX8" fmla="*/ 346087 w 373281"/>
                  <a:gd name="connsiteY8" fmla="*/ 319448 h 3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81" h="319532">
                    <a:moveTo>
                      <a:pt x="346087" y="319448"/>
                    </a:moveTo>
                    <a:cubicBezTo>
                      <a:pt x="370958" y="322094"/>
                      <a:pt x="376779" y="262298"/>
                      <a:pt x="371487" y="230548"/>
                    </a:cubicBezTo>
                    <a:cubicBezTo>
                      <a:pt x="366195" y="198798"/>
                      <a:pt x="359316" y="166519"/>
                      <a:pt x="314337" y="128948"/>
                    </a:cubicBezTo>
                    <a:cubicBezTo>
                      <a:pt x="269358" y="91377"/>
                      <a:pt x="153999" y="19940"/>
                      <a:pt x="101612" y="5123"/>
                    </a:cubicBezTo>
                    <a:cubicBezTo>
                      <a:pt x="49225" y="-9694"/>
                      <a:pt x="1070" y="9356"/>
                      <a:pt x="12" y="40048"/>
                    </a:cubicBezTo>
                    <a:cubicBezTo>
                      <a:pt x="-1046" y="70740"/>
                      <a:pt x="67216" y="163873"/>
                      <a:pt x="95262" y="189273"/>
                    </a:cubicBezTo>
                    <a:cubicBezTo>
                      <a:pt x="123308" y="214673"/>
                      <a:pt x="147120" y="188215"/>
                      <a:pt x="168287" y="192448"/>
                    </a:cubicBezTo>
                    <a:cubicBezTo>
                      <a:pt x="189454" y="196681"/>
                      <a:pt x="197391" y="197211"/>
                      <a:pt x="222262" y="214673"/>
                    </a:cubicBezTo>
                    <a:cubicBezTo>
                      <a:pt x="247133" y="232135"/>
                      <a:pt x="321216" y="316802"/>
                      <a:pt x="346087" y="31944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BA8F2E51-3B6E-A943-9348-8276BFA21E92}"/>
                  </a:ext>
                </a:extLst>
              </p:cNvPr>
              <p:cNvSpPr/>
              <p:nvPr/>
            </p:nvSpPr>
            <p:spPr>
              <a:xfrm>
                <a:off x="8377980" y="4128722"/>
                <a:ext cx="757685" cy="595881"/>
              </a:xfrm>
              <a:custGeom>
                <a:avLst/>
                <a:gdLst>
                  <a:gd name="connsiteX0" fmla="*/ 727920 w 757685"/>
                  <a:gd name="connsiteY0" fmla="*/ 560753 h 595881"/>
                  <a:gd name="connsiteX1" fmla="*/ 756495 w 757685"/>
                  <a:gd name="connsiteY1" fmla="*/ 513128 h 595881"/>
                  <a:gd name="connsiteX2" fmla="*/ 746970 w 757685"/>
                  <a:gd name="connsiteY2" fmla="*/ 446453 h 595881"/>
                  <a:gd name="connsiteX3" fmla="*/ 699345 w 757685"/>
                  <a:gd name="connsiteY3" fmla="*/ 427403 h 595881"/>
                  <a:gd name="connsiteX4" fmla="*/ 629495 w 757685"/>
                  <a:gd name="connsiteY4" fmla="*/ 433753 h 595881"/>
                  <a:gd name="connsiteX5" fmla="*/ 556470 w 757685"/>
                  <a:gd name="connsiteY5" fmla="*/ 440103 h 595881"/>
                  <a:gd name="connsiteX6" fmla="*/ 521545 w 757685"/>
                  <a:gd name="connsiteY6" fmla="*/ 427403 h 595881"/>
                  <a:gd name="connsiteX7" fmla="*/ 419945 w 757685"/>
                  <a:gd name="connsiteY7" fmla="*/ 433753 h 595881"/>
                  <a:gd name="connsiteX8" fmla="*/ 369145 w 757685"/>
                  <a:gd name="connsiteY8" fmla="*/ 414703 h 595881"/>
                  <a:gd name="connsiteX9" fmla="*/ 296120 w 757685"/>
                  <a:gd name="connsiteY9" fmla="*/ 386128 h 595881"/>
                  <a:gd name="connsiteX10" fmla="*/ 270720 w 757685"/>
                  <a:gd name="connsiteY10" fmla="*/ 351203 h 595881"/>
                  <a:gd name="connsiteX11" fmla="*/ 210395 w 757685"/>
                  <a:gd name="connsiteY11" fmla="*/ 313103 h 595881"/>
                  <a:gd name="connsiteX12" fmla="*/ 197695 w 757685"/>
                  <a:gd name="connsiteY12" fmla="*/ 252778 h 595881"/>
                  <a:gd name="connsiteX13" fmla="*/ 156420 w 757685"/>
                  <a:gd name="connsiteY13" fmla="*/ 217853 h 595881"/>
                  <a:gd name="connsiteX14" fmla="*/ 159595 w 757685"/>
                  <a:gd name="connsiteY14" fmla="*/ 148003 h 595881"/>
                  <a:gd name="connsiteX15" fmla="*/ 143720 w 757685"/>
                  <a:gd name="connsiteY15" fmla="*/ 68628 h 595881"/>
                  <a:gd name="connsiteX16" fmla="*/ 35770 w 757685"/>
                  <a:gd name="connsiteY16" fmla="*/ 1953 h 595881"/>
                  <a:gd name="connsiteX17" fmla="*/ 845 w 757685"/>
                  <a:gd name="connsiteY17" fmla="*/ 49578 h 595881"/>
                  <a:gd name="connsiteX18" fmla="*/ 64345 w 757685"/>
                  <a:gd name="connsiteY18" fmla="*/ 344853 h 595881"/>
                  <a:gd name="connsiteX19" fmla="*/ 242145 w 757685"/>
                  <a:gd name="connsiteY19" fmla="*/ 541703 h 595881"/>
                  <a:gd name="connsiteX20" fmla="*/ 667595 w 757685"/>
                  <a:gd name="connsiteY20" fmla="*/ 595678 h 595881"/>
                  <a:gd name="connsiteX21" fmla="*/ 727920 w 757685"/>
                  <a:gd name="connsiteY21" fmla="*/ 560753 h 59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7685" h="595881">
                    <a:moveTo>
                      <a:pt x="727920" y="560753"/>
                    </a:moveTo>
                    <a:cubicBezTo>
                      <a:pt x="742737" y="546995"/>
                      <a:pt x="753320" y="532178"/>
                      <a:pt x="756495" y="513128"/>
                    </a:cubicBezTo>
                    <a:cubicBezTo>
                      <a:pt x="759670" y="494078"/>
                      <a:pt x="756495" y="460740"/>
                      <a:pt x="746970" y="446453"/>
                    </a:cubicBezTo>
                    <a:cubicBezTo>
                      <a:pt x="737445" y="432166"/>
                      <a:pt x="718924" y="429520"/>
                      <a:pt x="699345" y="427403"/>
                    </a:cubicBezTo>
                    <a:cubicBezTo>
                      <a:pt x="679766" y="425286"/>
                      <a:pt x="629495" y="433753"/>
                      <a:pt x="629495" y="433753"/>
                    </a:cubicBezTo>
                    <a:cubicBezTo>
                      <a:pt x="605682" y="435870"/>
                      <a:pt x="574461" y="441161"/>
                      <a:pt x="556470" y="440103"/>
                    </a:cubicBezTo>
                    <a:cubicBezTo>
                      <a:pt x="538479" y="439045"/>
                      <a:pt x="544299" y="428461"/>
                      <a:pt x="521545" y="427403"/>
                    </a:cubicBezTo>
                    <a:cubicBezTo>
                      <a:pt x="498791" y="426345"/>
                      <a:pt x="445345" y="435870"/>
                      <a:pt x="419945" y="433753"/>
                    </a:cubicBezTo>
                    <a:cubicBezTo>
                      <a:pt x="394545" y="431636"/>
                      <a:pt x="369145" y="414703"/>
                      <a:pt x="369145" y="414703"/>
                    </a:cubicBezTo>
                    <a:cubicBezTo>
                      <a:pt x="348507" y="406765"/>
                      <a:pt x="312524" y="396711"/>
                      <a:pt x="296120" y="386128"/>
                    </a:cubicBezTo>
                    <a:cubicBezTo>
                      <a:pt x="279716" y="375545"/>
                      <a:pt x="285007" y="363374"/>
                      <a:pt x="270720" y="351203"/>
                    </a:cubicBezTo>
                    <a:cubicBezTo>
                      <a:pt x="256433" y="339032"/>
                      <a:pt x="222566" y="329507"/>
                      <a:pt x="210395" y="313103"/>
                    </a:cubicBezTo>
                    <a:cubicBezTo>
                      <a:pt x="198224" y="296699"/>
                      <a:pt x="206691" y="268653"/>
                      <a:pt x="197695" y="252778"/>
                    </a:cubicBezTo>
                    <a:cubicBezTo>
                      <a:pt x="188699" y="236903"/>
                      <a:pt x="162770" y="235315"/>
                      <a:pt x="156420" y="217853"/>
                    </a:cubicBezTo>
                    <a:cubicBezTo>
                      <a:pt x="150070" y="200391"/>
                      <a:pt x="161712" y="172874"/>
                      <a:pt x="159595" y="148003"/>
                    </a:cubicBezTo>
                    <a:cubicBezTo>
                      <a:pt x="157478" y="123132"/>
                      <a:pt x="164357" y="92970"/>
                      <a:pt x="143720" y="68628"/>
                    </a:cubicBezTo>
                    <a:cubicBezTo>
                      <a:pt x="123083" y="44286"/>
                      <a:pt x="59582" y="5128"/>
                      <a:pt x="35770" y="1953"/>
                    </a:cubicBezTo>
                    <a:cubicBezTo>
                      <a:pt x="11957" y="-1222"/>
                      <a:pt x="-3918" y="-7572"/>
                      <a:pt x="845" y="49578"/>
                    </a:cubicBezTo>
                    <a:cubicBezTo>
                      <a:pt x="5607" y="106728"/>
                      <a:pt x="24128" y="262832"/>
                      <a:pt x="64345" y="344853"/>
                    </a:cubicBezTo>
                    <a:cubicBezTo>
                      <a:pt x="104562" y="426874"/>
                      <a:pt x="141603" y="499899"/>
                      <a:pt x="242145" y="541703"/>
                    </a:cubicBezTo>
                    <a:cubicBezTo>
                      <a:pt x="342687" y="583507"/>
                      <a:pt x="586103" y="593032"/>
                      <a:pt x="667595" y="595678"/>
                    </a:cubicBezTo>
                    <a:cubicBezTo>
                      <a:pt x="749087" y="598324"/>
                      <a:pt x="713103" y="574511"/>
                      <a:pt x="727920" y="5607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1A5789BB-8142-2941-83D1-E5128ABB45ED}"/>
                  </a:ext>
                </a:extLst>
              </p:cNvPr>
              <p:cNvSpPr/>
              <p:nvPr/>
            </p:nvSpPr>
            <p:spPr>
              <a:xfrm>
                <a:off x="9393432" y="3998012"/>
                <a:ext cx="252510" cy="649990"/>
              </a:xfrm>
              <a:custGeom>
                <a:avLst/>
                <a:gdLst>
                  <a:gd name="connsiteX0" fmla="*/ 179193 w 252510"/>
                  <a:gd name="connsiteY0" fmla="*/ 640663 h 649990"/>
                  <a:gd name="connsiteX1" fmla="*/ 201418 w 252510"/>
                  <a:gd name="connsiteY1" fmla="*/ 561288 h 649990"/>
                  <a:gd name="connsiteX2" fmla="*/ 223643 w 252510"/>
                  <a:gd name="connsiteY2" fmla="*/ 380313 h 649990"/>
                  <a:gd name="connsiteX3" fmla="*/ 214118 w 252510"/>
                  <a:gd name="connsiteY3" fmla="*/ 351738 h 649990"/>
                  <a:gd name="connsiteX4" fmla="*/ 182368 w 252510"/>
                  <a:gd name="connsiteY4" fmla="*/ 319988 h 649990"/>
                  <a:gd name="connsiteX5" fmla="*/ 179193 w 252510"/>
                  <a:gd name="connsiteY5" fmla="*/ 294588 h 649990"/>
                  <a:gd name="connsiteX6" fmla="*/ 226818 w 252510"/>
                  <a:gd name="connsiteY6" fmla="*/ 262838 h 649990"/>
                  <a:gd name="connsiteX7" fmla="*/ 252218 w 252510"/>
                  <a:gd name="connsiteY7" fmla="*/ 234263 h 649990"/>
                  <a:gd name="connsiteX8" fmla="*/ 210943 w 252510"/>
                  <a:gd name="connsiteY8" fmla="*/ 148538 h 649990"/>
                  <a:gd name="connsiteX9" fmla="*/ 160143 w 252510"/>
                  <a:gd name="connsiteY9" fmla="*/ 5663 h 649990"/>
                  <a:gd name="connsiteX10" fmla="*/ 102993 w 252510"/>
                  <a:gd name="connsiteY10" fmla="*/ 37413 h 649990"/>
                  <a:gd name="connsiteX11" fmla="*/ 122043 w 252510"/>
                  <a:gd name="connsiteY11" fmla="*/ 119963 h 649990"/>
                  <a:gd name="connsiteX12" fmla="*/ 102993 w 252510"/>
                  <a:gd name="connsiteY12" fmla="*/ 170763 h 649990"/>
                  <a:gd name="connsiteX13" fmla="*/ 106168 w 252510"/>
                  <a:gd name="connsiteY13" fmla="*/ 256488 h 649990"/>
                  <a:gd name="connsiteX14" fmla="*/ 115693 w 252510"/>
                  <a:gd name="connsiteY14" fmla="*/ 383488 h 649990"/>
                  <a:gd name="connsiteX15" fmla="*/ 150618 w 252510"/>
                  <a:gd name="connsiteY15" fmla="*/ 459688 h 649990"/>
                  <a:gd name="connsiteX16" fmla="*/ 61718 w 252510"/>
                  <a:gd name="connsiteY16" fmla="*/ 462863 h 649990"/>
                  <a:gd name="connsiteX17" fmla="*/ 93468 w 252510"/>
                  <a:gd name="connsiteY17" fmla="*/ 539063 h 649990"/>
                  <a:gd name="connsiteX18" fmla="*/ 33143 w 252510"/>
                  <a:gd name="connsiteY18" fmla="*/ 551763 h 649990"/>
                  <a:gd name="connsiteX19" fmla="*/ 1393 w 252510"/>
                  <a:gd name="connsiteY19" fmla="*/ 561288 h 649990"/>
                  <a:gd name="connsiteX20" fmla="*/ 77593 w 252510"/>
                  <a:gd name="connsiteY20" fmla="*/ 612088 h 649990"/>
                  <a:gd name="connsiteX21" fmla="*/ 122043 w 252510"/>
                  <a:gd name="connsiteY21" fmla="*/ 643838 h 649990"/>
                  <a:gd name="connsiteX22" fmla="*/ 179193 w 252510"/>
                  <a:gd name="connsiteY22" fmla="*/ 640663 h 6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510" h="649990">
                    <a:moveTo>
                      <a:pt x="179193" y="640663"/>
                    </a:moveTo>
                    <a:cubicBezTo>
                      <a:pt x="192422" y="626905"/>
                      <a:pt x="194010" y="604680"/>
                      <a:pt x="201418" y="561288"/>
                    </a:cubicBezTo>
                    <a:cubicBezTo>
                      <a:pt x="208826" y="517896"/>
                      <a:pt x="221526" y="415238"/>
                      <a:pt x="223643" y="380313"/>
                    </a:cubicBezTo>
                    <a:cubicBezTo>
                      <a:pt x="225760" y="345388"/>
                      <a:pt x="220997" y="361792"/>
                      <a:pt x="214118" y="351738"/>
                    </a:cubicBezTo>
                    <a:cubicBezTo>
                      <a:pt x="207239" y="341684"/>
                      <a:pt x="188189" y="329513"/>
                      <a:pt x="182368" y="319988"/>
                    </a:cubicBezTo>
                    <a:cubicBezTo>
                      <a:pt x="176547" y="310463"/>
                      <a:pt x="171785" y="304113"/>
                      <a:pt x="179193" y="294588"/>
                    </a:cubicBezTo>
                    <a:cubicBezTo>
                      <a:pt x="186601" y="285063"/>
                      <a:pt x="214647" y="272892"/>
                      <a:pt x="226818" y="262838"/>
                    </a:cubicBezTo>
                    <a:cubicBezTo>
                      <a:pt x="238989" y="252784"/>
                      <a:pt x="254864" y="253313"/>
                      <a:pt x="252218" y="234263"/>
                    </a:cubicBezTo>
                    <a:cubicBezTo>
                      <a:pt x="249572" y="215213"/>
                      <a:pt x="226289" y="186638"/>
                      <a:pt x="210943" y="148538"/>
                    </a:cubicBezTo>
                    <a:cubicBezTo>
                      <a:pt x="195597" y="110438"/>
                      <a:pt x="178135" y="24184"/>
                      <a:pt x="160143" y="5663"/>
                    </a:cubicBezTo>
                    <a:cubicBezTo>
                      <a:pt x="142151" y="-12858"/>
                      <a:pt x="109343" y="18363"/>
                      <a:pt x="102993" y="37413"/>
                    </a:cubicBezTo>
                    <a:cubicBezTo>
                      <a:pt x="96643" y="56463"/>
                      <a:pt x="122043" y="97738"/>
                      <a:pt x="122043" y="119963"/>
                    </a:cubicBezTo>
                    <a:cubicBezTo>
                      <a:pt x="122043" y="142188"/>
                      <a:pt x="105639" y="148009"/>
                      <a:pt x="102993" y="170763"/>
                    </a:cubicBezTo>
                    <a:cubicBezTo>
                      <a:pt x="100347" y="193517"/>
                      <a:pt x="104051" y="221034"/>
                      <a:pt x="106168" y="256488"/>
                    </a:cubicBezTo>
                    <a:cubicBezTo>
                      <a:pt x="108285" y="291942"/>
                      <a:pt x="108285" y="349621"/>
                      <a:pt x="115693" y="383488"/>
                    </a:cubicBezTo>
                    <a:cubicBezTo>
                      <a:pt x="123101" y="417355"/>
                      <a:pt x="159614" y="446459"/>
                      <a:pt x="150618" y="459688"/>
                    </a:cubicBezTo>
                    <a:cubicBezTo>
                      <a:pt x="141622" y="472917"/>
                      <a:pt x="71243" y="449634"/>
                      <a:pt x="61718" y="462863"/>
                    </a:cubicBezTo>
                    <a:cubicBezTo>
                      <a:pt x="52193" y="476092"/>
                      <a:pt x="98231" y="524246"/>
                      <a:pt x="93468" y="539063"/>
                    </a:cubicBezTo>
                    <a:cubicBezTo>
                      <a:pt x="88705" y="553880"/>
                      <a:pt x="48489" y="548059"/>
                      <a:pt x="33143" y="551763"/>
                    </a:cubicBezTo>
                    <a:cubicBezTo>
                      <a:pt x="17797" y="555467"/>
                      <a:pt x="-6015" y="551234"/>
                      <a:pt x="1393" y="561288"/>
                    </a:cubicBezTo>
                    <a:cubicBezTo>
                      <a:pt x="8801" y="571342"/>
                      <a:pt x="57485" y="598330"/>
                      <a:pt x="77593" y="612088"/>
                    </a:cubicBezTo>
                    <a:cubicBezTo>
                      <a:pt x="97701" y="625846"/>
                      <a:pt x="105639" y="636959"/>
                      <a:pt x="122043" y="643838"/>
                    </a:cubicBezTo>
                    <a:cubicBezTo>
                      <a:pt x="138447" y="650717"/>
                      <a:pt x="165964" y="654421"/>
                      <a:pt x="179193" y="64066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32F7BE3A-84C6-464E-B44E-A59D5F229763}"/>
                  </a:ext>
                </a:extLst>
              </p:cNvPr>
              <p:cNvSpPr/>
              <p:nvPr/>
            </p:nvSpPr>
            <p:spPr>
              <a:xfrm>
                <a:off x="9588150" y="4515766"/>
                <a:ext cx="829823" cy="429775"/>
              </a:xfrm>
              <a:custGeom>
                <a:avLst/>
                <a:gdLst>
                  <a:gd name="connsiteX0" fmla="*/ 350 w 829823"/>
                  <a:gd name="connsiteY0" fmla="*/ 338809 h 429775"/>
                  <a:gd name="connsiteX1" fmla="*/ 63850 w 829823"/>
                  <a:gd name="connsiteY1" fmla="*/ 399134 h 429775"/>
                  <a:gd name="connsiteX2" fmla="*/ 248000 w 829823"/>
                  <a:gd name="connsiteY2" fmla="*/ 427709 h 429775"/>
                  <a:gd name="connsiteX3" fmla="*/ 505175 w 829823"/>
                  <a:gd name="connsiteY3" fmla="*/ 408659 h 429775"/>
                  <a:gd name="connsiteX4" fmla="*/ 676625 w 829823"/>
                  <a:gd name="connsiteY4" fmla="*/ 259434 h 429775"/>
                  <a:gd name="connsiteX5" fmla="*/ 705200 w 829823"/>
                  <a:gd name="connsiteY5" fmla="*/ 151484 h 429775"/>
                  <a:gd name="connsiteX6" fmla="*/ 809975 w 829823"/>
                  <a:gd name="connsiteY6" fmla="*/ 84809 h 429775"/>
                  <a:gd name="connsiteX7" fmla="*/ 806800 w 829823"/>
                  <a:gd name="connsiteY7" fmla="*/ 2259 h 429775"/>
                  <a:gd name="connsiteX8" fmla="*/ 575025 w 829823"/>
                  <a:gd name="connsiteY8" fmla="*/ 30834 h 429775"/>
                  <a:gd name="connsiteX9" fmla="*/ 502000 w 829823"/>
                  <a:gd name="connsiteY9" fmla="*/ 110209 h 429775"/>
                  <a:gd name="connsiteX10" fmla="*/ 505175 w 829823"/>
                  <a:gd name="connsiteY10" fmla="*/ 132434 h 429775"/>
                  <a:gd name="connsiteX11" fmla="*/ 546450 w 829823"/>
                  <a:gd name="connsiteY11" fmla="*/ 122909 h 429775"/>
                  <a:gd name="connsiteX12" fmla="*/ 470250 w 829823"/>
                  <a:gd name="connsiteY12" fmla="*/ 167359 h 429775"/>
                  <a:gd name="connsiteX13" fmla="*/ 368650 w 829823"/>
                  <a:gd name="connsiteY13" fmla="*/ 189584 h 429775"/>
                  <a:gd name="connsiteX14" fmla="*/ 267050 w 829823"/>
                  <a:gd name="connsiteY14" fmla="*/ 195934 h 429775"/>
                  <a:gd name="connsiteX15" fmla="*/ 222600 w 829823"/>
                  <a:gd name="connsiteY15" fmla="*/ 202284 h 429775"/>
                  <a:gd name="connsiteX16" fmla="*/ 124175 w 829823"/>
                  <a:gd name="connsiteY16" fmla="*/ 249909 h 429775"/>
                  <a:gd name="connsiteX17" fmla="*/ 41625 w 829823"/>
                  <a:gd name="connsiteY17" fmla="*/ 272134 h 429775"/>
                  <a:gd name="connsiteX18" fmla="*/ 350 w 829823"/>
                  <a:gd name="connsiteY18" fmla="*/ 338809 h 4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9823" h="429775">
                    <a:moveTo>
                      <a:pt x="350" y="338809"/>
                    </a:moveTo>
                    <a:cubicBezTo>
                      <a:pt x="4054" y="359976"/>
                      <a:pt x="22575" y="384317"/>
                      <a:pt x="63850" y="399134"/>
                    </a:cubicBezTo>
                    <a:cubicBezTo>
                      <a:pt x="105125" y="413951"/>
                      <a:pt x="174446" y="426122"/>
                      <a:pt x="248000" y="427709"/>
                    </a:cubicBezTo>
                    <a:cubicBezTo>
                      <a:pt x="321554" y="429297"/>
                      <a:pt x="433738" y="436705"/>
                      <a:pt x="505175" y="408659"/>
                    </a:cubicBezTo>
                    <a:cubicBezTo>
                      <a:pt x="576612" y="380613"/>
                      <a:pt x="643288" y="302296"/>
                      <a:pt x="676625" y="259434"/>
                    </a:cubicBezTo>
                    <a:cubicBezTo>
                      <a:pt x="709962" y="216572"/>
                      <a:pt x="682975" y="180588"/>
                      <a:pt x="705200" y="151484"/>
                    </a:cubicBezTo>
                    <a:cubicBezTo>
                      <a:pt x="727425" y="122380"/>
                      <a:pt x="793042" y="109680"/>
                      <a:pt x="809975" y="84809"/>
                    </a:cubicBezTo>
                    <a:cubicBezTo>
                      <a:pt x="826908" y="59938"/>
                      <a:pt x="845958" y="11255"/>
                      <a:pt x="806800" y="2259"/>
                    </a:cubicBezTo>
                    <a:cubicBezTo>
                      <a:pt x="767642" y="-6737"/>
                      <a:pt x="625825" y="12842"/>
                      <a:pt x="575025" y="30834"/>
                    </a:cubicBezTo>
                    <a:cubicBezTo>
                      <a:pt x="524225" y="48826"/>
                      <a:pt x="513642" y="93276"/>
                      <a:pt x="502000" y="110209"/>
                    </a:cubicBezTo>
                    <a:cubicBezTo>
                      <a:pt x="490358" y="127142"/>
                      <a:pt x="497767" y="130317"/>
                      <a:pt x="505175" y="132434"/>
                    </a:cubicBezTo>
                    <a:cubicBezTo>
                      <a:pt x="512583" y="134551"/>
                      <a:pt x="552271" y="117088"/>
                      <a:pt x="546450" y="122909"/>
                    </a:cubicBezTo>
                    <a:cubicBezTo>
                      <a:pt x="540629" y="128730"/>
                      <a:pt x="499883" y="156247"/>
                      <a:pt x="470250" y="167359"/>
                    </a:cubicBezTo>
                    <a:cubicBezTo>
                      <a:pt x="440617" y="178471"/>
                      <a:pt x="402517" y="184822"/>
                      <a:pt x="368650" y="189584"/>
                    </a:cubicBezTo>
                    <a:cubicBezTo>
                      <a:pt x="334783" y="194346"/>
                      <a:pt x="291392" y="193817"/>
                      <a:pt x="267050" y="195934"/>
                    </a:cubicBezTo>
                    <a:cubicBezTo>
                      <a:pt x="242708" y="198051"/>
                      <a:pt x="246412" y="193288"/>
                      <a:pt x="222600" y="202284"/>
                    </a:cubicBezTo>
                    <a:cubicBezTo>
                      <a:pt x="198788" y="211280"/>
                      <a:pt x="154337" y="238267"/>
                      <a:pt x="124175" y="249909"/>
                    </a:cubicBezTo>
                    <a:cubicBezTo>
                      <a:pt x="94013" y="261551"/>
                      <a:pt x="60146" y="259434"/>
                      <a:pt x="41625" y="272134"/>
                    </a:cubicBezTo>
                    <a:cubicBezTo>
                      <a:pt x="23104" y="284834"/>
                      <a:pt x="-3354" y="317642"/>
                      <a:pt x="350" y="3388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3321B84A-B7FE-A748-86E2-E55665BE6609}"/>
                  </a:ext>
                </a:extLst>
              </p:cNvPr>
              <p:cNvSpPr/>
              <p:nvPr/>
            </p:nvSpPr>
            <p:spPr>
              <a:xfrm>
                <a:off x="9629738" y="3168428"/>
                <a:ext cx="484645" cy="425040"/>
              </a:xfrm>
              <a:custGeom>
                <a:avLst/>
                <a:gdLst>
                  <a:gd name="connsiteX0" fmla="*/ 174662 w 484645"/>
                  <a:gd name="connsiteY0" fmla="*/ 400272 h 425040"/>
                  <a:gd name="connsiteX1" fmla="*/ 117512 w 484645"/>
                  <a:gd name="connsiteY1" fmla="*/ 378047 h 425040"/>
                  <a:gd name="connsiteX2" fmla="*/ 66712 w 484645"/>
                  <a:gd name="connsiteY2" fmla="*/ 238347 h 425040"/>
                  <a:gd name="connsiteX3" fmla="*/ 37 w 484645"/>
                  <a:gd name="connsiteY3" fmla="*/ 117697 h 425040"/>
                  <a:gd name="connsiteX4" fmla="*/ 76237 w 484645"/>
                  <a:gd name="connsiteY4" fmla="*/ 222 h 425040"/>
                  <a:gd name="connsiteX5" fmla="*/ 254037 w 484645"/>
                  <a:gd name="connsiteY5" fmla="*/ 85947 h 425040"/>
                  <a:gd name="connsiteX6" fmla="*/ 469937 w 484645"/>
                  <a:gd name="connsiteY6" fmla="*/ 190722 h 425040"/>
                  <a:gd name="connsiteX7" fmla="*/ 447712 w 484645"/>
                  <a:gd name="connsiteY7" fmla="*/ 285972 h 425040"/>
                  <a:gd name="connsiteX8" fmla="*/ 304837 w 484645"/>
                  <a:gd name="connsiteY8" fmla="*/ 216122 h 425040"/>
                  <a:gd name="connsiteX9" fmla="*/ 304837 w 484645"/>
                  <a:gd name="connsiteY9" fmla="*/ 270097 h 425040"/>
                  <a:gd name="connsiteX10" fmla="*/ 320712 w 484645"/>
                  <a:gd name="connsiteY10" fmla="*/ 349472 h 425040"/>
                  <a:gd name="connsiteX11" fmla="*/ 260387 w 484645"/>
                  <a:gd name="connsiteY11" fmla="*/ 422497 h 425040"/>
                  <a:gd name="connsiteX12" fmla="*/ 174662 w 484645"/>
                  <a:gd name="connsiteY12" fmla="*/ 400272 h 4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645" h="425040">
                    <a:moveTo>
                      <a:pt x="174662" y="400272"/>
                    </a:moveTo>
                    <a:cubicBezTo>
                      <a:pt x="150849" y="392864"/>
                      <a:pt x="135504" y="405034"/>
                      <a:pt x="117512" y="378047"/>
                    </a:cubicBezTo>
                    <a:cubicBezTo>
                      <a:pt x="99520" y="351060"/>
                      <a:pt x="86291" y="281739"/>
                      <a:pt x="66712" y="238347"/>
                    </a:cubicBezTo>
                    <a:cubicBezTo>
                      <a:pt x="47133" y="194955"/>
                      <a:pt x="-1550" y="157384"/>
                      <a:pt x="37" y="117697"/>
                    </a:cubicBezTo>
                    <a:cubicBezTo>
                      <a:pt x="1624" y="78010"/>
                      <a:pt x="33904" y="5514"/>
                      <a:pt x="76237" y="222"/>
                    </a:cubicBezTo>
                    <a:cubicBezTo>
                      <a:pt x="118570" y="-5070"/>
                      <a:pt x="254037" y="85947"/>
                      <a:pt x="254037" y="85947"/>
                    </a:cubicBezTo>
                    <a:cubicBezTo>
                      <a:pt x="319654" y="117697"/>
                      <a:pt x="437658" y="157385"/>
                      <a:pt x="469937" y="190722"/>
                    </a:cubicBezTo>
                    <a:cubicBezTo>
                      <a:pt x="502216" y="224059"/>
                      <a:pt x="475229" y="281739"/>
                      <a:pt x="447712" y="285972"/>
                    </a:cubicBezTo>
                    <a:cubicBezTo>
                      <a:pt x="420195" y="290205"/>
                      <a:pt x="328649" y="218768"/>
                      <a:pt x="304837" y="216122"/>
                    </a:cubicBezTo>
                    <a:cubicBezTo>
                      <a:pt x="281025" y="213476"/>
                      <a:pt x="302191" y="247872"/>
                      <a:pt x="304837" y="270097"/>
                    </a:cubicBezTo>
                    <a:cubicBezTo>
                      <a:pt x="307483" y="292322"/>
                      <a:pt x="328120" y="324072"/>
                      <a:pt x="320712" y="349472"/>
                    </a:cubicBezTo>
                    <a:cubicBezTo>
                      <a:pt x="313304" y="374872"/>
                      <a:pt x="281554" y="411914"/>
                      <a:pt x="260387" y="422497"/>
                    </a:cubicBezTo>
                    <a:cubicBezTo>
                      <a:pt x="239220" y="433080"/>
                      <a:pt x="198475" y="407680"/>
                      <a:pt x="174662" y="40027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08117F24-8670-674C-8FA4-B61440CAC698}"/>
                  </a:ext>
                </a:extLst>
              </p:cNvPr>
              <p:cNvSpPr/>
              <p:nvPr/>
            </p:nvSpPr>
            <p:spPr>
              <a:xfrm>
                <a:off x="8554792" y="3952822"/>
                <a:ext cx="568380" cy="231452"/>
              </a:xfrm>
              <a:custGeom>
                <a:avLst/>
                <a:gdLst>
                  <a:gd name="connsiteX0" fmla="*/ 560633 w 568380"/>
                  <a:gd name="connsiteY0" fmla="*/ 225478 h 231452"/>
                  <a:gd name="connsiteX1" fmla="*/ 351083 w 568380"/>
                  <a:gd name="connsiteY1" fmla="*/ 200078 h 231452"/>
                  <a:gd name="connsiteX2" fmla="*/ 265358 w 568380"/>
                  <a:gd name="connsiteY2" fmla="*/ 158803 h 231452"/>
                  <a:gd name="connsiteX3" fmla="*/ 179633 w 568380"/>
                  <a:gd name="connsiteY3" fmla="*/ 88953 h 231452"/>
                  <a:gd name="connsiteX4" fmla="*/ 62158 w 568380"/>
                  <a:gd name="connsiteY4" fmla="*/ 88953 h 231452"/>
                  <a:gd name="connsiteX5" fmla="*/ 1833 w 568380"/>
                  <a:gd name="connsiteY5" fmla="*/ 28628 h 231452"/>
                  <a:gd name="connsiteX6" fmla="*/ 128833 w 568380"/>
                  <a:gd name="connsiteY6" fmla="*/ 53 h 231452"/>
                  <a:gd name="connsiteX7" fmla="*/ 198683 w 568380"/>
                  <a:gd name="connsiteY7" fmla="*/ 34978 h 231452"/>
                  <a:gd name="connsiteX8" fmla="*/ 306633 w 568380"/>
                  <a:gd name="connsiteY8" fmla="*/ 12753 h 231452"/>
                  <a:gd name="connsiteX9" fmla="*/ 433633 w 568380"/>
                  <a:gd name="connsiteY9" fmla="*/ 28628 h 231452"/>
                  <a:gd name="connsiteX10" fmla="*/ 513008 w 568380"/>
                  <a:gd name="connsiteY10" fmla="*/ 82603 h 231452"/>
                  <a:gd name="connsiteX11" fmla="*/ 560633 w 568380"/>
                  <a:gd name="connsiteY11" fmla="*/ 225478 h 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380" h="231452">
                    <a:moveTo>
                      <a:pt x="560633" y="225478"/>
                    </a:moveTo>
                    <a:cubicBezTo>
                      <a:pt x="533646" y="245057"/>
                      <a:pt x="400295" y="211190"/>
                      <a:pt x="351083" y="200078"/>
                    </a:cubicBezTo>
                    <a:cubicBezTo>
                      <a:pt x="301871" y="188966"/>
                      <a:pt x="293933" y="177324"/>
                      <a:pt x="265358" y="158803"/>
                    </a:cubicBezTo>
                    <a:cubicBezTo>
                      <a:pt x="236783" y="140282"/>
                      <a:pt x="213500" y="100595"/>
                      <a:pt x="179633" y="88953"/>
                    </a:cubicBezTo>
                    <a:cubicBezTo>
                      <a:pt x="145766" y="77311"/>
                      <a:pt x="91791" y="99007"/>
                      <a:pt x="62158" y="88953"/>
                    </a:cubicBezTo>
                    <a:cubicBezTo>
                      <a:pt x="32525" y="78899"/>
                      <a:pt x="-9279" y="43444"/>
                      <a:pt x="1833" y="28628"/>
                    </a:cubicBezTo>
                    <a:cubicBezTo>
                      <a:pt x="12945" y="13812"/>
                      <a:pt x="96025" y="-1005"/>
                      <a:pt x="128833" y="53"/>
                    </a:cubicBezTo>
                    <a:cubicBezTo>
                      <a:pt x="161641" y="1111"/>
                      <a:pt x="169050" y="32861"/>
                      <a:pt x="198683" y="34978"/>
                    </a:cubicBezTo>
                    <a:cubicBezTo>
                      <a:pt x="228316" y="37095"/>
                      <a:pt x="267475" y="13811"/>
                      <a:pt x="306633" y="12753"/>
                    </a:cubicBezTo>
                    <a:cubicBezTo>
                      <a:pt x="345791" y="11695"/>
                      <a:pt x="399237" y="16986"/>
                      <a:pt x="433633" y="28628"/>
                    </a:cubicBezTo>
                    <a:cubicBezTo>
                      <a:pt x="468029" y="40270"/>
                      <a:pt x="488666" y="54028"/>
                      <a:pt x="513008" y="82603"/>
                    </a:cubicBezTo>
                    <a:cubicBezTo>
                      <a:pt x="537350" y="111178"/>
                      <a:pt x="587620" y="205899"/>
                      <a:pt x="560633" y="2254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EAE82156-C51B-7A46-8756-127850A93D15}"/>
                  </a:ext>
                </a:extLst>
              </p:cNvPr>
              <p:cNvSpPr/>
              <p:nvPr/>
            </p:nvSpPr>
            <p:spPr>
              <a:xfrm>
                <a:off x="9867862" y="4008534"/>
                <a:ext cx="604920" cy="265932"/>
              </a:xfrm>
              <a:custGeom>
                <a:avLst/>
                <a:gdLst>
                  <a:gd name="connsiteX0" fmla="*/ 6388 w 604920"/>
                  <a:gd name="connsiteY0" fmla="*/ 163416 h 265932"/>
                  <a:gd name="connsiteX1" fmla="*/ 88938 w 604920"/>
                  <a:gd name="connsiteY1" fmla="*/ 128491 h 265932"/>
                  <a:gd name="connsiteX2" fmla="*/ 139738 w 604920"/>
                  <a:gd name="connsiteY2" fmla="*/ 93566 h 265932"/>
                  <a:gd name="connsiteX3" fmla="*/ 228638 w 604920"/>
                  <a:gd name="connsiteY3" fmla="*/ 49116 h 265932"/>
                  <a:gd name="connsiteX4" fmla="*/ 314363 w 604920"/>
                  <a:gd name="connsiteY4" fmla="*/ 1491 h 265932"/>
                  <a:gd name="connsiteX5" fmla="*/ 447713 w 604920"/>
                  <a:gd name="connsiteY5" fmla="*/ 14191 h 265932"/>
                  <a:gd name="connsiteX6" fmla="*/ 590588 w 604920"/>
                  <a:gd name="connsiteY6" fmla="*/ 36416 h 265932"/>
                  <a:gd name="connsiteX7" fmla="*/ 590588 w 604920"/>
                  <a:gd name="connsiteY7" fmla="*/ 195166 h 265932"/>
                  <a:gd name="connsiteX8" fmla="*/ 508038 w 604920"/>
                  <a:gd name="connsiteY8" fmla="*/ 261841 h 265932"/>
                  <a:gd name="connsiteX9" fmla="*/ 409613 w 604920"/>
                  <a:gd name="connsiteY9" fmla="*/ 258666 h 265932"/>
                  <a:gd name="connsiteX10" fmla="*/ 308013 w 604920"/>
                  <a:gd name="connsiteY10" fmla="*/ 258666 h 265932"/>
                  <a:gd name="connsiteX11" fmla="*/ 177838 w 604920"/>
                  <a:gd name="connsiteY11" fmla="*/ 233266 h 265932"/>
                  <a:gd name="connsiteX12" fmla="*/ 95288 w 604920"/>
                  <a:gd name="connsiteY12" fmla="*/ 249141 h 265932"/>
                  <a:gd name="connsiteX13" fmla="*/ 15913 w 604920"/>
                  <a:gd name="connsiteY13" fmla="*/ 236441 h 265932"/>
                  <a:gd name="connsiteX14" fmla="*/ 6388 w 604920"/>
                  <a:gd name="connsiteY14" fmla="*/ 163416 h 26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920" h="265932">
                    <a:moveTo>
                      <a:pt x="6388" y="163416"/>
                    </a:moveTo>
                    <a:cubicBezTo>
                      <a:pt x="18559" y="145424"/>
                      <a:pt x="66713" y="140133"/>
                      <a:pt x="88938" y="128491"/>
                    </a:cubicBezTo>
                    <a:cubicBezTo>
                      <a:pt x="111163" y="116849"/>
                      <a:pt x="116455" y="106795"/>
                      <a:pt x="139738" y="93566"/>
                    </a:cubicBezTo>
                    <a:cubicBezTo>
                      <a:pt x="163021" y="80337"/>
                      <a:pt x="199534" y="64462"/>
                      <a:pt x="228638" y="49116"/>
                    </a:cubicBezTo>
                    <a:cubicBezTo>
                      <a:pt x="257742" y="33770"/>
                      <a:pt x="277851" y="7312"/>
                      <a:pt x="314363" y="1491"/>
                    </a:cubicBezTo>
                    <a:cubicBezTo>
                      <a:pt x="350875" y="-4330"/>
                      <a:pt x="401676" y="8370"/>
                      <a:pt x="447713" y="14191"/>
                    </a:cubicBezTo>
                    <a:cubicBezTo>
                      <a:pt x="493750" y="20012"/>
                      <a:pt x="566776" y="6254"/>
                      <a:pt x="590588" y="36416"/>
                    </a:cubicBezTo>
                    <a:cubicBezTo>
                      <a:pt x="614400" y="66578"/>
                      <a:pt x="604346" y="157595"/>
                      <a:pt x="590588" y="195166"/>
                    </a:cubicBezTo>
                    <a:cubicBezTo>
                      <a:pt x="576830" y="232737"/>
                      <a:pt x="538201" y="251258"/>
                      <a:pt x="508038" y="261841"/>
                    </a:cubicBezTo>
                    <a:cubicBezTo>
                      <a:pt x="477876" y="272424"/>
                      <a:pt x="442950" y="259195"/>
                      <a:pt x="409613" y="258666"/>
                    </a:cubicBezTo>
                    <a:cubicBezTo>
                      <a:pt x="376276" y="258137"/>
                      <a:pt x="346642" y="262899"/>
                      <a:pt x="308013" y="258666"/>
                    </a:cubicBezTo>
                    <a:cubicBezTo>
                      <a:pt x="269384" y="254433"/>
                      <a:pt x="213292" y="234853"/>
                      <a:pt x="177838" y="233266"/>
                    </a:cubicBezTo>
                    <a:cubicBezTo>
                      <a:pt x="142384" y="231679"/>
                      <a:pt x="122275" y="248612"/>
                      <a:pt x="95288" y="249141"/>
                    </a:cubicBezTo>
                    <a:cubicBezTo>
                      <a:pt x="68301" y="249670"/>
                      <a:pt x="31259" y="248612"/>
                      <a:pt x="15913" y="236441"/>
                    </a:cubicBezTo>
                    <a:cubicBezTo>
                      <a:pt x="567" y="224270"/>
                      <a:pt x="-5783" y="181408"/>
                      <a:pt x="6388" y="16341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CB35447-1727-EA42-8FD3-0DD232563FC7}"/>
                </a:ext>
              </a:extLst>
            </p:cNvPr>
            <p:cNvGrpSpPr/>
            <p:nvPr/>
          </p:nvGrpSpPr>
          <p:grpSpPr>
            <a:xfrm>
              <a:off x="9912651" y="4226780"/>
              <a:ext cx="1763476" cy="1392605"/>
              <a:chOff x="9794070" y="2954922"/>
              <a:chExt cx="1763476" cy="1392605"/>
            </a:xfrm>
          </p:grpSpPr>
          <p:sp>
            <p:nvSpPr>
              <p:cNvPr id="22" name="Freeform 21">
                <a:extLst>
                  <a:ext uri="{FF2B5EF4-FFF2-40B4-BE49-F238E27FC236}">
                    <a16:creationId xmlns:a16="http://schemas.microsoft.com/office/drawing/2014/main" id="{8421D11D-339E-C045-BBB0-2A3B06DFB8CD}"/>
                  </a:ext>
                </a:extLst>
              </p:cNvPr>
              <p:cNvSpPr/>
              <p:nvPr/>
            </p:nvSpPr>
            <p:spPr>
              <a:xfrm>
                <a:off x="10665584" y="2954922"/>
                <a:ext cx="197305" cy="318024"/>
              </a:xfrm>
              <a:custGeom>
                <a:avLst/>
                <a:gdLst>
                  <a:gd name="connsiteX0" fmla="*/ 5591 w 197305"/>
                  <a:gd name="connsiteY0" fmla="*/ 312153 h 318024"/>
                  <a:gd name="connsiteX1" fmla="*/ 97666 w 197305"/>
                  <a:gd name="connsiteY1" fmla="*/ 302628 h 318024"/>
                  <a:gd name="connsiteX2" fmla="*/ 167516 w 197305"/>
                  <a:gd name="connsiteY2" fmla="*/ 201028 h 318024"/>
                  <a:gd name="connsiteX3" fmla="*/ 192916 w 197305"/>
                  <a:gd name="connsiteY3" fmla="*/ 118478 h 318024"/>
                  <a:gd name="connsiteX4" fmla="*/ 81791 w 197305"/>
                  <a:gd name="connsiteY4" fmla="*/ 1003 h 318024"/>
                  <a:gd name="connsiteX5" fmla="*/ 34166 w 197305"/>
                  <a:gd name="connsiteY5" fmla="*/ 64503 h 318024"/>
                  <a:gd name="connsiteX6" fmla="*/ 88141 w 197305"/>
                  <a:gd name="connsiteY6" fmla="*/ 112128 h 318024"/>
                  <a:gd name="connsiteX7" fmla="*/ 72266 w 197305"/>
                  <a:gd name="connsiteY7" fmla="*/ 178803 h 318024"/>
                  <a:gd name="connsiteX8" fmla="*/ 18291 w 197305"/>
                  <a:gd name="connsiteY8" fmla="*/ 248653 h 318024"/>
                  <a:gd name="connsiteX9" fmla="*/ 5591 w 197305"/>
                  <a:gd name="connsiteY9" fmla="*/ 312153 h 31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05" h="318024">
                    <a:moveTo>
                      <a:pt x="5591" y="312153"/>
                    </a:moveTo>
                    <a:cubicBezTo>
                      <a:pt x="18820" y="321149"/>
                      <a:pt x="70679" y="321149"/>
                      <a:pt x="97666" y="302628"/>
                    </a:cubicBezTo>
                    <a:cubicBezTo>
                      <a:pt x="124653" y="284107"/>
                      <a:pt x="151641" y="231720"/>
                      <a:pt x="167516" y="201028"/>
                    </a:cubicBezTo>
                    <a:cubicBezTo>
                      <a:pt x="183391" y="170336"/>
                      <a:pt x="207203" y="151815"/>
                      <a:pt x="192916" y="118478"/>
                    </a:cubicBezTo>
                    <a:cubicBezTo>
                      <a:pt x="178629" y="85141"/>
                      <a:pt x="108249" y="9999"/>
                      <a:pt x="81791" y="1003"/>
                    </a:cubicBezTo>
                    <a:cubicBezTo>
                      <a:pt x="55333" y="-7993"/>
                      <a:pt x="33108" y="45982"/>
                      <a:pt x="34166" y="64503"/>
                    </a:cubicBezTo>
                    <a:cubicBezTo>
                      <a:pt x="35224" y="83024"/>
                      <a:pt x="81791" y="93078"/>
                      <a:pt x="88141" y="112128"/>
                    </a:cubicBezTo>
                    <a:cubicBezTo>
                      <a:pt x="94491" y="131178"/>
                      <a:pt x="83908" y="156049"/>
                      <a:pt x="72266" y="178803"/>
                    </a:cubicBezTo>
                    <a:cubicBezTo>
                      <a:pt x="60624" y="201557"/>
                      <a:pt x="31520" y="230132"/>
                      <a:pt x="18291" y="248653"/>
                    </a:cubicBezTo>
                    <a:cubicBezTo>
                      <a:pt x="5062" y="267174"/>
                      <a:pt x="-7638" y="303157"/>
                      <a:pt x="5591" y="3121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7422DF3-15C8-F54C-8914-076C89F27E1C}"/>
                  </a:ext>
                </a:extLst>
              </p:cNvPr>
              <p:cNvSpPr/>
              <p:nvPr/>
            </p:nvSpPr>
            <p:spPr>
              <a:xfrm>
                <a:off x="11108761" y="3915118"/>
                <a:ext cx="448785" cy="190164"/>
              </a:xfrm>
              <a:custGeom>
                <a:avLst/>
                <a:gdLst>
                  <a:gd name="connsiteX0" fmla="*/ 83114 w 448785"/>
                  <a:gd name="connsiteY0" fmla="*/ 190157 h 190164"/>
                  <a:gd name="connsiteX1" fmla="*/ 165664 w 448785"/>
                  <a:gd name="connsiteY1" fmla="*/ 152057 h 190164"/>
                  <a:gd name="connsiteX2" fmla="*/ 260914 w 448785"/>
                  <a:gd name="connsiteY2" fmla="*/ 158407 h 190164"/>
                  <a:gd name="connsiteX3" fmla="*/ 337114 w 448785"/>
                  <a:gd name="connsiteY3" fmla="*/ 136182 h 190164"/>
                  <a:gd name="connsiteX4" fmla="*/ 400614 w 448785"/>
                  <a:gd name="connsiteY4" fmla="*/ 79032 h 190164"/>
                  <a:gd name="connsiteX5" fmla="*/ 448239 w 448785"/>
                  <a:gd name="connsiteY5" fmla="*/ 15532 h 190164"/>
                  <a:gd name="connsiteX6" fmla="*/ 368864 w 448785"/>
                  <a:gd name="connsiteY6" fmla="*/ 2832 h 190164"/>
                  <a:gd name="connsiteX7" fmla="*/ 308539 w 448785"/>
                  <a:gd name="connsiteY7" fmla="*/ 31407 h 190164"/>
                  <a:gd name="connsiteX8" fmla="*/ 270439 w 448785"/>
                  <a:gd name="connsiteY8" fmla="*/ 2832 h 190164"/>
                  <a:gd name="connsiteX9" fmla="*/ 197414 w 448785"/>
                  <a:gd name="connsiteY9" fmla="*/ 2832 h 190164"/>
                  <a:gd name="connsiteX10" fmla="*/ 98989 w 448785"/>
                  <a:gd name="connsiteY10" fmla="*/ 18707 h 190164"/>
                  <a:gd name="connsiteX11" fmla="*/ 38664 w 448785"/>
                  <a:gd name="connsiteY11" fmla="*/ 126657 h 190164"/>
                  <a:gd name="connsiteX12" fmla="*/ 564 w 448785"/>
                  <a:gd name="connsiteY12" fmla="*/ 155232 h 190164"/>
                  <a:gd name="connsiteX13" fmla="*/ 83114 w 448785"/>
                  <a:gd name="connsiteY13" fmla="*/ 190157 h 19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785" h="190164">
                    <a:moveTo>
                      <a:pt x="83114" y="190157"/>
                    </a:moveTo>
                    <a:cubicBezTo>
                      <a:pt x="110631" y="189628"/>
                      <a:pt x="136031" y="157349"/>
                      <a:pt x="165664" y="152057"/>
                    </a:cubicBezTo>
                    <a:cubicBezTo>
                      <a:pt x="195297" y="146765"/>
                      <a:pt x="232339" y="161053"/>
                      <a:pt x="260914" y="158407"/>
                    </a:cubicBezTo>
                    <a:cubicBezTo>
                      <a:pt x="289489" y="155761"/>
                      <a:pt x="313831" y="149411"/>
                      <a:pt x="337114" y="136182"/>
                    </a:cubicBezTo>
                    <a:cubicBezTo>
                      <a:pt x="360397" y="122953"/>
                      <a:pt x="382093" y="99140"/>
                      <a:pt x="400614" y="79032"/>
                    </a:cubicBezTo>
                    <a:cubicBezTo>
                      <a:pt x="419135" y="58924"/>
                      <a:pt x="453531" y="28232"/>
                      <a:pt x="448239" y="15532"/>
                    </a:cubicBezTo>
                    <a:cubicBezTo>
                      <a:pt x="442947" y="2832"/>
                      <a:pt x="392147" y="186"/>
                      <a:pt x="368864" y="2832"/>
                    </a:cubicBezTo>
                    <a:cubicBezTo>
                      <a:pt x="345581" y="5478"/>
                      <a:pt x="324943" y="31407"/>
                      <a:pt x="308539" y="31407"/>
                    </a:cubicBezTo>
                    <a:cubicBezTo>
                      <a:pt x="292135" y="31407"/>
                      <a:pt x="288960" y="7595"/>
                      <a:pt x="270439" y="2832"/>
                    </a:cubicBezTo>
                    <a:cubicBezTo>
                      <a:pt x="251918" y="-1931"/>
                      <a:pt x="225989" y="186"/>
                      <a:pt x="197414" y="2832"/>
                    </a:cubicBezTo>
                    <a:cubicBezTo>
                      <a:pt x="168839" y="5478"/>
                      <a:pt x="125447" y="-1931"/>
                      <a:pt x="98989" y="18707"/>
                    </a:cubicBezTo>
                    <a:cubicBezTo>
                      <a:pt x="72531" y="39345"/>
                      <a:pt x="55068" y="103903"/>
                      <a:pt x="38664" y="126657"/>
                    </a:cubicBezTo>
                    <a:cubicBezTo>
                      <a:pt x="22260" y="149411"/>
                      <a:pt x="-4199" y="146765"/>
                      <a:pt x="564" y="155232"/>
                    </a:cubicBezTo>
                    <a:cubicBezTo>
                      <a:pt x="5327" y="163699"/>
                      <a:pt x="55597" y="190686"/>
                      <a:pt x="83114" y="1901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12F0A42C-AF21-974E-9C47-458384EFD7BA}"/>
                  </a:ext>
                </a:extLst>
              </p:cNvPr>
              <p:cNvSpPr/>
              <p:nvPr/>
            </p:nvSpPr>
            <p:spPr>
              <a:xfrm>
                <a:off x="10302007" y="3862094"/>
                <a:ext cx="229526" cy="322721"/>
              </a:xfrm>
              <a:custGeom>
                <a:avLst/>
                <a:gdLst>
                  <a:gd name="connsiteX0" fmla="*/ 175493 w 229526"/>
                  <a:gd name="connsiteY0" fmla="*/ 322556 h 322721"/>
                  <a:gd name="connsiteX1" fmla="*/ 229468 w 229526"/>
                  <a:gd name="connsiteY1" fmla="*/ 274931 h 322721"/>
                  <a:gd name="connsiteX2" fmla="*/ 185018 w 229526"/>
                  <a:gd name="connsiteY2" fmla="*/ 141581 h 322721"/>
                  <a:gd name="connsiteX3" fmla="*/ 140568 w 229526"/>
                  <a:gd name="connsiteY3" fmla="*/ 78081 h 322721"/>
                  <a:gd name="connsiteX4" fmla="*/ 67543 w 229526"/>
                  <a:gd name="connsiteY4" fmla="*/ 5056 h 322721"/>
                  <a:gd name="connsiteX5" fmla="*/ 23093 w 229526"/>
                  <a:gd name="connsiteY5" fmla="*/ 14581 h 322721"/>
                  <a:gd name="connsiteX6" fmla="*/ 868 w 229526"/>
                  <a:gd name="connsiteY6" fmla="*/ 81256 h 322721"/>
                  <a:gd name="connsiteX7" fmla="*/ 51668 w 229526"/>
                  <a:gd name="connsiteY7" fmla="*/ 182856 h 322721"/>
                  <a:gd name="connsiteX8" fmla="*/ 80243 w 229526"/>
                  <a:gd name="connsiteY8" fmla="*/ 198731 h 322721"/>
                  <a:gd name="connsiteX9" fmla="*/ 115168 w 229526"/>
                  <a:gd name="connsiteY9" fmla="*/ 287631 h 322721"/>
                  <a:gd name="connsiteX10" fmla="*/ 175493 w 229526"/>
                  <a:gd name="connsiteY10" fmla="*/ 322556 h 3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526" h="322721">
                    <a:moveTo>
                      <a:pt x="175493" y="322556"/>
                    </a:moveTo>
                    <a:cubicBezTo>
                      <a:pt x="194543" y="320439"/>
                      <a:pt x="227881" y="305093"/>
                      <a:pt x="229468" y="274931"/>
                    </a:cubicBezTo>
                    <a:cubicBezTo>
                      <a:pt x="231055" y="244769"/>
                      <a:pt x="199835" y="174389"/>
                      <a:pt x="185018" y="141581"/>
                    </a:cubicBezTo>
                    <a:cubicBezTo>
                      <a:pt x="170201" y="108773"/>
                      <a:pt x="160147" y="100835"/>
                      <a:pt x="140568" y="78081"/>
                    </a:cubicBezTo>
                    <a:cubicBezTo>
                      <a:pt x="120989" y="55327"/>
                      <a:pt x="87122" y="15639"/>
                      <a:pt x="67543" y="5056"/>
                    </a:cubicBezTo>
                    <a:cubicBezTo>
                      <a:pt x="47964" y="-5527"/>
                      <a:pt x="34205" y="1881"/>
                      <a:pt x="23093" y="14581"/>
                    </a:cubicBezTo>
                    <a:cubicBezTo>
                      <a:pt x="11981" y="27281"/>
                      <a:pt x="-3894" y="53210"/>
                      <a:pt x="868" y="81256"/>
                    </a:cubicBezTo>
                    <a:cubicBezTo>
                      <a:pt x="5630" y="109302"/>
                      <a:pt x="38439" y="163277"/>
                      <a:pt x="51668" y="182856"/>
                    </a:cubicBezTo>
                    <a:cubicBezTo>
                      <a:pt x="64897" y="202435"/>
                      <a:pt x="69660" y="181268"/>
                      <a:pt x="80243" y="198731"/>
                    </a:cubicBezTo>
                    <a:cubicBezTo>
                      <a:pt x="90826" y="216193"/>
                      <a:pt x="104585" y="269110"/>
                      <a:pt x="115168" y="287631"/>
                    </a:cubicBezTo>
                    <a:cubicBezTo>
                      <a:pt x="125751" y="306152"/>
                      <a:pt x="156443" y="324673"/>
                      <a:pt x="175493" y="32255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F3F72E2-B17F-C44A-81F3-FFBEE7A14CB3}"/>
                  </a:ext>
                </a:extLst>
              </p:cNvPr>
              <p:cNvSpPr/>
              <p:nvPr/>
            </p:nvSpPr>
            <p:spPr>
              <a:xfrm>
                <a:off x="9794070" y="3220959"/>
                <a:ext cx="448503" cy="176634"/>
              </a:xfrm>
              <a:custGeom>
                <a:avLst/>
                <a:gdLst>
                  <a:gd name="connsiteX0" fmla="*/ 448480 w 448503"/>
                  <a:gd name="connsiteY0" fmla="*/ 169941 h 176634"/>
                  <a:gd name="connsiteX1" fmla="*/ 394505 w 448503"/>
                  <a:gd name="connsiteY1" fmla="*/ 173116 h 176634"/>
                  <a:gd name="connsiteX2" fmla="*/ 327830 w 448503"/>
                  <a:gd name="connsiteY2" fmla="*/ 163591 h 176634"/>
                  <a:gd name="connsiteX3" fmla="*/ 251630 w 448503"/>
                  <a:gd name="connsiteY3" fmla="*/ 160416 h 176634"/>
                  <a:gd name="connsiteX4" fmla="*/ 165905 w 448503"/>
                  <a:gd name="connsiteY4" fmla="*/ 150891 h 176634"/>
                  <a:gd name="connsiteX5" fmla="*/ 70655 w 448503"/>
                  <a:gd name="connsiteY5" fmla="*/ 128666 h 176634"/>
                  <a:gd name="connsiteX6" fmla="*/ 805 w 448503"/>
                  <a:gd name="connsiteY6" fmla="*/ 87391 h 176634"/>
                  <a:gd name="connsiteX7" fmla="*/ 38905 w 448503"/>
                  <a:gd name="connsiteY7" fmla="*/ 30241 h 176634"/>
                  <a:gd name="connsiteX8" fmla="*/ 130980 w 448503"/>
                  <a:gd name="connsiteY8" fmla="*/ 1666 h 176634"/>
                  <a:gd name="connsiteX9" fmla="*/ 311955 w 448503"/>
                  <a:gd name="connsiteY9" fmla="*/ 77866 h 176634"/>
                  <a:gd name="connsiteX10" fmla="*/ 388155 w 448503"/>
                  <a:gd name="connsiteY10" fmla="*/ 100091 h 176634"/>
                  <a:gd name="connsiteX11" fmla="*/ 448480 w 448503"/>
                  <a:gd name="connsiteY11" fmla="*/ 169941 h 17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503" h="176634">
                    <a:moveTo>
                      <a:pt x="448480" y="169941"/>
                    </a:moveTo>
                    <a:cubicBezTo>
                      <a:pt x="449538" y="182112"/>
                      <a:pt x="414613" y="174174"/>
                      <a:pt x="394505" y="173116"/>
                    </a:cubicBezTo>
                    <a:cubicBezTo>
                      <a:pt x="374397" y="172058"/>
                      <a:pt x="351643" y="165708"/>
                      <a:pt x="327830" y="163591"/>
                    </a:cubicBezTo>
                    <a:cubicBezTo>
                      <a:pt x="304017" y="161474"/>
                      <a:pt x="278617" y="162533"/>
                      <a:pt x="251630" y="160416"/>
                    </a:cubicBezTo>
                    <a:cubicBezTo>
                      <a:pt x="224642" y="158299"/>
                      <a:pt x="196067" y="156183"/>
                      <a:pt x="165905" y="150891"/>
                    </a:cubicBezTo>
                    <a:cubicBezTo>
                      <a:pt x="135743" y="145599"/>
                      <a:pt x="98172" y="139249"/>
                      <a:pt x="70655" y="128666"/>
                    </a:cubicBezTo>
                    <a:cubicBezTo>
                      <a:pt x="43138" y="118083"/>
                      <a:pt x="6097" y="103795"/>
                      <a:pt x="805" y="87391"/>
                    </a:cubicBezTo>
                    <a:cubicBezTo>
                      <a:pt x="-4487" y="70987"/>
                      <a:pt x="17209" y="44528"/>
                      <a:pt x="38905" y="30241"/>
                    </a:cubicBezTo>
                    <a:cubicBezTo>
                      <a:pt x="60601" y="15953"/>
                      <a:pt x="85472" y="-6271"/>
                      <a:pt x="130980" y="1666"/>
                    </a:cubicBezTo>
                    <a:cubicBezTo>
                      <a:pt x="176488" y="9603"/>
                      <a:pt x="269092" y="61462"/>
                      <a:pt x="311955" y="77866"/>
                    </a:cubicBezTo>
                    <a:cubicBezTo>
                      <a:pt x="354817" y="94270"/>
                      <a:pt x="366988" y="89508"/>
                      <a:pt x="388155" y="100091"/>
                    </a:cubicBezTo>
                    <a:cubicBezTo>
                      <a:pt x="409322" y="110674"/>
                      <a:pt x="447422" y="157770"/>
                      <a:pt x="448480" y="16994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AAA07AA3-D651-AC47-8DEC-5087FBFBB717}"/>
                  </a:ext>
                </a:extLst>
              </p:cNvPr>
              <p:cNvSpPr/>
              <p:nvPr/>
            </p:nvSpPr>
            <p:spPr>
              <a:xfrm>
                <a:off x="9881430" y="4001630"/>
                <a:ext cx="342382" cy="177178"/>
              </a:xfrm>
              <a:custGeom>
                <a:avLst/>
                <a:gdLst>
                  <a:gd name="connsiteX0" fmla="*/ 335720 w 342382"/>
                  <a:gd name="connsiteY0" fmla="*/ 154445 h 177178"/>
                  <a:gd name="connsiteX1" fmla="*/ 205545 w 342382"/>
                  <a:gd name="connsiteY1" fmla="*/ 176670 h 177178"/>
                  <a:gd name="connsiteX2" fmla="*/ 151570 w 342382"/>
                  <a:gd name="connsiteY2" fmla="*/ 163970 h 177178"/>
                  <a:gd name="connsiteX3" fmla="*/ 34095 w 342382"/>
                  <a:gd name="connsiteY3" fmla="*/ 100470 h 177178"/>
                  <a:gd name="connsiteX4" fmla="*/ 2345 w 342382"/>
                  <a:gd name="connsiteY4" fmla="*/ 2045 h 177178"/>
                  <a:gd name="connsiteX5" fmla="*/ 84895 w 342382"/>
                  <a:gd name="connsiteY5" fmla="*/ 36970 h 177178"/>
                  <a:gd name="connsiteX6" fmla="*/ 199195 w 342382"/>
                  <a:gd name="connsiteY6" fmla="*/ 75070 h 177178"/>
                  <a:gd name="connsiteX7" fmla="*/ 307145 w 342382"/>
                  <a:gd name="connsiteY7" fmla="*/ 106820 h 177178"/>
                  <a:gd name="connsiteX8" fmla="*/ 335720 w 342382"/>
                  <a:gd name="connsiteY8" fmla="*/ 154445 h 17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382" h="177178">
                    <a:moveTo>
                      <a:pt x="335720" y="154445"/>
                    </a:moveTo>
                    <a:cubicBezTo>
                      <a:pt x="318787" y="166087"/>
                      <a:pt x="236237" y="175083"/>
                      <a:pt x="205545" y="176670"/>
                    </a:cubicBezTo>
                    <a:cubicBezTo>
                      <a:pt x="174853" y="178258"/>
                      <a:pt x="180145" y="176670"/>
                      <a:pt x="151570" y="163970"/>
                    </a:cubicBezTo>
                    <a:cubicBezTo>
                      <a:pt x="122995" y="151270"/>
                      <a:pt x="58966" y="127457"/>
                      <a:pt x="34095" y="100470"/>
                    </a:cubicBezTo>
                    <a:cubicBezTo>
                      <a:pt x="9224" y="73483"/>
                      <a:pt x="-6122" y="12628"/>
                      <a:pt x="2345" y="2045"/>
                    </a:cubicBezTo>
                    <a:cubicBezTo>
                      <a:pt x="10812" y="-8538"/>
                      <a:pt x="52087" y="24799"/>
                      <a:pt x="84895" y="36970"/>
                    </a:cubicBezTo>
                    <a:cubicBezTo>
                      <a:pt x="117703" y="49141"/>
                      <a:pt x="162153" y="63428"/>
                      <a:pt x="199195" y="75070"/>
                    </a:cubicBezTo>
                    <a:cubicBezTo>
                      <a:pt x="236237" y="86712"/>
                      <a:pt x="279099" y="93062"/>
                      <a:pt x="307145" y="106820"/>
                    </a:cubicBezTo>
                    <a:cubicBezTo>
                      <a:pt x="335191" y="120578"/>
                      <a:pt x="352653" y="142803"/>
                      <a:pt x="335720" y="15444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141F487E-ACE9-2245-B2C1-240C131F331A}"/>
                  </a:ext>
                </a:extLst>
              </p:cNvPr>
              <p:cNvSpPr/>
              <p:nvPr/>
            </p:nvSpPr>
            <p:spPr>
              <a:xfrm>
                <a:off x="10910741" y="4120074"/>
                <a:ext cx="515389" cy="227453"/>
              </a:xfrm>
              <a:custGeom>
                <a:avLst/>
                <a:gdLst>
                  <a:gd name="connsiteX0" fmla="*/ 4909 w 515389"/>
                  <a:gd name="connsiteY0" fmla="*/ 223326 h 227453"/>
                  <a:gd name="connsiteX1" fmla="*/ 119209 w 515389"/>
                  <a:gd name="connsiteY1" fmla="*/ 204276 h 227453"/>
                  <a:gd name="connsiteX2" fmla="*/ 230334 w 515389"/>
                  <a:gd name="connsiteY2" fmla="*/ 172526 h 227453"/>
                  <a:gd name="connsiteX3" fmla="*/ 322409 w 515389"/>
                  <a:gd name="connsiteY3" fmla="*/ 166176 h 227453"/>
                  <a:gd name="connsiteX4" fmla="*/ 404959 w 515389"/>
                  <a:gd name="connsiteY4" fmla="*/ 131251 h 227453"/>
                  <a:gd name="connsiteX5" fmla="*/ 512909 w 515389"/>
                  <a:gd name="connsiteY5" fmla="*/ 89976 h 227453"/>
                  <a:gd name="connsiteX6" fmla="*/ 468459 w 515389"/>
                  <a:gd name="connsiteY6" fmla="*/ 64576 h 227453"/>
                  <a:gd name="connsiteX7" fmla="*/ 331934 w 515389"/>
                  <a:gd name="connsiteY7" fmla="*/ 36001 h 227453"/>
                  <a:gd name="connsiteX8" fmla="*/ 297009 w 515389"/>
                  <a:gd name="connsiteY8" fmla="*/ 20126 h 227453"/>
                  <a:gd name="connsiteX9" fmla="*/ 185884 w 515389"/>
                  <a:gd name="connsiteY9" fmla="*/ 7426 h 227453"/>
                  <a:gd name="connsiteX10" fmla="*/ 128734 w 515389"/>
                  <a:gd name="connsiteY10" fmla="*/ 4251 h 227453"/>
                  <a:gd name="connsiteX11" fmla="*/ 90634 w 515389"/>
                  <a:gd name="connsiteY11" fmla="*/ 67751 h 227453"/>
                  <a:gd name="connsiteX12" fmla="*/ 27134 w 515389"/>
                  <a:gd name="connsiteY12" fmla="*/ 121726 h 227453"/>
                  <a:gd name="connsiteX13" fmla="*/ 4909 w 515389"/>
                  <a:gd name="connsiteY13" fmla="*/ 223326 h 22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389" h="227453">
                    <a:moveTo>
                      <a:pt x="4909" y="223326"/>
                    </a:moveTo>
                    <a:cubicBezTo>
                      <a:pt x="20255" y="237084"/>
                      <a:pt x="81638" y="212743"/>
                      <a:pt x="119209" y="204276"/>
                    </a:cubicBezTo>
                    <a:cubicBezTo>
                      <a:pt x="156780" y="195809"/>
                      <a:pt x="196467" y="178876"/>
                      <a:pt x="230334" y="172526"/>
                    </a:cubicBezTo>
                    <a:cubicBezTo>
                      <a:pt x="264201" y="166176"/>
                      <a:pt x="293305" y="173055"/>
                      <a:pt x="322409" y="166176"/>
                    </a:cubicBezTo>
                    <a:cubicBezTo>
                      <a:pt x="351513" y="159297"/>
                      <a:pt x="373209" y="143951"/>
                      <a:pt x="404959" y="131251"/>
                    </a:cubicBezTo>
                    <a:cubicBezTo>
                      <a:pt x="436709" y="118551"/>
                      <a:pt x="502326" y="101088"/>
                      <a:pt x="512909" y="89976"/>
                    </a:cubicBezTo>
                    <a:cubicBezTo>
                      <a:pt x="523492" y="78864"/>
                      <a:pt x="498622" y="73572"/>
                      <a:pt x="468459" y="64576"/>
                    </a:cubicBezTo>
                    <a:cubicBezTo>
                      <a:pt x="438297" y="55580"/>
                      <a:pt x="360509" y="43409"/>
                      <a:pt x="331934" y="36001"/>
                    </a:cubicBezTo>
                    <a:cubicBezTo>
                      <a:pt x="303359" y="28593"/>
                      <a:pt x="321351" y="24888"/>
                      <a:pt x="297009" y="20126"/>
                    </a:cubicBezTo>
                    <a:cubicBezTo>
                      <a:pt x="272667" y="15364"/>
                      <a:pt x="213930" y="10072"/>
                      <a:pt x="185884" y="7426"/>
                    </a:cubicBezTo>
                    <a:cubicBezTo>
                      <a:pt x="157838" y="4780"/>
                      <a:pt x="144609" y="-5803"/>
                      <a:pt x="128734" y="4251"/>
                    </a:cubicBezTo>
                    <a:cubicBezTo>
                      <a:pt x="112859" y="14305"/>
                      <a:pt x="107567" y="48172"/>
                      <a:pt x="90634" y="67751"/>
                    </a:cubicBezTo>
                    <a:cubicBezTo>
                      <a:pt x="73701" y="87330"/>
                      <a:pt x="40363" y="100559"/>
                      <a:pt x="27134" y="121726"/>
                    </a:cubicBezTo>
                    <a:cubicBezTo>
                      <a:pt x="13905" y="142893"/>
                      <a:pt x="-10437" y="209568"/>
                      <a:pt x="4909" y="2233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DB9ACB00-549C-004B-BA34-83A2E1FBE79E}"/>
                  </a:ext>
                </a:extLst>
              </p:cNvPr>
              <p:cNvSpPr/>
              <p:nvPr/>
            </p:nvSpPr>
            <p:spPr>
              <a:xfrm>
                <a:off x="10886825" y="3383531"/>
                <a:ext cx="302358" cy="204283"/>
              </a:xfrm>
              <a:custGeom>
                <a:avLst/>
                <a:gdLst>
                  <a:gd name="connsiteX0" fmla="*/ 3425 w 302358"/>
                  <a:gd name="connsiteY0" fmla="*/ 102619 h 204283"/>
                  <a:gd name="connsiteX1" fmla="*/ 22475 w 302358"/>
                  <a:gd name="connsiteY1" fmla="*/ 26419 h 204283"/>
                  <a:gd name="connsiteX2" fmla="*/ 146300 w 302358"/>
                  <a:gd name="connsiteY2" fmla="*/ 13719 h 204283"/>
                  <a:gd name="connsiteX3" fmla="*/ 190750 w 302358"/>
                  <a:gd name="connsiteY3" fmla="*/ 1019 h 204283"/>
                  <a:gd name="connsiteX4" fmla="*/ 266950 w 302358"/>
                  <a:gd name="connsiteY4" fmla="*/ 42294 h 204283"/>
                  <a:gd name="connsiteX5" fmla="*/ 301875 w 302358"/>
                  <a:gd name="connsiteY5" fmla="*/ 99444 h 204283"/>
                  <a:gd name="connsiteX6" fmla="*/ 251075 w 302358"/>
                  <a:gd name="connsiteY6" fmla="*/ 131194 h 204283"/>
                  <a:gd name="connsiteX7" fmla="*/ 279650 w 302358"/>
                  <a:gd name="connsiteY7" fmla="*/ 166119 h 204283"/>
                  <a:gd name="connsiteX8" fmla="*/ 298700 w 302358"/>
                  <a:gd name="connsiteY8" fmla="*/ 204219 h 204283"/>
                  <a:gd name="connsiteX9" fmla="*/ 203450 w 302358"/>
                  <a:gd name="connsiteY9" fmla="*/ 175644 h 204283"/>
                  <a:gd name="connsiteX10" fmla="*/ 181225 w 302358"/>
                  <a:gd name="connsiteY10" fmla="*/ 191519 h 204283"/>
                  <a:gd name="connsiteX11" fmla="*/ 152650 w 302358"/>
                  <a:gd name="connsiteY11" fmla="*/ 201044 h 204283"/>
                  <a:gd name="connsiteX12" fmla="*/ 85975 w 302358"/>
                  <a:gd name="connsiteY12" fmla="*/ 150244 h 204283"/>
                  <a:gd name="connsiteX13" fmla="*/ 63750 w 302358"/>
                  <a:gd name="connsiteY13" fmla="*/ 108969 h 204283"/>
                  <a:gd name="connsiteX14" fmla="*/ 3425 w 302358"/>
                  <a:gd name="connsiteY14" fmla="*/ 102619 h 20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358" h="204283">
                    <a:moveTo>
                      <a:pt x="3425" y="102619"/>
                    </a:moveTo>
                    <a:cubicBezTo>
                      <a:pt x="-3454" y="88861"/>
                      <a:pt x="-1337" y="41236"/>
                      <a:pt x="22475" y="26419"/>
                    </a:cubicBezTo>
                    <a:cubicBezTo>
                      <a:pt x="46287" y="11602"/>
                      <a:pt x="118254" y="17952"/>
                      <a:pt x="146300" y="13719"/>
                    </a:cubicBezTo>
                    <a:cubicBezTo>
                      <a:pt x="174346" y="9486"/>
                      <a:pt x="170642" y="-3743"/>
                      <a:pt x="190750" y="1019"/>
                    </a:cubicBezTo>
                    <a:cubicBezTo>
                      <a:pt x="210858" y="5781"/>
                      <a:pt x="248429" y="25890"/>
                      <a:pt x="266950" y="42294"/>
                    </a:cubicBezTo>
                    <a:cubicBezTo>
                      <a:pt x="285471" y="58698"/>
                      <a:pt x="304521" y="84627"/>
                      <a:pt x="301875" y="99444"/>
                    </a:cubicBezTo>
                    <a:cubicBezTo>
                      <a:pt x="299229" y="114261"/>
                      <a:pt x="254779" y="120082"/>
                      <a:pt x="251075" y="131194"/>
                    </a:cubicBezTo>
                    <a:cubicBezTo>
                      <a:pt x="247371" y="142306"/>
                      <a:pt x="271713" y="153948"/>
                      <a:pt x="279650" y="166119"/>
                    </a:cubicBezTo>
                    <a:cubicBezTo>
                      <a:pt x="287587" y="178290"/>
                      <a:pt x="311400" y="202632"/>
                      <a:pt x="298700" y="204219"/>
                    </a:cubicBezTo>
                    <a:cubicBezTo>
                      <a:pt x="286000" y="205806"/>
                      <a:pt x="223029" y="177761"/>
                      <a:pt x="203450" y="175644"/>
                    </a:cubicBezTo>
                    <a:cubicBezTo>
                      <a:pt x="183871" y="173527"/>
                      <a:pt x="189692" y="187286"/>
                      <a:pt x="181225" y="191519"/>
                    </a:cubicBezTo>
                    <a:cubicBezTo>
                      <a:pt x="172758" y="195752"/>
                      <a:pt x="168525" y="207923"/>
                      <a:pt x="152650" y="201044"/>
                    </a:cubicBezTo>
                    <a:cubicBezTo>
                      <a:pt x="136775" y="194165"/>
                      <a:pt x="100792" y="165590"/>
                      <a:pt x="85975" y="150244"/>
                    </a:cubicBezTo>
                    <a:cubicBezTo>
                      <a:pt x="71158" y="134898"/>
                      <a:pt x="77508" y="117436"/>
                      <a:pt x="63750" y="108969"/>
                    </a:cubicBezTo>
                    <a:cubicBezTo>
                      <a:pt x="49992" y="100502"/>
                      <a:pt x="10304" y="116377"/>
                      <a:pt x="3425" y="10261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36">
            <a:extLst>
              <a:ext uri="{FF2B5EF4-FFF2-40B4-BE49-F238E27FC236}">
                <a16:creationId xmlns:a16="http://schemas.microsoft.com/office/drawing/2014/main" id="{EC48D72E-1569-E249-A663-2A59DCA0A426}"/>
              </a:ext>
            </a:extLst>
          </p:cNvPr>
          <p:cNvSpPr/>
          <p:nvPr/>
        </p:nvSpPr>
        <p:spPr>
          <a:xfrm>
            <a:off x="9308394" y="1517649"/>
            <a:ext cx="2378683" cy="235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0CC925A-320E-464E-A674-D7FD8A1E3EA7}"/>
              </a:ext>
            </a:extLst>
          </p:cNvPr>
          <p:cNvGrpSpPr/>
          <p:nvPr/>
        </p:nvGrpSpPr>
        <p:grpSpPr>
          <a:xfrm>
            <a:off x="9488897" y="2185353"/>
            <a:ext cx="1925298" cy="1652505"/>
            <a:chOff x="9149165" y="3923425"/>
            <a:chExt cx="2919046" cy="2358824"/>
          </a:xfrm>
        </p:grpSpPr>
        <p:pic>
          <p:nvPicPr>
            <p:cNvPr id="39" name="Picture 38" descr="A picture containing plant, flower&#10;&#10;Description automatically generated">
              <a:extLst>
                <a:ext uri="{FF2B5EF4-FFF2-40B4-BE49-F238E27FC236}">
                  <a16:creationId xmlns:a16="http://schemas.microsoft.com/office/drawing/2014/main" id="{AE51D488-DD86-E940-AE0B-C17B19C444F9}"/>
                </a:ext>
              </a:extLst>
            </p:cNvPr>
            <p:cNvPicPr>
              <a:picLocks noChangeAspect="1"/>
            </p:cNvPicPr>
            <p:nvPr/>
          </p:nvPicPr>
          <p:blipFill rotWithShape="1">
            <a:blip r:embed="rId4"/>
            <a:srcRect l="3925" r="16268" b="35509"/>
            <a:stretch/>
          </p:blipFill>
          <p:spPr>
            <a:xfrm>
              <a:off x="9149165" y="3923425"/>
              <a:ext cx="2919046" cy="2358824"/>
            </a:xfrm>
            <a:prstGeom prst="rect">
              <a:avLst/>
            </a:prstGeom>
          </p:spPr>
        </p:pic>
        <p:grpSp>
          <p:nvGrpSpPr>
            <p:cNvPr id="40" name="Group 39">
              <a:extLst>
                <a:ext uri="{FF2B5EF4-FFF2-40B4-BE49-F238E27FC236}">
                  <a16:creationId xmlns:a16="http://schemas.microsoft.com/office/drawing/2014/main" id="{19366C7B-6E5F-B34F-A590-060EF0E90A90}"/>
                </a:ext>
              </a:extLst>
            </p:cNvPr>
            <p:cNvGrpSpPr/>
            <p:nvPr/>
          </p:nvGrpSpPr>
          <p:grpSpPr>
            <a:xfrm>
              <a:off x="9778937" y="4078738"/>
              <a:ext cx="2094802" cy="1777113"/>
              <a:chOff x="8377980" y="3168428"/>
              <a:chExt cx="2094802" cy="1777113"/>
            </a:xfrm>
          </p:grpSpPr>
          <p:sp>
            <p:nvSpPr>
              <p:cNvPr id="49" name="Freeform 48">
                <a:extLst>
                  <a:ext uri="{FF2B5EF4-FFF2-40B4-BE49-F238E27FC236}">
                    <a16:creationId xmlns:a16="http://schemas.microsoft.com/office/drawing/2014/main" id="{1D732EF7-3E35-AC45-AAEB-F54941D001A0}"/>
                  </a:ext>
                </a:extLst>
              </p:cNvPr>
              <p:cNvSpPr/>
              <p:nvPr/>
            </p:nvSpPr>
            <p:spPr>
              <a:xfrm>
                <a:off x="8689963" y="3423877"/>
                <a:ext cx="373281" cy="319532"/>
              </a:xfrm>
              <a:custGeom>
                <a:avLst/>
                <a:gdLst>
                  <a:gd name="connsiteX0" fmla="*/ 346087 w 373281"/>
                  <a:gd name="connsiteY0" fmla="*/ 319448 h 319532"/>
                  <a:gd name="connsiteX1" fmla="*/ 371487 w 373281"/>
                  <a:gd name="connsiteY1" fmla="*/ 230548 h 319532"/>
                  <a:gd name="connsiteX2" fmla="*/ 314337 w 373281"/>
                  <a:gd name="connsiteY2" fmla="*/ 128948 h 319532"/>
                  <a:gd name="connsiteX3" fmla="*/ 101612 w 373281"/>
                  <a:gd name="connsiteY3" fmla="*/ 5123 h 319532"/>
                  <a:gd name="connsiteX4" fmla="*/ 12 w 373281"/>
                  <a:gd name="connsiteY4" fmla="*/ 40048 h 319532"/>
                  <a:gd name="connsiteX5" fmla="*/ 95262 w 373281"/>
                  <a:gd name="connsiteY5" fmla="*/ 189273 h 319532"/>
                  <a:gd name="connsiteX6" fmla="*/ 168287 w 373281"/>
                  <a:gd name="connsiteY6" fmla="*/ 192448 h 319532"/>
                  <a:gd name="connsiteX7" fmla="*/ 222262 w 373281"/>
                  <a:gd name="connsiteY7" fmla="*/ 214673 h 319532"/>
                  <a:gd name="connsiteX8" fmla="*/ 346087 w 373281"/>
                  <a:gd name="connsiteY8" fmla="*/ 319448 h 3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81" h="319532">
                    <a:moveTo>
                      <a:pt x="346087" y="319448"/>
                    </a:moveTo>
                    <a:cubicBezTo>
                      <a:pt x="370958" y="322094"/>
                      <a:pt x="376779" y="262298"/>
                      <a:pt x="371487" y="230548"/>
                    </a:cubicBezTo>
                    <a:cubicBezTo>
                      <a:pt x="366195" y="198798"/>
                      <a:pt x="359316" y="166519"/>
                      <a:pt x="314337" y="128948"/>
                    </a:cubicBezTo>
                    <a:cubicBezTo>
                      <a:pt x="269358" y="91377"/>
                      <a:pt x="153999" y="19940"/>
                      <a:pt x="101612" y="5123"/>
                    </a:cubicBezTo>
                    <a:cubicBezTo>
                      <a:pt x="49225" y="-9694"/>
                      <a:pt x="1070" y="9356"/>
                      <a:pt x="12" y="40048"/>
                    </a:cubicBezTo>
                    <a:cubicBezTo>
                      <a:pt x="-1046" y="70740"/>
                      <a:pt x="67216" y="163873"/>
                      <a:pt x="95262" y="189273"/>
                    </a:cubicBezTo>
                    <a:cubicBezTo>
                      <a:pt x="123308" y="214673"/>
                      <a:pt x="147120" y="188215"/>
                      <a:pt x="168287" y="192448"/>
                    </a:cubicBezTo>
                    <a:cubicBezTo>
                      <a:pt x="189454" y="196681"/>
                      <a:pt x="197391" y="197211"/>
                      <a:pt x="222262" y="214673"/>
                    </a:cubicBezTo>
                    <a:cubicBezTo>
                      <a:pt x="247133" y="232135"/>
                      <a:pt x="321216" y="316802"/>
                      <a:pt x="346087" y="31944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A70DC9D2-92CB-A54E-848B-33F0E62CB61B}"/>
                  </a:ext>
                </a:extLst>
              </p:cNvPr>
              <p:cNvSpPr/>
              <p:nvPr/>
            </p:nvSpPr>
            <p:spPr>
              <a:xfrm>
                <a:off x="8377980" y="4128722"/>
                <a:ext cx="757685" cy="595881"/>
              </a:xfrm>
              <a:custGeom>
                <a:avLst/>
                <a:gdLst>
                  <a:gd name="connsiteX0" fmla="*/ 727920 w 757685"/>
                  <a:gd name="connsiteY0" fmla="*/ 560753 h 595881"/>
                  <a:gd name="connsiteX1" fmla="*/ 756495 w 757685"/>
                  <a:gd name="connsiteY1" fmla="*/ 513128 h 595881"/>
                  <a:gd name="connsiteX2" fmla="*/ 746970 w 757685"/>
                  <a:gd name="connsiteY2" fmla="*/ 446453 h 595881"/>
                  <a:gd name="connsiteX3" fmla="*/ 699345 w 757685"/>
                  <a:gd name="connsiteY3" fmla="*/ 427403 h 595881"/>
                  <a:gd name="connsiteX4" fmla="*/ 629495 w 757685"/>
                  <a:gd name="connsiteY4" fmla="*/ 433753 h 595881"/>
                  <a:gd name="connsiteX5" fmla="*/ 556470 w 757685"/>
                  <a:gd name="connsiteY5" fmla="*/ 440103 h 595881"/>
                  <a:gd name="connsiteX6" fmla="*/ 521545 w 757685"/>
                  <a:gd name="connsiteY6" fmla="*/ 427403 h 595881"/>
                  <a:gd name="connsiteX7" fmla="*/ 419945 w 757685"/>
                  <a:gd name="connsiteY7" fmla="*/ 433753 h 595881"/>
                  <a:gd name="connsiteX8" fmla="*/ 369145 w 757685"/>
                  <a:gd name="connsiteY8" fmla="*/ 414703 h 595881"/>
                  <a:gd name="connsiteX9" fmla="*/ 296120 w 757685"/>
                  <a:gd name="connsiteY9" fmla="*/ 386128 h 595881"/>
                  <a:gd name="connsiteX10" fmla="*/ 270720 w 757685"/>
                  <a:gd name="connsiteY10" fmla="*/ 351203 h 595881"/>
                  <a:gd name="connsiteX11" fmla="*/ 210395 w 757685"/>
                  <a:gd name="connsiteY11" fmla="*/ 313103 h 595881"/>
                  <a:gd name="connsiteX12" fmla="*/ 197695 w 757685"/>
                  <a:gd name="connsiteY12" fmla="*/ 252778 h 595881"/>
                  <a:gd name="connsiteX13" fmla="*/ 156420 w 757685"/>
                  <a:gd name="connsiteY13" fmla="*/ 217853 h 595881"/>
                  <a:gd name="connsiteX14" fmla="*/ 159595 w 757685"/>
                  <a:gd name="connsiteY14" fmla="*/ 148003 h 595881"/>
                  <a:gd name="connsiteX15" fmla="*/ 143720 w 757685"/>
                  <a:gd name="connsiteY15" fmla="*/ 68628 h 595881"/>
                  <a:gd name="connsiteX16" fmla="*/ 35770 w 757685"/>
                  <a:gd name="connsiteY16" fmla="*/ 1953 h 595881"/>
                  <a:gd name="connsiteX17" fmla="*/ 845 w 757685"/>
                  <a:gd name="connsiteY17" fmla="*/ 49578 h 595881"/>
                  <a:gd name="connsiteX18" fmla="*/ 64345 w 757685"/>
                  <a:gd name="connsiteY18" fmla="*/ 344853 h 595881"/>
                  <a:gd name="connsiteX19" fmla="*/ 242145 w 757685"/>
                  <a:gd name="connsiteY19" fmla="*/ 541703 h 595881"/>
                  <a:gd name="connsiteX20" fmla="*/ 667595 w 757685"/>
                  <a:gd name="connsiteY20" fmla="*/ 595678 h 595881"/>
                  <a:gd name="connsiteX21" fmla="*/ 727920 w 757685"/>
                  <a:gd name="connsiteY21" fmla="*/ 560753 h 59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7685" h="595881">
                    <a:moveTo>
                      <a:pt x="727920" y="560753"/>
                    </a:moveTo>
                    <a:cubicBezTo>
                      <a:pt x="742737" y="546995"/>
                      <a:pt x="753320" y="532178"/>
                      <a:pt x="756495" y="513128"/>
                    </a:cubicBezTo>
                    <a:cubicBezTo>
                      <a:pt x="759670" y="494078"/>
                      <a:pt x="756495" y="460740"/>
                      <a:pt x="746970" y="446453"/>
                    </a:cubicBezTo>
                    <a:cubicBezTo>
                      <a:pt x="737445" y="432166"/>
                      <a:pt x="718924" y="429520"/>
                      <a:pt x="699345" y="427403"/>
                    </a:cubicBezTo>
                    <a:cubicBezTo>
                      <a:pt x="679766" y="425286"/>
                      <a:pt x="629495" y="433753"/>
                      <a:pt x="629495" y="433753"/>
                    </a:cubicBezTo>
                    <a:cubicBezTo>
                      <a:pt x="605682" y="435870"/>
                      <a:pt x="574461" y="441161"/>
                      <a:pt x="556470" y="440103"/>
                    </a:cubicBezTo>
                    <a:cubicBezTo>
                      <a:pt x="538479" y="439045"/>
                      <a:pt x="544299" y="428461"/>
                      <a:pt x="521545" y="427403"/>
                    </a:cubicBezTo>
                    <a:cubicBezTo>
                      <a:pt x="498791" y="426345"/>
                      <a:pt x="445345" y="435870"/>
                      <a:pt x="419945" y="433753"/>
                    </a:cubicBezTo>
                    <a:cubicBezTo>
                      <a:pt x="394545" y="431636"/>
                      <a:pt x="369145" y="414703"/>
                      <a:pt x="369145" y="414703"/>
                    </a:cubicBezTo>
                    <a:cubicBezTo>
                      <a:pt x="348507" y="406765"/>
                      <a:pt x="312524" y="396711"/>
                      <a:pt x="296120" y="386128"/>
                    </a:cubicBezTo>
                    <a:cubicBezTo>
                      <a:pt x="279716" y="375545"/>
                      <a:pt x="285007" y="363374"/>
                      <a:pt x="270720" y="351203"/>
                    </a:cubicBezTo>
                    <a:cubicBezTo>
                      <a:pt x="256433" y="339032"/>
                      <a:pt x="222566" y="329507"/>
                      <a:pt x="210395" y="313103"/>
                    </a:cubicBezTo>
                    <a:cubicBezTo>
                      <a:pt x="198224" y="296699"/>
                      <a:pt x="206691" y="268653"/>
                      <a:pt x="197695" y="252778"/>
                    </a:cubicBezTo>
                    <a:cubicBezTo>
                      <a:pt x="188699" y="236903"/>
                      <a:pt x="162770" y="235315"/>
                      <a:pt x="156420" y="217853"/>
                    </a:cubicBezTo>
                    <a:cubicBezTo>
                      <a:pt x="150070" y="200391"/>
                      <a:pt x="161712" y="172874"/>
                      <a:pt x="159595" y="148003"/>
                    </a:cubicBezTo>
                    <a:cubicBezTo>
                      <a:pt x="157478" y="123132"/>
                      <a:pt x="164357" y="92970"/>
                      <a:pt x="143720" y="68628"/>
                    </a:cubicBezTo>
                    <a:cubicBezTo>
                      <a:pt x="123083" y="44286"/>
                      <a:pt x="59582" y="5128"/>
                      <a:pt x="35770" y="1953"/>
                    </a:cubicBezTo>
                    <a:cubicBezTo>
                      <a:pt x="11957" y="-1222"/>
                      <a:pt x="-3918" y="-7572"/>
                      <a:pt x="845" y="49578"/>
                    </a:cubicBezTo>
                    <a:cubicBezTo>
                      <a:pt x="5607" y="106728"/>
                      <a:pt x="24128" y="262832"/>
                      <a:pt x="64345" y="344853"/>
                    </a:cubicBezTo>
                    <a:cubicBezTo>
                      <a:pt x="104562" y="426874"/>
                      <a:pt x="141603" y="499899"/>
                      <a:pt x="242145" y="541703"/>
                    </a:cubicBezTo>
                    <a:cubicBezTo>
                      <a:pt x="342687" y="583507"/>
                      <a:pt x="586103" y="593032"/>
                      <a:pt x="667595" y="595678"/>
                    </a:cubicBezTo>
                    <a:cubicBezTo>
                      <a:pt x="749087" y="598324"/>
                      <a:pt x="713103" y="574511"/>
                      <a:pt x="727920" y="5607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E2A94292-5A22-8641-828B-2A8E1C5EE50B}"/>
                  </a:ext>
                </a:extLst>
              </p:cNvPr>
              <p:cNvSpPr/>
              <p:nvPr/>
            </p:nvSpPr>
            <p:spPr>
              <a:xfrm>
                <a:off x="9393432" y="3998012"/>
                <a:ext cx="252510" cy="649990"/>
              </a:xfrm>
              <a:custGeom>
                <a:avLst/>
                <a:gdLst>
                  <a:gd name="connsiteX0" fmla="*/ 179193 w 252510"/>
                  <a:gd name="connsiteY0" fmla="*/ 640663 h 649990"/>
                  <a:gd name="connsiteX1" fmla="*/ 201418 w 252510"/>
                  <a:gd name="connsiteY1" fmla="*/ 561288 h 649990"/>
                  <a:gd name="connsiteX2" fmla="*/ 223643 w 252510"/>
                  <a:gd name="connsiteY2" fmla="*/ 380313 h 649990"/>
                  <a:gd name="connsiteX3" fmla="*/ 214118 w 252510"/>
                  <a:gd name="connsiteY3" fmla="*/ 351738 h 649990"/>
                  <a:gd name="connsiteX4" fmla="*/ 182368 w 252510"/>
                  <a:gd name="connsiteY4" fmla="*/ 319988 h 649990"/>
                  <a:gd name="connsiteX5" fmla="*/ 179193 w 252510"/>
                  <a:gd name="connsiteY5" fmla="*/ 294588 h 649990"/>
                  <a:gd name="connsiteX6" fmla="*/ 226818 w 252510"/>
                  <a:gd name="connsiteY6" fmla="*/ 262838 h 649990"/>
                  <a:gd name="connsiteX7" fmla="*/ 252218 w 252510"/>
                  <a:gd name="connsiteY7" fmla="*/ 234263 h 649990"/>
                  <a:gd name="connsiteX8" fmla="*/ 210943 w 252510"/>
                  <a:gd name="connsiteY8" fmla="*/ 148538 h 649990"/>
                  <a:gd name="connsiteX9" fmla="*/ 160143 w 252510"/>
                  <a:gd name="connsiteY9" fmla="*/ 5663 h 649990"/>
                  <a:gd name="connsiteX10" fmla="*/ 102993 w 252510"/>
                  <a:gd name="connsiteY10" fmla="*/ 37413 h 649990"/>
                  <a:gd name="connsiteX11" fmla="*/ 122043 w 252510"/>
                  <a:gd name="connsiteY11" fmla="*/ 119963 h 649990"/>
                  <a:gd name="connsiteX12" fmla="*/ 102993 w 252510"/>
                  <a:gd name="connsiteY12" fmla="*/ 170763 h 649990"/>
                  <a:gd name="connsiteX13" fmla="*/ 106168 w 252510"/>
                  <a:gd name="connsiteY13" fmla="*/ 256488 h 649990"/>
                  <a:gd name="connsiteX14" fmla="*/ 115693 w 252510"/>
                  <a:gd name="connsiteY14" fmla="*/ 383488 h 649990"/>
                  <a:gd name="connsiteX15" fmla="*/ 150618 w 252510"/>
                  <a:gd name="connsiteY15" fmla="*/ 459688 h 649990"/>
                  <a:gd name="connsiteX16" fmla="*/ 61718 w 252510"/>
                  <a:gd name="connsiteY16" fmla="*/ 462863 h 649990"/>
                  <a:gd name="connsiteX17" fmla="*/ 93468 w 252510"/>
                  <a:gd name="connsiteY17" fmla="*/ 539063 h 649990"/>
                  <a:gd name="connsiteX18" fmla="*/ 33143 w 252510"/>
                  <a:gd name="connsiteY18" fmla="*/ 551763 h 649990"/>
                  <a:gd name="connsiteX19" fmla="*/ 1393 w 252510"/>
                  <a:gd name="connsiteY19" fmla="*/ 561288 h 649990"/>
                  <a:gd name="connsiteX20" fmla="*/ 77593 w 252510"/>
                  <a:gd name="connsiteY20" fmla="*/ 612088 h 649990"/>
                  <a:gd name="connsiteX21" fmla="*/ 122043 w 252510"/>
                  <a:gd name="connsiteY21" fmla="*/ 643838 h 649990"/>
                  <a:gd name="connsiteX22" fmla="*/ 179193 w 252510"/>
                  <a:gd name="connsiteY22" fmla="*/ 640663 h 6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510" h="649990">
                    <a:moveTo>
                      <a:pt x="179193" y="640663"/>
                    </a:moveTo>
                    <a:cubicBezTo>
                      <a:pt x="192422" y="626905"/>
                      <a:pt x="194010" y="604680"/>
                      <a:pt x="201418" y="561288"/>
                    </a:cubicBezTo>
                    <a:cubicBezTo>
                      <a:pt x="208826" y="517896"/>
                      <a:pt x="221526" y="415238"/>
                      <a:pt x="223643" y="380313"/>
                    </a:cubicBezTo>
                    <a:cubicBezTo>
                      <a:pt x="225760" y="345388"/>
                      <a:pt x="220997" y="361792"/>
                      <a:pt x="214118" y="351738"/>
                    </a:cubicBezTo>
                    <a:cubicBezTo>
                      <a:pt x="207239" y="341684"/>
                      <a:pt x="188189" y="329513"/>
                      <a:pt x="182368" y="319988"/>
                    </a:cubicBezTo>
                    <a:cubicBezTo>
                      <a:pt x="176547" y="310463"/>
                      <a:pt x="171785" y="304113"/>
                      <a:pt x="179193" y="294588"/>
                    </a:cubicBezTo>
                    <a:cubicBezTo>
                      <a:pt x="186601" y="285063"/>
                      <a:pt x="214647" y="272892"/>
                      <a:pt x="226818" y="262838"/>
                    </a:cubicBezTo>
                    <a:cubicBezTo>
                      <a:pt x="238989" y="252784"/>
                      <a:pt x="254864" y="253313"/>
                      <a:pt x="252218" y="234263"/>
                    </a:cubicBezTo>
                    <a:cubicBezTo>
                      <a:pt x="249572" y="215213"/>
                      <a:pt x="226289" y="186638"/>
                      <a:pt x="210943" y="148538"/>
                    </a:cubicBezTo>
                    <a:cubicBezTo>
                      <a:pt x="195597" y="110438"/>
                      <a:pt x="178135" y="24184"/>
                      <a:pt x="160143" y="5663"/>
                    </a:cubicBezTo>
                    <a:cubicBezTo>
                      <a:pt x="142151" y="-12858"/>
                      <a:pt x="109343" y="18363"/>
                      <a:pt x="102993" y="37413"/>
                    </a:cubicBezTo>
                    <a:cubicBezTo>
                      <a:pt x="96643" y="56463"/>
                      <a:pt x="122043" y="97738"/>
                      <a:pt x="122043" y="119963"/>
                    </a:cubicBezTo>
                    <a:cubicBezTo>
                      <a:pt x="122043" y="142188"/>
                      <a:pt x="105639" y="148009"/>
                      <a:pt x="102993" y="170763"/>
                    </a:cubicBezTo>
                    <a:cubicBezTo>
                      <a:pt x="100347" y="193517"/>
                      <a:pt x="104051" y="221034"/>
                      <a:pt x="106168" y="256488"/>
                    </a:cubicBezTo>
                    <a:cubicBezTo>
                      <a:pt x="108285" y="291942"/>
                      <a:pt x="108285" y="349621"/>
                      <a:pt x="115693" y="383488"/>
                    </a:cubicBezTo>
                    <a:cubicBezTo>
                      <a:pt x="123101" y="417355"/>
                      <a:pt x="159614" y="446459"/>
                      <a:pt x="150618" y="459688"/>
                    </a:cubicBezTo>
                    <a:cubicBezTo>
                      <a:pt x="141622" y="472917"/>
                      <a:pt x="71243" y="449634"/>
                      <a:pt x="61718" y="462863"/>
                    </a:cubicBezTo>
                    <a:cubicBezTo>
                      <a:pt x="52193" y="476092"/>
                      <a:pt x="98231" y="524246"/>
                      <a:pt x="93468" y="539063"/>
                    </a:cubicBezTo>
                    <a:cubicBezTo>
                      <a:pt x="88705" y="553880"/>
                      <a:pt x="48489" y="548059"/>
                      <a:pt x="33143" y="551763"/>
                    </a:cubicBezTo>
                    <a:cubicBezTo>
                      <a:pt x="17797" y="555467"/>
                      <a:pt x="-6015" y="551234"/>
                      <a:pt x="1393" y="561288"/>
                    </a:cubicBezTo>
                    <a:cubicBezTo>
                      <a:pt x="8801" y="571342"/>
                      <a:pt x="57485" y="598330"/>
                      <a:pt x="77593" y="612088"/>
                    </a:cubicBezTo>
                    <a:cubicBezTo>
                      <a:pt x="97701" y="625846"/>
                      <a:pt x="105639" y="636959"/>
                      <a:pt x="122043" y="643838"/>
                    </a:cubicBezTo>
                    <a:cubicBezTo>
                      <a:pt x="138447" y="650717"/>
                      <a:pt x="165964" y="654421"/>
                      <a:pt x="179193" y="64066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8CDEF649-8CB8-5141-AE8D-62A3714BAB74}"/>
                  </a:ext>
                </a:extLst>
              </p:cNvPr>
              <p:cNvSpPr/>
              <p:nvPr/>
            </p:nvSpPr>
            <p:spPr>
              <a:xfrm>
                <a:off x="9588150" y="4515766"/>
                <a:ext cx="829823" cy="429775"/>
              </a:xfrm>
              <a:custGeom>
                <a:avLst/>
                <a:gdLst>
                  <a:gd name="connsiteX0" fmla="*/ 350 w 829823"/>
                  <a:gd name="connsiteY0" fmla="*/ 338809 h 429775"/>
                  <a:gd name="connsiteX1" fmla="*/ 63850 w 829823"/>
                  <a:gd name="connsiteY1" fmla="*/ 399134 h 429775"/>
                  <a:gd name="connsiteX2" fmla="*/ 248000 w 829823"/>
                  <a:gd name="connsiteY2" fmla="*/ 427709 h 429775"/>
                  <a:gd name="connsiteX3" fmla="*/ 505175 w 829823"/>
                  <a:gd name="connsiteY3" fmla="*/ 408659 h 429775"/>
                  <a:gd name="connsiteX4" fmla="*/ 676625 w 829823"/>
                  <a:gd name="connsiteY4" fmla="*/ 259434 h 429775"/>
                  <a:gd name="connsiteX5" fmla="*/ 705200 w 829823"/>
                  <a:gd name="connsiteY5" fmla="*/ 151484 h 429775"/>
                  <a:gd name="connsiteX6" fmla="*/ 809975 w 829823"/>
                  <a:gd name="connsiteY6" fmla="*/ 84809 h 429775"/>
                  <a:gd name="connsiteX7" fmla="*/ 806800 w 829823"/>
                  <a:gd name="connsiteY7" fmla="*/ 2259 h 429775"/>
                  <a:gd name="connsiteX8" fmla="*/ 575025 w 829823"/>
                  <a:gd name="connsiteY8" fmla="*/ 30834 h 429775"/>
                  <a:gd name="connsiteX9" fmla="*/ 502000 w 829823"/>
                  <a:gd name="connsiteY9" fmla="*/ 110209 h 429775"/>
                  <a:gd name="connsiteX10" fmla="*/ 505175 w 829823"/>
                  <a:gd name="connsiteY10" fmla="*/ 132434 h 429775"/>
                  <a:gd name="connsiteX11" fmla="*/ 546450 w 829823"/>
                  <a:gd name="connsiteY11" fmla="*/ 122909 h 429775"/>
                  <a:gd name="connsiteX12" fmla="*/ 470250 w 829823"/>
                  <a:gd name="connsiteY12" fmla="*/ 167359 h 429775"/>
                  <a:gd name="connsiteX13" fmla="*/ 368650 w 829823"/>
                  <a:gd name="connsiteY13" fmla="*/ 189584 h 429775"/>
                  <a:gd name="connsiteX14" fmla="*/ 267050 w 829823"/>
                  <a:gd name="connsiteY14" fmla="*/ 195934 h 429775"/>
                  <a:gd name="connsiteX15" fmla="*/ 222600 w 829823"/>
                  <a:gd name="connsiteY15" fmla="*/ 202284 h 429775"/>
                  <a:gd name="connsiteX16" fmla="*/ 124175 w 829823"/>
                  <a:gd name="connsiteY16" fmla="*/ 249909 h 429775"/>
                  <a:gd name="connsiteX17" fmla="*/ 41625 w 829823"/>
                  <a:gd name="connsiteY17" fmla="*/ 272134 h 429775"/>
                  <a:gd name="connsiteX18" fmla="*/ 350 w 829823"/>
                  <a:gd name="connsiteY18" fmla="*/ 338809 h 4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9823" h="429775">
                    <a:moveTo>
                      <a:pt x="350" y="338809"/>
                    </a:moveTo>
                    <a:cubicBezTo>
                      <a:pt x="4054" y="359976"/>
                      <a:pt x="22575" y="384317"/>
                      <a:pt x="63850" y="399134"/>
                    </a:cubicBezTo>
                    <a:cubicBezTo>
                      <a:pt x="105125" y="413951"/>
                      <a:pt x="174446" y="426122"/>
                      <a:pt x="248000" y="427709"/>
                    </a:cubicBezTo>
                    <a:cubicBezTo>
                      <a:pt x="321554" y="429297"/>
                      <a:pt x="433738" y="436705"/>
                      <a:pt x="505175" y="408659"/>
                    </a:cubicBezTo>
                    <a:cubicBezTo>
                      <a:pt x="576612" y="380613"/>
                      <a:pt x="643288" y="302296"/>
                      <a:pt x="676625" y="259434"/>
                    </a:cubicBezTo>
                    <a:cubicBezTo>
                      <a:pt x="709962" y="216572"/>
                      <a:pt x="682975" y="180588"/>
                      <a:pt x="705200" y="151484"/>
                    </a:cubicBezTo>
                    <a:cubicBezTo>
                      <a:pt x="727425" y="122380"/>
                      <a:pt x="793042" y="109680"/>
                      <a:pt x="809975" y="84809"/>
                    </a:cubicBezTo>
                    <a:cubicBezTo>
                      <a:pt x="826908" y="59938"/>
                      <a:pt x="845958" y="11255"/>
                      <a:pt x="806800" y="2259"/>
                    </a:cubicBezTo>
                    <a:cubicBezTo>
                      <a:pt x="767642" y="-6737"/>
                      <a:pt x="625825" y="12842"/>
                      <a:pt x="575025" y="30834"/>
                    </a:cubicBezTo>
                    <a:cubicBezTo>
                      <a:pt x="524225" y="48826"/>
                      <a:pt x="513642" y="93276"/>
                      <a:pt x="502000" y="110209"/>
                    </a:cubicBezTo>
                    <a:cubicBezTo>
                      <a:pt x="490358" y="127142"/>
                      <a:pt x="497767" y="130317"/>
                      <a:pt x="505175" y="132434"/>
                    </a:cubicBezTo>
                    <a:cubicBezTo>
                      <a:pt x="512583" y="134551"/>
                      <a:pt x="552271" y="117088"/>
                      <a:pt x="546450" y="122909"/>
                    </a:cubicBezTo>
                    <a:cubicBezTo>
                      <a:pt x="540629" y="128730"/>
                      <a:pt x="499883" y="156247"/>
                      <a:pt x="470250" y="167359"/>
                    </a:cubicBezTo>
                    <a:cubicBezTo>
                      <a:pt x="440617" y="178471"/>
                      <a:pt x="402517" y="184822"/>
                      <a:pt x="368650" y="189584"/>
                    </a:cubicBezTo>
                    <a:cubicBezTo>
                      <a:pt x="334783" y="194346"/>
                      <a:pt x="291392" y="193817"/>
                      <a:pt x="267050" y="195934"/>
                    </a:cubicBezTo>
                    <a:cubicBezTo>
                      <a:pt x="242708" y="198051"/>
                      <a:pt x="246412" y="193288"/>
                      <a:pt x="222600" y="202284"/>
                    </a:cubicBezTo>
                    <a:cubicBezTo>
                      <a:pt x="198788" y="211280"/>
                      <a:pt x="154337" y="238267"/>
                      <a:pt x="124175" y="249909"/>
                    </a:cubicBezTo>
                    <a:cubicBezTo>
                      <a:pt x="94013" y="261551"/>
                      <a:pt x="60146" y="259434"/>
                      <a:pt x="41625" y="272134"/>
                    </a:cubicBezTo>
                    <a:cubicBezTo>
                      <a:pt x="23104" y="284834"/>
                      <a:pt x="-3354" y="317642"/>
                      <a:pt x="350" y="3388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4E8AB277-E191-E946-9A90-34B5C3B10384}"/>
                  </a:ext>
                </a:extLst>
              </p:cNvPr>
              <p:cNvSpPr/>
              <p:nvPr/>
            </p:nvSpPr>
            <p:spPr>
              <a:xfrm>
                <a:off x="9629738" y="3168428"/>
                <a:ext cx="484645" cy="425040"/>
              </a:xfrm>
              <a:custGeom>
                <a:avLst/>
                <a:gdLst>
                  <a:gd name="connsiteX0" fmla="*/ 174662 w 484645"/>
                  <a:gd name="connsiteY0" fmla="*/ 400272 h 425040"/>
                  <a:gd name="connsiteX1" fmla="*/ 117512 w 484645"/>
                  <a:gd name="connsiteY1" fmla="*/ 378047 h 425040"/>
                  <a:gd name="connsiteX2" fmla="*/ 66712 w 484645"/>
                  <a:gd name="connsiteY2" fmla="*/ 238347 h 425040"/>
                  <a:gd name="connsiteX3" fmla="*/ 37 w 484645"/>
                  <a:gd name="connsiteY3" fmla="*/ 117697 h 425040"/>
                  <a:gd name="connsiteX4" fmla="*/ 76237 w 484645"/>
                  <a:gd name="connsiteY4" fmla="*/ 222 h 425040"/>
                  <a:gd name="connsiteX5" fmla="*/ 254037 w 484645"/>
                  <a:gd name="connsiteY5" fmla="*/ 85947 h 425040"/>
                  <a:gd name="connsiteX6" fmla="*/ 469937 w 484645"/>
                  <a:gd name="connsiteY6" fmla="*/ 190722 h 425040"/>
                  <a:gd name="connsiteX7" fmla="*/ 447712 w 484645"/>
                  <a:gd name="connsiteY7" fmla="*/ 285972 h 425040"/>
                  <a:gd name="connsiteX8" fmla="*/ 304837 w 484645"/>
                  <a:gd name="connsiteY8" fmla="*/ 216122 h 425040"/>
                  <a:gd name="connsiteX9" fmla="*/ 304837 w 484645"/>
                  <a:gd name="connsiteY9" fmla="*/ 270097 h 425040"/>
                  <a:gd name="connsiteX10" fmla="*/ 320712 w 484645"/>
                  <a:gd name="connsiteY10" fmla="*/ 349472 h 425040"/>
                  <a:gd name="connsiteX11" fmla="*/ 260387 w 484645"/>
                  <a:gd name="connsiteY11" fmla="*/ 422497 h 425040"/>
                  <a:gd name="connsiteX12" fmla="*/ 174662 w 484645"/>
                  <a:gd name="connsiteY12" fmla="*/ 400272 h 4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645" h="425040">
                    <a:moveTo>
                      <a:pt x="174662" y="400272"/>
                    </a:moveTo>
                    <a:cubicBezTo>
                      <a:pt x="150849" y="392864"/>
                      <a:pt x="135504" y="405034"/>
                      <a:pt x="117512" y="378047"/>
                    </a:cubicBezTo>
                    <a:cubicBezTo>
                      <a:pt x="99520" y="351060"/>
                      <a:pt x="86291" y="281739"/>
                      <a:pt x="66712" y="238347"/>
                    </a:cubicBezTo>
                    <a:cubicBezTo>
                      <a:pt x="47133" y="194955"/>
                      <a:pt x="-1550" y="157384"/>
                      <a:pt x="37" y="117697"/>
                    </a:cubicBezTo>
                    <a:cubicBezTo>
                      <a:pt x="1624" y="78010"/>
                      <a:pt x="33904" y="5514"/>
                      <a:pt x="76237" y="222"/>
                    </a:cubicBezTo>
                    <a:cubicBezTo>
                      <a:pt x="118570" y="-5070"/>
                      <a:pt x="254037" y="85947"/>
                      <a:pt x="254037" y="85947"/>
                    </a:cubicBezTo>
                    <a:cubicBezTo>
                      <a:pt x="319654" y="117697"/>
                      <a:pt x="437658" y="157385"/>
                      <a:pt x="469937" y="190722"/>
                    </a:cubicBezTo>
                    <a:cubicBezTo>
                      <a:pt x="502216" y="224059"/>
                      <a:pt x="475229" y="281739"/>
                      <a:pt x="447712" y="285972"/>
                    </a:cubicBezTo>
                    <a:cubicBezTo>
                      <a:pt x="420195" y="290205"/>
                      <a:pt x="328649" y="218768"/>
                      <a:pt x="304837" y="216122"/>
                    </a:cubicBezTo>
                    <a:cubicBezTo>
                      <a:pt x="281025" y="213476"/>
                      <a:pt x="302191" y="247872"/>
                      <a:pt x="304837" y="270097"/>
                    </a:cubicBezTo>
                    <a:cubicBezTo>
                      <a:pt x="307483" y="292322"/>
                      <a:pt x="328120" y="324072"/>
                      <a:pt x="320712" y="349472"/>
                    </a:cubicBezTo>
                    <a:cubicBezTo>
                      <a:pt x="313304" y="374872"/>
                      <a:pt x="281554" y="411914"/>
                      <a:pt x="260387" y="422497"/>
                    </a:cubicBezTo>
                    <a:cubicBezTo>
                      <a:pt x="239220" y="433080"/>
                      <a:pt x="198475" y="407680"/>
                      <a:pt x="174662" y="40027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00E92330-A195-5D4E-B2D3-BAFD42A29751}"/>
                  </a:ext>
                </a:extLst>
              </p:cNvPr>
              <p:cNvSpPr/>
              <p:nvPr/>
            </p:nvSpPr>
            <p:spPr>
              <a:xfrm>
                <a:off x="8554792" y="3952822"/>
                <a:ext cx="568380" cy="231452"/>
              </a:xfrm>
              <a:custGeom>
                <a:avLst/>
                <a:gdLst>
                  <a:gd name="connsiteX0" fmla="*/ 560633 w 568380"/>
                  <a:gd name="connsiteY0" fmla="*/ 225478 h 231452"/>
                  <a:gd name="connsiteX1" fmla="*/ 351083 w 568380"/>
                  <a:gd name="connsiteY1" fmla="*/ 200078 h 231452"/>
                  <a:gd name="connsiteX2" fmla="*/ 265358 w 568380"/>
                  <a:gd name="connsiteY2" fmla="*/ 158803 h 231452"/>
                  <a:gd name="connsiteX3" fmla="*/ 179633 w 568380"/>
                  <a:gd name="connsiteY3" fmla="*/ 88953 h 231452"/>
                  <a:gd name="connsiteX4" fmla="*/ 62158 w 568380"/>
                  <a:gd name="connsiteY4" fmla="*/ 88953 h 231452"/>
                  <a:gd name="connsiteX5" fmla="*/ 1833 w 568380"/>
                  <a:gd name="connsiteY5" fmla="*/ 28628 h 231452"/>
                  <a:gd name="connsiteX6" fmla="*/ 128833 w 568380"/>
                  <a:gd name="connsiteY6" fmla="*/ 53 h 231452"/>
                  <a:gd name="connsiteX7" fmla="*/ 198683 w 568380"/>
                  <a:gd name="connsiteY7" fmla="*/ 34978 h 231452"/>
                  <a:gd name="connsiteX8" fmla="*/ 306633 w 568380"/>
                  <a:gd name="connsiteY8" fmla="*/ 12753 h 231452"/>
                  <a:gd name="connsiteX9" fmla="*/ 433633 w 568380"/>
                  <a:gd name="connsiteY9" fmla="*/ 28628 h 231452"/>
                  <a:gd name="connsiteX10" fmla="*/ 513008 w 568380"/>
                  <a:gd name="connsiteY10" fmla="*/ 82603 h 231452"/>
                  <a:gd name="connsiteX11" fmla="*/ 560633 w 568380"/>
                  <a:gd name="connsiteY11" fmla="*/ 225478 h 2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8380" h="231452">
                    <a:moveTo>
                      <a:pt x="560633" y="225478"/>
                    </a:moveTo>
                    <a:cubicBezTo>
                      <a:pt x="533646" y="245057"/>
                      <a:pt x="400295" y="211190"/>
                      <a:pt x="351083" y="200078"/>
                    </a:cubicBezTo>
                    <a:cubicBezTo>
                      <a:pt x="301871" y="188966"/>
                      <a:pt x="293933" y="177324"/>
                      <a:pt x="265358" y="158803"/>
                    </a:cubicBezTo>
                    <a:cubicBezTo>
                      <a:pt x="236783" y="140282"/>
                      <a:pt x="213500" y="100595"/>
                      <a:pt x="179633" y="88953"/>
                    </a:cubicBezTo>
                    <a:cubicBezTo>
                      <a:pt x="145766" y="77311"/>
                      <a:pt x="91791" y="99007"/>
                      <a:pt x="62158" y="88953"/>
                    </a:cubicBezTo>
                    <a:cubicBezTo>
                      <a:pt x="32525" y="78899"/>
                      <a:pt x="-9279" y="43444"/>
                      <a:pt x="1833" y="28628"/>
                    </a:cubicBezTo>
                    <a:cubicBezTo>
                      <a:pt x="12945" y="13812"/>
                      <a:pt x="96025" y="-1005"/>
                      <a:pt x="128833" y="53"/>
                    </a:cubicBezTo>
                    <a:cubicBezTo>
                      <a:pt x="161641" y="1111"/>
                      <a:pt x="169050" y="32861"/>
                      <a:pt x="198683" y="34978"/>
                    </a:cubicBezTo>
                    <a:cubicBezTo>
                      <a:pt x="228316" y="37095"/>
                      <a:pt x="267475" y="13811"/>
                      <a:pt x="306633" y="12753"/>
                    </a:cubicBezTo>
                    <a:cubicBezTo>
                      <a:pt x="345791" y="11695"/>
                      <a:pt x="399237" y="16986"/>
                      <a:pt x="433633" y="28628"/>
                    </a:cubicBezTo>
                    <a:cubicBezTo>
                      <a:pt x="468029" y="40270"/>
                      <a:pt x="488666" y="54028"/>
                      <a:pt x="513008" y="82603"/>
                    </a:cubicBezTo>
                    <a:cubicBezTo>
                      <a:pt x="537350" y="111178"/>
                      <a:pt x="587620" y="205899"/>
                      <a:pt x="560633" y="2254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A074EB1F-8398-2D49-9D73-4FA7FFF6B887}"/>
                  </a:ext>
                </a:extLst>
              </p:cNvPr>
              <p:cNvSpPr/>
              <p:nvPr/>
            </p:nvSpPr>
            <p:spPr>
              <a:xfrm>
                <a:off x="9867862" y="4008534"/>
                <a:ext cx="604920" cy="265932"/>
              </a:xfrm>
              <a:custGeom>
                <a:avLst/>
                <a:gdLst>
                  <a:gd name="connsiteX0" fmla="*/ 6388 w 604920"/>
                  <a:gd name="connsiteY0" fmla="*/ 163416 h 265932"/>
                  <a:gd name="connsiteX1" fmla="*/ 88938 w 604920"/>
                  <a:gd name="connsiteY1" fmla="*/ 128491 h 265932"/>
                  <a:gd name="connsiteX2" fmla="*/ 139738 w 604920"/>
                  <a:gd name="connsiteY2" fmla="*/ 93566 h 265932"/>
                  <a:gd name="connsiteX3" fmla="*/ 228638 w 604920"/>
                  <a:gd name="connsiteY3" fmla="*/ 49116 h 265932"/>
                  <a:gd name="connsiteX4" fmla="*/ 314363 w 604920"/>
                  <a:gd name="connsiteY4" fmla="*/ 1491 h 265932"/>
                  <a:gd name="connsiteX5" fmla="*/ 447713 w 604920"/>
                  <a:gd name="connsiteY5" fmla="*/ 14191 h 265932"/>
                  <a:gd name="connsiteX6" fmla="*/ 590588 w 604920"/>
                  <a:gd name="connsiteY6" fmla="*/ 36416 h 265932"/>
                  <a:gd name="connsiteX7" fmla="*/ 590588 w 604920"/>
                  <a:gd name="connsiteY7" fmla="*/ 195166 h 265932"/>
                  <a:gd name="connsiteX8" fmla="*/ 508038 w 604920"/>
                  <a:gd name="connsiteY8" fmla="*/ 261841 h 265932"/>
                  <a:gd name="connsiteX9" fmla="*/ 409613 w 604920"/>
                  <a:gd name="connsiteY9" fmla="*/ 258666 h 265932"/>
                  <a:gd name="connsiteX10" fmla="*/ 308013 w 604920"/>
                  <a:gd name="connsiteY10" fmla="*/ 258666 h 265932"/>
                  <a:gd name="connsiteX11" fmla="*/ 177838 w 604920"/>
                  <a:gd name="connsiteY11" fmla="*/ 233266 h 265932"/>
                  <a:gd name="connsiteX12" fmla="*/ 95288 w 604920"/>
                  <a:gd name="connsiteY12" fmla="*/ 249141 h 265932"/>
                  <a:gd name="connsiteX13" fmla="*/ 15913 w 604920"/>
                  <a:gd name="connsiteY13" fmla="*/ 236441 h 265932"/>
                  <a:gd name="connsiteX14" fmla="*/ 6388 w 604920"/>
                  <a:gd name="connsiteY14" fmla="*/ 163416 h 26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920" h="265932">
                    <a:moveTo>
                      <a:pt x="6388" y="163416"/>
                    </a:moveTo>
                    <a:cubicBezTo>
                      <a:pt x="18559" y="145424"/>
                      <a:pt x="66713" y="140133"/>
                      <a:pt x="88938" y="128491"/>
                    </a:cubicBezTo>
                    <a:cubicBezTo>
                      <a:pt x="111163" y="116849"/>
                      <a:pt x="116455" y="106795"/>
                      <a:pt x="139738" y="93566"/>
                    </a:cubicBezTo>
                    <a:cubicBezTo>
                      <a:pt x="163021" y="80337"/>
                      <a:pt x="199534" y="64462"/>
                      <a:pt x="228638" y="49116"/>
                    </a:cubicBezTo>
                    <a:cubicBezTo>
                      <a:pt x="257742" y="33770"/>
                      <a:pt x="277851" y="7312"/>
                      <a:pt x="314363" y="1491"/>
                    </a:cubicBezTo>
                    <a:cubicBezTo>
                      <a:pt x="350875" y="-4330"/>
                      <a:pt x="401676" y="8370"/>
                      <a:pt x="447713" y="14191"/>
                    </a:cubicBezTo>
                    <a:cubicBezTo>
                      <a:pt x="493750" y="20012"/>
                      <a:pt x="566776" y="6254"/>
                      <a:pt x="590588" y="36416"/>
                    </a:cubicBezTo>
                    <a:cubicBezTo>
                      <a:pt x="614400" y="66578"/>
                      <a:pt x="604346" y="157595"/>
                      <a:pt x="590588" y="195166"/>
                    </a:cubicBezTo>
                    <a:cubicBezTo>
                      <a:pt x="576830" y="232737"/>
                      <a:pt x="538201" y="251258"/>
                      <a:pt x="508038" y="261841"/>
                    </a:cubicBezTo>
                    <a:cubicBezTo>
                      <a:pt x="477876" y="272424"/>
                      <a:pt x="442950" y="259195"/>
                      <a:pt x="409613" y="258666"/>
                    </a:cubicBezTo>
                    <a:cubicBezTo>
                      <a:pt x="376276" y="258137"/>
                      <a:pt x="346642" y="262899"/>
                      <a:pt x="308013" y="258666"/>
                    </a:cubicBezTo>
                    <a:cubicBezTo>
                      <a:pt x="269384" y="254433"/>
                      <a:pt x="213292" y="234853"/>
                      <a:pt x="177838" y="233266"/>
                    </a:cubicBezTo>
                    <a:cubicBezTo>
                      <a:pt x="142384" y="231679"/>
                      <a:pt x="122275" y="248612"/>
                      <a:pt x="95288" y="249141"/>
                    </a:cubicBezTo>
                    <a:cubicBezTo>
                      <a:pt x="68301" y="249670"/>
                      <a:pt x="31259" y="248612"/>
                      <a:pt x="15913" y="236441"/>
                    </a:cubicBezTo>
                    <a:cubicBezTo>
                      <a:pt x="567" y="224270"/>
                      <a:pt x="-5783" y="181408"/>
                      <a:pt x="6388" y="16341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E480FCB-B8D4-CD43-BF32-053A56335B85}"/>
                </a:ext>
              </a:extLst>
            </p:cNvPr>
            <p:cNvGrpSpPr/>
            <p:nvPr/>
          </p:nvGrpSpPr>
          <p:grpSpPr>
            <a:xfrm>
              <a:off x="9912651" y="4226780"/>
              <a:ext cx="1763476" cy="1392605"/>
              <a:chOff x="9794070" y="2954922"/>
              <a:chExt cx="1763476" cy="1392605"/>
            </a:xfrm>
          </p:grpSpPr>
          <p:sp>
            <p:nvSpPr>
              <p:cNvPr id="42" name="Freeform 41">
                <a:extLst>
                  <a:ext uri="{FF2B5EF4-FFF2-40B4-BE49-F238E27FC236}">
                    <a16:creationId xmlns:a16="http://schemas.microsoft.com/office/drawing/2014/main" id="{105E4AB3-A646-864F-93B4-0BADF55BA81E}"/>
                  </a:ext>
                </a:extLst>
              </p:cNvPr>
              <p:cNvSpPr/>
              <p:nvPr/>
            </p:nvSpPr>
            <p:spPr>
              <a:xfrm>
                <a:off x="10665584" y="2954922"/>
                <a:ext cx="197305" cy="318024"/>
              </a:xfrm>
              <a:custGeom>
                <a:avLst/>
                <a:gdLst>
                  <a:gd name="connsiteX0" fmla="*/ 5591 w 197305"/>
                  <a:gd name="connsiteY0" fmla="*/ 312153 h 318024"/>
                  <a:gd name="connsiteX1" fmla="*/ 97666 w 197305"/>
                  <a:gd name="connsiteY1" fmla="*/ 302628 h 318024"/>
                  <a:gd name="connsiteX2" fmla="*/ 167516 w 197305"/>
                  <a:gd name="connsiteY2" fmla="*/ 201028 h 318024"/>
                  <a:gd name="connsiteX3" fmla="*/ 192916 w 197305"/>
                  <a:gd name="connsiteY3" fmla="*/ 118478 h 318024"/>
                  <a:gd name="connsiteX4" fmla="*/ 81791 w 197305"/>
                  <a:gd name="connsiteY4" fmla="*/ 1003 h 318024"/>
                  <a:gd name="connsiteX5" fmla="*/ 34166 w 197305"/>
                  <a:gd name="connsiteY5" fmla="*/ 64503 h 318024"/>
                  <a:gd name="connsiteX6" fmla="*/ 88141 w 197305"/>
                  <a:gd name="connsiteY6" fmla="*/ 112128 h 318024"/>
                  <a:gd name="connsiteX7" fmla="*/ 72266 w 197305"/>
                  <a:gd name="connsiteY7" fmla="*/ 178803 h 318024"/>
                  <a:gd name="connsiteX8" fmla="*/ 18291 w 197305"/>
                  <a:gd name="connsiteY8" fmla="*/ 248653 h 318024"/>
                  <a:gd name="connsiteX9" fmla="*/ 5591 w 197305"/>
                  <a:gd name="connsiteY9" fmla="*/ 312153 h 31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05" h="318024">
                    <a:moveTo>
                      <a:pt x="5591" y="312153"/>
                    </a:moveTo>
                    <a:cubicBezTo>
                      <a:pt x="18820" y="321149"/>
                      <a:pt x="70679" y="321149"/>
                      <a:pt x="97666" y="302628"/>
                    </a:cubicBezTo>
                    <a:cubicBezTo>
                      <a:pt x="124653" y="284107"/>
                      <a:pt x="151641" y="231720"/>
                      <a:pt x="167516" y="201028"/>
                    </a:cubicBezTo>
                    <a:cubicBezTo>
                      <a:pt x="183391" y="170336"/>
                      <a:pt x="207203" y="151815"/>
                      <a:pt x="192916" y="118478"/>
                    </a:cubicBezTo>
                    <a:cubicBezTo>
                      <a:pt x="178629" y="85141"/>
                      <a:pt x="108249" y="9999"/>
                      <a:pt x="81791" y="1003"/>
                    </a:cubicBezTo>
                    <a:cubicBezTo>
                      <a:pt x="55333" y="-7993"/>
                      <a:pt x="33108" y="45982"/>
                      <a:pt x="34166" y="64503"/>
                    </a:cubicBezTo>
                    <a:cubicBezTo>
                      <a:pt x="35224" y="83024"/>
                      <a:pt x="81791" y="93078"/>
                      <a:pt x="88141" y="112128"/>
                    </a:cubicBezTo>
                    <a:cubicBezTo>
                      <a:pt x="94491" y="131178"/>
                      <a:pt x="83908" y="156049"/>
                      <a:pt x="72266" y="178803"/>
                    </a:cubicBezTo>
                    <a:cubicBezTo>
                      <a:pt x="60624" y="201557"/>
                      <a:pt x="31520" y="230132"/>
                      <a:pt x="18291" y="248653"/>
                    </a:cubicBezTo>
                    <a:cubicBezTo>
                      <a:pt x="5062" y="267174"/>
                      <a:pt x="-7638" y="303157"/>
                      <a:pt x="5591" y="3121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DF8A4D5E-F1F3-9F4C-AA6F-F45CF03390B3}"/>
                  </a:ext>
                </a:extLst>
              </p:cNvPr>
              <p:cNvSpPr/>
              <p:nvPr/>
            </p:nvSpPr>
            <p:spPr>
              <a:xfrm>
                <a:off x="11108761" y="3915118"/>
                <a:ext cx="448785" cy="190164"/>
              </a:xfrm>
              <a:custGeom>
                <a:avLst/>
                <a:gdLst>
                  <a:gd name="connsiteX0" fmla="*/ 83114 w 448785"/>
                  <a:gd name="connsiteY0" fmla="*/ 190157 h 190164"/>
                  <a:gd name="connsiteX1" fmla="*/ 165664 w 448785"/>
                  <a:gd name="connsiteY1" fmla="*/ 152057 h 190164"/>
                  <a:gd name="connsiteX2" fmla="*/ 260914 w 448785"/>
                  <a:gd name="connsiteY2" fmla="*/ 158407 h 190164"/>
                  <a:gd name="connsiteX3" fmla="*/ 337114 w 448785"/>
                  <a:gd name="connsiteY3" fmla="*/ 136182 h 190164"/>
                  <a:gd name="connsiteX4" fmla="*/ 400614 w 448785"/>
                  <a:gd name="connsiteY4" fmla="*/ 79032 h 190164"/>
                  <a:gd name="connsiteX5" fmla="*/ 448239 w 448785"/>
                  <a:gd name="connsiteY5" fmla="*/ 15532 h 190164"/>
                  <a:gd name="connsiteX6" fmla="*/ 368864 w 448785"/>
                  <a:gd name="connsiteY6" fmla="*/ 2832 h 190164"/>
                  <a:gd name="connsiteX7" fmla="*/ 308539 w 448785"/>
                  <a:gd name="connsiteY7" fmla="*/ 31407 h 190164"/>
                  <a:gd name="connsiteX8" fmla="*/ 270439 w 448785"/>
                  <a:gd name="connsiteY8" fmla="*/ 2832 h 190164"/>
                  <a:gd name="connsiteX9" fmla="*/ 197414 w 448785"/>
                  <a:gd name="connsiteY9" fmla="*/ 2832 h 190164"/>
                  <a:gd name="connsiteX10" fmla="*/ 98989 w 448785"/>
                  <a:gd name="connsiteY10" fmla="*/ 18707 h 190164"/>
                  <a:gd name="connsiteX11" fmla="*/ 38664 w 448785"/>
                  <a:gd name="connsiteY11" fmla="*/ 126657 h 190164"/>
                  <a:gd name="connsiteX12" fmla="*/ 564 w 448785"/>
                  <a:gd name="connsiteY12" fmla="*/ 155232 h 190164"/>
                  <a:gd name="connsiteX13" fmla="*/ 83114 w 448785"/>
                  <a:gd name="connsiteY13" fmla="*/ 190157 h 19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785" h="190164">
                    <a:moveTo>
                      <a:pt x="83114" y="190157"/>
                    </a:moveTo>
                    <a:cubicBezTo>
                      <a:pt x="110631" y="189628"/>
                      <a:pt x="136031" y="157349"/>
                      <a:pt x="165664" y="152057"/>
                    </a:cubicBezTo>
                    <a:cubicBezTo>
                      <a:pt x="195297" y="146765"/>
                      <a:pt x="232339" y="161053"/>
                      <a:pt x="260914" y="158407"/>
                    </a:cubicBezTo>
                    <a:cubicBezTo>
                      <a:pt x="289489" y="155761"/>
                      <a:pt x="313831" y="149411"/>
                      <a:pt x="337114" y="136182"/>
                    </a:cubicBezTo>
                    <a:cubicBezTo>
                      <a:pt x="360397" y="122953"/>
                      <a:pt x="382093" y="99140"/>
                      <a:pt x="400614" y="79032"/>
                    </a:cubicBezTo>
                    <a:cubicBezTo>
                      <a:pt x="419135" y="58924"/>
                      <a:pt x="453531" y="28232"/>
                      <a:pt x="448239" y="15532"/>
                    </a:cubicBezTo>
                    <a:cubicBezTo>
                      <a:pt x="442947" y="2832"/>
                      <a:pt x="392147" y="186"/>
                      <a:pt x="368864" y="2832"/>
                    </a:cubicBezTo>
                    <a:cubicBezTo>
                      <a:pt x="345581" y="5478"/>
                      <a:pt x="324943" y="31407"/>
                      <a:pt x="308539" y="31407"/>
                    </a:cubicBezTo>
                    <a:cubicBezTo>
                      <a:pt x="292135" y="31407"/>
                      <a:pt x="288960" y="7595"/>
                      <a:pt x="270439" y="2832"/>
                    </a:cubicBezTo>
                    <a:cubicBezTo>
                      <a:pt x="251918" y="-1931"/>
                      <a:pt x="225989" y="186"/>
                      <a:pt x="197414" y="2832"/>
                    </a:cubicBezTo>
                    <a:cubicBezTo>
                      <a:pt x="168839" y="5478"/>
                      <a:pt x="125447" y="-1931"/>
                      <a:pt x="98989" y="18707"/>
                    </a:cubicBezTo>
                    <a:cubicBezTo>
                      <a:pt x="72531" y="39345"/>
                      <a:pt x="55068" y="103903"/>
                      <a:pt x="38664" y="126657"/>
                    </a:cubicBezTo>
                    <a:cubicBezTo>
                      <a:pt x="22260" y="149411"/>
                      <a:pt x="-4199" y="146765"/>
                      <a:pt x="564" y="155232"/>
                    </a:cubicBezTo>
                    <a:cubicBezTo>
                      <a:pt x="5327" y="163699"/>
                      <a:pt x="55597" y="190686"/>
                      <a:pt x="83114" y="1901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F65637A8-FF83-8C42-8B27-307B8BF11394}"/>
                  </a:ext>
                </a:extLst>
              </p:cNvPr>
              <p:cNvSpPr/>
              <p:nvPr/>
            </p:nvSpPr>
            <p:spPr>
              <a:xfrm>
                <a:off x="10302007" y="3862094"/>
                <a:ext cx="229526" cy="322721"/>
              </a:xfrm>
              <a:custGeom>
                <a:avLst/>
                <a:gdLst>
                  <a:gd name="connsiteX0" fmla="*/ 175493 w 229526"/>
                  <a:gd name="connsiteY0" fmla="*/ 322556 h 322721"/>
                  <a:gd name="connsiteX1" fmla="*/ 229468 w 229526"/>
                  <a:gd name="connsiteY1" fmla="*/ 274931 h 322721"/>
                  <a:gd name="connsiteX2" fmla="*/ 185018 w 229526"/>
                  <a:gd name="connsiteY2" fmla="*/ 141581 h 322721"/>
                  <a:gd name="connsiteX3" fmla="*/ 140568 w 229526"/>
                  <a:gd name="connsiteY3" fmla="*/ 78081 h 322721"/>
                  <a:gd name="connsiteX4" fmla="*/ 67543 w 229526"/>
                  <a:gd name="connsiteY4" fmla="*/ 5056 h 322721"/>
                  <a:gd name="connsiteX5" fmla="*/ 23093 w 229526"/>
                  <a:gd name="connsiteY5" fmla="*/ 14581 h 322721"/>
                  <a:gd name="connsiteX6" fmla="*/ 868 w 229526"/>
                  <a:gd name="connsiteY6" fmla="*/ 81256 h 322721"/>
                  <a:gd name="connsiteX7" fmla="*/ 51668 w 229526"/>
                  <a:gd name="connsiteY7" fmla="*/ 182856 h 322721"/>
                  <a:gd name="connsiteX8" fmla="*/ 80243 w 229526"/>
                  <a:gd name="connsiteY8" fmla="*/ 198731 h 322721"/>
                  <a:gd name="connsiteX9" fmla="*/ 115168 w 229526"/>
                  <a:gd name="connsiteY9" fmla="*/ 287631 h 322721"/>
                  <a:gd name="connsiteX10" fmla="*/ 175493 w 229526"/>
                  <a:gd name="connsiteY10" fmla="*/ 322556 h 3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526" h="322721">
                    <a:moveTo>
                      <a:pt x="175493" y="322556"/>
                    </a:moveTo>
                    <a:cubicBezTo>
                      <a:pt x="194543" y="320439"/>
                      <a:pt x="227881" y="305093"/>
                      <a:pt x="229468" y="274931"/>
                    </a:cubicBezTo>
                    <a:cubicBezTo>
                      <a:pt x="231055" y="244769"/>
                      <a:pt x="199835" y="174389"/>
                      <a:pt x="185018" y="141581"/>
                    </a:cubicBezTo>
                    <a:cubicBezTo>
                      <a:pt x="170201" y="108773"/>
                      <a:pt x="160147" y="100835"/>
                      <a:pt x="140568" y="78081"/>
                    </a:cubicBezTo>
                    <a:cubicBezTo>
                      <a:pt x="120989" y="55327"/>
                      <a:pt x="87122" y="15639"/>
                      <a:pt x="67543" y="5056"/>
                    </a:cubicBezTo>
                    <a:cubicBezTo>
                      <a:pt x="47964" y="-5527"/>
                      <a:pt x="34205" y="1881"/>
                      <a:pt x="23093" y="14581"/>
                    </a:cubicBezTo>
                    <a:cubicBezTo>
                      <a:pt x="11981" y="27281"/>
                      <a:pt x="-3894" y="53210"/>
                      <a:pt x="868" y="81256"/>
                    </a:cubicBezTo>
                    <a:cubicBezTo>
                      <a:pt x="5630" y="109302"/>
                      <a:pt x="38439" y="163277"/>
                      <a:pt x="51668" y="182856"/>
                    </a:cubicBezTo>
                    <a:cubicBezTo>
                      <a:pt x="64897" y="202435"/>
                      <a:pt x="69660" y="181268"/>
                      <a:pt x="80243" y="198731"/>
                    </a:cubicBezTo>
                    <a:cubicBezTo>
                      <a:pt x="90826" y="216193"/>
                      <a:pt x="104585" y="269110"/>
                      <a:pt x="115168" y="287631"/>
                    </a:cubicBezTo>
                    <a:cubicBezTo>
                      <a:pt x="125751" y="306152"/>
                      <a:pt x="156443" y="324673"/>
                      <a:pt x="175493" y="32255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54B29B8C-26D8-FE48-B088-C3AC9C78AD35}"/>
                  </a:ext>
                </a:extLst>
              </p:cNvPr>
              <p:cNvSpPr/>
              <p:nvPr/>
            </p:nvSpPr>
            <p:spPr>
              <a:xfrm>
                <a:off x="9794070" y="3220959"/>
                <a:ext cx="448503" cy="176634"/>
              </a:xfrm>
              <a:custGeom>
                <a:avLst/>
                <a:gdLst>
                  <a:gd name="connsiteX0" fmla="*/ 448480 w 448503"/>
                  <a:gd name="connsiteY0" fmla="*/ 169941 h 176634"/>
                  <a:gd name="connsiteX1" fmla="*/ 394505 w 448503"/>
                  <a:gd name="connsiteY1" fmla="*/ 173116 h 176634"/>
                  <a:gd name="connsiteX2" fmla="*/ 327830 w 448503"/>
                  <a:gd name="connsiteY2" fmla="*/ 163591 h 176634"/>
                  <a:gd name="connsiteX3" fmla="*/ 251630 w 448503"/>
                  <a:gd name="connsiteY3" fmla="*/ 160416 h 176634"/>
                  <a:gd name="connsiteX4" fmla="*/ 165905 w 448503"/>
                  <a:gd name="connsiteY4" fmla="*/ 150891 h 176634"/>
                  <a:gd name="connsiteX5" fmla="*/ 70655 w 448503"/>
                  <a:gd name="connsiteY5" fmla="*/ 128666 h 176634"/>
                  <a:gd name="connsiteX6" fmla="*/ 805 w 448503"/>
                  <a:gd name="connsiteY6" fmla="*/ 87391 h 176634"/>
                  <a:gd name="connsiteX7" fmla="*/ 38905 w 448503"/>
                  <a:gd name="connsiteY7" fmla="*/ 30241 h 176634"/>
                  <a:gd name="connsiteX8" fmla="*/ 130980 w 448503"/>
                  <a:gd name="connsiteY8" fmla="*/ 1666 h 176634"/>
                  <a:gd name="connsiteX9" fmla="*/ 311955 w 448503"/>
                  <a:gd name="connsiteY9" fmla="*/ 77866 h 176634"/>
                  <a:gd name="connsiteX10" fmla="*/ 388155 w 448503"/>
                  <a:gd name="connsiteY10" fmla="*/ 100091 h 176634"/>
                  <a:gd name="connsiteX11" fmla="*/ 448480 w 448503"/>
                  <a:gd name="connsiteY11" fmla="*/ 169941 h 17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503" h="176634">
                    <a:moveTo>
                      <a:pt x="448480" y="169941"/>
                    </a:moveTo>
                    <a:cubicBezTo>
                      <a:pt x="449538" y="182112"/>
                      <a:pt x="414613" y="174174"/>
                      <a:pt x="394505" y="173116"/>
                    </a:cubicBezTo>
                    <a:cubicBezTo>
                      <a:pt x="374397" y="172058"/>
                      <a:pt x="351643" y="165708"/>
                      <a:pt x="327830" y="163591"/>
                    </a:cubicBezTo>
                    <a:cubicBezTo>
                      <a:pt x="304017" y="161474"/>
                      <a:pt x="278617" y="162533"/>
                      <a:pt x="251630" y="160416"/>
                    </a:cubicBezTo>
                    <a:cubicBezTo>
                      <a:pt x="224642" y="158299"/>
                      <a:pt x="196067" y="156183"/>
                      <a:pt x="165905" y="150891"/>
                    </a:cubicBezTo>
                    <a:cubicBezTo>
                      <a:pt x="135743" y="145599"/>
                      <a:pt x="98172" y="139249"/>
                      <a:pt x="70655" y="128666"/>
                    </a:cubicBezTo>
                    <a:cubicBezTo>
                      <a:pt x="43138" y="118083"/>
                      <a:pt x="6097" y="103795"/>
                      <a:pt x="805" y="87391"/>
                    </a:cubicBezTo>
                    <a:cubicBezTo>
                      <a:pt x="-4487" y="70987"/>
                      <a:pt x="17209" y="44528"/>
                      <a:pt x="38905" y="30241"/>
                    </a:cubicBezTo>
                    <a:cubicBezTo>
                      <a:pt x="60601" y="15953"/>
                      <a:pt x="85472" y="-6271"/>
                      <a:pt x="130980" y="1666"/>
                    </a:cubicBezTo>
                    <a:cubicBezTo>
                      <a:pt x="176488" y="9603"/>
                      <a:pt x="269092" y="61462"/>
                      <a:pt x="311955" y="77866"/>
                    </a:cubicBezTo>
                    <a:cubicBezTo>
                      <a:pt x="354817" y="94270"/>
                      <a:pt x="366988" y="89508"/>
                      <a:pt x="388155" y="100091"/>
                    </a:cubicBezTo>
                    <a:cubicBezTo>
                      <a:pt x="409322" y="110674"/>
                      <a:pt x="447422" y="157770"/>
                      <a:pt x="448480" y="16994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93BC8109-961B-AC41-9959-C036BF4965F3}"/>
                  </a:ext>
                </a:extLst>
              </p:cNvPr>
              <p:cNvSpPr/>
              <p:nvPr/>
            </p:nvSpPr>
            <p:spPr>
              <a:xfrm>
                <a:off x="9881430" y="4001630"/>
                <a:ext cx="342382" cy="177178"/>
              </a:xfrm>
              <a:custGeom>
                <a:avLst/>
                <a:gdLst>
                  <a:gd name="connsiteX0" fmla="*/ 335720 w 342382"/>
                  <a:gd name="connsiteY0" fmla="*/ 154445 h 177178"/>
                  <a:gd name="connsiteX1" fmla="*/ 205545 w 342382"/>
                  <a:gd name="connsiteY1" fmla="*/ 176670 h 177178"/>
                  <a:gd name="connsiteX2" fmla="*/ 151570 w 342382"/>
                  <a:gd name="connsiteY2" fmla="*/ 163970 h 177178"/>
                  <a:gd name="connsiteX3" fmla="*/ 34095 w 342382"/>
                  <a:gd name="connsiteY3" fmla="*/ 100470 h 177178"/>
                  <a:gd name="connsiteX4" fmla="*/ 2345 w 342382"/>
                  <a:gd name="connsiteY4" fmla="*/ 2045 h 177178"/>
                  <a:gd name="connsiteX5" fmla="*/ 84895 w 342382"/>
                  <a:gd name="connsiteY5" fmla="*/ 36970 h 177178"/>
                  <a:gd name="connsiteX6" fmla="*/ 199195 w 342382"/>
                  <a:gd name="connsiteY6" fmla="*/ 75070 h 177178"/>
                  <a:gd name="connsiteX7" fmla="*/ 307145 w 342382"/>
                  <a:gd name="connsiteY7" fmla="*/ 106820 h 177178"/>
                  <a:gd name="connsiteX8" fmla="*/ 335720 w 342382"/>
                  <a:gd name="connsiteY8" fmla="*/ 154445 h 17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382" h="177178">
                    <a:moveTo>
                      <a:pt x="335720" y="154445"/>
                    </a:moveTo>
                    <a:cubicBezTo>
                      <a:pt x="318787" y="166087"/>
                      <a:pt x="236237" y="175083"/>
                      <a:pt x="205545" y="176670"/>
                    </a:cubicBezTo>
                    <a:cubicBezTo>
                      <a:pt x="174853" y="178258"/>
                      <a:pt x="180145" y="176670"/>
                      <a:pt x="151570" y="163970"/>
                    </a:cubicBezTo>
                    <a:cubicBezTo>
                      <a:pt x="122995" y="151270"/>
                      <a:pt x="58966" y="127457"/>
                      <a:pt x="34095" y="100470"/>
                    </a:cubicBezTo>
                    <a:cubicBezTo>
                      <a:pt x="9224" y="73483"/>
                      <a:pt x="-6122" y="12628"/>
                      <a:pt x="2345" y="2045"/>
                    </a:cubicBezTo>
                    <a:cubicBezTo>
                      <a:pt x="10812" y="-8538"/>
                      <a:pt x="52087" y="24799"/>
                      <a:pt x="84895" y="36970"/>
                    </a:cubicBezTo>
                    <a:cubicBezTo>
                      <a:pt x="117703" y="49141"/>
                      <a:pt x="162153" y="63428"/>
                      <a:pt x="199195" y="75070"/>
                    </a:cubicBezTo>
                    <a:cubicBezTo>
                      <a:pt x="236237" y="86712"/>
                      <a:pt x="279099" y="93062"/>
                      <a:pt x="307145" y="106820"/>
                    </a:cubicBezTo>
                    <a:cubicBezTo>
                      <a:pt x="335191" y="120578"/>
                      <a:pt x="352653" y="142803"/>
                      <a:pt x="335720" y="15444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0DC78837-DBFC-464E-857C-81D1258E43AE}"/>
                  </a:ext>
                </a:extLst>
              </p:cNvPr>
              <p:cNvSpPr/>
              <p:nvPr/>
            </p:nvSpPr>
            <p:spPr>
              <a:xfrm>
                <a:off x="10910741" y="4120074"/>
                <a:ext cx="515389" cy="227453"/>
              </a:xfrm>
              <a:custGeom>
                <a:avLst/>
                <a:gdLst>
                  <a:gd name="connsiteX0" fmla="*/ 4909 w 515389"/>
                  <a:gd name="connsiteY0" fmla="*/ 223326 h 227453"/>
                  <a:gd name="connsiteX1" fmla="*/ 119209 w 515389"/>
                  <a:gd name="connsiteY1" fmla="*/ 204276 h 227453"/>
                  <a:gd name="connsiteX2" fmla="*/ 230334 w 515389"/>
                  <a:gd name="connsiteY2" fmla="*/ 172526 h 227453"/>
                  <a:gd name="connsiteX3" fmla="*/ 322409 w 515389"/>
                  <a:gd name="connsiteY3" fmla="*/ 166176 h 227453"/>
                  <a:gd name="connsiteX4" fmla="*/ 404959 w 515389"/>
                  <a:gd name="connsiteY4" fmla="*/ 131251 h 227453"/>
                  <a:gd name="connsiteX5" fmla="*/ 512909 w 515389"/>
                  <a:gd name="connsiteY5" fmla="*/ 89976 h 227453"/>
                  <a:gd name="connsiteX6" fmla="*/ 468459 w 515389"/>
                  <a:gd name="connsiteY6" fmla="*/ 64576 h 227453"/>
                  <a:gd name="connsiteX7" fmla="*/ 331934 w 515389"/>
                  <a:gd name="connsiteY7" fmla="*/ 36001 h 227453"/>
                  <a:gd name="connsiteX8" fmla="*/ 297009 w 515389"/>
                  <a:gd name="connsiteY8" fmla="*/ 20126 h 227453"/>
                  <a:gd name="connsiteX9" fmla="*/ 185884 w 515389"/>
                  <a:gd name="connsiteY9" fmla="*/ 7426 h 227453"/>
                  <a:gd name="connsiteX10" fmla="*/ 128734 w 515389"/>
                  <a:gd name="connsiteY10" fmla="*/ 4251 h 227453"/>
                  <a:gd name="connsiteX11" fmla="*/ 90634 w 515389"/>
                  <a:gd name="connsiteY11" fmla="*/ 67751 h 227453"/>
                  <a:gd name="connsiteX12" fmla="*/ 27134 w 515389"/>
                  <a:gd name="connsiteY12" fmla="*/ 121726 h 227453"/>
                  <a:gd name="connsiteX13" fmla="*/ 4909 w 515389"/>
                  <a:gd name="connsiteY13" fmla="*/ 223326 h 22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389" h="227453">
                    <a:moveTo>
                      <a:pt x="4909" y="223326"/>
                    </a:moveTo>
                    <a:cubicBezTo>
                      <a:pt x="20255" y="237084"/>
                      <a:pt x="81638" y="212743"/>
                      <a:pt x="119209" y="204276"/>
                    </a:cubicBezTo>
                    <a:cubicBezTo>
                      <a:pt x="156780" y="195809"/>
                      <a:pt x="196467" y="178876"/>
                      <a:pt x="230334" y="172526"/>
                    </a:cubicBezTo>
                    <a:cubicBezTo>
                      <a:pt x="264201" y="166176"/>
                      <a:pt x="293305" y="173055"/>
                      <a:pt x="322409" y="166176"/>
                    </a:cubicBezTo>
                    <a:cubicBezTo>
                      <a:pt x="351513" y="159297"/>
                      <a:pt x="373209" y="143951"/>
                      <a:pt x="404959" y="131251"/>
                    </a:cubicBezTo>
                    <a:cubicBezTo>
                      <a:pt x="436709" y="118551"/>
                      <a:pt x="502326" y="101088"/>
                      <a:pt x="512909" y="89976"/>
                    </a:cubicBezTo>
                    <a:cubicBezTo>
                      <a:pt x="523492" y="78864"/>
                      <a:pt x="498622" y="73572"/>
                      <a:pt x="468459" y="64576"/>
                    </a:cubicBezTo>
                    <a:cubicBezTo>
                      <a:pt x="438297" y="55580"/>
                      <a:pt x="360509" y="43409"/>
                      <a:pt x="331934" y="36001"/>
                    </a:cubicBezTo>
                    <a:cubicBezTo>
                      <a:pt x="303359" y="28593"/>
                      <a:pt x="321351" y="24888"/>
                      <a:pt x="297009" y="20126"/>
                    </a:cubicBezTo>
                    <a:cubicBezTo>
                      <a:pt x="272667" y="15364"/>
                      <a:pt x="213930" y="10072"/>
                      <a:pt x="185884" y="7426"/>
                    </a:cubicBezTo>
                    <a:cubicBezTo>
                      <a:pt x="157838" y="4780"/>
                      <a:pt x="144609" y="-5803"/>
                      <a:pt x="128734" y="4251"/>
                    </a:cubicBezTo>
                    <a:cubicBezTo>
                      <a:pt x="112859" y="14305"/>
                      <a:pt x="107567" y="48172"/>
                      <a:pt x="90634" y="67751"/>
                    </a:cubicBezTo>
                    <a:cubicBezTo>
                      <a:pt x="73701" y="87330"/>
                      <a:pt x="40363" y="100559"/>
                      <a:pt x="27134" y="121726"/>
                    </a:cubicBezTo>
                    <a:cubicBezTo>
                      <a:pt x="13905" y="142893"/>
                      <a:pt x="-10437" y="209568"/>
                      <a:pt x="4909" y="22332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29B62CA1-0111-C246-969F-EA42E8395202}"/>
                  </a:ext>
                </a:extLst>
              </p:cNvPr>
              <p:cNvSpPr/>
              <p:nvPr/>
            </p:nvSpPr>
            <p:spPr>
              <a:xfrm>
                <a:off x="10886825" y="3383531"/>
                <a:ext cx="302358" cy="204283"/>
              </a:xfrm>
              <a:custGeom>
                <a:avLst/>
                <a:gdLst>
                  <a:gd name="connsiteX0" fmla="*/ 3425 w 302358"/>
                  <a:gd name="connsiteY0" fmla="*/ 102619 h 204283"/>
                  <a:gd name="connsiteX1" fmla="*/ 22475 w 302358"/>
                  <a:gd name="connsiteY1" fmla="*/ 26419 h 204283"/>
                  <a:gd name="connsiteX2" fmla="*/ 146300 w 302358"/>
                  <a:gd name="connsiteY2" fmla="*/ 13719 h 204283"/>
                  <a:gd name="connsiteX3" fmla="*/ 190750 w 302358"/>
                  <a:gd name="connsiteY3" fmla="*/ 1019 h 204283"/>
                  <a:gd name="connsiteX4" fmla="*/ 266950 w 302358"/>
                  <a:gd name="connsiteY4" fmla="*/ 42294 h 204283"/>
                  <a:gd name="connsiteX5" fmla="*/ 301875 w 302358"/>
                  <a:gd name="connsiteY5" fmla="*/ 99444 h 204283"/>
                  <a:gd name="connsiteX6" fmla="*/ 251075 w 302358"/>
                  <a:gd name="connsiteY6" fmla="*/ 131194 h 204283"/>
                  <a:gd name="connsiteX7" fmla="*/ 279650 w 302358"/>
                  <a:gd name="connsiteY7" fmla="*/ 166119 h 204283"/>
                  <a:gd name="connsiteX8" fmla="*/ 298700 w 302358"/>
                  <a:gd name="connsiteY8" fmla="*/ 204219 h 204283"/>
                  <a:gd name="connsiteX9" fmla="*/ 203450 w 302358"/>
                  <a:gd name="connsiteY9" fmla="*/ 175644 h 204283"/>
                  <a:gd name="connsiteX10" fmla="*/ 181225 w 302358"/>
                  <a:gd name="connsiteY10" fmla="*/ 191519 h 204283"/>
                  <a:gd name="connsiteX11" fmla="*/ 152650 w 302358"/>
                  <a:gd name="connsiteY11" fmla="*/ 201044 h 204283"/>
                  <a:gd name="connsiteX12" fmla="*/ 85975 w 302358"/>
                  <a:gd name="connsiteY12" fmla="*/ 150244 h 204283"/>
                  <a:gd name="connsiteX13" fmla="*/ 63750 w 302358"/>
                  <a:gd name="connsiteY13" fmla="*/ 108969 h 204283"/>
                  <a:gd name="connsiteX14" fmla="*/ 3425 w 302358"/>
                  <a:gd name="connsiteY14" fmla="*/ 102619 h 20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358" h="204283">
                    <a:moveTo>
                      <a:pt x="3425" y="102619"/>
                    </a:moveTo>
                    <a:cubicBezTo>
                      <a:pt x="-3454" y="88861"/>
                      <a:pt x="-1337" y="41236"/>
                      <a:pt x="22475" y="26419"/>
                    </a:cubicBezTo>
                    <a:cubicBezTo>
                      <a:pt x="46287" y="11602"/>
                      <a:pt x="118254" y="17952"/>
                      <a:pt x="146300" y="13719"/>
                    </a:cubicBezTo>
                    <a:cubicBezTo>
                      <a:pt x="174346" y="9486"/>
                      <a:pt x="170642" y="-3743"/>
                      <a:pt x="190750" y="1019"/>
                    </a:cubicBezTo>
                    <a:cubicBezTo>
                      <a:pt x="210858" y="5781"/>
                      <a:pt x="248429" y="25890"/>
                      <a:pt x="266950" y="42294"/>
                    </a:cubicBezTo>
                    <a:cubicBezTo>
                      <a:pt x="285471" y="58698"/>
                      <a:pt x="304521" y="84627"/>
                      <a:pt x="301875" y="99444"/>
                    </a:cubicBezTo>
                    <a:cubicBezTo>
                      <a:pt x="299229" y="114261"/>
                      <a:pt x="254779" y="120082"/>
                      <a:pt x="251075" y="131194"/>
                    </a:cubicBezTo>
                    <a:cubicBezTo>
                      <a:pt x="247371" y="142306"/>
                      <a:pt x="271713" y="153948"/>
                      <a:pt x="279650" y="166119"/>
                    </a:cubicBezTo>
                    <a:cubicBezTo>
                      <a:pt x="287587" y="178290"/>
                      <a:pt x="311400" y="202632"/>
                      <a:pt x="298700" y="204219"/>
                    </a:cubicBezTo>
                    <a:cubicBezTo>
                      <a:pt x="286000" y="205806"/>
                      <a:pt x="223029" y="177761"/>
                      <a:pt x="203450" y="175644"/>
                    </a:cubicBezTo>
                    <a:cubicBezTo>
                      <a:pt x="183871" y="173527"/>
                      <a:pt x="189692" y="187286"/>
                      <a:pt x="181225" y="191519"/>
                    </a:cubicBezTo>
                    <a:cubicBezTo>
                      <a:pt x="172758" y="195752"/>
                      <a:pt x="168525" y="207923"/>
                      <a:pt x="152650" y="201044"/>
                    </a:cubicBezTo>
                    <a:cubicBezTo>
                      <a:pt x="136775" y="194165"/>
                      <a:pt x="100792" y="165590"/>
                      <a:pt x="85975" y="150244"/>
                    </a:cubicBezTo>
                    <a:cubicBezTo>
                      <a:pt x="71158" y="134898"/>
                      <a:pt x="77508" y="117436"/>
                      <a:pt x="63750" y="108969"/>
                    </a:cubicBezTo>
                    <a:cubicBezTo>
                      <a:pt x="49992" y="100502"/>
                      <a:pt x="10304" y="116377"/>
                      <a:pt x="3425" y="10261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descr="A picture containing plant, flower&#10;&#10;Description automatically generated">
            <a:extLst>
              <a:ext uri="{FF2B5EF4-FFF2-40B4-BE49-F238E27FC236}">
                <a16:creationId xmlns:a16="http://schemas.microsoft.com/office/drawing/2014/main" id="{34AB1553-44A9-8845-AD14-7BCB46B53F5B}"/>
              </a:ext>
            </a:extLst>
          </p:cNvPr>
          <p:cNvPicPr>
            <a:picLocks noChangeAspect="1"/>
          </p:cNvPicPr>
          <p:nvPr/>
        </p:nvPicPr>
        <p:blipFill rotWithShape="1">
          <a:blip r:embed="rId4"/>
          <a:srcRect l="19280" t="70299" r="16417" b="4340"/>
          <a:stretch/>
        </p:blipFill>
        <p:spPr>
          <a:xfrm>
            <a:off x="9613911" y="3825784"/>
            <a:ext cx="1965511" cy="775185"/>
          </a:xfrm>
          <a:prstGeom prst="rect">
            <a:avLst/>
          </a:prstGeom>
        </p:spPr>
      </p:pic>
      <p:sp>
        <p:nvSpPr>
          <p:cNvPr id="92" name="TextBox 91">
            <a:extLst>
              <a:ext uri="{FF2B5EF4-FFF2-40B4-BE49-F238E27FC236}">
                <a16:creationId xmlns:a16="http://schemas.microsoft.com/office/drawing/2014/main" id="{796CC0F3-6CBA-4042-B60F-465D1848D4A4}"/>
              </a:ext>
            </a:extLst>
          </p:cNvPr>
          <p:cNvSpPr txBox="1"/>
          <p:nvPr/>
        </p:nvSpPr>
        <p:spPr>
          <a:xfrm>
            <a:off x="271705" y="29170"/>
            <a:ext cx="12036418" cy="954107"/>
          </a:xfrm>
          <a:prstGeom prst="rect">
            <a:avLst/>
          </a:prstGeom>
          <a:noFill/>
        </p:spPr>
        <p:txBody>
          <a:bodyPr wrap="square" rtlCol="0">
            <a:spAutoFit/>
          </a:bodyPr>
          <a:lstStyle>
            <a:defPPr>
              <a:defRPr lang="en-US"/>
            </a:defPPr>
            <a:lvl1pPr>
              <a:defRPr sz="2800" b="1"/>
            </a:lvl1pPr>
          </a:lstStyle>
          <a:p>
            <a:pPr algn="ctr"/>
            <a:r>
              <a:rPr lang="en-US" dirty="0"/>
              <a:t>Data informed model (CLM 5.0) suggests </a:t>
            </a:r>
            <a:r>
              <a:rPr lang="en-US" u="sng" dirty="0"/>
              <a:t>lower carbon uptake </a:t>
            </a:r>
            <a:r>
              <a:rPr lang="en-US" dirty="0"/>
              <a:t>and </a:t>
            </a:r>
            <a:r>
              <a:rPr lang="en-US" u="sng" dirty="0"/>
              <a:t>different biomass allocation</a:t>
            </a:r>
            <a:r>
              <a:rPr lang="en-US" dirty="0"/>
              <a:t> in </a:t>
            </a:r>
            <a:r>
              <a:rPr lang="en-US" dirty="0" err="1"/>
              <a:t>ABoVE</a:t>
            </a:r>
            <a:r>
              <a:rPr lang="en-US" dirty="0"/>
              <a:t> region </a:t>
            </a:r>
          </a:p>
        </p:txBody>
      </p:sp>
      <p:pic>
        <p:nvPicPr>
          <p:cNvPr id="94" name="Picture 93" descr="Logo&#10;&#10;Description automatically generated">
            <a:extLst>
              <a:ext uri="{FF2B5EF4-FFF2-40B4-BE49-F238E27FC236}">
                <a16:creationId xmlns:a16="http://schemas.microsoft.com/office/drawing/2014/main" id="{90A926AB-4D5F-1648-9CB4-4707A3584C4E}"/>
              </a:ext>
            </a:extLst>
          </p:cNvPr>
          <p:cNvPicPr>
            <a:picLocks noChangeAspect="1"/>
          </p:cNvPicPr>
          <p:nvPr/>
        </p:nvPicPr>
        <p:blipFill>
          <a:blip r:embed="rId5"/>
          <a:stretch>
            <a:fillRect/>
          </a:stretch>
        </p:blipFill>
        <p:spPr>
          <a:xfrm>
            <a:off x="11307380" y="6129729"/>
            <a:ext cx="760977" cy="731520"/>
          </a:xfrm>
          <a:prstGeom prst="rect">
            <a:avLst/>
          </a:prstGeom>
        </p:spPr>
      </p:pic>
      <p:sp>
        <p:nvSpPr>
          <p:cNvPr id="3" name="TextBox 2">
            <a:extLst>
              <a:ext uri="{FF2B5EF4-FFF2-40B4-BE49-F238E27FC236}">
                <a16:creationId xmlns:a16="http://schemas.microsoft.com/office/drawing/2014/main" id="{CEEED609-5F99-6929-B62D-A814C2D23382}"/>
              </a:ext>
            </a:extLst>
          </p:cNvPr>
          <p:cNvSpPr txBox="1"/>
          <p:nvPr/>
        </p:nvSpPr>
        <p:spPr>
          <a:xfrm>
            <a:off x="582779" y="1218606"/>
            <a:ext cx="2078582" cy="369332"/>
          </a:xfrm>
          <a:prstGeom prst="rect">
            <a:avLst/>
          </a:prstGeom>
          <a:noFill/>
        </p:spPr>
        <p:txBody>
          <a:bodyPr wrap="none" rtlCol="0">
            <a:spAutoFit/>
          </a:bodyPr>
          <a:lstStyle/>
          <a:p>
            <a:r>
              <a:rPr lang="en-US" b="1" dirty="0"/>
              <a:t>LEAF AREA (MODIS)</a:t>
            </a:r>
          </a:p>
        </p:txBody>
      </p:sp>
      <p:sp>
        <p:nvSpPr>
          <p:cNvPr id="71" name="TextBox 70">
            <a:extLst>
              <a:ext uri="{FF2B5EF4-FFF2-40B4-BE49-F238E27FC236}">
                <a16:creationId xmlns:a16="http://schemas.microsoft.com/office/drawing/2014/main" id="{D83E850C-60C9-02C3-4A23-93970AB2EEA0}"/>
              </a:ext>
            </a:extLst>
          </p:cNvPr>
          <p:cNvSpPr txBox="1"/>
          <p:nvPr/>
        </p:nvSpPr>
        <p:spPr>
          <a:xfrm>
            <a:off x="676125" y="5638097"/>
            <a:ext cx="2893421" cy="369332"/>
          </a:xfrm>
          <a:prstGeom prst="rect">
            <a:avLst/>
          </a:prstGeom>
          <a:noFill/>
        </p:spPr>
        <p:txBody>
          <a:bodyPr wrap="none" rtlCol="0">
            <a:spAutoFit/>
          </a:bodyPr>
          <a:lstStyle/>
          <a:p>
            <a:r>
              <a:rPr lang="en-US" b="1" dirty="0"/>
              <a:t>BIOMASS (Wang </a:t>
            </a:r>
            <a:r>
              <a:rPr lang="en-US" b="1" i="1" dirty="0"/>
              <a:t>et al</a:t>
            </a:r>
            <a:r>
              <a:rPr lang="en-US" b="1" dirty="0"/>
              <a:t>. 2021)</a:t>
            </a:r>
          </a:p>
        </p:txBody>
      </p:sp>
      <p:sp>
        <p:nvSpPr>
          <p:cNvPr id="56" name="Rectangle 55">
            <a:extLst>
              <a:ext uri="{FF2B5EF4-FFF2-40B4-BE49-F238E27FC236}">
                <a16:creationId xmlns:a16="http://schemas.microsoft.com/office/drawing/2014/main" id="{BF5D4F81-740F-4421-17A7-6955D1C78389}"/>
              </a:ext>
            </a:extLst>
          </p:cNvPr>
          <p:cNvSpPr/>
          <p:nvPr/>
        </p:nvSpPr>
        <p:spPr>
          <a:xfrm>
            <a:off x="7200928" y="1074514"/>
            <a:ext cx="1114408" cy="707886"/>
          </a:xfrm>
          <a:prstGeom prst="rect">
            <a:avLst/>
          </a:prstGeom>
        </p:spPr>
        <p:txBody>
          <a:bodyPr wrap="none">
            <a:spAutoFit/>
          </a:bodyPr>
          <a:lstStyle/>
          <a:p>
            <a:r>
              <a:rPr lang="en-US" sz="4000" dirty="0"/>
              <a:t>CLM</a:t>
            </a:r>
          </a:p>
        </p:txBody>
      </p:sp>
      <p:sp>
        <p:nvSpPr>
          <p:cNvPr id="73" name="Rectangle 72">
            <a:extLst>
              <a:ext uri="{FF2B5EF4-FFF2-40B4-BE49-F238E27FC236}">
                <a16:creationId xmlns:a16="http://schemas.microsoft.com/office/drawing/2014/main" id="{AF68D980-97ED-B7A6-07FC-3B172ACA1F83}"/>
              </a:ext>
            </a:extLst>
          </p:cNvPr>
          <p:cNvSpPr/>
          <p:nvPr/>
        </p:nvSpPr>
        <p:spPr>
          <a:xfrm>
            <a:off x="9237518" y="1052144"/>
            <a:ext cx="2520434" cy="707886"/>
          </a:xfrm>
          <a:prstGeom prst="rect">
            <a:avLst/>
          </a:prstGeom>
        </p:spPr>
        <p:txBody>
          <a:bodyPr wrap="none">
            <a:spAutoFit/>
          </a:bodyPr>
          <a:lstStyle/>
          <a:p>
            <a:r>
              <a:rPr lang="en-US" sz="4000" dirty="0"/>
              <a:t>CLM + data</a:t>
            </a:r>
          </a:p>
        </p:txBody>
      </p:sp>
      <p:sp>
        <p:nvSpPr>
          <p:cNvPr id="58" name="TextBox 57">
            <a:extLst>
              <a:ext uri="{FF2B5EF4-FFF2-40B4-BE49-F238E27FC236}">
                <a16:creationId xmlns:a16="http://schemas.microsoft.com/office/drawing/2014/main" id="{97003EB8-AE0B-EC4F-344D-AC7A22B9A7DA}"/>
              </a:ext>
            </a:extLst>
          </p:cNvPr>
          <p:cNvSpPr txBox="1"/>
          <p:nvPr/>
        </p:nvSpPr>
        <p:spPr>
          <a:xfrm>
            <a:off x="5220887" y="4600969"/>
            <a:ext cx="1808508" cy="1323439"/>
          </a:xfrm>
          <a:prstGeom prst="rect">
            <a:avLst/>
          </a:prstGeom>
        </p:spPr>
        <p:txBody>
          <a:bodyPr wrap="none">
            <a:spAutoFit/>
          </a:bodyPr>
          <a:lstStyle>
            <a:defPPr>
              <a:defRPr lang="en-US"/>
            </a:defPPr>
            <a:lvl1pPr>
              <a:defRPr sz="4000"/>
            </a:lvl1pPr>
          </a:lstStyle>
          <a:p>
            <a:r>
              <a:rPr lang="en-US" dirty="0">
                <a:solidFill>
                  <a:schemeClr val="tx1">
                    <a:lumMod val="50000"/>
                    <a:lumOff val="50000"/>
                  </a:schemeClr>
                </a:solidFill>
              </a:rPr>
              <a:t>Carbon </a:t>
            </a:r>
          </a:p>
          <a:p>
            <a:r>
              <a:rPr lang="en-US" dirty="0">
                <a:solidFill>
                  <a:schemeClr val="tx1">
                    <a:lumMod val="50000"/>
                    <a:lumOff val="50000"/>
                  </a:schemeClr>
                </a:solidFill>
              </a:rPr>
              <a:t>uptake</a:t>
            </a:r>
          </a:p>
        </p:txBody>
      </p:sp>
      <p:sp>
        <p:nvSpPr>
          <p:cNvPr id="74" name="Rectangle 73">
            <a:extLst>
              <a:ext uri="{FF2B5EF4-FFF2-40B4-BE49-F238E27FC236}">
                <a16:creationId xmlns:a16="http://schemas.microsoft.com/office/drawing/2014/main" id="{ABAEE8F4-0E64-D101-6830-763B1AA113F0}"/>
              </a:ext>
            </a:extLst>
          </p:cNvPr>
          <p:cNvSpPr/>
          <p:nvPr/>
        </p:nvSpPr>
        <p:spPr>
          <a:xfrm>
            <a:off x="6896560" y="4986751"/>
            <a:ext cx="1805302" cy="707886"/>
          </a:xfrm>
          <a:prstGeom prst="rect">
            <a:avLst/>
          </a:prstGeom>
        </p:spPr>
        <p:txBody>
          <a:bodyPr wrap="none">
            <a:spAutoFit/>
          </a:bodyPr>
          <a:lstStyle/>
          <a:p>
            <a:r>
              <a:rPr lang="en-US" sz="4000" dirty="0"/>
              <a:t>HIGHER</a:t>
            </a:r>
          </a:p>
        </p:txBody>
      </p:sp>
      <p:sp>
        <p:nvSpPr>
          <p:cNvPr id="75" name="Rectangle 74">
            <a:extLst>
              <a:ext uri="{FF2B5EF4-FFF2-40B4-BE49-F238E27FC236}">
                <a16:creationId xmlns:a16="http://schemas.microsoft.com/office/drawing/2014/main" id="{72BB888F-A2B4-7000-1C91-17A7C0CE6E46}"/>
              </a:ext>
            </a:extLst>
          </p:cNvPr>
          <p:cNvSpPr/>
          <p:nvPr/>
        </p:nvSpPr>
        <p:spPr>
          <a:xfrm>
            <a:off x="9739031" y="4967092"/>
            <a:ext cx="1709955" cy="707886"/>
          </a:xfrm>
          <a:prstGeom prst="rect">
            <a:avLst/>
          </a:prstGeom>
        </p:spPr>
        <p:txBody>
          <a:bodyPr wrap="none">
            <a:spAutoFit/>
          </a:bodyPr>
          <a:lstStyle/>
          <a:p>
            <a:r>
              <a:rPr lang="en-US" sz="4000" dirty="0"/>
              <a:t>LOWER</a:t>
            </a:r>
          </a:p>
        </p:txBody>
      </p:sp>
      <p:sp>
        <p:nvSpPr>
          <p:cNvPr id="59" name="TextBox 58">
            <a:extLst>
              <a:ext uri="{FF2B5EF4-FFF2-40B4-BE49-F238E27FC236}">
                <a16:creationId xmlns:a16="http://schemas.microsoft.com/office/drawing/2014/main" id="{D9B55008-5340-2844-BE91-1F8AB2210DA7}"/>
              </a:ext>
            </a:extLst>
          </p:cNvPr>
          <p:cNvSpPr txBox="1"/>
          <p:nvPr/>
        </p:nvSpPr>
        <p:spPr>
          <a:xfrm rot="16200000">
            <a:off x="-566590" y="2187300"/>
            <a:ext cx="1632370" cy="369332"/>
          </a:xfrm>
          <a:prstGeom prst="rect">
            <a:avLst/>
          </a:prstGeom>
          <a:solidFill>
            <a:schemeClr val="bg1"/>
          </a:solidFill>
        </p:spPr>
        <p:txBody>
          <a:bodyPr wrap="none" rtlCol="0">
            <a:spAutoFit/>
          </a:bodyPr>
          <a:lstStyle/>
          <a:p>
            <a:r>
              <a:rPr lang="en-US" dirty="0"/>
              <a:t>Leaf Area Index</a:t>
            </a:r>
          </a:p>
        </p:txBody>
      </p:sp>
      <p:sp>
        <p:nvSpPr>
          <p:cNvPr id="76" name="TextBox 75">
            <a:extLst>
              <a:ext uri="{FF2B5EF4-FFF2-40B4-BE49-F238E27FC236}">
                <a16:creationId xmlns:a16="http://schemas.microsoft.com/office/drawing/2014/main" id="{222B1BDC-E195-7857-9CE6-E1969E51FF34}"/>
              </a:ext>
            </a:extLst>
          </p:cNvPr>
          <p:cNvSpPr txBox="1"/>
          <p:nvPr/>
        </p:nvSpPr>
        <p:spPr>
          <a:xfrm rot="16200000">
            <a:off x="-680620" y="4604667"/>
            <a:ext cx="1748748" cy="369332"/>
          </a:xfrm>
          <a:prstGeom prst="rect">
            <a:avLst/>
          </a:prstGeom>
          <a:solidFill>
            <a:schemeClr val="bg1"/>
          </a:solidFill>
        </p:spPr>
        <p:txBody>
          <a:bodyPr wrap="none" rtlCol="0">
            <a:spAutoFit/>
          </a:bodyPr>
          <a:lstStyle/>
          <a:p>
            <a:r>
              <a:rPr lang="en-US" dirty="0"/>
              <a:t>Biomass (</a:t>
            </a:r>
            <a:r>
              <a:rPr lang="en-US" dirty="0" err="1"/>
              <a:t>gC</a:t>
            </a:r>
            <a:r>
              <a:rPr lang="en-US" dirty="0"/>
              <a:t> m</a:t>
            </a:r>
            <a:r>
              <a:rPr lang="en-US" baseline="30000" dirty="0"/>
              <a:t>-2</a:t>
            </a:r>
            <a:r>
              <a:rPr lang="en-US" dirty="0"/>
              <a:t>)</a:t>
            </a:r>
          </a:p>
        </p:txBody>
      </p:sp>
      <p:sp>
        <p:nvSpPr>
          <p:cNvPr id="60" name="TextBox 59">
            <a:extLst>
              <a:ext uri="{FF2B5EF4-FFF2-40B4-BE49-F238E27FC236}">
                <a16:creationId xmlns:a16="http://schemas.microsoft.com/office/drawing/2014/main" id="{F04DD1F3-47BE-E27A-B73E-DEF0092693A7}"/>
              </a:ext>
            </a:extLst>
          </p:cNvPr>
          <p:cNvSpPr txBox="1"/>
          <p:nvPr/>
        </p:nvSpPr>
        <p:spPr>
          <a:xfrm>
            <a:off x="92885" y="6421474"/>
            <a:ext cx="4213013" cy="369332"/>
          </a:xfrm>
          <a:prstGeom prst="rect">
            <a:avLst/>
          </a:prstGeom>
          <a:noFill/>
        </p:spPr>
        <p:txBody>
          <a:bodyPr wrap="none" rtlCol="0">
            <a:spAutoFit/>
          </a:bodyPr>
          <a:lstStyle/>
          <a:p>
            <a:r>
              <a:rPr lang="en-US" dirty="0" err="1"/>
              <a:t>Huo</a:t>
            </a:r>
            <a:r>
              <a:rPr lang="en-US" dirty="0"/>
              <a:t>, Fox, Gallery, </a:t>
            </a:r>
            <a:r>
              <a:rPr lang="en-US" dirty="0" err="1"/>
              <a:t>Dashti</a:t>
            </a:r>
            <a:r>
              <a:rPr lang="en-US" dirty="0"/>
              <a:t> &amp; Moore (in prep)</a:t>
            </a:r>
          </a:p>
        </p:txBody>
      </p:sp>
      <p:sp>
        <p:nvSpPr>
          <p:cNvPr id="78" name="TextBox 77">
            <a:extLst>
              <a:ext uri="{FF2B5EF4-FFF2-40B4-BE49-F238E27FC236}">
                <a16:creationId xmlns:a16="http://schemas.microsoft.com/office/drawing/2014/main" id="{08323DFF-ABA2-FED8-609C-3B523895A29E}"/>
              </a:ext>
            </a:extLst>
          </p:cNvPr>
          <p:cNvSpPr txBox="1"/>
          <p:nvPr/>
        </p:nvSpPr>
        <p:spPr>
          <a:xfrm>
            <a:off x="9455200" y="6181107"/>
            <a:ext cx="1802096" cy="646331"/>
          </a:xfrm>
          <a:prstGeom prst="rect">
            <a:avLst/>
          </a:prstGeom>
          <a:noFill/>
        </p:spPr>
        <p:txBody>
          <a:bodyPr wrap="none" rtlCol="0">
            <a:spAutoFit/>
          </a:bodyPr>
          <a:lstStyle/>
          <a:p>
            <a:r>
              <a:rPr lang="en-US" dirty="0"/>
              <a:t>Moore et al  </a:t>
            </a:r>
          </a:p>
          <a:p>
            <a:r>
              <a:rPr lang="en-US" dirty="0"/>
              <a:t>80NSSC19M0103</a:t>
            </a:r>
          </a:p>
        </p:txBody>
      </p:sp>
      <p:cxnSp>
        <p:nvCxnSpPr>
          <p:cNvPr id="80" name="Straight Arrow Connector 79">
            <a:extLst>
              <a:ext uri="{FF2B5EF4-FFF2-40B4-BE49-F238E27FC236}">
                <a16:creationId xmlns:a16="http://schemas.microsoft.com/office/drawing/2014/main" id="{CFD62A99-F633-86C1-2F84-AB45A58D1288}"/>
              </a:ext>
            </a:extLst>
          </p:cNvPr>
          <p:cNvCxnSpPr>
            <a:cxnSpLocks/>
          </p:cNvCxnSpPr>
          <p:nvPr/>
        </p:nvCxnSpPr>
        <p:spPr>
          <a:xfrm>
            <a:off x="5022016" y="1899109"/>
            <a:ext cx="10340" cy="584775"/>
          </a:xfrm>
          <a:prstGeom prst="straightConnector1">
            <a:avLst/>
          </a:prstGeom>
          <a:ln w="73025">
            <a:solidFill>
              <a:srgbClr val="3360AF"/>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23D0ECE-8475-3742-4A9E-0F34D60CE558}"/>
              </a:ext>
            </a:extLst>
          </p:cNvPr>
          <p:cNvSpPr txBox="1"/>
          <p:nvPr/>
        </p:nvSpPr>
        <p:spPr>
          <a:xfrm>
            <a:off x="5148099" y="849274"/>
            <a:ext cx="753989" cy="369332"/>
          </a:xfrm>
          <a:prstGeom prst="rect">
            <a:avLst/>
          </a:prstGeom>
          <a:noFill/>
        </p:spPr>
        <p:txBody>
          <a:bodyPr wrap="none" rtlCol="0">
            <a:spAutoFit/>
          </a:bodyPr>
          <a:lstStyle/>
          <a:p>
            <a:r>
              <a:rPr lang="en-US" dirty="0"/>
              <a:t>Leaf C</a:t>
            </a:r>
          </a:p>
        </p:txBody>
      </p:sp>
      <p:sp>
        <p:nvSpPr>
          <p:cNvPr id="83" name="TextBox 82">
            <a:extLst>
              <a:ext uri="{FF2B5EF4-FFF2-40B4-BE49-F238E27FC236}">
                <a16:creationId xmlns:a16="http://schemas.microsoft.com/office/drawing/2014/main" id="{4052B01C-4EE5-2D8B-C9B4-DAFA67CB6386}"/>
              </a:ext>
            </a:extLst>
          </p:cNvPr>
          <p:cNvSpPr txBox="1"/>
          <p:nvPr/>
        </p:nvSpPr>
        <p:spPr>
          <a:xfrm>
            <a:off x="5207875" y="3330695"/>
            <a:ext cx="705386" cy="369332"/>
          </a:xfrm>
          <a:prstGeom prst="rect">
            <a:avLst/>
          </a:prstGeom>
          <a:noFill/>
        </p:spPr>
        <p:txBody>
          <a:bodyPr wrap="none" rtlCol="0">
            <a:spAutoFit/>
          </a:bodyPr>
          <a:lstStyle/>
          <a:p>
            <a:r>
              <a:rPr lang="en-US" dirty="0"/>
              <a:t>Veg C</a:t>
            </a:r>
          </a:p>
        </p:txBody>
      </p:sp>
    </p:spTree>
    <p:extLst>
      <p:ext uri="{BB962C8B-B14F-4D97-AF65-F5344CB8AC3E}">
        <p14:creationId xmlns:p14="http://schemas.microsoft.com/office/powerpoint/2010/main" val="412927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AE82-96CB-C143-A97E-1E1BF79A4FCE}"/>
              </a:ext>
            </a:extLst>
          </p:cNvPr>
          <p:cNvSpPr>
            <a:spLocks noGrp="1"/>
          </p:cNvSpPr>
          <p:nvPr>
            <p:ph type="title"/>
          </p:nvPr>
        </p:nvSpPr>
        <p:spPr>
          <a:xfrm>
            <a:off x="377824" y="1181398"/>
            <a:ext cx="10962861" cy="787814"/>
          </a:xfrm>
        </p:spPr>
        <p:txBody>
          <a:bodyPr/>
          <a:lstStyle/>
          <a:p>
            <a:r>
              <a:rPr lang="en-US" sz="2400" b="1" spc="150" dirty="0"/>
              <a:t>Modeling Solar-Induced Chlorophyll Fluorescence (SIF) in the Boreal Forest:</a:t>
            </a:r>
            <a:br>
              <a:rPr lang="en-US" sz="2400" b="1" spc="150" dirty="0"/>
            </a:br>
            <a:r>
              <a:rPr lang="en-US" sz="2400" b="1" spc="150" dirty="0"/>
              <a:t>Physiological Temperature Response</a:t>
            </a:r>
          </a:p>
        </p:txBody>
      </p:sp>
      <p:sp>
        <p:nvSpPr>
          <p:cNvPr id="4" name="TextBox 3">
            <a:extLst>
              <a:ext uri="{FF2B5EF4-FFF2-40B4-BE49-F238E27FC236}">
                <a16:creationId xmlns:a16="http://schemas.microsoft.com/office/drawing/2014/main" id="{68B33841-3272-D2B2-972C-85D1B06D4F76}"/>
              </a:ext>
            </a:extLst>
          </p:cNvPr>
          <p:cNvSpPr txBox="1"/>
          <p:nvPr/>
        </p:nvSpPr>
        <p:spPr>
          <a:xfrm>
            <a:off x="377824" y="1903933"/>
            <a:ext cx="6340582" cy="307777"/>
          </a:xfrm>
          <a:prstGeom prst="rect">
            <a:avLst/>
          </a:prstGeom>
          <a:noFill/>
        </p:spPr>
        <p:txBody>
          <a:bodyPr wrap="none" rtlCol="0">
            <a:spAutoFit/>
          </a:bodyPr>
          <a:lstStyle/>
          <a:p>
            <a:r>
              <a:rPr lang="en-US" sz="1400" dirty="0"/>
              <a:t>AJ Norton, JE Johnson, TS </a:t>
            </a:r>
            <a:r>
              <a:rPr lang="en-US" sz="1400" dirty="0" err="1"/>
              <a:t>Magney</a:t>
            </a:r>
            <a:r>
              <a:rPr lang="en-US" sz="1400" dirty="0"/>
              <a:t>, NC </a:t>
            </a:r>
            <a:r>
              <a:rPr lang="en-US" sz="1400" dirty="0" err="1"/>
              <a:t>Parazoo</a:t>
            </a:r>
            <a:r>
              <a:rPr lang="en-US" sz="1400" dirty="0"/>
              <a:t>, W Woodgate, Y Wang, RK </a:t>
            </a:r>
            <a:r>
              <a:rPr lang="en-US" sz="1400" dirty="0" err="1"/>
              <a:t>Braghiere</a:t>
            </a:r>
            <a:endParaRPr lang="en-US" sz="1400" baseline="30000" dirty="0"/>
          </a:p>
        </p:txBody>
      </p:sp>
      <p:pic>
        <p:nvPicPr>
          <p:cNvPr id="7" name="Picture 6">
            <a:extLst>
              <a:ext uri="{FF2B5EF4-FFF2-40B4-BE49-F238E27FC236}">
                <a16:creationId xmlns:a16="http://schemas.microsoft.com/office/drawing/2014/main" id="{64D236D6-EA7C-A62A-F2F3-0FAEF001F691}"/>
              </a:ext>
            </a:extLst>
          </p:cNvPr>
          <p:cNvPicPr>
            <a:picLocks noChangeAspect="1"/>
          </p:cNvPicPr>
          <p:nvPr/>
        </p:nvPicPr>
        <p:blipFill rotWithShape="1">
          <a:blip r:embed="rId3"/>
          <a:srcRect r="75283"/>
          <a:stretch/>
        </p:blipFill>
        <p:spPr>
          <a:xfrm>
            <a:off x="7061371" y="1923944"/>
            <a:ext cx="5125588" cy="2862072"/>
          </a:xfrm>
          <a:prstGeom prst="rect">
            <a:avLst/>
          </a:prstGeom>
        </p:spPr>
      </p:pic>
      <p:pic>
        <p:nvPicPr>
          <p:cNvPr id="8" name="Picture 7">
            <a:extLst>
              <a:ext uri="{FF2B5EF4-FFF2-40B4-BE49-F238E27FC236}">
                <a16:creationId xmlns:a16="http://schemas.microsoft.com/office/drawing/2014/main" id="{5C7EC3E4-D769-13CE-0DFF-EB37A6887097}"/>
              </a:ext>
            </a:extLst>
          </p:cNvPr>
          <p:cNvPicPr>
            <a:picLocks noChangeAspect="1"/>
          </p:cNvPicPr>
          <p:nvPr/>
        </p:nvPicPr>
        <p:blipFill rotWithShape="1">
          <a:blip r:embed="rId4"/>
          <a:srcRect l="24117"/>
          <a:stretch/>
        </p:blipFill>
        <p:spPr>
          <a:xfrm>
            <a:off x="5475916" y="5128587"/>
            <a:ext cx="6498260" cy="1682496"/>
          </a:xfrm>
          <a:prstGeom prst="rect">
            <a:avLst/>
          </a:prstGeom>
        </p:spPr>
      </p:pic>
      <p:sp>
        <p:nvSpPr>
          <p:cNvPr id="10" name="TextBox 9">
            <a:extLst>
              <a:ext uri="{FF2B5EF4-FFF2-40B4-BE49-F238E27FC236}">
                <a16:creationId xmlns:a16="http://schemas.microsoft.com/office/drawing/2014/main" id="{00EF0131-02F1-5A62-8886-89E84428F941}"/>
              </a:ext>
            </a:extLst>
          </p:cNvPr>
          <p:cNvSpPr txBox="1"/>
          <p:nvPr/>
        </p:nvSpPr>
        <p:spPr>
          <a:xfrm>
            <a:off x="452819" y="3062670"/>
            <a:ext cx="6378905" cy="1631216"/>
          </a:xfrm>
          <a:prstGeom prst="rect">
            <a:avLst/>
          </a:prstGeom>
          <a:noFill/>
        </p:spPr>
        <p:txBody>
          <a:bodyPr wrap="square" rtlCol="0">
            <a:spAutoFit/>
          </a:bodyPr>
          <a:lstStyle/>
          <a:p>
            <a:pPr>
              <a:spcAft>
                <a:spcPts val="600"/>
              </a:spcAft>
            </a:pPr>
            <a:r>
              <a:rPr lang="en-US" sz="1600" dirty="0"/>
              <a:t>Mechanistic modeling at an evergreen needleleaf site:</a:t>
            </a:r>
          </a:p>
          <a:p>
            <a:pPr marL="285750" indent="-285750">
              <a:spcAft>
                <a:spcPts val="600"/>
              </a:spcAft>
              <a:buFont typeface="Arial" panose="020B0604020202020204" pitchFamily="34" charset="0"/>
              <a:buChar char="•"/>
            </a:pPr>
            <a:r>
              <a:rPr lang="en-US" sz="1600" dirty="0" err="1"/>
              <a:t>CliMA</a:t>
            </a:r>
            <a:r>
              <a:rPr lang="en-US" sz="1600" dirty="0"/>
              <a:t> Land – canopy biophysics and radiative transfer model</a:t>
            </a:r>
          </a:p>
          <a:p>
            <a:pPr marL="285750" indent="-285750">
              <a:spcAft>
                <a:spcPts val="600"/>
              </a:spcAft>
              <a:buFont typeface="Arial" panose="020B0604020202020204" pitchFamily="34" charset="0"/>
              <a:buChar char="•"/>
            </a:pPr>
            <a:r>
              <a:rPr lang="en-US" sz="1600" dirty="0"/>
              <a:t>Novel model for electron transport and fluorescence </a:t>
            </a:r>
            <a:r>
              <a:rPr lang="en-US" sz="1600" baseline="30000" dirty="0"/>
              <a:t>(Johnson and Berry, 2021)</a:t>
            </a:r>
          </a:p>
          <a:p>
            <a:pPr marL="285750" indent="-285750">
              <a:spcAft>
                <a:spcPts val="600"/>
              </a:spcAft>
              <a:buFont typeface="Arial" panose="020B0604020202020204" pitchFamily="34" charset="0"/>
              <a:buChar char="•"/>
            </a:pPr>
            <a:r>
              <a:rPr lang="en-US" sz="1600" dirty="0"/>
              <a:t>We simulate model sensitivity to temperature feedbacks</a:t>
            </a:r>
          </a:p>
          <a:p>
            <a:pPr>
              <a:spcAft>
                <a:spcPts val="600"/>
              </a:spcAft>
            </a:pPr>
            <a:r>
              <a:rPr lang="en-US" sz="1600" i="1" dirty="0"/>
              <a:t>Next steps</a:t>
            </a:r>
            <a:r>
              <a:rPr lang="en-US" sz="1600" dirty="0"/>
              <a:t>: Comparison to tower SIF at sites</a:t>
            </a:r>
          </a:p>
        </p:txBody>
      </p:sp>
      <p:sp>
        <p:nvSpPr>
          <p:cNvPr id="5" name="Alternate Process 4">
            <a:extLst>
              <a:ext uri="{FF2B5EF4-FFF2-40B4-BE49-F238E27FC236}">
                <a16:creationId xmlns:a16="http://schemas.microsoft.com/office/drawing/2014/main" id="{8F0AE7F2-9D47-5D58-E30F-C1812F9A3964}"/>
              </a:ext>
            </a:extLst>
          </p:cNvPr>
          <p:cNvSpPr/>
          <p:nvPr/>
        </p:nvSpPr>
        <p:spPr>
          <a:xfrm>
            <a:off x="7538739" y="1873789"/>
            <a:ext cx="3286378" cy="307778"/>
          </a:xfrm>
          <a:prstGeom prst="flowChartAlternateProcess">
            <a:avLst/>
          </a:prstGeom>
          <a:solidFill>
            <a:schemeClr val="accent4">
              <a:lumMod val="40000"/>
              <a:lumOff val="60000"/>
            </a:schemeClr>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solidFill>
                  <a:schemeClr val="tx1"/>
                </a:solidFill>
              </a:rPr>
              <a:t>Change in Seasonal SIF Magnitudes</a:t>
            </a:r>
          </a:p>
        </p:txBody>
      </p:sp>
      <p:pic>
        <p:nvPicPr>
          <p:cNvPr id="11" name="Picture 10">
            <a:extLst>
              <a:ext uri="{FF2B5EF4-FFF2-40B4-BE49-F238E27FC236}">
                <a16:creationId xmlns:a16="http://schemas.microsoft.com/office/drawing/2014/main" id="{17DBED37-7B01-D022-FF15-FB73A37DCF93}"/>
              </a:ext>
            </a:extLst>
          </p:cNvPr>
          <p:cNvPicPr>
            <a:picLocks noChangeAspect="1"/>
          </p:cNvPicPr>
          <p:nvPr/>
        </p:nvPicPr>
        <p:blipFill rotWithShape="1">
          <a:blip r:embed="rId5"/>
          <a:srcRect l="-283" r="23145"/>
          <a:stretch/>
        </p:blipFill>
        <p:spPr>
          <a:xfrm>
            <a:off x="346289" y="5141401"/>
            <a:ext cx="1624379" cy="1320927"/>
          </a:xfrm>
          <a:prstGeom prst="rect">
            <a:avLst/>
          </a:prstGeom>
        </p:spPr>
      </p:pic>
      <p:pic>
        <p:nvPicPr>
          <p:cNvPr id="12" name="Picture 11">
            <a:extLst>
              <a:ext uri="{FF2B5EF4-FFF2-40B4-BE49-F238E27FC236}">
                <a16:creationId xmlns:a16="http://schemas.microsoft.com/office/drawing/2014/main" id="{A0CB598E-E476-CEA2-0DDC-92E492E2B19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40" b="91781" l="6863" r="65033">
                        <a14:foregroundMark x1="38755" y1="53905" x2="40418" y2="53663"/>
                        <a14:foregroundMark x1="39974" y1="54669" x2="38123" y2="55415"/>
                        <a14:foregroundMark x1="48530" y1="89041" x2="44935" y2="86986"/>
                        <a14:foregroundMark x1="44935" y1="86986" x2="28758" y2="88128"/>
                        <a14:foregroundMark x1="28758" y1="88128" x2="33756" y2="93141"/>
                        <a14:foregroundMark x1="41608" y1="93554" x2="42271" y2="93455"/>
                        <a14:foregroundMark x1="36443" y1="94325" x2="38996" y2="93944"/>
                        <a14:foregroundMark x1="11066" y1="72575" x2="9314" y2="81050"/>
                        <a14:foregroundMark x1="9314" y1="81050" x2="11276" y2="72825"/>
                        <a14:foregroundMark x1="65033" y1="76027" x2="65033" y2="76027"/>
                        <a14:foregroundMark x1="6863" y1="76484" x2="6863" y2="76484"/>
                        <a14:backgroundMark x1="27124" y1="55479" x2="39052" y2="53196"/>
                        <a14:backgroundMark x1="40523" y1="53425" x2="43627" y2="53196"/>
                        <a14:backgroundMark x1="52451" y1="91324" x2="42974" y2="94749"/>
                        <a14:backgroundMark x1="42320" y1="94977" x2="41176" y2="95205"/>
                        <a14:backgroundMark x1="42157" y1="94292" x2="41340" y2="94749"/>
                        <a14:backgroundMark x1="33660" y1="94521" x2="35131" y2="94977"/>
                        <a14:backgroundMark x1="41830" y1="94292" x2="39706" y2="95205"/>
                        <a14:backgroundMark x1="33170" y1="94292" x2="36111" y2="94977"/>
                        <a14:backgroundMark x1="11438" y1="69863" x2="10131" y2="71461"/>
                        <a14:backgroundMark x1="9150" y1="81963" x2="9150" y2="81963"/>
                        <a14:backgroundMark x1="61765" y1="70776" x2="66993" y2="75114"/>
                      </a14:backgroundRemoval>
                    </a14:imgEffect>
                  </a14:imgLayer>
                </a14:imgProps>
              </a:ext>
            </a:extLst>
          </a:blip>
          <a:srcRect l="5111" t="51239" r="31490" b="4194"/>
          <a:stretch/>
        </p:blipFill>
        <p:spPr>
          <a:xfrm rot="575541">
            <a:off x="2037817" y="5449018"/>
            <a:ext cx="1465221" cy="740734"/>
          </a:xfrm>
          <a:prstGeom prst="rect">
            <a:avLst/>
          </a:prstGeom>
        </p:spPr>
      </p:pic>
      <p:cxnSp>
        <p:nvCxnSpPr>
          <p:cNvPr id="13" name="Straight Connector 12">
            <a:extLst>
              <a:ext uri="{FF2B5EF4-FFF2-40B4-BE49-F238E27FC236}">
                <a16:creationId xmlns:a16="http://schemas.microsoft.com/office/drawing/2014/main" id="{908CFCE3-2958-6987-6712-49393AEEECA4}"/>
              </a:ext>
            </a:extLst>
          </p:cNvPr>
          <p:cNvCxnSpPr>
            <a:cxnSpLocks/>
          </p:cNvCxnSpPr>
          <p:nvPr/>
        </p:nvCxnSpPr>
        <p:spPr>
          <a:xfrm>
            <a:off x="1544462" y="5419598"/>
            <a:ext cx="1135228" cy="8540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1A7DC6-CBA7-F3EE-5870-1E91322132D4}"/>
              </a:ext>
            </a:extLst>
          </p:cNvPr>
          <p:cNvCxnSpPr>
            <a:cxnSpLocks/>
          </p:cNvCxnSpPr>
          <p:nvPr/>
        </p:nvCxnSpPr>
        <p:spPr>
          <a:xfrm>
            <a:off x="1544462" y="5431595"/>
            <a:ext cx="704736" cy="49674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93C0EAD7-ABC8-BDF3-C82B-840356756147}"/>
              </a:ext>
            </a:extLst>
          </p:cNvPr>
          <p:cNvCxnSpPr>
            <a:cxnSpLocks/>
            <a:stCxn id="22" idx="3"/>
          </p:cNvCxnSpPr>
          <p:nvPr/>
        </p:nvCxnSpPr>
        <p:spPr>
          <a:xfrm>
            <a:off x="2417340" y="5160660"/>
            <a:ext cx="416568" cy="598763"/>
          </a:xfrm>
          <a:prstGeom prst="curvedConnector2">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22" name="TextBox 21">
            <a:extLst>
              <a:ext uri="{FF2B5EF4-FFF2-40B4-BE49-F238E27FC236}">
                <a16:creationId xmlns:a16="http://schemas.microsoft.com/office/drawing/2014/main" id="{BE4EC7CA-EEA0-648E-C53E-DCB7695BB759}"/>
              </a:ext>
            </a:extLst>
          </p:cNvPr>
          <p:cNvSpPr txBox="1"/>
          <p:nvPr/>
        </p:nvSpPr>
        <p:spPr>
          <a:xfrm>
            <a:off x="1729138" y="5022160"/>
            <a:ext cx="688202" cy="276999"/>
          </a:xfrm>
          <a:prstGeom prst="rect">
            <a:avLst/>
          </a:prstGeom>
          <a:noFill/>
        </p:spPr>
        <p:txBody>
          <a:bodyPr wrap="none" rtlCol="0">
            <a:spAutoFit/>
          </a:bodyPr>
          <a:lstStyle/>
          <a:p>
            <a:r>
              <a:rPr lang="en-US" sz="1200" dirty="0"/>
              <a:t>Sunlight</a:t>
            </a:r>
          </a:p>
        </p:txBody>
      </p:sp>
      <p:cxnSp>
        <p:nvCxnSpPr>
          <p:cNvPr id="23" name="Curved Connector 22">
            <a:extLst>
              <a:ext uri="{FF2B5EF4-FFF2-40B4-BE49-F238E27FC236}">
                <a16:creationId xmlns:a16="http://schemas.microsoft.com/office/drawing/2014/main" id="{289A3BA9-A098-5334-AEF3-C1D74957428E}"/>
              </a:ext>
            </a:extLst>
          </p:cNvPr>
          <p:cNvCxnSpPr>
            <a:cxnSpLocks/>
          </p:cNvCxnSpPr>
          <p:nvPr/>
        </p:nvCxnSpPr>
        <p:spPr>
          <a:xfrm flipV="1">
            <a:off x="2484059" y="5900321"/>
            <a:ext cx="323968" cy="319177"/>
          </a:xfrm>
          <a:prstGeom prst="curvedConnector3">
            <a:avLst>
              <a:gd name="adj1" fmla="val 50000"/>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sp>
        <p:nvSpPr>
          <p:cNvPr id="24" name="TextBox 23">
            <a:extLst>
              <a:ext uri="{FF2B5EF4-FFF2-40B4-BE49-F238E27FC236}">
                <a16:creationId xmlns:a16="http://schemas.microsoft.com/office/drawing/2014/main" id="{2CB95521-CE74-985D-6105-410D186A589D}"/>
              </a:ext>
            </a:extLst>
          </p:cNvPr>
          <p:cNvSpPr txBox="1"/>
          <p:nvPr/>
        </p:nvSpPr>
        <p:spPr>
          <a:xfrm>
            <a:off x="1780159" y="6143647"/>
            <a:ext cx="938077" cy="261610"/>
          </a:xfrm>
          <a:prstGeom prst="rect">
            <a:avLst/>
          </a:prstGeom>
          <a:noFill/>
        </p:spPr>
        <p:txBody>
          <a:bodyPr wrap="none" rtlCol="0">
            <a:spAutoFit/>
          </a:bodyPr>
          <a:lstStyle/>
          <a:p>
            <a:r>
              <a:rPr lang="en-US" sz="1100" dirty="0"/>
              <a:t>Temperature</a:t>
            </a:r>
            <a:endParaRPr lang="en-US" sz="1200" dirty="0"/>
          </a:p>
        </p:txBody>
      </p:sp>
      <p:sp>
        <p:nvSpPr>
          <p:cNvPr id="29" name="Oval 28">
            <a:extLst>
              <a:ext uri="{FF2B5EF4-FFF2-40B4-BE49-F238E27FC236}">
                <a16:creationId xmlns:a16="http://schemas.microsoft.com/office/drawing/2014/main" id="{52524C23-43C4-3CCA-65BC-8D6937C6F777}"/>
              </a:ext>
            </a:extLst>
          </p:cNvPr>
          <p:cNvSpPr/>
          <p:nvPr/>
        </p:nvSpPr>
        <p:spPr>
          <a:xfrm>
            <a:off x="2775045" y="5759423"/>
            <a:ext cx="139435" cy="14089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FAD85435-CBB4-641A-E3F6-E00F1586908A}"/>
              </a:ext>
            </a:extLst>
          </p:cNvPr>
          <p:cNvGrpSpPr/>
          <p:nvPr/>
        </p:nvGrpSpPr>
        <p:grpSpPr>
          <a:xfrm rot="16200000">
            <a:off x="3012691" y="5837181"/>
            <a:ext cx="313759" cy="291445"/>
            <a:chOff x="2114255" y="2679700"/>
            <a:chExt cx="535222" cy="523031"/>
          </a:xfrm>
        </p:grpSpPr>
        <p:sp>
          <p:nvSpPr>
            <p:cNvPr id="31" name="Freeform 30">
              <a:extLst>
                <a:ext uri="{FF2B5EF4-FFF2-40B4-BE49-F238E27FC236}">
                  <a16:creationId xmlns:a16="http://schemas.microsoft.com/office/drawing/2014/main" id="{9FCC45C5-05F2-E584-C602-A5D2093596E5}"/>
                </a:ext>
              </a:extLst>
            </p:cNvPr>
            <p:cNvSpPr/>
            <p:nvPr/>
          </p:nvSpPr>
          <p:spPr>
            <a:xfrm>
              <a:off x="2206625" y="2679700"/>
              <a:ext cx="442852" cy="520700"/>
            </a:xfrm>
            <a:custGeom>
              <a:avLst/>
              <a:gdLst>
                <a:gd name="connsiteX0" fmla="*/ 441325 w 442852"/>
                <a:gd name="connsiteY0" fmla="*/ 0 h 520700"/>
                <a:gd name="connsiteX1" fmla="*/ 441325 w 442852"/>
                <a:gd name="connsiteY1" fmla="*/ 120650 h 520700"/>
                <a:gd name="connsiteX2" fmla="*/ 425450 w 442852"/>
                <a:gd name="connsiteY2" fmla="*/ 266700 h 520700"/>
                <a:gd name="connsiteX3" fmla="*/ 336550 w 442852"/>
                <a:gd name="connsiteY3" fmla="*/ 387350 h 520700"/>
                <a:gd name="connsiteX4" fmla="*/ 155575 w 442852"/>
                <a:gd name="connsiteY4" fmla="*/ 485775 h 520700"/>
                <a:gd name="connsiteX5" fmla="*/ 0 w 442852"/>
                <a:gd name="connsiteY5" fmla="*/ 5207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 h="520700">
                  <a:moveTo>
                    <a:pt x="441325" y="0"/>
                  </a:moveTo>
                  <a:cubicBezTo>
                    <a:pt x="442648" y="38100"/>
                    <a:pt x="443971" y="76200"/>
                    <a:pt x="441325" y="120650"/>
                  </a:cubicBezTo>
                  <a:cubicBezTo>
                    <a:pt x="438679" y="165100"/>
                    <a:pt x="442912" y="222250"/>
                    <a:pt x="425450" y="266700"/>
                  </a:cubicBezTo>
                  <a:cubicBezTo>
                    <a:pt x="407988" y="311150"/>
                    <a:pt x="381529" y="350838"/>
                    <a:pt x="336550" y="387350"/>
                  </a:cubicBezTo>
                  <a:cubicBezTo>
                    <a:pt x="291571" y="423863"/>
                    <a:pt x="211667" y="463550"/>
                    <a:pt x="155575" y="485775"/>
                  </a:cubicBezTo>
                  <a:cubicBezTo>
                    <a:pt x="99483" y="508000"/>
                    <a:pt x="49741" y="514350"/>
                    <a:pt x="0" y="52070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7DE199D7-1A9C-CD29-AEA6-0CF275B8890B}"/>
                </a:ext>
              </a:extLst>
            </p:cNvPr>
            <p:cNvCxnSpPr>
              <a:cxnSpLocks/>
            </p:cNvCxnSpPr>
            <p:nvPr/>
          </p:nvCxnSpPr>
          <p:spPr>
            <a:xfrm flipH="1">
              <a:off x="2114255" y="3202731"/>
              <a:ext cx="1001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33" name="TextBox 32">
            <a:extLst>
              <a:ext uri="{FF2B5EF4-FFF2-40B4-BE49-F238E27FC236}">
                <a16:creationId xmlns:a16="http://schemas.microsoft.com/office/drawing/2014/main" id="{90346DDD-82D1-2AE6-13C3-9095A84CA474}"/>
              </a:ext>
            </a:extLst>
          </p:cNvPr>
          <p:cNvSpPr txBox="1"/>
          <p:nvPr/>
        </p:nvSpPr>
        <p:spPr>
          <a:xfrm>
            <a:off x="3054351" y="6092510"/>
            <a:ext cx="466794" cy="276999"/>
          </a:xfrm>
          <a:prstGeom prst="rect">
            <a:avLst/>
          </a:prstGeom>
          <a:noFill/>
        </p:spPr>
        <p:txBody>
          <a:bodyPr wrap="none" rtlCol="0">
            <a:spAutoFit/>
          </a:bodyPr>
          <a:lstStyle/>
          <a:p>
            <a:r>
              <a:rPr lang="en-US" sz="1200" i="1" dirty="0"/>
              <a:t>NPQ</a:t>
            </a:r>
          </a:p>
        </p:txBody>
      </p:sp>
      <p:grpSp>
        <p:nvGrpSpPr>
          <p:cNvPr id="34" name="Group 33">
            <a:extLst>
              <a:ext uri="{FF2B5EF4-FFF2-40B4-BE49-F238E27FC236}">
                <a16:creationId xmlns:a16="http://schemas.microsoft.com/office/drawing/2014/main" id="{16807682-6F21-CA84-FA9A-9219C142819C}"/>
              </a:ext>
            </a:extLst>
          </p:cNvPr>
          <p:cNvGrpSpPr/>
          <p:nvPr/>
        </p:nvGrpSpPr>
        <p:grpSpPr>
          <a:xfrm rot="5400000" flipV="1">
            <a:off x="2885531" y="5398255"/>
            <a:ext cx="562963" cy="291445"/>
            <a:chOff x="2114255" y="2679700"/>
            <a:chExt cx="535222" cy="523031"/>
          </a:xfrm>
        </p:grpSpPr>
        <p:sp>
          <p:nvSpPr>
            <p:cNvPr id="35" name="Freeform 34">
              <a:extLst>
                <a:ext uri="{FF2B5EF4-FFF2-40B4-BE49-F238E27FC236}">
                  <a16:creationId xmlns:a16="http://schemas.microsoft.com/office/drawing/2014/main" id="{B133DCB9-38A0-780A-DFEB-FF8C1490DA6A}"/>
                </a:ext>
              </a:extLst>
            </p:cNvPr>
            <p:cNvSpPr/>
            <p:nvPr/>
          </p:nvSpPr>
          <p:spPr>
            <a:xfrm>
              <a:off x="2206625" y="2679700"/>
              <a:ext cx="442852" cy="520700"/>
            </a:xfrm>
            <a:custGeom>
              <a:avLst/>
              <a:gdLst>
                <a:gd name="connsiteX0" fmla="*/ 441325 w 442852"/>
                <a:gd name="connsiteY0" fmla="*/ 0 h 520700"/>
                <a:gd name="connsiteX1" fmla="*/ 441325 w 442852"/>
                <a:gd name="connsiteY1" fmla="*/ 120650 h 520700"/>
                <a:gd name="connsiteX2" fmla="*/ 425450 w 442852"/>
                <a:gd name="connsiteY2" fmla="*/ 266700 h 520700"/>
                <a:gd name="connsiteX3" fmla="*/ 336550 w 442852"/>
                <a:gd name="connsiteY3" fmla="*/ 387350 h 520700"/>
                <a:gd name="connsiteX4" fmla="*/ 155575 w 442852"/>
                <a:gd name="connsiteY4" fmla="*/ 485775 h 520700"/>
                <a:gd name="connsiteX5" fmla="*/ 0 w 442852"/>
                <a:gd name="connsiteY5" fmla="*/ 5207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 h="520700">
                  <a:moveTo>
                    <a:pt x="441325" y="0"/>
                  </a:moveTo>
                  <a:cubicBezTo>
                    <a:pt x="442648" y="38100"/>
                    <a:pt x="443971" y="76200"/>
                    <a:pt x="441325" y="120650"/>
                  </a:cubicBezTo>
                  <a:cubicBezTo>
                    <a:pt x="438679" y="165100"/>
                    <a:pt x="442912" y="222250"/>
                    <a:pt x="425450" y="266700"/>
                  </a:cubicBezTo>
                  <a:cubicBezTo>
                    <a:pt x="407988" y="311150"/>
                    <a:pt x="381529" y="350838"/>
                    <a:pt x="336550" y="387350"/>
                  </a:cubicBezTo>
                  <a:cubicBezTo>
                    <a:pt x="291571" y="423863"/>
                    <a:pt x="211667" y="463550"/>
                    <a:pt x="155575" y="485775"/>
                  </a:cubicBezTo>
                  <a:cubicBezTo>
                    <a:pt x="99483" y="508000"/>
                    <a:pt x="49741" y="514350"/>
                    <a:pt x="0" y="520700"/>
                  </a:cubicBezTo>
                </a:path>
              </a:pathLst>
            </a:cu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DED6D9C-FFE6-30B2-23FC-751975E29517}"/>
                </a:ext>
              </a:extLst>
            </p:cNvPr>
            <p:cNvCxnSpPr>
              <a:cxnSpLocks/>
            </p:cNvCxnSpPr>
            <p:nvPr/>
          </p:nvCxnSpPr>
          <p:spPr>
            <a:xfrm flipH="1">
              <a:off x="2114255" y="3202731"/>
              <a:ext cx="100152"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B22130B9-BD4C-92B7-B095-63FDA95B83AD}"/>
              </a:ext>
            </a:extLst>
          </p:cNvPr>
          <p:cNvSpPr txBox="1"/>
          <p:nvPr/>
        </p:nvSpPr>
        <p:spPr>
          <a:xfrm>
            <a:off x="3130903" y="5007390"/>
            <a:ext cx="362600" cy="276999"/>
          </a:xfrm>
          <a:prstGeom prst="rect">
            <a:avLst/>
          </a:prstGeom>
          <a:noFill/>
        </p:spPr>
        <p:txBody>
          <a:bodyPr wrap="none" rtlCol="0">
            <a:spAutoFit/>
          </a:bodyPr>
          <a:lstStyle/>
          <a:p>
            <a:r>
              <a:rPr lang="en-US" sz="1200" i="1" dirty="0"/>
              <a:t>SIF</a:t>
            </a:r>
          </a:p>
        </p:txBody>
      </p:sp>
      <p:cxnSp>
        <p:nvCxnSpPr>
          <p:cNvPr id="40" name="Straight Arrow Connector 39">
            <a:extLst>
              <a:ext uri="{FF2B5EF4-FFF2-40B4-BE49-F238E27FC236}">
                <a16:creationId xmlns:a16="http://schemas.microsoft.com/office/drawing/2014/main" id="{2EDF170A-2CAA-6836-FBD6-74EFD12E3A02}"/>
              </a:ext>
            </a:extLst>
          </p:cNvPr>
          <p:cNvCxnSpPr>
            <a:cxnSpLocks/>
          </p:cNvCxnSpPr>
          <p:nvPr/>
        </p:nvCxnSpPr>
        <p:spPr>
          <a:xfrm>
            <a:off x="3479707" y="5819385"/>
            <a:ext cx="1106144" cy="0"/>
          </a:xfrm>
          <a:prstGeom prst="straightConnector1">
            <a:avLst/>
          </a:prstGeom>
          <a:ln w="28575">
            <a:solidFill>
              <a:schemeClr val="tx1"/>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C2B9986-151B-7205-A7E5-264DAD09A7FE}"/>
              </a:ext>
            </a:extLst>
          </p:cNvPr>
          <p:cNvSpPr txBox="1"/>
          <p:nvPr/>
        </p:nvSpPr>
        <p:spPr>
          <a:xfrm>
            <a:off x="4536229" y="5443353"/>
            <a:ext cx="732765" cy="523220"/>
          </a:xfrm>
          <a:prstGeom prst="rect">
            <a:avLst/>
          </a:prstGeom>
          <a:noFill/>
        </p:spPr>
        <p:txBody>
          <a:bodyPr wrap="none" rtlCol="0">
            <a:spAutoFit/>
          </a:bodyPr>
          <a:lstStyle/>
          <a:p>
            <a:pPr algn="ctr"/>
            <a:r>
              <a:rPr lang="en-US" sz="1400" dirty="0"/>
              <a:t>CO</a:t>
            </a:r>
            <a:r>
              <a:rPr lang="en-US" sz="1400" baseline="-25000" dirty="0"/>
              <a:t>2</a:t>
            </a:r>
          </a:p>
          <a:p>
            <a:pPr algn="ctr"/>
            <a:r>
              <a:rPr lang="en-US" sz="1400" dirty="0"/>
              <a:t>fixation</a:t>
            </a:r>
          </a:p>
        </p:txBody>
      </p:sp>
      <p:cxnSp>
        <p:nvCxnSpPr>
          <p:cNvPr id="28" name="Straight Arrow Connector 27">
            <a:extLst>
              <a:ext uri="{FF2B5EF4-FFF2-40B4-BE49-F238E27FC236}">
                <a16:creationId xmlns:a16="http://schemas.microsoft.com/office/drawing/2014/main" id="{0F9A6AB5-845B-036E-E090-FB5A085B85AA}"/>
              </a:ext>
            </a:extLst>
          </p:cNvPr>
          <p:cNvCxnSpPr>
            <a:cxnSpLocks/>
          </p:cNvCxnSpPr>
          <p:nvPr/>
        </p:nvCxnSpPr>
        <p:spPr>
          <a:xfrm flipV="1">
            <a:off x="2914480" y="5816794"/>
            <a:ext cx="756468" cy="7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55848A2-D358-6F89-0467-10141552CE60}"/>
              </a:ext>
            </a:extLst>
          </p:cNvPr>
          <p:cNvSpPr txBox="1"/>
          <p:nvPr/>
        </p:nvSpPr>
        <p:spPr>
          <a:xfrm>
            <a:off x="3621360" y="5578844"/>
            <a:ext cx="922047" cy="276999"/>
          </a:xfrm>
          <a:prstGeom prst="rect">
            <a:avLst/>
          </a:prstGeom>
          <a:noFill/>
        </p:spPr>
        <p:txBody>
          <a:bodyPr wrap="none" rtlCol="0">
            <a:spAutoFit/>
          </a:bodyPr>
          <a:lstStyle/>
          <a:p>
            <a:r>
              <a:rPr lang="en-US" sz="1200" i="1" dirty="0"/>
              <a:t>e- transport</a:t>
            </a:r>
          </a:p>
        </p:txBody>
      </p:sp>
      <p:sp>
        <p:nvSpPr>
          <p:cNvPr id="47" name="Freeform 46">
            <a:extLst>
              <a:ext uri="{FF2B5EF4-FFF2-40B4-BE49-F238E27FC236}">
                <a16:creationId xmlns:a16="http://schemas.microsoft.com/office/drawing/2014/main" id="{102B1109-ED71-0D36-B6B7-71E640596792}"/>
              </a:ext>
            </a:extLst>
          </p:cNvPr>
          <p:cNvSpPr/>
          <p:nvPr/>
        </p:nvSpPr>
        <p:spPr>
          <a:xfrm>
            <a:off x="3493289" y="5929759"/>
            <a:ext cx="1351718" cy="325778"/>
          </a:xfrm>
          <a:custGeom>
            <a:avLst/>
            <a:gdLst>
              <a:gd name="connsiteX0" fmla="*/ 1351239 w 1351718"/>
              <a:gd name="connsiteY0" fmla="*/ 0 h 325778"/>
              <a:gd name="connsiteX1" fmla="*/ 1292006 w 1351718"/>
              <a:gd name="connsiteY1" fmla="*/ 125869 h 325778"/>
              <a:gd name="connsiteX2" fmla="*/ 977334 w 1351718"/>
              <a:gd name="connsiteY2" fmla="*/ 266546 h 325778"/>
              <a:gd name="connsiteX3" fmla="*/ 370202 w 1351718"/>
              <a:gd name="connsiteY3" fmla="*/ 314672 h 325778"/>
              <a:gd name="connsiteX4" fmla="*/ 0 w 1351718"/>
              <a:gd name="connsiteY4" fmla="*/ 325778 h 325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18" h="325778">
                <a:moveTo>
                  <a:pt x="1351239" y="0"/>
                </a:moveTo>
                <a:cubicBezTo>
                  <a:pt x="1352781" y="40722"/>
                  <a:pt x="1354323" y="81445"/>
                  <a:pt x="1292006" y="125869"/>
                </a:cubicBezTo>
                <a:cubicBezTo>
                  <a:pt x="1229689" y="170293"/>
                  <a:pt x="1130968" y="235079"/>
                  <a:pt x="977334" y="266546"/>
                </a:cubicBezTo>
                <a:cubicBezTo>
                  <a:pt x="823700" y="298013"/>
                  <a:pt x="533091" y="304800"/>
                  <a:pt x="370202" y="314672"/>
                </a:cubicBezTo>
                <a:cubicBezTo>
                  <a:pt x="207313" y="324544"/>
                  <a:pt x="103656" y="325161"/>
                  <a:pt x="0" y="325778"/>
                </a:cubicBezTo>
              </a:path>
            </a:pathLst>
          </a:custGeom>
          <a:noFill/>
          <a:ln w="190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F449F271-A4A4-677D-B06B-B1FABDA51445}"/>
              </a:ext>
            </a:extLst>
          </p:cNvPr>
          <p:cNvSpPr/>
          <p:nvPr/>
        </p:nvSpPr>
        <p:spPr>
          <a:xfrm>
            <a:off x="3948638" y="5859421"/>
            <a:ext cx="851465" cy="318192"/>
          </a:xfrm>
          <a:custGeom>
            <a:avLst/>
            <a:gdLst>
              <a:gd name="connsiteX0" fmla="*/ 851465 w 851465"/>
              <a:gd name="connsiteY0" fmla="*/ 185101 h 318192"/>
              <a:gd name="connsiteX1" fmla="*/ 695980 w 851465"/>
              <a:gd name="connsiteY1" fmla="*/ 277652 h 318192"/>
              <a:gd name="connsiteX2" fmla="*/ 562707 w 851465"/>
              <a:gd name="connsiteY2" fmla="*/ 310970 h 318192"/>
              <a:gd name="connsiteX3" fmla="*/ 333182 w 851465"/>
              <a:gd name="connsiteY3" fmla="*/ 299864 h 318192"/>
              <a:gd name="connsiteX4" fmla="*/ 74040 w 851465"/>
              <a:gd name="connsiteY4" fmla="*/ 129571 h 318192"/>
              <a:gd name="connsiteX5" fmla="*/ 0 w 851465"/>
              <a:gd name="connsiteY5" fmla="*/ 0 h 3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465" h="318192">
                <a:moveTo>
                  <a:pt x="851465" y="185101"/>
                </a:moveTo>
                <a:cubicBezTo>
                  <a:pt x="797785" y="220887"/>
                  <a:pt x="744106" y="256674"/>
                  <a:pt x="695980" y="277652"/>
                </a:cubicBezTo>
                <a:cubicBezTo>
                  <a:pt x="647854" y="298630"/>
                  <a:pt x="623173" y="307268"/>
                  <a:pt x="562707" y="310970"/>
                </a:cubicBezTo>
                <a:cubicBezTo>
                  <a:pt x="502241" y="314672"/>
                  <a:pt x="414626" y="330097"/>
                  <a:pt x="333182" y="299864"/>
                </a:cubicBezTo>
                <a:cubicBezTo>
                  <a:pt x="251737" y="269631"/>
                  <a:pt x="129570" y="179548"/>
                  <a:pt x="74040" y="129571"/>
                </a:cubicBezTo>
                <a:cubicBezTo>
                  <a:pt x="18510" y="79594"/>
                  <a:pt x="13574" y="54296"/>
                  <a:pt x="0" y="0"/>
                </a:cubicBezTo>
              </a:path>
            </a:pathLst>
          </a:custGeom>
          <a:noFill/>
          <a:ln w="190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842BD941-6EDB-837D-DF87-81AA5A65C7B6}"/>
              </a:ext>
            </a:extLst>
          </p:cNvPr>
          <p:cNvSpPr/>
          <p:nvPr/>
        </p:nvSpPr>
        <p:spPr>
          <a:xfrm>
            <a:off x="3474041" y="5871376"/>
            <a:ext cx="387928" cy="308759"/>
          </a:xfrm>
          <a:custGeom>
            <a:avLst/>
            <a:gdLst>
              <a:gd name="connsiteX0" fmla="*/ 387928 w 387928"/>
              <a:gd name="connsiteY0" fmla="*/ 0 h 308759"/>
              <a:gd name="connsiteX1" fmla="*/ 316676 w 387928"/>
              <a:gd name="connsiteY1" fmla="*/ 126670 h 308759"/>
              <a:gd name="connsiteX2" fmla="*/ 170213 w 387928"/>
              <a:gd name="connsiteY2" fmla="*/ 241465 h 308759"/>
              <a:gd name="connsiteX3" fmla="*/ 0 w 387928"/>
              <a:gd name="connsiteY3" fmla="*/ 308759 h 308759"/>
            </a:gdLst>
            <a:ahLst/>
            <a:cxnLst>
              <a:cxn ang="0">
                <a:pos x="connsiteX0" y="connsiteY0"/>
              </a:cxn>
              <a:cxn ang="0">
                <a:pos x="connsiteX1" y="connsiteY1"/>
              </a:cxn>
              <a:cxn ang="0">
                <a:pos x="connsiteX2" y="connsiteY2"/>
              </a:cxn>
              <a:cxn ang="0">
                <a:pos x="connsiteX3" y="connsiteY3"/>
              </a:cxn>
            </a:cxnLst>
            <a:rect l="l" t="t" r="r" b="b"/>
            <a:pathLst>
              <a:path w="387928" h="308759">
                <a:moveTo>
                  <a:pt x="387928" y="0"/>
                </a:moveTo>
                <a:cubicBezTo>
                  <a:pt x="370445" y="43213"/>
                  <a:pt x="352962" y="86426"/>
                  <a:pt x="316676" y="126670"/>
                </a:cubicBezTo>
                <a:cubicBezTo>
                  <a:pt x="280390" y="166914"/>
                  <a:pt x="222992" y="211117"/>
                  <a:pt x="170213" y="241465"/>
                </a:cubicBezTo>
                <a:cubicBezTo>
                  <a:pt x="117434" y="271813"/>
                  <a:pt x="58717" y="290286"/>
                  <a:pt x="0" y="308759"/>
                </a:cubicBezTo>
              </a:path>
            </a:pathLst>
          </a:custGeom>
          <a:noFill/>
          <a:ln w="190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058DA5D-B0C9-63F3-F64A-F6D0098BC6B2}"/>
              </a:ext>
            </a:extLst>
          </p:cNvPr>
          <p:cNvSpPr txBox="1"/>
          <p:nvPr/>
        </p:nvSpPr>
        <p:spPr>
          <a:xfrm>
            <a:off x="3221090" y="5594592"/>
            <a:ext cx="410690" cy="276999"/>
          </a:xfrm>
          <a:prstGeom prst="rect">
            <a:avLst/>
          </a:prstGeom>
          <a:noFill/>
        </p:spPr>
        <p:txBody>
          <a:bodyPr wrap="none" rtlCol="0">
            <a:spAutoFit/>
          </a:bodyPr>
          <a:lstStyle/>
          <a:p>
            <a:r>
              <a:rPr lang="en-US" sz="1200" i="1" dirty="0"/>
              <a:t>PSII</a:t>
            </a:r>
          </a:p>
        </p:txBody>
      </p:sp>
      <p:sp>
        <p:nvSpPr>
          <p:cNvPr id="54" name="Freeform 53">
            <a:extLst>
              <a:ext uri="{FF2B5EF4-FFF2-40B4-BE49-F238E27FC236}">
                <a16:creationId xmlns:a16="http://schemas.microsoft.com/office/drawing/2014/main" id="{B50B090C-233D-BDAC-6488-52D6FEE2B700}"/>
              </a:ext>
            </a:extLst>
          </p:cNvPr>
          <p:cNvSpPr/>
          <p:nvPr/>
        </p:nvSpPr>
        <p:spPr>
          <a:xfrm rot="21112095">
            <a:off x="3470082" y="5546726"/>
            <a:ext cx="340425" cy="95061"/>
          </a:xfrm>
          <a:custGeom>
            <a:avLst/>
            <a:gdLst>
              <a:gd name="connsiteX0" fmla="*/ 340425 w 340425"/>
              <a:gd name="connsiteY0" fmla="*/ 95061 h 95061"/>
              <a:gd name="connsiteX1" fmla="*/ 261257 w 340425"/>
              <a:gd name="connsiteY1" fmla="*/ 35684 h 95061"/>
              <a:gd name="connsiteX2" fmla="*/ 142503 w 340425"/>
              <a:gd name="connsiteY2" fmla="*/ 58 h 95061"/>
              <a:gd name="connsiteX3" fmla="*/ 0 w 340425"/>
              <a:gd name="connsiteY3" fmla="*/ 43601 h 95061"/>
            </a:gdLst>
            <a:ahLst/>
            <a:cxnLst>
              <a:cxn ang="0">
                <a:pos x="connsiteX0" y="connsiteY0"/>
              </a:cxn>
              <a:cxn ang="0">
                <a:pos x="connsiteX1" y="connsiteY1"/>
              </a:cxn>
              <a:cxn ang="0">
                <a:pos x="connsiteX2" y="connsiteY2"/>
              </a:cxn>
              <a:cxn ang="0">
                <a:pos x="connsiteX3" y="connsiteY3"/>
              </a:cxn>
            </a:cxnLst>
            <a:rect l="l" t="t" r="r" b="b"/>
            <a:pathLst>
              <a:path w="340425" h="95061">
                <a:moveTo>
                  <a:pt x="340425" y="95061"/>
                </a:moveTo>
                <a:cubicBezTo>
                  <a:pt x="317334" y="73289"/>
                  <a:pt x="294244" y="51518"/>
                  <a:pt x="261257" y="35684"/>
                </a:cubicBezTo>
                <a:cubicBezTo>
                  <a:pt x="228270" y="19850"/>
                  <a:pt x="186046" y="-1261"/>
                  <a:pt x="142503" y="58"/>
                </a:cubicBezTo>
                <a:cubicBezTo>
                  <a:pt x="98960" y="1377"/>
                  <a:pt x="33647" y="27767"/>
                  <a:pt x="0" y="43601"/>
                </a:cubicBezTo>
              </a:path>
            </a:pathLst>
          </a:custGeom>
          <a:noFill/>
          <a:ln w="190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6DFFD0D0-74BF-C00E-5B1E-12050ACC4D9B}"/>
              </a:ext>
            </a:extLst>
          </p:cNvPr>
          <p:cNvSpPr txBox="1"/>
          <p:nvPr/>
        </p:nvSpPr>
        <p:spPr>
          <a:xfrm rot="21382358">
            <a:off x="3603866" y="6170446"/>
            <a:ext cx="1637756" cy="276999"/>
          </a:xfrm>
          <a:prstGeom prst="rect">
            <a:avLst/>
          </a:prstGeom>
          <a:noFill/>
        </p:spPr>
        <p:txBody>
          <a:bodyPr wrap="none" rtlCol="0">
            <a:spAutoFit/>
          </a:bodyPr>
          <a:lstStyle/>
          <a:p>
            <a:r>
              <a:rPr lang="en-US" sz="1200" i="1" dirty="0">
                <a:solidFill>
                  <a:srgbClr val="C00000"/>
                </a:solidFill>
              </a:rPr>
              <a:t>Temperature feedbacks</a:t>
            </a:r>
          </a:p>
        </p:txBody>
      </p:sp>
      <p:grpSp>
        <p:nvGrpSpPr>
          <p:cNvPr id="56" name="Group 55">
            <a:extLst>
              <a:ext uri="{FF2B5EF4-FFF2-40B4-BE49-F238E27FC236}">
                <a16:creationId xmlns:a16="http://schemas.microsoft.com/office/drawing/2014/main" id="{3D8A95A0-0403-03B6-590A-D95BC4BCE404}"/>
              </a:ext>
            </a:extLst>
          </p:cNvPr>
          <p:cNvGrpSpPr/>
          <p:nvPr/>
        </p:nvGrpSpPr>
        <p:grpSpPr>
          <a:xfrm rot="5400000" flipV="1">
            <a:off x="2884232" y="5399294"/>
            <a:ext cx="562963" cy="291445"/>
            <a:chOff x="2114255" y="2679700"/>
            <a:chExt cx="535222" cy="523031"/>
          </a:xfrm>
        </p:grpSpPr>
        <p:sp>
          <p:nvSpPr>
            <p:cNvPr id="57" name="Freeform 56">
              <a:extLst>
                <a:ext uri="{FF2B5EF4-FFF2-40B4-BE49-F238E27FC236}">
                  <a16:creationId xmlns:a16="http://schemas.microsoft.com/office/drawing/2014/main" id="{6B68FF0D-67F8-D63E-B6CD-68C05D2B0778}"/>
                </a:ext>
              </a:extLst>
            </p:cNvPr>
            <p:cNvSpPr/>
            <p:nvPr/>
          </p:nvSpPr>
          <p:spPr>
            <a:xfrm>
              <a:off x="2206625" y="2679700"/>
              <a:ext cx="442852" cy="520700"/>
            </a:xfrm>
            <a:custGeom>
              <a:avLst/>
              <a:gdLst>
                <a:gd name="connsiteX0" fmla="*/ 441325 w 442852"/>
                <a:gd name="connsiteY0" fmla="*/ 0 h 520700"/>
                <a:gd name="connsiteX1" fmla="*/ 441325 w 442852"/>
                <a:gd name="connsiteY1" fmla="*/ 120650 h 520700"/>
                <a:gd name="connsiteX2" fmla="*/ 425450 w 442852"/>
                <a:gd name="connsiteY2" fmla="*/ 266700 h 520700"/>
                <a:gd name="connsiteX3" fmla="*/ 336550 w 442852"/>
                <a:gd name="connsiteY3" fmla="*/ 387350 h 520700"/>
                <a:gd name="connsiteX4" fmla="*/ 155575 w 442852"/>
                <a:gd name="connsiteY4" fmla="*/ 485775 h 520700"/>
                <a:gd name="connsiteX5" fmla="*/ 0 w 442852"/>
                <a:gd name="connsiteY5" fmla="*/ 5207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 h="520700">
                  <a:moveTo>
                    <a:pt x="441325" y="0"/>
                  </a:moveTo>
                  <a:cubicBezTo>
                    <a:pt x="442648" y="38100"/>
                    <a:pt x="443971" y="76200"/>
                    <a:pt x="441325" y="120650"/>
                  </a:cubicBezTo>
                  <a:cubicBezTo>
                    <a:pt x="438679" y="165100"/>
                    <a:pt x="442912" y="222250"/>
                    <a:pt x="425450" y="266700"/>
                  </a:cubicBezTo>
                  <a:cubicBezTo>
                    <a:pt x="407988" y="311150"/>
                    <a:pt x="381529" y="350838"/>
                    <a:pt x="336550" y="387350"/>
                  </a:cubicBezTo>
                  <a:cubicBezTo>
                    <a:pt x="291571" y="423863"/>
                    <a:pt x="211667" y="463550"/>
                    <a:pt x="155575" y="485775"/>
                  </a:cubicBezTo>
                  <a:cubicBezTo>
                    <a:pt x="99483" y="508000"/>
                    <a:pt x="49741" y="514350"/>
                    <a:pt x="0" y="520700"/>
                  </a:cubicBezTo>
                </a:path>
              </a:pathLst>
            </a:custGeom>
            <a:ln>
              <a:solidFill>
                <a:srgbClr val="C00000"/>
              </a:solidFill>
              <a:prstDash val="sysDot"/>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ADD828B8-73F8-03CD-3DB0-9AD58938EFEB}"/>
                </a:ext>
              </a:extLst>
            </p:cNvPr>
            <p:cNvCxnSpPr>
              <a:cxnSpLocks/>
            </p:cNvCxnSpPr>
            <p:nvPr/>
          </p:nvCxnSpPr>
          <p:spPr>
            <a:xfrm flipH="1">
              <a:off x="2114255" y="3202731"/>
              <a:ext cx="100152" cy="0"/>
            </a:xfrm>
            <a:prstGeom prst="straightConnector1">
              <a:avLst/>
            </a:prstGeom>
            <a:ln>
              <a:solidFill>
                <a:srgbClr val="C00000"/>
              </a:solidFill>
              <a:prstDash val="sysDot"/>
              <a:tailEnd type="none"/>
            </a:ln>
          </p:spPr>
          <p:style>
            <a:lnRef idx="3">
              <a:schemeClr val="dk1"/>
            </a:lnRef>
            <a:fillRef idx="0">
              <a:schemeClr val="dk1"/>
            </a:fillRef>
            <a:effectRef idx="2">
              <a:schemeClr val="dk1"/>
            </a:effectRef>
            <a:fontRef idx="minor">
              <a:schemeClr val="tx1"/>
            </a:fontRef>
          </p:style>
        </p:cxnSp>
      </p:grpSp>
      <p:grpSp>
        <p:nvGrpSpPr>
          <p:cNvPr id="59" name="Group 58">
            <a:extLst>
              <a:ext uri="{FF2B5EF4-FFF2-40B4-BE49-F238E27FC236}">
                <a16:creationId xmlns:a16="http://schemas.microsoft.com/office/drawing/2014/main" id="{AFA82FD3-CE6F-400E-198F-6E66A1DD8F1E}"/>
              </a:ext>
            </a:extLst>
          </p:cNvPr>
          <p:cNvGrpSpPr/>
          <p:nvPr/>
        </p:nvGrpSpPr>
        <p:grpSpPr>
          <a:xfrm rot="16200000" flipH="1" flipV="1">
            <a:off x="495283" y="5133341"/>
            <a:ext cx="544754" cy="179913"/>
            <a:chOff x="2114255" y="2679700"/>
            <a:chExt cx="535222" cy="523031"/>
          </a:xfrm>
        </p:grpSpPr>
        <p:sp>
          <p:nvSpPr>
            <p:cNvPr id="60" name="Freeform 59">
              <a:extLst>
                <a:ext uri="{FF2B5EF4-FFF2-40B4-BE49-F238E27FC236}">
                  <a16:creationId xmlns:a16="http://schemas.microsoft.com/office/drawing/2014/main" id="{7FB3119B-F9B4-66A6-94CC-F9DE6F93CBDD}"/>
                </a:ext>
              </a:extLst>
            </p:cNvPr>
            <p:cNvSpPr/>
            <p:nvPr/>
          </p:nvSpPr>
          <p:spPr>
            <a:xfrm>
              <a:off x="2206625" y="2679700"/>
              <a:ext cx="442852" cy="520700"/>
            </a:xfrm>
            <a:custGeom>
              <a:avLst/>
              <a:gdLst>
                <a:gd name="connsiteX0" fmla="*/ 441325 w 442852"/>
                <a:gd name="connsiteY0" fmla="*/ 0 h 520700"/>
                <a:gd name="connsiteX1" fmla="*/ 441325 w 442852"/>
                <a:gd name="connsiteY1" fmla="*/ 120650 h 520700"/>
                <a:gd name="connsiteX2" fmla="*/ 425450 w 442852"/>
                <a:gd name="connsiteY2" fmla="*/ 266700 h 520700"/>
                <a:gd name="connsiteX3" fmla="*/ 336550 w 442852"/>
                <a:gd name="connsiteY3" fmla="*/ 387350 h 520700"/>
                <a:gd name="connsiteX4" fmla="*/ 155575 w 442852"/>
                <a:gd name="connsiteY4" fmla="*/ 485775 h 520700"/>
                <a:gd name="connsiteX5" fmla="*/ 0 w 442852"/>
                <a:gd name="connsiteY5" fmla="*/ 5207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 h="520700">
                  <a:moveTo>
                    <a:pt x="441325" y="0"/>
                  </a:moveTo>
                  <a:cubicBezTo>
                    <a:pt x="442648" y="38100"/>
                    <a:pt x="443971" y="76200"/>
                    <a:pt x="441325" y="120650"/>
                  </a:cubicBezTo>
                  <a:cubicBezTo>
                    <a:pt x="438679" y="165100"/>
                    <a:pt x="442912" y="222250"/>
                    <a:pt x="425450" y="266700"/>
                  </a:cubicBezTo>
                  <a:cubicBezTo>
                    <a:pt x="407988" y="311150"/>
                    <a:pt x="381529" y="350838"/>
                    <a:pt x="336550" y="387350"/>
                  </a:cubicBezTo>
                  <a:cubicBezTo>
                    <a:pt x="291571" y="423863"/>
                    <a:pt x="211667" y="463550"/>
                    <a:pt x="155575" y="485775"/>
                  </a:cubicBezTo>
                  <a:cubicBezTo>
                    <a:pt x="99483" y="508000"/>
                    <a:pt x="49741" y="514350"/>
                    <a:pt x="0" y="520700"/>
                  </a:cubicBezTo>
                </a:path>
              </a:pathLst>
            </a:custGeom>
            <a:ln>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A81DE485-3FA8-1783-2927-2D4ECC409E52}"/>
                </a:ext>
              </a:extLst>
            </p:cNvPr>
            <p:cNvCxnSpPr>
              <a:cxnSpLocks/>
            </p:cNvCxnSpPr>
            <p:nvPr/>
          </p:nvCxnSpPr>
          <p:spPr>
            <a:xfrm flipH="1">
              <a:off x="2114255" y="3202731"/>
              <a:ext cx="100152"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grpSp>
      <p:sp>
        <p:nvSpPr>
          <p:cNvPr id="62" name="TextBox 61">
            <a:extLst>
              <a:ext uri="{FF2B5EF4-FFF2-40B4-BE49-F238E27FC236}">
                <a16:creationId xmlns:a16="http://schemas.microsoft.com/office/drawing/2014/main" id="{9C96C719-C5D3-876A-EF6A-0C778043EF53}"/>
              </a:ext>
            </a:extLst>
          </p:cNvPr>
          <p:cNvSpPr txBox="1"/>
          <p:nvPr/>
        </p:nvSpPr>
        <p:spPr>
          <a:xfrm flipH="1">
            <a:off x="519461" y="4745161"/>
            <a:ext cx="362600" cy="276999"/>
          </a:xfrm>
          <a:prstGeom prst="rect">
            <a:avLst/>
          </a:prstGeom>
          <a:noFill/>
        </p:spPr>
        <p:txBody>
          <a:bodyPr wrap="none" rtlCol="0">
            <a:spAutoFit/>
          </a:bodyPr>
          <a:lstStyle/>
          <a:p>
            <a:r>
              <a:rPr lang="en-US" sz="1200" i="1" dirty="0"/>
              <a:t>SIF</a:t>
            </a:r>
          </a:p>
        </p:txBody>
      </p:sp>
      <p:grpSp>
        <p:nvGrpSpPr>
          <p:cNvPr id="63" name="Group 62">
            <a:extLst>
              <a:ext uri="{FF2B5EF4-FFF2-40B4-BE49-F238E27FC236}">
                <a16:creationId xmlns:a16="http://schemas.microsoft.com/office/drawing/2014/main" id="{139029FD-D0BE-5818-AED3-DAD2968E41E1}"/>
              </a:ext>
            </a:extLst>
          </p:cNvPr>
          <p:cNvGrpSpPr/>
          <p:nvPr/>
        </p:nvGrpSpPr>
        <p:grpSpPr>
          <a:xfrm rot="16200000" flipH="1" flipV="1">
            <a:off x="493983" y="5134380"/>
            <a:ext cx="544755" cy="179913"/>
            <a:chOff x="2114255" y="2679700"/>
            <a:chExt cx="535222" cy="523031"/>
          </a:xfrm>
        </p:grpSpPr>
        <p:sp>
          <p:nvSpPr>
            <p:cNvPr id="64" name="Freeform 63">
              <a:extLst>
                <a:ext uri="{FF2B5EF4-FFF2-40B4-BE49-F238E27FC236}">
                  <a16:creationId xmlns:a16="http://schemas.microsoft.com/office/drawing/2014/main" id="{4E44D2CF-021A-F42C-E1A8-BCA20D0A3AAF}"/>
                </a:ext>
              </a:extLst>
            </p:cNvPr>
            <p:cNvSpPr/>
            <p:nvPr/>
          </p:nvSpPr>
          <p:spPr>
            <a:xfrm>
              <a:off x="2206625" y="2679700"/>
              <a:ext cx="442852" cy="520700"/>
            </a:xfrm>
            <a:custGeom>
              <a:avLst/>
              <a:gdLst>
                <a:gd name="connsiteX0" fmla="*/ 441325 w 442852"/>
                <a:gd name="connsiteY0" fmla="*/ 0 h 520700"/>
                <a:gd name="connsiteX1" fmla="*/ 441325 w 442852"/>
                <a:gd name="connsiteY1" fmla="*/ 120650 h 520700"/>
                <a:gd name="connsiteX2" fmla="*/ 425450 w 442852"/>
                <a:gd name="connsiteY2" fmla="*/ 266700 h 520700"/>
                <a:gd name="connsiteX3" fmla="*/ 336550 w 442852"/>
                <a:gd name="connsiteY3" fmla="*/ 387350 h 520700"/>
                <a:gd name="connsiteX4" fmla="*/ 155575 w 442852"/>
                <a:gd name="connsiteY4" fmla="*/ 485775 h 520700"/>
                <a:gd name="connsiteX5" fmla="*/ 0 w 442852"/>
                <a:gd name="connsiteY5" fmla="*/ 52070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 h="520700">
                  <a:moveTo>
                    <a:pt x="441325" y="0"/>
                  </a:moveTo>
                  <a:cubicBezTo>
                    <a:pt x="442648" y="38100"/>
                    <a:pt x="443971" y="76200"/>
                    <a:pt x="441325" y="120650"/>
                  </a:cubicBezTo>
                  <a:cubicBezTo>
                    <a:pt x="438679" y="165100"/>
                    <a:pt x="442912" y="222250"/>
                    <a:pt x="425450" y="266700"/>
                  </a:cubicBezTo>
                  <a:cubicBezTo>
                    <a:pt x="407988" y="311150"/>
                    <a:pt x="381529" y="350838"/>
                    <a:pt x="336550" y="387350"/>
                  </a:cubicBezTo>
                  <a:cubicBezTo>
                    <a:pt x="291571" y="423863"/>
                    <a:pt x="211667" y="463550"/>
                    <a:pt x="155575" y="485775"/>
                  </a:cubicBezTo>
                  <a:cubicBezTo>
                    <a:pt x="99483" y="508000"/>
                    <a:pt x="49741" y="514350"/>
                    <a:pt x="0" y="520700"/>
                  </a:cubicBezTo>
                </a:path>
              </a:pathLst>
            </a:custGeom>
            <a:ln>
              <a:solidFill>
                <a:srgbClr val="C00000"/>
              </a:solidFill>
              <a:prstDash val="sysDot"/>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8846F5D4-AF69-5E48-B404-B65D32050A46}"/>
                </a:ext>
              </a:extLst>
            </p:cNvPr>
            <p:cNvCxnSpPr>
              <a:cxnSpLocks/>
            </p:cNvCxnSpPr>
            <p:nvPr/>
          </p:nvCxnSpPr>
          <p:spPr>
            <a:xfrm flipH="1">
              <a:off x="2114255" y="3202731"/>
              <a:ext cx="100152" cy="0"/>
            </a:xfrm>
            <a:prstGeom prst="straightConnector1">
              <a:avLst/>
            </a:prstGeom>
            <a:ln>
              <a:solidFill>
                <a:srgbClr val="C00000"/>
              </a:solidFill>
              <a:prstDash val="sysDot"/>
              <a:tailEnd type="none"/>
            </a:ln>
          </p:spPr>
          <p:style>
            <a:lnRef idx="3">
              <a:schemeClr val="dk1"/>
            </a:lnRef>
            <a:fillRef idx="0">
              <a:schemeClr val="dk1"/>
            </a:fillRef>
            <a:effectRef idx="2">
              <a:schemeClr val="dk1"/>
            </a:effectRef>
            <a:fontRef idx="minor">
              <a:schemeClr val="tx1"/>
            </a:fontRef>
          </p:style>
        </p:cxnSp>
      </p:grpSp>
      <p:sp>
        <p:nvSpPr>
          <p:cNvPr id="68" name="Alternate Process 67">
            <a:extLst>
              <a:ext uri="{FF2B5EF4-FFF2-40B4-BE49-F238E27FC236}">
                <a16:creationId xmlns:a16="http://schemas.microsoft.com/office/drawing/2014/main" id="{A2CB2591-3503-8798-DE1F-997554C43243}"/>
              </a:ext>
            </a:extLst>
          </p:cNvPr>
          <p:cNvSpPr/>
          <p:nvPr/>
        </p:nvSpPr>
        <p:spPr>
          <a:xfrm>
            <a:off x="485553" y="2357037"/>
            <a:ext cx="4645078" cy="640080"/>
          </a:xfrm>
          <a:prstGeom prst="flowChartAlternateProcess">
            <a:avLst/>
          </a:prstGeom>
          <a:ln w="12700">
            <a:solidFill>
              <a:schemeClr val="bg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How does the physiological temperature response of photosynthesis affect canopy SIF?</a:t>
            </a:r>
          </a:p>
        </p:txBody>
      </p:sp>
      <p:sp>
        <p:nvSpPr>
          <p:cNvPr id="69" name="Alternate Process 68">
            <a:extLst>
              <a:ext uri="{FF2B5EF4-FFF2-40B4-BE49-F238E27FC236}">
                <a16:creationId xmlns:a16="http://schemas.microsoft.com/office/drawing/2014/main" id="{A8C76C5F-ED44-CB5B-78B2-B74DB8C461B5}"/>
              </a:ext>
            </a:extLst>
          </p:cNvPr>
          <p:cNvSpPr/>
          <p:nvPr/>
        </p:nvSpPr>
        <p:spPr>
          <a:xfrm>
            <a:off x="5889781" y="4735510"/>
            <a:ext cx="6090257" cy="433813"/>
          </a:xfrm>
          <a:prstGeom prst="flowChartAlternateProcess">
            <a:avLst/>
          </a:prstGeom>
          <a:solidFill>
            <a:schemeClr val="accent4">
              <a:lumMod val="40000"/>
              <a:lumOff val="60000"/>
            </a:schemeClr>
          </a:solid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tx1"/>
                </a:solidFill>
              </a:rPr>
              <a:t>Reversal of photochemistry seasonality</a:t>
            </a:r>
          </a:p>
          <a:p>
            <a:pPr algn="ctr"/>
            <a:r>
              <a:rPr lang="en-US" sz="1400" dirty="0">
                <a:solidFill>
                  <a:schemeClr val="tx1"/>
                </a:solidFill>
              </a:rPr>
              <a:t>Strong down-regulation of SIF yield in cold months</a:t>
            </a:r>
          </a:p>
        </p:txBody>
      </p:sp>
    </p:spTree>
    <p:extLst>
      <p:ext uri="{BB962C8B-B14F-4D97-AF65-F5344CB8AC3E}">
        <p14:creationId xmlns:p14="http://schemas.microsoft.com/office/powerpoint/2010/main" val="2847508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E44B7-2362-B048-AF3C-03B12EA331DE}"/>
              </a:ext>
            </a:extLst>
          </p:cNvPr>
          <p:cNvSpPr txBox="1">
            <a:spLocks/>
          </p:cNvSpPr>
          <p:nvPr/>
        </p:nvSpPr>
        <p:spPr>
          <a:xfrm>
            <a:off x="0" y="20192"/>
            <a:ext cx="12192000" cy="4616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The Arctic Carbon Monitoring and Prediction System (Natali GBMF 2019)</a:t>
            </a:r>
          </a:p>
          <a:p>
            <a:pPr algn="ctr"/>
            <a:endParaRPr lang="en-US" sz="2400"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C621D0F-6AC6-AE1D-FFD0-07E1B88B76A3}"/>
              </a:ext>
            </a:extLst>
          </p:cNvPr>
          <p:cNvGrpSpPr/>
          <p:nvPr/>
        </p:nvGrpSpPr>
        <p:grpSpPr>
          <a:xfrm>
            <a:off x="8186244" y="589003"/>
            <a:ext cx="3917017" cy="6268997"/>
            <a:chOff x="6598583" y="903767"/>
            <a:chExt cx="3660554" cy="5858540"/>
          </a:xfrm>
        </p:grpSpPr>
        <p:pic>
          <p:nvPicPr>
            <p:cNvPr id="5" name="Picture 4">
              <a:extLst>
                <a:ext uri="{FF2B5EF4-FFF2-40B4-BE49-F238E27FC236}">
                  <a16:creationId xmlns:a16="http://schemas.microsoft.com/office/drawing/2014/main" id="{2F7CF94A-B8B7-2AA0-4B18-2B8EE441E6BE}"/>
                </a:ext>
              </a:extLst>
            </p:cNvPr>
            <p:cNvPicPr>
              <a:picLocks noChangeAspect="1"/>
            </p:cNvPicPr>
            <p:nvPr/>
          </p:nvPicPr>
          <p:blipFill>
            <a:blip r:embed="rId3"/>
            <a:stretch>
              <a:fillRect/>
            </a:stretch>
          </p:blipFill>
          <p:spPr>
            <a:xfrm>
              <a:off x="6747439" y="903767"/>
              <a:ext cx="3511698" cy="5858540"/>
            </a:xfrm>
            <a:prstGeom prst="rect">
              <a:avLst/>
            </a:prstGeom>
          </p:spPr>
        </p:pic>
        <p:sp>
          <p:nvSpPr>
            <p:cNvPr id="9" name="Rectangle 8">
              <a:extLst>
                <a:ext uri="{FF2B5EF4-FFF2-40B4-BE49-F238E27FC236}">
                  <a16:creationId xmlns:a16="http://schemas.microsoft.com/office/drawing/2014/main" id="{DE9A8B22-CDC3-70A4-587D-3CAF605919BB}"/>
                </a:ext>
              </a:extLst>
            </p:cNvPr>
            <p:cNvSpPr/>
            <p:nvPr/>
          </p:nvSpPr>
          <p:spPr>
            <a:xfrm flipH="1">
              <a:off x="6598583" y="903767"/>
              <a:ext cx="297711"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A4635F7-E6F3-BBBA-1C4C-E8E8A2EA0FEA}"/>
              </a:ext>
            </a:extLst>
          </p:cNvPr>
          <p:cNvPicPr>
            <a:picLocks noChangeAspect="1"/>
          </p:cNvPicPr>
          <p:nvPr/>
        </p:nvPicPr>
        <p:blipFill rotWithShape="1">
          <a:blip r:embed="rId4"/>
          <a:srcRect t="8589" r="12563" b="2963"/>
          <a:stretch/>
        </p:blipFill>
        <p:spPr>
          <a:xfrm>
            <a:off x="1478967" y="2074333"/>
            <a:ext cx="5324675" cy="4783667"/>
          </a:xfrm>
          <a:prstGeom prst="rect">
            <a:avLst/>
          </a:prstGeom>
        </p:spPr>
      </p:pic>
      <p:sp>
        <p:nvSpPr>
          <p:cNvPr id="7" name="TextBox 6">
            <a:extLst>
              <a:ext uri="{FF2B5EF4-FFF2-40B4-BE49-F238E27FC236}">
                <a16:creationId xmlns:a16="http://schemas.microsoft.com/office/drawing/2014/main" id="{EE7F337A-9063-194B-AF30-9706301E8B9D}"/>
              </a:ext>
            </a:extLst>
          </p:cNvPr>
          <p:cNvSpPr txBox="1"/>
          <p:nvPr/>
        </p:nvSpPr>
        <p:spPr>
          <a:xfrm>
            <a:off x="88739" y="568811"/>
            <a:ext cx="8105133" cy="1400383"/>
          </a:xfrm>
          <a:prstGeom prst="rect">
            <a:avLst/>
          </a:prstGeom>
          <a:noFill/>
          <a:ln>
            <a:noFill/>
          </a:ln>
        </p:spPr>
        <p:txBody>
          <a:bodyPr wrap="square" rtlCol="0">
            <a:spAutoFit/>
          </a:bodyPr>
          <a:lstStyle/>
          <a:p>
            <a:pPr marL="342900" indent="-342900">
              <a:spcAft>
                <a:spcPts val="600"/>
              </a:spcAft>
              <a:buFont typeface="Arial" panose="020B0604020202020204" pitchFamily="34" charset="0"/>
              <a:buChar char="•"/>
            </a:pPr>
            <a:r>
              <a:rPr lang="en-US" sz="1600" dirty="0"/>
              <a:t>We are building a </a:t>
            </a:r>
            <a:r>
              <a:rPr lang="en-US" sz="1600" b="1" dirty="0"/>
              <a:t>data assimilation version of the DVM-DOS-TEM model</a:t>
            </a:r>
            <a:r>
              <a:rPr lang="en-US" sz="1600" dirty="0"/>
              <a:t>, and developing </a:t>
            </a:r>
            <a:r>
              <a:rPr lang="en-US" sz="1600" b="1" dirty="0">
                <a:solidFill>
                  <a:srgbClr val="C00000"/>
                </a:solidFill>
              </a:rPr>
              <a:t>modules related to wildfire, abrupt permafrost thaw, CH</a:t>
            </a:r>
            <a:r>
              <a:rPr lang="en-US" sz="1600" b="1" baseline="-25000" dirty="0">
                <a:solidFill>
                  <a:srgbClr val="C00000"/>
                </a:solidFill>
              </a:rPr>
              <a:t>4</a:t>
            </a:r>
            <a:r>
              <a:rPr lang="en-US" sz="1600" b="1" dirty="0">
                <a:solidFill>
                  <a:srgbClr val="C00000"/>
                </a:solidFill>
              </a:rPr>
              <a:t> fluxes, and aquatic transport &amp; fluxes</a:t>
            </a:r>
            <a:r>
              <a:rPr lang="en-US" sz="1600" dirty="0"/>
              <a:t>.</a:t>
            </a:r>
          </a:p>
          <a:p>
            <a:pPr marL="342900" indent="-342900">
              <a:spcAft>
                <a:spcPts val="600"/>
              </a:spcAft>
              <a:buFont typeface="Arial" panose="020B0604020202020204" pitchFamily="34" charset="0"/>
              <a:buChar char="•"/>
            </a:pPr>
            <a:r>
              <a:rPr lang="en-US" sz="1600" dirty="0"/>
              <a:t>The model will be used to conduct historical analysis, seasonal forecasts, and longer-term projections across the Arctic-boreal zone.</a:t>
            </a:r>
          </a:p>
        </p:txBody>
      </p:sp>
      <p:sp>
        <p:nvSpPr>
          <p:cNvPr id="17" name="TextBox 16">
            <a:extLst>
              <a:ext uri="{FF2B5EF4-FFF2-40B4-BE49-F238E27FC236}">
                <a16:creationId xmlns:a16="http://schemas.microsoft.com/office/drawing/2014/main" id="{610EFC78-9828-BEFD-4913-0B34FE3F7FA4}"/>
              </a:ext>
            </a:extLst>
          </p:cNvPr>
          <p:cNvSpPr txBox="1"/>
          <p:nvPr/>
        </p:nvSpPr>
        <p:spPr>
          <a:xfrm>
            <a:off x="167972" y="2185932"/>
            <a:ext cx="2231066" cy="584775"/>
          </a:xfrm>
          <a:prstGeom prst="rect">
            <a:avLst/>
          </a:prstGeom>
          <a:noFill/>
        </p:spPr>
        <p:txBody>
          <a:bodyPr wrap="square" rtlCol="0">
            <a:spAutoFit/>
          </a:bodyPr>
          <a:lstStyle/>
          <a:p>
            <a:r>
              <a:rPr lang="en-US" sz="1600" dirty="0">
                <a:solidFill>
                  <a:srgbClr val="0070C0"/>
                </a:solidFill>
              </a:rPr>
              <a:t>Parameter sensitivity analysis for optimization</a:t>
            </a:r>
          </a:p>
        </p:txBody>
      </p:sp>
      <p:sp>
        <p:nvSpPr>
          <p:cNvPr id="3" name="TextBox 2">
            <a:extLst>
              <a:ext uri="{FF2B5EF4-FFF2-40B4-BE49-F238E27FC236}">
                <a16:creationId xmlns:a16="http://schemas.microsoft.com/office/drawing/2014/main" id="{B937A9CC-D740-C8FB-418E-94C1CBA0354B}"/>
              </a:ext>
            </a:extLst>
          </p:cNvPr>
          <p:cNvSpPr txBox="1"/>
          <p:nvPr/>
        </p:nvSpPr>
        <p:spPr>
          <a:xfrm>
            <a:off x="10622873" y="20192"/>
            <a:ext cx="1661802" cy="369332"/>
          </a:xfrm>
          <a:prstGeom prst="rect">
            <a:avLst/>
          </a:prstGeom>
          <a:noFill/>
        </p:spPr>
        <p:txBody>
          <a:bodyPr wrap="none" rtlCol="0">
            <a:spAutoFit/>
          </a:bodyPr>
          <a:lstStyle/>
          <a:p>
            <a:r>
              <a:rPr lang="en-US" dirty="0"/>
              <a:t>Brendan Rogers</a:t>
            </a:r>
          </a:p>
        </p:txBody>
      </p:sp>
    </p:spTree>
    <p:extLst>
      <p:ext uri="{BB962C8B-B14F-4D97-AF65-F5344CB8AC3E}">
        <p14:creationId xmlns:p14="http://schemas.microsoft.com/office/powerpoint/2010/main" val="1148309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M 8 Template (Master)" id="{7367450C-DE97-614D-8713-28060E8A91F4}" vid="{778ECC82-21DD-BA4C-B923-CC1E545647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TotalTime>
  <Words>3454</Words>
  <Application>Microsoft Macintosh PowerPoint</Application>
  <PresentationFormat>Widescreen</PresentationFormat>
  <Paragraphs>463</Paragraphs>
  <Slides>20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Abadi MT Condensed Light</vt:lpstr>
      <vt:lpstr>Aharoni</vt:lpstr>
      <vt:lpstr>Arial</vt:lpstr>
      <vt:lpstr>Avenir Next</vt:lpstr>
      <vt:lpstr>Avenir Next Demi Bold</vt:lpstr>
      <vt:lpstr>Avenir Next Medium</vt:lpstr>
      <vt:lpstr>Calibri</vt:lpstr>
      <vt:lpstr>Calibri Light</vt:lpstr>
      <vt:lpstr>Cambria Math</vt:lpstr>
      <vt:lpstr>Century Gothic</vt:lpstr>
      <vt:lpstr>Corbel</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Modeling Solar-Induced Chlorophyll Fluorescence (SIF) in the Boreal Forest: Physiological Temperature Response</vt:lpstr>
      <vt:lpstr>PowerPoint Presentation</vt:lpstr>
      <vt:lpstr>PowerPoint Presentation</vt:lpstr>
      <vt:lpstr>Evaluation of wetland CH4 models at different time scales for the high latitudes</vt:lpstr>
      <vt:lpstr>PowerPoint Presentation</vt:lpstr>
      <vt:lpstr>Modeling Subsea Permafrost and Methane Hydrates</vt:lpstr>
      <vt:lpstr>PowerPoint Presentation</vt:lpstr>
      <vt:lpstr>PowerPoint Presentation</vt:lpstr>
      <vt:lpstr>PowerPoint Presentation</vt:lpstr>
      <vt:lpstr>PowerPoint Presentation</vt:lpstr>
      <vt:lpstr>Linking TRENDY model ensemble to GCAM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Carmel Levitan</dc:creator>
  <cp:lastModifiedBy>Carmel Levitan</cp:lastModifiedBy>
  <cp:revision>11</cp:revision>
  <dcterms:created xsi:type="dcterms:W3CDTF">2022-05-04T16:46:15Z</dcterms:created>
  <dcterms:modified xsi:type="dcterms:W3CDTF">2022-05-10T16:25:33Z</dcterms:modified>
</cp:coreProperties>
</file>