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61" r:id="rId2"/>
    <p:sldId id="262" r:id="rId3"/>
    <p:sldId id="257" r:id="rId4"/>
    <p:sldId id="258" r:id="rId5"/>
    <p:sldId id="259" r:id="rId6"/>
    <p:sldId id="260" r:id="rId7"/>
    <p:sldId id="264" r:id="rId8"/>
    <p:sldId id="265" r:id="rId9"/>
    <p:sldId id="269" r:id="rId10"/>
    <p:sldId id="266" r:id="rId11"/>
    <p:sldId id="267" r:id="rId12"/>
    <p:sldId id="270" r:id="rId13"/>
    <p:sldId id="268" r:id="rId14"/>
    <p:sldId id="273" r:id="rId15"/>
    <p:sldId id="277" r:id="rId16"/>
    <p:sldId id="278" r:id="rId17"/>
    <p:sldId id="272"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52F6CF0-3E8E-468C-AB0B-99858F4A0720}">
          <p14:sldIdLst>
            <p14:sldId id="261"/>
            <p14:sldId id="262"/>
            <p14:sldId id="257"/>
            <p14:sldId id="258"/>
            <p14:sldId id="259"/>
            <p14:sldId id="260"/>
            <p14:sldId id="264"/>
            <p14:sldId id="265"/>
            <p14:sldId id="269"/>
            <p14:sldId id="266"/>
            <p14:sldId id="267"/>
            <p14:sldId id="270"/>
            <p14:sldId id="268"/>
            <p14:sldId id="273"/>
            <p14:sldId id="277"/>
            <p14:sldId id="278"/>
            <p14:sldId id="27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613" autoAdjust="0"/>
  </p:normalViewPr>
  <p:slideViewPr>
    <p:cSldViewPr snapToGrid="0">
      <p:cViewPr varScale="1">
        <p:scale>
          <a:sx n="68" d="100"/>
          <a:sy n="68" d="100"/>
        </p:scale>
        <p:origin x="816" y="5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AAF4A8-1ED2-48D6-8130-D59C34770AA5}" type="datetimeFigureOut">
              <a:rPr lang="en-US" smtClean="0"/>
              <a:t>5/5/2021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6B44F0-94A4-474D-A782-0011F0751EB5}" type="slidenum">
              <a:rPr lang="en-US" smtClean="0"/>
              <a:t>‹#›</a:t>
            </a:fld>
            <a:endParaRPr lang="en-US"/>
          </a:p>
        </p:txBody>
      </p:sp>
    </p:spTree>
    <p:extLst>
      <p:ext uri="{BB962C8B-B14F-4D97-AF65-F5344CB8AC3E}">
        <p14:creationId xmlns:p14="http://schemas.microsoft.com/office/powerpoint/2010/main" val="1742743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total of 318 papers covering 1999-2018 have been reviewed. Of these, 95 papers have met the selection criteria for inclusion. </a:t>
            </a:r>
          </a:p>
          <a:p>
            <a:pPr marL="628650" lvl="1" indent="-171450">
              <a:buFont typeface="Arial" panose="020B0604020202020204" pitchFamily="34" charset="0"/>
              <a:buChar char="•"/>
            </a:pPr>
            <a:r>
              <a:rPr lang="en-US" dirty="0"/>
              <a:t>Selection criteria include if the study occurred above or within a 50-km buffer of the tree line, if it was an experimental or observational study (i.e., no modelling or paleo studies), and if there was a vegetation response directly linked to a driver. </a:t>
            </a:r>
          </a:p>
          <a:p>
            <a:pPr marL="171450" indent="-171450">
              <a:buFont typeface="Arial" panose="020B0604020202020204" pitchFamily="34" charset="0"/>
              <a:buChar char="•"/>
            </a:pPr>
            <a:r>
              <a:rPr lang="en-US" dirty="0"/>
              <a:t>35 of these papers came from a Web of Science search, and 60 have come from reviewing those paper’s reference sections.</a:t>
            </a:r>
          </a:p>
          <a:p>
            <a:pPr marL="171450" indent="-171450">
              <a:buFont typeface="Arial" panose="020B0604020202020204" pitchFamily="34" charset="0"/>
              <a:buChar char="•"/>
            </a:pPr>
            <a:r>
              <a:rPr lang="en-US" dirty="0"/>
              <a:t>In total, 721 evidence points have been generated from these 95 papers.</a:t>
            </a:r>
          </a:p>
          <a:p>
            <a:pPr marL="171450" indent="-171450">
              <a:buFont typeface="Arial" panose="020B0604020202020204" pitchFamily="34" charset="0"/>
              <a:buChar char="•"/>
            </a:pPr>
            <a:r>
              <a:rPr lang="en-US" dirty="0"/>
              <a:t>Greening evidence points are associated with a significant increase in vegetation productivity reported as an increase in aboveground biomass/vegetation cover, NDVI, shifts in community composition such as shrubification, photosynthetic rate, reproductive success, etc.</a:t>
            </a:r>
          </a:p>
          <a:p>
            <a:pPr marL="171450" indent="-171450">
              <a:buFont typeface="Arial" panose="020B0604020202020204" pitchFamily="34" charset="0"/>
              <a:buChar char="•"/>
            </a:pPr>
            <a:r>
              <a:rPr lang="en-US" dirty="0"/>
              <a:t>Browning evidence points are associated with a significant decrease in vegetation productivity.</a:t>
            </a:r>
          </a:p>
          <a:p>
            <a:pPr marL="171450" indent="-171450">
              <a:buFont typeface="Arial" panose="020B0604020202020204" pitchFamily="34" charset="0"/>
              <a:buChar char="•"/>
            </a:pPr>
            <a:r>
              <a:rPr lang="en-US" dirty="0"/>
              <a:t>No change evidence points are logged when change in vegetation productivity was reported as insignificant.</a:t>
            </a:r>
          </a:p>
          <a:p>
            <a:pPr marL="171450" indent="-171450">
              <a:buFont typeface="Arial" panose="020B0604020202020204" pitchFamily="34" charset="0"/>
              <a:buChar char="•"/>
            </a:pPr>
            <a:r>
              <a:rPr lang="en-US" dirty="0"/>
              <a:t>Spectral and vegetation indicates how the greening, browning, or no change result was measured. Spectral results were determined through the use of remote sensing, while vegetation results were measured in the field.</a:t>
            </a:r>
          </a:p>
        </p:txBody>
      </p:sp>
      <p:sp>
        <p:nvSpPr>
          <p:cNvPr id="4" name="Slide Number Placeholder 3"/>
          <p:cNvSpPr>
            <a:spLocks noGrp="1"/>
          </p:cNvSpPr>
          <p:nvPr>
            <p:ph type="sldNum" sz="quarter" idx="5"/>
          </p:nvPr>
        </p:nvSpPr>
        <p:spPr/>
        <p:txBody>
          <a:bodyPr/>
          <a:lstStyle/>
          <a:p>
            <a:fld id="{716B44F0-94A4-474D-A782-0011F0751EB5}" type="slidenum">
              <a:rPr lang="en-US" smtClean="0"/>
              <a:t>3</a:t>
            </a:fld>
            <a:endParaRPr lang="en-US"/>
          </a:p>
        </p:txBody>
      </p:sp>
    </p:spTree>
    <p:extLst>
      <p:ext uri="{BB962C8B-B14F-4D97-AF65-F5344CB8AC3E}">
        <p14:creationId xmlns:p14="http://schemas.microsoft.com/office/powerpoint/2010/main" val="2237369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graph displays the climatic, biological, and human drivers considered and the number of evidence points associated with each.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Overall, the most common driver analyzed was increased temperature, which was associated with greening. </a:t>
            </a:r>
          </a:p>
        </p:txBody>
      </p:sp>
      <p:sp>
        <p:nvSpPr>
          <p:cNvPr id="4" name="Slide Number Placeholder 3"/>
          <p:cNvSpPr>
            <a:spLocks noGrp="1"/>
          </p:cNvSpPr>
          <p:nvPr>
            <p:ph type="sldNum" sz="quarter" idx="5"/>
          </p:nvPr>
        </p:nvSpPr>
        <p:spPr/>
        <p:txBody>
          <a:bodyPr/>
          <a:lstStyle/>
          <a:p>
            <a:fld id="{716B44F0-94A4-474D-A782-0011F0751EB5}" type="slidenum">
              <a:rPr lang="en-US" smtClean="0"/>
              <a:t>4</a:t>
            </a:fld>
            <a:endParaRPr lang="en-US"/>
          </a:p>
        </p:txBody>
      </p:sp>
    </p:spTree>
    <p:extLst>
      <p:ext uri="{BB962C8B-B14F-4D97-AF65-F5344CB8AC3E}">
        <p14:creationId xmlns:p14="http://schemas.microsoft.com/office/powerpoint/2010/main" val="20550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graph displays the soil and landscape drivers considered and the number of evidence points associated with each.</a:t>
            </a:r>
          </a:p>
          <a:p>
            <a:pPr marL="171450" indent="-171450">
              <a:buFont typeface="Arial" panose="020B0604020202020204" pitchFamily="34" charset="0"/>
              <a:buChar char="•"/>
            </a:pPr>
            <a:r>
              <a:rPr lang="en-US" dirty="0"/>
              <a:t>Of these drivers, increased nutrient availability was the most analyzed, and was most often associated with greening. </a:t>
            </a:r>
          </a:p>
        </p:txBody>
      </p:sp>
      <p:sp>
        <p:nvSpPr>
          <p:cNvPr id="4" name="Slide Number Placeholder 3"/>
          <p:cNvSpPr>
            <a:spLocks noGrp="1"/>
          </p:cNvSpPr>
          <p:nvPr>
            <p:ph type="sldNum" sz="quarter" idx="5"/>
          </p:nvPr>
        </p:nvSpPr>
        <p:spPr/>
        <p:txBody>
          <a:bodyPr/>
          <a:lstStyle/>
          <a:p>
            <a:fld id="{716B44F0-94A4-474D-A782-0011F0751EB5}" type="slidenum">
              <a:rPr lang="en-US" smtClean="0"/>
              <a:t>5</a:t>
            </a:fld>
            <a:endParaRPr lang="en-US"/>
          </a:p>
        </p:txBody>
      </p:sp>
    </p:spTree>
    <p:extLst>
      <p:ext uri="{BB962C8B-B14F-4D97-AF65-F5344CB8AC3E}">
        <p14:creationId xmlns:p14="http://schemas.microsoft.com/office/powerpoint/2010/main" val="2776760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graph displays combinations of the drivers considered and the number of evidence points associated with each.</a:t>
            </a:r>
          </a:p>
          <a:p>
            <a:pPr marL="171450" indent="-171450">
              <a:buFont typeface="Arial" panose="020B0604020202020204" pitchFamily="34" charset="0"/>
              <a:buChar char="•"/>
            </a:pPr>
            <a:r>
              <a:rPr lang="en-US" dirty="0"/>
              <a:t>Of the combined drivers, the most commonly analyzed was increased temperature and nutrient availability.</a:t>
            </a:r>
          </a:p>
          <a:p>
            <a:endParaRPr lang="en-US" dirty="0"/>
          </a:p>
        </p:txBody>
      </p:sp>
      <p:sp>
        <p:nvSpPr>
          <p:cNvPr id="4" name="Slide Number Placeholder 3"/>
          <p:cNvSpPr>
            <a:spLocks noGrp="1"/>
          </p:cNvSpPr>
          <p:nvPr>
            <p:ph type="sldNum" sz="quarter" idx="5"/>
          </p:nvPr>
        </p:nvSpPr>
        <p:spPr/>
        <p:txBody>
          <a:bodyPr/>
          <a:lstStyle/>
          <a:p>
            <a:fld id="{716B44F0-94A4-474D-A782-0011F0751EB5}" type="slidenum">
              <a:rPr lang="en-US" smtClean="0"/>
              <a:t>6</a:t>
            </a:fld>
            <a:endParaRPr lang="en-US"/>
          </a:p>
        </p:txBody>
      </p:sp>
    </p:spTree>
    <p:extLst>
      <p:ext uri="{BB962C8B-B14F-4D97-AF65-F5344CB8AC3E}">
        <p14:creationId xmlns:p14="http://schemas.microsoft.com/office/powerpoint/2010/main" val="1440017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Schematic diagram that shows key climatic and environmental controls on tundra shrub expansion. The figure shows a complex set of soil–plant–atmosphere interactions driven by (1) climate change (increase in surface air temperature, precipitation and atmospheric (CO2)), (2) soil moisture and snow dynamics, (3) topography, (4) permafrost thaw, (5) nutrient dynamics, (6) disturbance (e.g. wildfire), and (7) herbivory, and interactions among these factors. These drivers may alter vegetation composition and lead to the expansion of shrubs. Shrub expansion and its effects on snowpack dynamics, litter inputs, permafrost degradation, and surface energy budgets may also affect net ecosystem carbon exchanges. Signs (±) on the arrows represent increases or decreases. </a:t>
            </a:r>
            <a:endParaRPr lang="en-US" dirty="0"/>
          </a:p>
        </p:txBody>
      </p:sp>
      <p:sp>
        <p:nvSpPr>
          <p:cNvPr id="4" name="Slide Number Placeholder 3"/>
          <p:cNvSpPr>
            <a:spLocks noGrp="1"/>
          </p:cNvSpPr>
          <p:nvPr>
            <p:ph type="sldNum" sz="quarter" idx="5"/>
          </p:nvPr>
        </p:nvSpPr>
        <p:spPr/>
        <p:txBody>
          <a:bodyPr/>
          <a:lstStyle/>
          <a:p>
            <a:fld id="{B944D58F-3309-2A46-ABF7-89D76CF3B485}" type="slidenum">
              <a:rPr lang="en-US" smtClean="0"/>
              <a:t>9</a:t>
            </a:fld>
            <a:endParaRPr lang="en-US"/>
          </a:p>
        </p:txBody>
      </p:sp>
    </p:spTree>
    <p:extLst>
      <p:ext uri="{BB962C8B-B14F-4D97-AF65-F5344CB8AC3E}">
        <p14:creationId xmlns:p14="http://schemas.microsoft.com/office/powerpoint/2010/main" val="733126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08EFBEA-036C-475E-BBFE-BA34040488EC}" type="datetimeFigureOut">
              <a:rPr lang="en-US" smtClean="0"/>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2CB06-2A18-4335-97F4-4EC63B6631A9}" type="slidenum">
              <a:rPr lang="en-US" smtClean="0"/>
              <a:t>‹#›</a:t>
            </a:fld>
            <a:endParaRPr lang="en-US"/>
          </a:p>
        </p:txBody>
      </p:sp>
    </p:spTree>
    <p:extLst>
      <p:ext uri="{BB962C8B-B14F-4D97-AF65-F5344CB8AC3E}">
        <p14:creationId xmlns:p14="http://schemas.microsoft.com/office/powerpoint/2010/main" val="4182859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508EFBEA-036C-475E-BBFE-BA34040488EC}" type="datetimeFigureOut">
              <a:rPr lang="en-US" smtClean="0"/>
              <a:t>5/5/2021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72CB06-2A18-4335-97F4-4EC63B6631A9}" type="slidenum">
              <a:rPr lang="en-US" smtClean="0"/>
              <a:t>‹#›</a:t>
            </a:fld>
            <a:endParaRPr lang="en-US"/>
          </a:p>
        </p:txBody>
      </p:sp>
    </p:spTree>
    <p:extLst>
      <p:ext uri="{BB962C8B-B14F-4D97-AF65-F5344CB8AC3E}">
        <p14:creationId xmlns:p14="http://schemas.microsoft.com/office/powerpoint/2010/main" val="788515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508EFBEA-036C-475E-BBFE-BA34040488EC}" type="datetimeFigureOut">
              <a:rPr lang="en-US" smtClean="0"/>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2CB06-2A18-4335-97F4-4EC63B6631A9}" type="slidenum">
              <a:rPr lang="en-US" smtClean="0"/>
              <a:t>‹#›</a:t>
            </a:fld>
            <a:endParaRPr lang="en-US"/>
          </a:p>
        </p:txBody>
      </p:sp>
    </p:spTree>
    <p:extLst>
      <p:ext uri="{BB962C8B-B14F-4D97-AF65-F5344CB8AC3E}">
        <p14:creationId xmlns:p14="http://schemas.microsoft.com/office/powerpoint/2010/main" val="1974081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508EFBEA-036C-475E-BBFE-BA34040488EC}" type="datetimeFigureOut">
              <a:rPr lang="en-US" smtClean="0"/>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2CB06-2A18-4335-97F4-4EC63B6631A9}"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415404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08EFBEA-036C-475E-BBFE-BA34040488EC}" type="datetimeFigureOut">
              <a:rPr lang="en-US" smtClean="0"/>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2CB06-2A18-4335-97F4-4EC63B6631A9}" type="slidenum">
              <a:rPr lang="en-US" smtClean="0"/>
              <a:t>‹#›</a:t>
            </a:fld>
            <a:endParaRPr lang="en-US"/>
          </a:p>
        </p:txBody>
      </p:sp>
    </p:spTree>
    <p:extLst>
      <p:ext uri="{BB962C8B-B14F-4D97-AF65-F5344CB8AC3E}">
        <p14:creationId xmlns:p14="http://schemas.microsoft.com/office/powerpoint/2010/main" val="2136273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08EFBEA-036C-475E-BBFE-BA34040488EC}" type="datetimeFigureOut">
              <a:rPr lang="en-US" smtClean="0"/>
              <a:t>5/5/2021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2CB06-2A18-4335-97F4-4EC63B6631A9}" type="slidenum">
              <a:rPr lang="en-US" smtClean="0"/>
              <a:t>‹#›</a:t>
            </a:fld>
            <a:endParaRPr lang="en-US"/>
          </a:p>
        </p:txBody>
      </p:sp>
    </p:spTree>
    <p:extLst>
      <p:ext uri="{BB962C8B-B14F-4D97-AF65-F5344CB8AC3E}">
        <p14:creationId xmlns:p14="http://schemas.microsoft.com/office/powerpoint/2010/main" val="37790419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08EFBEA-036C-475E-BBFE-BA34040488EC}" type="datetimeFigureOut">
              <a:rPr lang="en-US" smtClean="0"/>
              <a:t>5/5/2021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2CB06-2A18-4335-97F4-4EC63B6631A9}" type="slidenum">
              <a:rPr lang="en-US" smtClean="0"/>
              <a:t>‹#›</a:t>
            </a:fld>
            <a:endParaRPr lang="en-US"/>
          </a:p>
        </p:txBody>
      </p:sp>
    </p:spTree>
    <p:extLst>
      <p:ext uri="{BB962C8B-B14F-4D97-AF65-F5344CB8AC3E}">
        <p14:creationId xmlns:p14="http://schemas.microsoft.com/office/powerpoint/2010/main" val="24299736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8EFBEA-036C-475E-BBFE-BA34040488EC}" type="datetimeFigureOut">
              <a:rPr lang="en-US" smtClean="0"/>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2CB06-2A18-4335-97F4-4EC63B6631A9}" type="slidenum">
              <a:rPr lang="en-US" smtClean="0"/>
              <a:t>‹#›</a:t>
            </a:fld>
            <a:endParaRPr lang="en-US"/>
          </a:p>
        </p:txBody>
      </p:sp>
    </p:spTree>
    <p:extLst>
      <p:ext uri="{BB962C8B-B14F-4D97-AF65-F5344CB8AC3E}">
        <p14:creationId xmlns:p14="http://schemas.microsoft.com/office/powerpoint/2010/main" val="2556605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8EFBEA-036C-475E-BBFE-BA34040488EC}" type="datetimeFigureOut">
              <a:rPr lang="en-US" smtClean="0"/>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2CB06-2A18-4335-97F4-4EC63B6631A9}" type="slidenum">
              <a:rPr lang="en-US" smtClean="0"/>
              <a:t>‹#›</a:t>
            </a:fld>
            <a:endParaRPr lang="en-US"/>
          </a:p>
        </p:txBody>
      </p:sp>
    </p:spTree>
    <p:extLst>
      <p:ext uri="{BB962C8B-B14F-4D97-AF65-F5344CB8AC3E}">
        <p14:creationId xmlns:p14="http://schemas.microsoft.com/office/powerpoint/2010/main" val="1051394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508EFBEA-036C-475E-BBFE-BA34040488EC}" type="datetimeFigureOut">
              <a:rPr lang="en-US" smtClean="0"/>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2CB06-2A18-4335-97F4-4EC63B6631A9}" type="slidenum">
              <a:rPr lang="en-US" smtClean="0"/>
              <a:t>‹#›</a:t>
            </a:fld>
            <a:endParaRPr lang="en-US"/>
          </a:p>
        </p:txBody>
      </p:sp>
    </p:spTree>
    <p:extLst>
      <p:ext uri="{BB962C8B-B14F-4D97-AF65-F5344CB8AC3E}">
        <p14:creationId xmlns:p14="http://schemas.microsoft.com/office/powerpoint/2010/main" val="1977850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08EFBEA-036C-475E-BBFE-BA34040488EC}" type="datetimeFigureOut">
              <a:rPr lang="en-US" smtClean="0"/>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2CB06-2A18-4335-97F4-4EC63B6631A9}" type="slidenum">
              <a:rPr lang="en-US" smtClean="0"/>
              <a:t>‹#›</a:t>
            </a:fld>
            <a:endParaRPr lang="en-US"/>
          </a:p>
        </p:txBody>
      </p:sp>
    </p:spTree>
    <p:extLst>
      <p:ext uri="{BB962C8B-B14F-4D97-AF65-F5344CB8AC3E}">
        <p14:creationId xmlns:p14="http://schemas.microsoft.com/office/powerpoint/2010/main" val="335910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08EFBEA-036C-475E-BBFE-BA34040488EC}" type="datetimeFigureOut">
              <a:rPr lang="en-US" smtClean="0"/>
              <a:t>5/5/2021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72CB06-2A18-4335-97F4-4EC63B6631A9}" type="slidenum">
              <a:rPr lang="en-US" smtClean="0"/>
              <a:t>‹#›</a:t>
            </a:fld>
            <a:endParaRPr lang="en-US"/>
          </a:p>
        </p:txBody>
      </p:sp>
    </p:spTree>
    <p:extLst>
      <p:ext uri="{BB962C8B-B14F-4D97-AF65-F5344CB8AC3E}">
        <p14:creationId xmlns:p14="http://schemas.microsoft.com/office/powerpoint/2010/main" val="1637605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08EFBEA-036C-475E-BBFE-BA34040488EC}" type="datetimeFigureOut">
              <a:rPr lang="en-US" smtClean="0"/>
              <a:t>5/5/2021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72CB06-2A18-4335-97F4-4EC63B6631A9}" type="slidenum">
              <a:rPr lang="en-US" smtClean="0"/>
              <a:t>‹#›</a:t>
            </a:fld>
            <a:endParaRPr lang="en-US"/>
          </a:p>
        </p:txBody>
      </p:sp>
    </p:spTree>
    <p:extLst>
      <p:ext uri="{BB962C8B-B14F-4D97-AF65-F5344CB8AC3E}">
        <p14:creationId xmlns:p14="http://schemas.microsoft.com/office/powerpoint/2010/main" val="2283838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508EFBEA-036C-475E-BBFE-BA34040488EC}" type="datetimeFigureOut">
              <a:rPr lang="en-US" smtClean="0"/>
              <a:t>5/5/2021</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1A72CB06-2A18-4335-97F4-4EC63B6631A9}" type="slidenum">
              <a:rPr lang="en-US" smtClean="0"/>
              <a:t>‹#›</a:t>
            </a:fld>
            <a:endParaRPr lang="en-US"/>
          </a:p>
        </p:txBody>
      </p:sp>
    </p:spTree>
    <p:extLst>
      <p:ext uri="{BB962C8B-B14F-4D97-AF65-F5344CB8AC3E}">
        <p14:creationId xmlns:p14="http://schemas.microsoft.com/office/powerpoint/2010/main" val="2792818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08EFBEA-036C-475E-BBFE-BA34040488EC}" type="datetimeFigureOut">
              <a:rPr lang="en-US" smtClean="0"/>
              <a:t>5/5/2021</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1A72CB06-2A18-4335-97F4-4EC63B6631A9}" type="slidenum">
              <a:rPr lang="en-US" smtClean="0"/>
              <a:t>‹#›</a:t>
            </a:fld>
            <a:endParaRPr lang="en-US"/>
          </a:p>
        </p:txBody>
      </p:sp>
    </p:spTree>
    <p:extLst>
      <p:ext uri="{BB962C8B-B14F-4D97-AF65-F5344CB8AC3E}">
        <p14:creationId xmlns:p14="http://schemas.microsoft.com/office/powerpoint/2010/main" val="2209510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508EFBEA-036C-475E-BBFE-BA34040488EC}" type="datetimeFigureOut">
              <a:rPr lang="en-US" smtClean="0"/>
              <a:t>5/5/2021</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1A72CB06-2A18-4335-97F4-4EC63B6631A9}" type="slidenum">
              <a:rPr lang="en-US" smtClean="0"/>
              <a:t>‹#›</a:t>
            </a:fld>
            <a:endParaRPr lang="en-US"/>
          </a:p>
        </p:txBody>
      </p:sp>
    </p:spTree>
    <p:extLst>
      <p:ext uri="{BB962C8B-B14F-4D97-AF65-F5344CB8AC3E}">
        <p14:creationId xmlns:p14="http://schemas.microsoft.com/office/powerpoint/2010/main" val="263640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508EFBEA-036C-475E-BBFE-BA34040488EC}" type="datetimeFigureOut">
              <a:rPr lang="en-US" smtClean="0"/>
              <a:t>5/5/2021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72CB06-2A18-4335-97F4-4EC63B6631A9}" type="slidenum">
              <a:rPr lang="en-US" smtClean="0"/>
              <a:t>‹#›</a:t>
            </a:fld>
            <a:endParaRPr lang="en-US"/>
          </a:p>
        </p:txBody>
      </p:sp>
    </p:spTree>
    <p:extLst>
      <p:ext uri="{BB962C8B-B14F-4D97-AF65-F5344CB8AC3E}">
        <p14:creationId xmlns:p14="http://schemas.microsoft.com/office/powerpoint/2010/main" val="4051427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508EFBEA-036C-475E-BBFE-BA34040488EC}" type="datetimeFigureOut">
              <a:rPr lang="en-US" smtClean="0"/>
              <a:t>5/5/2021</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1A72CB06-2A18-4335-97F4-4EC63B6631A9}" type="slidenum">
              <a:rPr lang="en-US" smtClean="0"/>
              <a:t>‹#›</a:t>
            </a:fld>
            <a:endParaRPr lang="en-US"/>
          </a:p>
        </p:txBody>
      </p:sp>
    </p:spTree>
    <p:extLst>
      <p:ext uri="{BB962C8B-B14F-4D97-AF65-F5344CB8AC3E}">
        <p14:creationId xmlns:p14="http://schemas.microsoft.com/office/powerpoint/2010/main" val="338344005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g"/><Relationship Id="rId7" Type="http://schemas.openxmlformats.org/officeDocument/2006/relationships/image" Target="../media/image41.JPG"/><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 Id="rId9"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2030" y="211015"/>
            <a:ext cx="7511993" cy="800219"/>
          </a:xfrm>
          <a:prstGeom prst="rect">
            <a:avLst/>
          </a:prstGeom>
          <a:noFill/>
        </p:spPr>
        <p:txBody>
          <a:bodyPr wrap="none" rtlCol="0">
            <a:spAutoFit/>
          </a:bodyPr>
          <a:lstStyle/>
          <a:p>
            <a:r>
              <a:rPr lang="en-US" sz="2800" b="1" dirty="0" smtClean="0"/>
              <a:t>VEGETATION DYNAMICS WORKING GROUP</a:t>
            </a:r>
          </a:p>
          <a:p>
            <a:r>
              <a:rPr lang="en-US" b="1" dirty="0" smtClean="0"/>
              <a:t>Howard Epstein and Brendan Rogers</a:t>
            </a:r>
            <a:endParaRPr lang="en-US" b="1" dirty="0"/>
          </a:p>
        </p:txBody>
      </p:sp>
      <p:pic>
        <p:nvPicPr>
          <p:cNvPr id="6" name="Content Placeholder 3" descr="IMG_0846.jpg"/>
          <p:cNvPicPr>
            <a:picLocks noChangeAspect="1"/>
          </p:cNvPicPr>
          <p:nvPr/>
        </p:nvPicPr>
        <p:blipFill>
          <a:blip r:embed="rId2" cstate="hqprint">
            <a:extLst>
              <a:ext uri="{28A0092B-C50C-407E-A947-70E740481C1C}">
                <a14:useLocalDpi xmlns:a14="http://schemas.microsoft.com/office/drawing/2010/main" val="0"/>
              </a:ext>
            </a:extLst>
          </a:blip>
          <a:srcRect t="3560" r="11905" b="14574"/>
          <a:stretch>
            <a:fillRect/>
          </a:stretch>
        </p:blipFill>
        <p:spPr bwMode="auto">
          <a:xfrm>
            <a:off x="5936565" y="1392701"/>
            <a:ext cx="5992837" cy="449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90843" y="1227467"/>
            <a:ext cx="4881490" cy="5078313"/>
          </a:xfrm>
          <a:prstGeom prst="rect">
            <a:avLst/>
          </a:prstGeom>
        </p:spPr>
        <p:txBody>
          <a:bodyPr wrap="square">
            <a:spAutoFit/>
          </a:bodyPr>
          <a:lstStyle/>
          <a:p>
            <a:pPr fontAlgn="base"/>
            <a:r>
              <a:rPr lang="en-US" b="1" dirty="0">
                <a:latin typeface="Segoe UI" panose="020B0502040204020203" pitchFamily="34" charset="0"/>
              </a:rPr>
              <a:t>28</a:t>
            </a:r>
            <a:r>
              <a:rPr lang="en-US" dirty="0">
                <a:latin typeface="Segoe UI" panose="020B0502040204020203" pitchFamily="34" charset="0"/>
              </a:rPr>
              <a:t> WG projects </a:t>
            </a:r>
            <a:r>
              <a:rPr lang="en-US" dirty="0" smtClean="0">
                <a:latin typeface="Segoe UI" panose="020B0502040204020203" pitchFamily="34" charset="0"/>
              </a:rPr>
              <a:t>as </a:t>
            </a:r>
            <a:r>
              <a:rPr lang="en-US" dirty="0">
                <a:latin typeface="Segoe UI" panose="020B0502040204020203" pitchFamily="34" charset="0"/>
              </a:rPr>
              <a:t>primary discipline </a:t>
            </a:r>
            <a:endParaRPr lang="en-US" dirty="0" smtClean="0">
              <a:latin typeface="Segoe UI" panose="020B0502040204020203" pitchFamily="34" charset="0"/>
            </a:endParaRPr>
          </a:p>
          <a:p>
            <a:pPr fontAlgn="base"/>
            <a:r>
              <a:rPr lang="en-US" dirty="0" smtClean="0">
                <a:latin typeface="Segoe UI" panose="020B0502040204020203" pitchFamily="34" charset="0"/>
              </a:rPr>
              <a:t>(</a:t>
            </a:r>
            <a:r>
              <a:rPr lang="en-US" dirty="0">
                <a:latin typeface="Segoe UI" panose="020B0502040204020203" pitchFamily="34" charset="0"/>
              </a:rPr>
              <a:t>16 funded directly by ABoVE)</a:t>
            </a:r>
          </a:p>
          <a:p>
            <a:pPr fontAlgn="base"/>
            <a:r>
              <a:rPr lang="en-US" dirty="0">
                <a:latin typeface="Segoe UI" panose="020B0502040204020203" pitchFamily="34" charset="0"/>
              </a:rPr>
              <a:t/>
            </a:r>
            <a:br>
              <a:rPr lang="en-US" dirty="0">
                <a:latin typeface="Segoe UI" panose="020B0502040204020203" pitchFamily="34" charset="0"/>
              </a:rPr>
            </a:br>
            <a:endParaRPr lang="en-US" dirty="0">
              <a:latin typeface="Segoe UI" panose="020B0502040204020203" pitchFamily="34" charset="0"/>
            </a:endParaRPr>
          </a:p>
          <a:p>
            <a:pPr fontAlgn="base"/>
            <a:r>
              <a:rPr lang="en-US" b="1" dirty="0">
                <a:latin typeface="Segoe UI" panose="020B0502040204020203" pitchFamily="34" charset="0"/>
              </a:rPr>
              <a:t>19</a:t>
            </a:r>
            <a:r>
              <a:rPr lang="en-US" dirty="0">
                <a:latin typeface="Segoe UI" panose="020B0502040204020203" pitchFamily="34" charset="0"/>
              </a:rPr>
              <a:t> WG projects </a:t>
            </a:r>
            <a:r>
              <a:rPr lang="en-US" dirty="0" smtClean="0">
                <a:latin typeface="Segoe UI" panose="020B0502040204020203" pitchFamily="34" charset="0"/>
              </a:rPr>
              <a:t>as </a:t>
            </a:r>
            <a:r>
              <a:rPr lang="en-US" dirty="0">
                <a:latin typeface="Segoe UI" panose="020B0502040204020203" pitchFamily="34" charset="0"/>
              </a:rPr>
              <a:t>secondary discipline </a:t>
            </a:r>
            <a:endParaRPr lang="en-US" dirty="0" smtClean="0">
              <a:latin typeface="Segoe UI" panose="020B0502040204020203" pitchFamily="34" charset="0"/>
            </a:endParaRPr>
          </a:p>
          <a:p>
            <a:pPr fontAlgn="base"/>
            <a:r>
              <a:rPr lang="en-US" dirty="0" smtClean="0">
                <a:latin typeface="Segoe UI" panose="020B0502040204020203" pitchFamily="34" charset="0"/>
              </a:rPr>
              <a:t>(</a:t>
            </a:r>
            <a:r>
              <a:rPr lang="en-US" dirty="0">
                <a:latin typeface="Segoe UI" panose="020B0502040204020203" pitchFamily="34" charset="0"/>
              </a:rPr>
              <a:t>6 funded directly by ABoVE)</a:t>
            </a:r>
          </a:p>
          <a:p>
            <a:pPr fontAlgn="base"/>
            <a:r>
              <a:rPr lang="en-US" dirty="0">
                <a:latin typeface="Segoe UI" panose="020B0502040204020203" pitchFamily="34" charset="0"/>
              </a:rPr>
              <a:t/>
            </a:r>
            <a:br>
              <a:rPr lang="en-US" dirty="0">
                <a:latin typeface="Segoe UI" panose="020B0502040204020203" pitchFamily="34" charset="0"/>
              </a:rPr>
            </a:br>
            <a:endParaRPr lang="en-US" dirty="0">
              <a:latin typeface="Segoe UI" panose="020B0502040204020203" pitchFamily="34" charset="0"/>
            </a:endParaRPr>
          </a:p>
          <a:p>
            <a:pPr fontAlgn="base"/>
            <a:r>
              <a:rPr lang="en-US" b="1" dirty="0">
                <a:latin typeface="Segoe UI" panose="020B0502040204020203" pitchFamily="34" charset="0"/>
              </a:rPr>
              <a:t>90</a:t>
            </a:r>
            <a:r>
              <a:rPr lang="en-US" dirty="0">
                <a:latin typeface="Segoe UI" panose="020B0502040204020203" pitchFamily="34" charset="0"/>
              </a:rPr>
              <a:t> research team members</a:t>
            </a:r>
          </a:p>
          <a:p>
            <a:pPr fontAlgn="base"/>
            <a:r>
              <a:rPr lang="en-US" dirty="0">
                <a:latin typeface="Segoe UI" panose="020B0502040204020203" pitchFamily="34" charset="0"/>
              </a:rPr>
              <a:t/>
            </a:r>
            <a:br>
              <a:rPr lang="en-US" dirty="0">
                <a:latin typeface="Segoe UI" panose="020B0502040204020203" pitchFamily="34" charset="0"/>
              </a:rPr>
            </a:br>
            <a:endParaRPr lang="en-US" dirty="0">
              <a:latin typeface="Segoe UI" panose="020B0502040204020203" pitchFamily="34" charset="0"/>
            </a:endParaRPr>
          </a:p>
          <a:p>
            <a:pPr fontAlgn="base"/>
            <a:r>
              <a:rPr lang="en-US" dirty="0">
                <a:latin typeface="Segoe UI" panose="020B0502040204020203" pitchFamily="34" charset="0"/>
              </a:rPr>
              <a:t>Total number of publications: </a:t>
            </a:r>
            <a:r>
              <a:rPr lang="en-US" b="1" dirty="0">
                <a:latin typeface="Segoe UI" panose="020B0502040204020203" pitchFamily="34" charset="0"/>
              </a:rPr>
              <a:t>84</a:t>
            </a:r>
          </a:p>
          <a:p>
            <a:pPr fontAlgn="base"/>
            <a:r>
              <a:rPr lang="en-US" dirty="0">
                <a:latin typeface="Segoe UI" panose="020B0502040204020203" pitchFamily="34" charset="0"/>
              </a:rPr>
              <a:t/>
            </a:r>
            <a:br>
              <a:rPr lang="en-US" dirty="0">
                <a:latin typeface="Segoe UI" panose="020B0502040204020203" pitchFamily="34" charset="0"/>
              </a:rPr>
            </a:br>
            <a:endParaRPr lang="en-US" dirty="0">
              <a:latin typeface="Segoe UI" panose="020B0502040204020203" pitchFamily="34" charset="0"/>
            </a:endParaRPr>
          </a:p>
          <a:p>
            <a:pPr fontAlgn="base"/>
            <a:r>
              <a:rPr lang="en-US" dirty="0">
                <a:latin typeface="Segoe UI" panose="020B0502040204020203" pitchFamily="34" charset="0"/>
              </a:rPr>
              <a:t>Total number of paper citations: </a:t>
            </a:r>
            <a:r>
              <a:rPr lang="en-US" b="1" dirty="0">
                <a:latin typeface="Segoe UI" panose="020B0502040204020203" pitchFamily="34" charset="0"/>
              </a:rPr>
              <a:t>2321</a:t>
            </a:r>
          </a:p>
          <a:p>
            <a:pPr fontAlgn="base"/>
            <a:r>
              <a:rPr lang="en-US" dirty="0">
                <a:latin typeface="Segoe UI" panose="020B0502040204020203" pitchFamily="34" charset="0"/>
              </a:rPr>
              <a:t/>
            </a:r>
            <a:br>
              <a:rPr lang="en-US" dirty="0">
                <a:latin typeface="Segoe UI" panose="020B0502040204020203" pitchFamily="34" charset="0"/>
              </a:rPr>
            </a:br>
            <a:endParaRPr lang="en-US" dirty="0">
              <a:latin typeface="Segoe UI" panose="020B0502040204020203" pitchFamily="34" charset="0"/>
            </a:endParaRPr>
          </a:p>
          <a:p>
            <a:pPr fontAlgn="base"/>
            <a:r>
              <a:rPr lang="en-US" dirty="0">
                <a:latin typeface="Segoe UI" panose="020B0502040204020203" pitchFamily="34" charset="0"/>
              </a:rPr>
              <a:t>Total number of data products: </a:t>
            </a:r>
            <a:r>
              <a:rPr lang="en-US" b="1" dirty="0">
                <a:latin typeface="Segoe UI" panose="020B0502040204020203" pitchFamily="34" charset="0"/>
              </a:rPr>
              <a:t>48</a:t>
            </a:r>
            <a:endParaRPr lang="en-US" b="1" i="0" dirty="0">
              <a:effectLst/>
              <a:latin typeface="Segoe UI" panose="020B0502040204020203" pitchFamily="34" charset="0"/>
            </a:endParaRPr>
          </a:p>
        </p:txBody>
      </p:sp>
    </p:spTree>
    <p:extLst>
      <p:ext uri="{BB962C8B-B14F-4D97-AF65-F5344CB8AC3E}">
        <p14:creationId xmlns:p14="http://schemas.microsoft.com/office/powerpoint/2010/main" val="3252636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086653-D09A-4A0D-A1EB-0F06A36D125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2119" y="647114"/>
            <a:ext cx="10534238" cy="5662245"/>
          </a:xfrm>
          <a:prstGeom prst="rect">
            <a:avLst/>
          </a:prstGeom>
          <a:solidFill>
            <a:schemeClr val="tx1"/>
          </a:solidFill>
        </p:spPr>
      </p:pic>
      <p:sp>
        <p:nvSpPr>
          <p:cNvPr id="5" name="TextBox 4"/>
          <p:cNvSpPr txBox="1"/>
          <p:nvPr/>
        </p:nvSpPr>
        <p:spPr>
          <a:xfrm>
            <a:off x="762119" y="140676"/>
            <a:ext cx="4716356" cy="461665"/>
          </a:xfrm>
          <a:prstGeom prst="rect">
            <a:avLst/>
          </a:prstGeom>
          <a:noFill/>
        </p:spPr>
        <p:txBody>
          <a:bodyPr wrap="none" rtlCol="0">
            <a:spAutoFit/>
          </a:bodyPr>
          <a:lstStyle/>
          <a:p>
            <a:r>
              <a:rPr lang="en-US" sz="2400" b="1" u="sng" dirty="0" smtClean="0"/>
              <a:t>Boreal</a:t>
            </a:r>
            <a:r>
              <a:rPr lang="en-US" sz="2400" b="1" dirty="0" smtClean="0"/>
              <a:t> greening and browning</a:t>
            </a:r>
            <a:endParaRPr lang="en-US" sz="2400" b="1" dirty="0"/>
          </a:p>
        </p:txBody>
      </p:sp>
      <p:sp>
        <p:nvSpPr>
          <p:cNvPr id="6" name="TextBox 5"/>
          <p:cNvSpPr txBox="1"/>
          <p:nvPr/>
        </p:nvSpPr>
        <p:spPr>
          <a:xfrm>
            <a:off x="762119" y="6354132"/>
            <a:ext cx="3246402" cy="369332"/>
          </a:xfrm>
          <a:prstGeom prst="rect">
            <a:avLst/>
          </a:prstGeom>
          <a:noFill/>
        </p:spPr>
        <p:txBody>
          <a:bodyPr wrap="none" rtlCol="0">
            <a:spAutoFit/>
          </a:bodyPr>
          <a:lstStyle/>
          <a:p>
            <a:r>
              <a:rPr lang="en-US" dirty="0" smtClean="0"/>
              <a:t>Berner and Goetz (in prep.)</a:t>
            </a:r>
            <a:endParaRPr lang="en-US" dirty="0"/>
          </a:p>
        </p:txBody>
      </p:sp>
    </p:spTree>
    <p:extLst>
      <p:ext uri="{BB962C8B-B14F-4D97-AF65-F5344CB8AC3E}">
        <p14:creationId xmlns:p14="http://schemas.microsoft.com/office/powerpoint/2010/main" val="1399545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67E76B14-56E0-47C4-B999-D946A7C14F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225" t="8690" b="48178"/>
          <a:stretch/>
        </p:blipFill>
        <p:spPr>
          <a:xfrm>
            <a:off x="3249636" y="226015"/>
            <a:ext cx="5652904" cy="3051758"/>
          </a:xfrm>
          <a:prstGeom prst="rect">
            <a:avLst/>
          </a:prstGeom>
        </p:spPr>
      </p:pic>
      <p:pic>
        <p:nvPicPr>
          <p:cNvPr id="5" name="Picture 4">
            <a:extLst>
              <a:ext uri="{FF2B5EF4-FFF2-40B4-BE49-F238E27FC236}">
                <a16:creationId xmlns:a16="http://schemas.microsoft.com/office/drawing/2014/main" id="{DBA20CF7-477C-4268-A43E-10D0EC7AE4D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16738" y="3470122"/>
            <a:ext cx="4063049" cy="3250439"/>
          </a:xfrm>
          <a:prstGeom prst="rect">
            <a:avLst/>
          </a:prstGeom>
        </p:spPr>
      </p:pic>
      <p:pic>
        <p:nvPicPr>
          <p:cNvPr id="6" name="Picture 5">
            <a:extLst>
              <a:ext uri="{FF2B5EF4-FFF2-40B4-BE49-F238E27FC236}">
                <a16:creationId xmlns:a16="http://schemas.microsoft.com/office/drawing/2014/main" id="{F1727D17-EA02-441B-B69B-BD73EADCE2D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911766" y="3470122"/>
            <a:ext cx="4085378" cy="3268302"/>
          </a:xfrm>
          <a:prstGeom prst="rect">
            <a:avLst/>
          </a:prstGeom>
        </p:spPr>
      </p:pic>
      <p:sp>
        <p:nvSpPr>
          <p:cNvPr id="7" name="TextBox 6"/>
          <p:cNvSpPr txBox="1"/>
          <p:nvPr/>
        </p:nvSpPr>
        <p:spPr>
          <a:xfrm>
            <a:off x="385549" y="226015"/>
            <a:ext cx="2864087" cy="646331"/>
          </a:xfrm>
          <a:prstGeom prst="rect">
            <a:avLst/>
          </a:prstGeom>
          <a:noFill/>
        </p:spPr>
        <p:txBody>
          <a:bodyPr wrap="square" rtlCol="0">
            <a:spAutoFit/>
          </a:bodyPr>
          <a:lstStyle/>
          <a:p>
            <a:r>
              <a:rPr lang="en-US" b="1" dirty="0" smtClean="0"/>
              <a:t>More greening than browning</a:t>
            </a:r>
            <a:endParaRPr lang="en-US" b="1" dirty="0"/>
          </a:p>
        </p:txBody>
      </p:sp>
      <p:sp>
        <p:nvSpPr>
          <p:cNvPr id="8" name="TextBox 7"/>
          <p:cNvSpPr txBox="1"/>
          <p:nvPr/>
        </p:nvSpPr>
        <p:spPr>
          <a:xfrm>
            <a:off x="4403505" y="3793679"/>
            <a:ext cx="3071675" cy="369332"/>
          </a:xfrm>
          <a:prstGeom prst="rect">
            <a:avLst/>
          </a:prstGeom>
          <a:noFill/>
        </p:spPr>
        <p:txBody>
          <a:bodyPr wrap="none" rtlCol="0">
            <a:spAutoFit/>
          </a:bodyPr>
          <a:lstStyle/>
          <a:p>
            <a:r>
              <a:rPr lang="en-US" b="1" dirty="0" smtClean="0"/>
              <a:t>Browning in warmer areas</a:t>
            </a:r>
            <a:endParaRPr lang="en-US" b="1" dirty="0"/>
          </a:p>
        </p:txBody>
      </p:sp>
      <p:sp>
        <p:nvSpPr>
          <p:cNvPr id="9" name="TextBox 8"/>
          <p:cNvSpPr txBox="1"/>
          <p:nvPr/>
        </p:nvSpPr>
        <p:spPr>
          <a:xfrm>
            <a:off x="5005555" y="6131169"/>
            <a:ext cx="2710999" cy="369332"/>
          </a:xfrm>
          <a:prstGeom prst="rect">
            <a:avLst/>
          </a:prstGeom>
          <a:noFill/>
        </p:spPr>
        <p:txBody>
          <a:bodyPr wrap="none" rtlCol="0">
            <a:spAutoFit/>
          </a:bodyPr>
          <a:lstStyle/>
          <a:p>
            <a:r>
              <a:rPr lang="en-US" b="1" dirty="0" smtClean="0"/>
              <a:t>Browning in drier areas</a:t>
            </a:r>
            <a:endParaRPr lang="en-US" b="1" dirty="0"/>
          </a:p>
        </p:txBody>
      </p:sp>
      <p:cxnSp>
        <p:nvCxnSpPr>
          <p:cNvPr id="11" name="Straight Arrow Connector 10"/>
          <p:cNvCxnSpPr/>
          <p:nvPr/>
        </p:nvCxnSpPr>
        <p:spPr>
          <a:xfrm flipH="1" flipV="1">
            <a:off x="4443836" y="4254818"/>
            <a:ext cx="2166425" cy="14067"/>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527048" y="6006905"/>
            <a:ext cx="2189506" cy="1839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170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C07CC46-02D9-4671-A273-58B4703A8A03}"/>
              </a:ext>
            </a:extLst>
          </p:cNvPr>
          <p:cNvSpPr txBox="1"/>
          <p:nvPr/>
        </p:nvSpPr>
        <p:spPr>
          <a:xfrm>
            <a:off x="70396" y="103657"/>
            <a:ext cx="11972829" cy="1140825"/>
          </a:xfrm>
          <a:prstGeom prst="rect">
            <a:avLst/>
          </a:prstGeom>
          <a:noFill/>
        </p:spPr>
        <p:txBody>
          <a:bodyPr wrap="none" rtlCol="0">
            <a:spAutoFit/>
          </a:bodyPr>
          <a:lstStyle/>
          <a:p>
            <a:pPr>
              <a:lnSpc>
                <a:spcPct val="107000"/>
              </a:lnSpc>
              <a:spcAft>
                <a:spcPts val="800"/>
              </a:spcAft>
            </a:pPr>
            <a:r>
              <a:rPr lang="en-US" sz="2400" dirty="0">
                <a:effectLst/>
                <a:latin typeface="Segoe UI" panose="020B0502040204020203" pitchFamily="34" charset="0"/>
                <a:ea typeface="Calibri" panose="020F0502020204030204" pitchFamily="34" charset="0"/>
                <a:cs typeface="Times New Roman" panose="02020603050405020304" pitchFamily="18" charset="0"/>
              </a:rPr>
              <a:t>Disturbance suppresses the aboveground carbon sink in North American boreal forests</a:t>
            </a:r>
          </a:p>
          <a:p>
            <a:pPr>
              <a:lnSpc>
                <a:spcPct val="107000"/>
              </a:lnSpc>
              <a:spcAft>
                <a:spcPts val="800"/>
              </a:spcAft>
            </a:pPr>
            <a:r>
              <a:rPr lang="en-US" sz="1600" dirty="0">
                <a:effectLst/>
                <a:latin typeface="Segoe UI" panose="020B0502040204020203" pitchFamily="34" charset="0"/>
                <a:ea typeface="Calibri" panose="020F0502020204030204" pitchFamily="34" charset="0"/>
                <a:cs typeface="Times New Roman" panose="02020603050405020304" pitchFamily="18" charset="0"/>
              </a:rPr>
              <a:t>Jonathan A. Wang</a:t>
            </a:r>
            <a:r>
              <a:rPr lang="en-US" sz="1600" baseline="30000" dirty="0">
                <a:effectLst/>
                <a:latin typeface="Segoe UI" panose="020B0502040204020203" pitchFamily="34" charset="0"/>
                <a:ea typeface="Calibri" panose="020F0502020204030204" pitchFamily="34" charset="0"/>
                <a:cs typeface="Times New Roman" panose="02020603050405020304" pitchFamily="18" charset="0"/>
              </a:rPr>
              <a:t>1,2 </a:t>
            </a:r>
            <a:r>
              <a:rPr lang="en-US" sz="1600" dirty="0">
                <a:effectLst/>
                <a:latin typeface="Segoe UI" panose="020B0502040204020203" pitchFamily="34" charset="0"/>
                <a:ea typeface="Calibri" panose="020F0502020204030204" pitchFamily="34" charset="0"/>
                <a:cs typeface="Times New Roman" panose="02020603050405020304" pitchFamily="18" charset="0"/>
              </a:rPr>
              <a:t>*, Alessandro Baccini</a:t>
            </a:r>
            <a:r>
              <a:rPr lang="en-US" sz="1600" baseline="30000" dirty="0">
                <a:effectLst/>
                <a:latin typeface="Segoe UI" panose="020B0502040204020203" pitchFamily="34" charset="0"/>
                <a:ea typeface="Calibri" panose="020F0502020204030204" pitchFamily="34" charset="0"/>
                <a:cs typeface="Times New Roman" panose="02020603050405020304" pitchFamily="18" charset="0"/>
              </a:rPr>
              <a:t>2,3</a:t>
            </a:r>
            <a:r>
              <a:rPr lang="en-US" sz="1600" dirty="0">
                <a:effectLst/>
                <a:latin typeface="Segoe UI" panose="020B0502040204020203" pitchFamily="34" charset="0"/>
                <a:ea typeface="Calibri" panose="020F0502020204030204" pitchFamily="34" charset="0"/>
                <a:cs typeface="Times New Roman" panose="02020603050405020304" pitchFamily="18" charset="0"/>
              </a:rPr>
              <a:t>, Mary Farina</a:t>
            </a:r>
            <a:r>
              <a:rPr lang="en-US" sz="1600" baseline="30000" dirty="0">
                <a:effectLst/>
                <a:latin typeface="Segoe UI" panose="020B0502040204020203" pitchFamily="34" charset="0"/>
                <a:ea typeface="Calibri" panose="020F0502020204030204" pitchFamily="34" charset="0"/>
                <a:cs typeface="Times New Roman" panose="02020603050405020304" pitchFamily="18" charset="0"/>
              </a:rPr>
              <a:t>3,4</a:t>
            </a:r>
            <a:r>
              <a:rPr lang="en-US" sz="1600" dirty="0">
                <a:effectLst/>
                <a:latin typeface="Segoe UI" panose="020B0502040204020203" pitchFamily="34" charset="0"/>
                <a:ea typeface="Calibri" panose="020F0502020204030204" pitchFamily="34" charset="0"/>
                <a:cs typeface="Times New Roman" panose="02020603050405020304" pitchFamily="18" charset="0"/>
              </a:rPr>
              <a:t>, James T. Randerson</a:t>
            </a:r>
            <a:r>
              <a:rPr lang="en-US" sz="1600" baseline="30000" dirty="0">
                <a:effectLst/>
                <a:latin typeface="Segoe UI" panose="020B0502040204020203" pitchFamily="34" charset="0"/>
                <a:ea typeface="Calibri" panose="020F0502020204030204" pitchFamily="34" charset="0"/>
                <a:cs typeface="Times New Roman" panose="02020603050405020304" pitchFamily="18" charset="0"/>
              </a:rPr>
              <a:t>1</a:t>
            </a:r>
            <a:r>
              <a:rPr lang="en-US" sz="1600" dirty="0">
                <a:effectLst/>
                <a:latin typeface="Segoe UI" panose="020B0502040204020203" pitchFamily="34" charset="0"/>
                <a:ea typeface="Calibri" panose="020F0502020204030204" pitchFamily="34" charset="0"/>
                <a:cs typeface="Times New Roman" panose="02020603050405020304" pitchFamily="18" charset="0"/>
              </a:rPr>
              <a:t>, Mark A. Friedl</a:t>
            </a:r>
            <a:r>
              <a:rPr lang="en-US" sz="1600" baseline="30000" dirty="0">
                <a:effectLst/>
                <a:latin typeface="Segoe UI" panose="020B0502040204020203" pitchFamily="34" charset="0"/>
                <a:ea typeface="Calibri" panose="020F0502020204030204" pitchFamily="34" charset="0"/>
                <a:cs typeface="Times New Roman" panose="02020603050405020304" pitchFamily="18" charset="0"/>
              </a:rPr>
              <a:t>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sz="1200" baseline="30000" dirty="0">
                <a:effectLst/>
                <a:latin typeface="Segoe UI" panose="020B0502040204020203" pitchFamily="34" charset="0"/>
                <a:ea typeface="Calibri" panose="020F0502020204030204" pitchFamily="34" charset="0"/>
                <a:cs typeface="Times New Roman" panose="02020603050405020304" pitchFamily="18" charset="0"/>
              </a:rPr>
              <a:t>1</a:t>
            </a:r>
            <a:r>
              <a:rPr lang="en-US" sz="1200" dirty="0">
                <a:effectLst/>
                <a:latin typeface="Segoe UI" panose="020B0502040204020203" pitchFamily="34" charset="0"/>
                <a:ea typeface="Calibri" panose="020F0502020204030204" pitchFamily="34" charset="0"/>
                <a:cs typeface="Times New Roman" panose="02020603050405020304" pitchFamily="18" charset="0"/>
              </a:rPr>
              <a:t>University of California, Irvine </a:t>
            </a:r>
            <a:r>
              <a:rPr lang="en-US" sz="1200" baseline="30000" dirty="0">
                <a:effectLst/>
                <a:latin typeface="Segoe UI" panose="020B0502040204020203" pitchFamily="34" charset="0"/>
                <a:ea typeface="Calibri" panose="020F0502020204030204" pitchFamily="34" charset="0"/>
                <a:cs typeface="Times New Roman" panose="02020603050405020304" pitchFamily="18" charset="0"/>
              </a:rPr>
              <a:t>2</a:t>
            </a:r>
            <a:r>
              <a:rPr lang="en-US" sz="1200" dirty="0">
                <a:effectLst/>
                <a:latin typeface="Segoe UI" panose="020B0502040204020203" pitchFamily="34" charset="0"/>
                <a:ea typeface="Calibri" panose="020F0502020204030204" pitchFamily="34" charset="0"/>
                <a:cs typeface="Times New Roman" panose="02020603050405020304" pitchFamily="18" charset="0"/>
              </a:rPr>
              <a:t>Boston University </a:t>
            </a:r>
            <a:r>
              <a:rPr lang="en-US" sz="1200" baseline="30000" dirty="0">
                <a:effectLst/>
                <a:latin typeface="Segoe UI" panose="020B0502040204020203" pitchFamily="34" charset="0"/>
                <a:ea typeface="Calibri" panose="020F0502020204030204" pitchFamily="34" charset="0"/>
                <a:cs typeface="Times New Roman" panose="02020603050405020304" pitchFamily="18" charset="0"/>
              </a:rPr>
              <a:t>3</a:t>
            </a:r>
            <a:r>
              <a:rPr lang="en-US" sz="1200" dirty="0">
                <a:effectLst/>
                <a:latin typeface="Segoe UI" panose="020B0502040204020203" pitchFamily="34" charset="0"/>
                <a:ea typeface="Calibri" panose="020F0502020204030204" pitchFamily="34" charset="0"/>
                <a:cs typeface="Times New Roman" panose="02020603050405020304" pitchFamily="18" charset="0"/>
              </a:rPr>
              <a:t>The </a:t>
            </a:r>
            <a:r>
              <a:rPr lang="en-US" sz="1200" dirty="0" err="1">
                <a:effectLst/>
                <a:latin typeface="Segoe UI" panose="020B0502040204020203" pitchFamily="34" charset="0"/>
                <a:ea typeface="Calibri" panose="020F0502020204030204" pitchFamily="34" charset="0"/>
                <a:cs typeface="Times New Roman" panose="02020603050405020304" pitchFamily="18" charset="0"/>
              </a:rPr>
              <a:t>Woodwell</a:t>
            </a:r>
            <a:r>
              <a:rPr lang="en-US" sz="1200" dirty="0">
                <a:effectLst/>
                <a:latin typeface="Segoe UI" panose="020B0502040204020203" pitchFamily="34" charset="0"/>
                <a:ea typeface="Calibri" panose="020F0502020204030204" pitchFamily="34" charset="0"/>
                <a:cs typeface="Times New Roman" panose="02020603050405020304" pitchFamily="18" charset="0"/>
              </a:rPr>
              <a:t> Climate Research Center </a:t>
            </a:r>
            <a:r>
              <a:rPr lang="en-US" sz="1200" baseline="30000" dirty="0">
                <a:effectLst/>
                <a:latin typeface="Segoe UI" panose="020B0502040204020203" pitchFamily="34" charset="0"/>
                <a:ea typeface="Calibri" panose="020F0502020204030204" pitchFamily="34" charset="0"/>
                <a:cs typeface="Times New Roman" panose="02020603050405020304" pitchFamily="18" charset="0"/>
              </a:rPr>
              <a:t>4</a:t>
            </a:r>
            <a:r>
              <a:rPr lang="en-US" sz="1200" dirty="0">
                <a:effectLst/>
                <a:latin typeface="Segoe UI" panose="020B0502040204020203" pitchFamily="34" charset="0"/>
                <a:ea typeface="Calibri" panose="020F0502020204030204" pitchFamily="34" charset="0"/>
                <a:cs typeface="Times New Roman" panose="02020603050405020304" pitchFamily="18" charset="0"/>
              </a:rPr>
              <a:t>Montana State University</a:t>
            </a:r>
          </a:p>
        </p:txBody>
      </p:sp>
      <p:sp>
        <p:nvSpPr>
          <p:cNvPr id="5" name="TextBox 4">
            <a:extLst>
              <a:ext uri="{FF2B5EF4-FFF2-40B4-BE49-F238E27FC236}">
                <a16:creationId xmlns:a16="http://schemas.microsoft.com/office/drawing/2014/main" id="{605ECEF9-5ADB-4295-B647-A576D42F94B3}"/>
              </a:ext>
            </a:extLst>
          </p:cNvPr>
          <p:cNvSpPr txBox="1"/>
          <p:nvPr/>
        </p:nvSpPr>
        <p:spPr>
          <a:xfrm>
            <a:off x="63326" y="1278853"/>
            <a:ext cx="3907766" cy="5755422"/>
          </a:xfrm>
          <a:prstGeom prst="rect">
            <a:avLst/>
          </a:prstGeom>
          <a:noFill/>
        </p:spPr>
        <p:txBody>
          <a:bodyPr wrap="square" rtlCol="0">
            <a:spAutoFit/>
          </a:bodyPr>
          <a:lstStyle/>
          <a:p>
            <a:r>
              <a:rPr lang="en-US" dirty="0">
                <a:latin typeface="Segoe UI" panose="020B0502040204020203" pitchFamily="34" charset="0"/>
                <a:cs typeface="Segoe UI" panose="020B0502040204020203" pitchFamily="34" charset="0"/>
              </a:rPr>
              <a:t>Key points: </a:t>
            </a:r>
          </a:p>
          <a:p>
            <a:endParaRPr lang="en-US" sz="1600" dirty="0">
              <a:latin typeface="Segoe UI Light" panose="020B0502040204020203" pitchFamily="34" charset="0"/>
              <a:cs typeface="Segoe UI Light" panose="020B0502040204020203" pitchFamily="34" charset="0"/>
            </a:endParaRPr>
          </a:p>
          <a:p>
            <a:pPr marL="285750" indent="-285750">
              <a:buFont typeface="Arial" panose="020B0604020202020204" pitchFamily="34" charset="0"/>
              <a:buChar char="•"/>
            </a:pPr>
            <a:r>
              <a:rPr lang="en-US" sz="1600" dirty="0">
                <a:latin typeface="Segoe UI Light" panose="020B0502040204020203" pitchFamily="34" charset="0"/>
                <a:cs typeface="Segoe UI Light" panose="020B0502040204020203" pitchFamily="34" charset="0"/>
              </a:rPr>
              <a:t>Landsat and </a:t>
            </a:r>
            <a:r>
              <a:rPr lang="en-US" sz="1600" dirty="0" err="1">
                <a:latin typeface="Segoe UI Light" panose="020B0502040204020203" pitchFamily="34" charset="0"/>
                <a:cs typeface="Segoe UI Light" panose="020B0502040204020203" pitchFamily="34" charset="0"/>
              </a:rPr>
              <a:t>ICESat</a:t>
            </a:r>
            <a:r>
              <a:rPr lang="en-US" sz="1600" dirty="0">
                <a:latin typeface="Segoe UI Light" panose="020B0502040204020203" pitchFamily="34" charset="0"/>
                <a:cs typeface="Segoe UI Light" panose="020B0502040204020203" pitchFamily="34" charset="0"/>
              </a:rPr>
              <a:t>-based annual maps of aboveground biomass (AGB) (1984 – 2014, boreal </a:t>
            </a:r>
            <a:r>
              <a:rPr lang="en-US" sz="1600" dirty="0" err="1">
                <a:latin typeface="Segoe UI Light" panose="020B0502040204020203" pitchFamily="34" charset="0"/>
                <a:cs typeface="Segoe UI Light" panose="020B0502040204020203" pitchFamily="34" charset="0"/>
              </a:rPr>
              <a:t>ABoVE</a:t>
            </a:r>
            <a:r>
              <a:rPr lang="en-US" sz="1600" dirty="0">
                <a:latin typeface="Segoe UI Light" panose="020B0502040204020203" pitchFamily="34" charset="0"/>
                <a:cs typeface="Segoe UI Light" panose="020B0502040204020203" pitchFamily="34" charset="0"/>
              </a:rPr>
              <a:t> Core Domain)</a:t>
            </a:r>
          </a:p>
          <a:p>
            <a:pPr marL="285750" indent="-285750">
              <a:buFont typeface="Arial" panose="020B0604020202020204" pitchFamily="34" charset="0"/>
              <a:buChar char="•"/>
            </a:pPr>
            <a:endParaRPr lang="en-US" sz="1600" dirty="0">
              <a:latin typeface="Segoe UI Light" panose="020B0502040204020203" pitchFamily="34" charset="0"/>
              <a:cs typeface="Segoe UI Light" panose="020B0502040204020203" pitchFamily="34" charset="0"/>
            </a:endParaRPr>
          </a:p>
          <a:p>
            <a:pPr marL="285750" indent="-285750">
              <a:buFont typeface="Arial" panose="020B0604020202020204" pitchFamily="34" charset="0"/>
              <a:buChar char="•"/>
            </a:pPr>
            <a:r>
              <a:rPr lang="en-US" sz="1600" dirty="0">
                <a:latin typeface="Segoe UI Light" panose="020B0502040204020203" pitchFamily="34" charset="0"/>
                <a:cs typeface="Segoe UI Light" panose="020B0502040204020203" pitchFamily="34" charset="0"/>
              </a:rPr>
              <a:t>Net gain of AGB (+434 ± 176 </a:t>
            </a:r>
            <a:r>
              <a:rPr lang="en-US" sz="1600" dirty="0" err="1">
                <a:latin typeface="Segoe UI Light" panose="020B0502040204020203" pitchFamily="34" charset="0"/>
                <a:cs typeface="Segoe UI Light" panose="020B0502040204020203" pitchFamily="34" charset="0"/>
              </a:rPr>
              <a:t>Tg</a:t>
            </a:r>
            <a:r>
              <a:rPr lang="en-US" sz="1600" dirty="0">
                <a:latin typeface="Segoe UI Light" panose="020B0502040204020203" pitchFamily="34" charset="0"/>
                <a:cs typeface="Segoe UI Light" panose="020B0502040204020203" pitchFamily="34" charset="0"/>
              </a:rPr>
              <a:t>), including reductions due to fire (-176 ± 99 </a:t>
            </a:r>
            <a:r>
              <a:rPr lang="en-US" sz="1600" dirty="0" err="1">
                <a:latin typeface="Segoe UI Light" panose="020B0502040204020203" pitchFamily="34" charset="0"/>
                <a:cs typeface="Segoe UI Light" panose="020B0502040204020203" pitchFamily="34" charset="0"/>
              </a:rPr>
              <a:t>Tg</a:t>
            </a:r>
            <a:r>
              <a:rPr lang="en-US" sz="1600" dirty="0">
                <a:latin typeface="Segoe UI Light" panose="020B0502040204020203" pitchFamily="34" charset="0"/>
                <a:cs typeface="Segoe UI Light" panose="020B0502040204020203" pitchFamily="34" charset="0"/>
              </a:rPr>
              <a:t>) and harvest (-42 ± 10 </a:t>
            </a:r>
            <a:r>
              <a:rPr lang="en-US" sz="1600" dirty="0" err="1">
                <a:latin typeface="Segoe UI Light" panose="020B0502040204020203" pitchFamily="34" charset="0"/>
                <a:cs typeface="Segoe UI Light" panose="020B0502040204020203" pitchFamily="34" charset="0"/>
              </a:rPr>
              <a:t>Tg</a:t>
            </a:r>
            <a:r>
              <a:rPr lang="en-US" sz="1600" dirty="0">
                <a:latin typeface="Segoe UI Light" panose="020B0502040204020203" pitchFamily="34" charset="0"/>
                <a:cs typeface="Segoe UI Light" panose="020B0502040204020203" pitchFamily="34" charset="0"/>
              </a:rPr>
              <a:t>)</a:t>
            </a:r>
          </a:p>
          <a:p>
            <a:pPr marL="285750" indent="-285750">
              <a:buFont typeface="Arial" panose="020B0604020202020204" pitchFamily="34" charset="0"/>
              <a:buChar char="•"/>
            </a:pPr>
            <a:endParaRPr lang="en-US" sz="1600" dirty="0">
              <a:latin typeface="Segoe UI Light" panose="020B0502040204020203" pitchFamily="34" charset="0"/>
              <a:cs typeface="Segoe UI Light" panose="020B0502040204020203" pitchFamily="34" charset="0"/>
            </a:endParaRPr>
          </a:p>
          <a:p>
            <a:pPr marL="285750" indent="-285750">
              <a:buFont typeface="Arial" panose="020B0604020202020204" pitchFamily="34" charset="0"/>
              <a:buChar char="•"/>
            </a:pPr>
            <a:r>
              <a:rPr lang="en-US" sz="1600" dirty="0">
                <a:latin typeface="Segoe UI Light" panose="020B0502040204020203" pitchFamily="34" charset="0"/>
                <a:cs typeface="Segoe UI Light" panose="020B0502040204020203" pitchFamily="34" charset="0"/>
              </a:rPr>
              <a:t>AGB dynamics increasingly driven by disturbance and recovery, rather than climate or other global change (e.g. CO</a:t>
            </a:r>
            <a:r>
              <a:rPr lang="en-US" sz="1600" baseline="-25000" dirty="0">
                <a:latin typeface="Segoe UI Light" panose="020B0502040204020203" pitchFamily="34" charset="0"/>
                <a:cs typeface="Segoe UI Light" panose="020B0502040204020203" pitchFamily="34" charset="0"/>
              </a:rPr>
              <a:t>2</a:t>
            </a:r>
            <a:r>
              <a:rPr lang="en-US" sz="1600" dirty="0">
                <a:latin typeface="Segoe UI Light" panose="020B0502040204020203" pitchFamily="34" charset="0"/>
                <a:cs typeface="Segoe UI Light" panose="020B0502040204020203" pitchFamily="34" charset="0"/>
              </a:rPr>
              <a:t> fertilization)</a:t>
            </a:r>
          </a:p>
          <a:p>
            <a:pPr marL="285750" indent="-285750">
              <a:buFont typeface="Arial" panose="020B0604020202020204" pitchFamily="34" charset="0"/>
              <a:buChar char="•"/>
            </a:pPr>
            <a:endParaRPr lang="en-US" sz="1600" dirty="0">
              <a:latin typeface="Segoe UI Light" panose="020B0502040204020203" pitchFamily="34" charset="0"/>
              <a:cs typeface="Segoe UI Light" panose="020B0502040204020203" pitchFamily="34" charset="0"/>
            </a:endParaRPr>
          </a:p>
          <a:p>
            <a:pPr marL="285750" indent="-285750">
              <a:buFont typeface="Arial" panose="020B0604020202020204" pitchFamily="34" charset="0"/>
              <a:buChar char="•"/>
            </a:pPr>
            <a:r>
              <a:rPr lang="en-US" sz="1600" dirty="0">
                <a:latin typeface="Segoe UI Light" panose="020B0502040204020203" pitchFamily="34" charset="0"/>
                <a:cs typeface="Segoe UI Light" panose="020B0502040204020203" pitchFamily="34" charset="0"/>
              </a:rPr>
              <a:t>Earth system models overestimate AGB/carbon gain by a factor of three, due to poor representation of fire disturbance</a:t>
            </a:r>
          </a:p>
          <a:p>
            <a:pPr marL="285750" indent="-285750">
              <a:buFont typeface="Arial" panose="020B0604020202020204" pitchFamily="34" charset="0"/>
              <a:buChar char="•"/>
            </a:pPr>
            <a:endParaRPr lang="en-US" sz="1600" dirty="0">
              <a:latin typeface="Segoe UI Light" panose="020B0502040204020203" pitchFamily="34" charset="0"/>
              <a:cs typeface="Segoe UI Light" panose="020B0502040204020203" pitchFamily="34" charset="0"/>
            </a:endParaRPr>
          </a:p>
          <a:p>
            <a:pPr marL="285750" indent="-285750">
              <a:buFont typeface="Arial" panose="020B0604020202020204" pitchFamily="34" charset="0"/>
              <a:buChar char="•"/>
            </a:pPr>
            <a:r>
              <a:rPr lang="en-US" sz="1600" dirty="0">
                <a:latin typeface="Segoe UI Light" panose="020B0502040204020203" pitchFamily="34" charset="0"/>
                <a:cs typeface="Segoe UI Light" panose="020B0502040204020203" pitchFamily="34" charset="0"/>
              </a:rPr>
              <a:t>Data available at ORNL DAAC </a:t>
            </a:r>
          </a:p>
          <a:p>
            <a:r>
              <a:rPr lang="en-US" sz="1600" dirty="0">
                <a:latin typeface="Segoe UI Light" panose="020B0502040204020203" pitchFamily="34" charset="0"/>
                <a:cs typeface="Segoe UI Light" panose="020B0502040204020203" pitchFamily="34" charset="0"/>
              </a:rPr>
              <a:t>(https://doi.org/10.3334/ORNLDAAC/1808)</a:t>
            </a:r>
          </a:p>
          <a:p>
            <a:endParaRPr lang="en-US" sz="1600" dirty="0">
              <a:latin typeface="Segoe UI Light" panose="020B0502040204020203" pitchFamily="34" charset="0"/>
              <a:cs typeface="Segoe UI Light" panose="020B0502040204020203" pitchFamily="34" charset="0"/>
            </a:endParaRPr>
          </a:p>
        </p:txBody>
      </p:sp>
      <p:pic>
        <p:nvPicPr>
          <p:cNvPr id="7" name="Picture 6">
            <a:extLst>
              <a:ext uri="{FF2B5EF4-FFF2-40B4-BE49-F238E27FC236}">
                <a16:creationId xmlns:a16="http://schemas.microsoft.com/office/drawing/2014/main" id="{0A8419F6-F9A3-4A49-968F-8C830BEFCCF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048203" y="1368296"/>
            <a:ext cx="2732431" cy="4994504"/>
          </a:xfrm>
          <a:prstGeom prst="rect">
            <a:avLst/>
          </a:prstGeom>
        </p:spPr>
      </p:pic>
      <p:pic>
        <p:nvPicPr>
          <p:cNvPr id="9" name="Picture 8">
            <a:extLst>
              <a:ext uri="{FF2B5EF4-FFF2-40B4-BE49-F238E27FC236}">
                <a16:creationId xmlns:a16="http://schemas.microsoft.com/office/drawing/2014/main" id="{5604F2F8-A2B4-4474-AD42-635627D497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34787" y="1370145"/>
            <a:ext cx="1960815" cy="5028772"/>
          </a:xfrm>
          <a:prstGeom prst="rect">
            <a:avLst/>
          </a:prstGeom>
        </p:spPr>
      </p:pic>
      <p:pic>
        <p:nvPicPr>
          <p:cNvPr id="11" name="Picture 10">
            <a:extLst>
              <a:ext uri="{FF2B5EF4-FFF2-40B4-BE49-F238E27FC236}">
                <a16:creationId xmlns:a16="http://schemas.microsoft.com/office/drawing/2014/main" id="{0E833894-1292-466B-A8F1-8D6223ABBF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0842" y="1327639"/>
            <a:ext cx="3059670" cy="5052639"/>
          </a:xfrm>
          <a:prstGeom prst="rect">
            <a:avLst/>
          </a:prstGeom>
        </p:spPr>
      </p:pic>
      <p:sp>
        <p:nvSpPr>
          <p:cNvPr id="13" name="TextBox 12">
            <a:extLst>
              <a:ext uri="{FF2B5EF4-FFF2-40B4-BE49-F238E27FC236}">
                <a16:creationId xmlns:a16="http://schemas.microsoft.com/office/drawing/2014/main" id="{E9819C25-990B-4F9C-8E17-7A1333E50A76}"/>
              </a:ext>
            </a:extLst>
          </p:cNvPr>
          <p:cNvSpPr txBox="1"/>
          <p:nvPr/>
        </p:nvSpPr>
        <p:spPr>
          <a:xfrm>
            <a:off x="8702081" y="674069"/>
            <a:ext cx="3447061" cy="523220"/>
          </a:xfrm>
          <a:prstGeom prst="rect">
            <a:avLst/>
          </a:prstGeom>
          <a:solidFill>
            <a:schemeClr val="tx1"/>
          </a:solidFill>
        </p:spPr>
        <p:txBody>
          <a:bodyPr wrap="square">
            <a:spAutoFit/>
          </a:bodyPr>
          <a:lstStyle/>
          <a:p>
            <a:r>
              <a:rPr lang="en-US" sz="1600" dirty="0">
                <a:solidFill>
                  <a:schemeClr val="accent1">
                    <a:lumMod val="50000"/>
                  </a:schemeClr>
                </a:solidFill>
                <a:effectLst/>
                <a:latin typeface="Segoe UI" panose="020B0502040204020203" pitchFamily="34" charset="0"/>
                <a:ea typeface="Calibri" panose="020F0502020204030204" pitchFamily="34" charset="0"/>
                <a:cs typeface="Times New Roman" panose="02020603050405020304" pitchFamily="18" charset="0"/>
              </a:rPr>
              <a:t>Published in </a:t>
            </a:r>
            <a:r>
              <a:rPr lang="en-US" sz="1600" i="1" u="sng" dirty="0">
                <a:solidFill>
                  <a:schemeClr val="accent1">
                    <a:lumMod val="50000"/>
                  </a:schemeClr>
                </a:solidFill>
                <a:effectLst/>
                <a:latin typeface="Segoe UI" panose="020B0502040204020203" pitchFamily="34" charset="0"/>
                <a:ea typeface="Calibri" panose="020F0502020204030204" pitchFamily="34" charset="0"/>
                <a:cs typeface="Times New Roman" panose="02020603050405020304" pitchFamily="18" charset="0"/>
              </a:rPr>
              <a:t>Nature Climate Change</a:t>
            </a:r>
          </a:p>
          <a:p>
            <a:r>
              <a:rPr lang="en-US" sz="1200" dirty="0">
                <a:solidFill>
                  <a:schemeClr val="accent1">
                    <a:lumMod val="50000"/>
                  </a:schemeClr>
                </a:solidFill>
                <a:effectLst/>
                <a:latin typeface="Segoe UI" panose="020B0502040204020203" pitchFamily="34" charset="0"/>
                <a:ea typeface="Calibri" panose="020F0502020204030204" pitchFamily="34" charset="0"/>
                <a:cs typeface="Times New Roman" panose="02020603050405020304" pitchFamily="18" charset="0"/>
              </a:rPr>
              <a:t>https://doi.org/10.1038/s41558-021-01027-4</a:t>
            </a:r>
          </a:p>
        </p:txBody>
      </p:sp>
      <p:sp>
        <p:nvSpPr>
          <p:cNvPr id="14" name="TextBox 13">
            <a:extLst>
              <a:ext uri="{FF2B5EF4-FFF2-40B4-BE49-F238E27FC236}">
                <a16:creationId xmlns:a16="http://schemas.microsoft.com/office/drawing/2014/main" id="{3C0E51FB-6D29-49FD-B19A-B94C83AD0331}"/>
              </a:ext>
            </a:extLst>
          </p:cNvPr>
          <p:cNvSpPr txBox="1"/>
          <p:nvPr/>
        </p:nvSpPr>
        <p:spPr>
          <a:xfrm>
            <a:off x="3971092" y="6425304"/>
            <a:ext cx="2603213" cy="307777"/>
          </a:xfrm>
          <a:prstGeom prst="rect">
            <a:avLst/>
          </a:prstGeom>
          <a:noFill/>
        </p:spPr>
        <p:txBody>
          <a:bodyPr wrap="none" rtlCol="0">
            <a:spAutoFit/>
          </a:bodyPr>
          <a:lstStyle/>
          <a:p>
            <a:r>
              <a:rPr lang="en-US" sz="1400" dirty="0">
                <a:latin typeface="Segoe UI Light" panose="020B0502040204020203" pitchFamily="34" charset="0"/>
                <a:cs typeface="Segoe UI Light" panose="020B0502040204020203" pitchFamily="34" charset="0"/>
              </a:rPr>
              <a:t>Maps of AGB stocks and change</a:t>
            </a:r>
          </a:p>
        </p:txBody>
      </p:sp>
      <p:sp>
        <p:nvSpPr>
          <p:cNvPr id="15" name="TextBox 14">
            <a:extLst>
              <a:ext uri="{FF2B5EF4-FFF2-40B4-BE49-F238E27FC236}">
                <a16:creationId xmlns:a16="http://schemas.microsoft.com/office/drawing/2014/main" id="{5A9BF3BA-B7E7-434C-8C40-03530A862A6F}"/>
              </a:ext>
            </a:extLst>
          </p:cNvPr>
          <p:cNvSpPr txBox="1"/>
          <p:nvPr/>
        </p:nvSpPr>
        <p:spPr>
          <a:xfrm>
            <a:off x="6928298" y="6415552"/>
            <a:ext cx="2154372" cy="307777"/>
          </a:xfrm>
          <a:prstGeom prst="rect">
            <a:avLst/>
          </a:prstGeom>
          <a:noFill/>
        </p:spPr>
        <p:txBody>
          <a:bodyPr wrap="none" rtlCol="0">
            <a:spAutoFit/>
          </a:bodyPr>
          <a:lstStyle/>
          <a:p>
            <a:r>
              <a:rPr lang="en-US" sz="1400" dirty="0">
                <a:latin typeface="Segoe UI Light" panose="020B0502040204020203" pitchFamily="34" charset="0"/>
                <a:cs typeface="Segoe UI Light" panose="020B0502040204020203" pitchFamily="34" charset="0"/>
              </a:rPr>
              <a:t>Interannual AGB dynamics</a:t>
            </a:r>
          </a:p>
        </p:txBody>
      </p:sp>
      <p:sp>
        <p:nvSpPr>
          <p:cNvPr id="16" name="TextBox 15">
            <a:extLst>
              <a:ext uri="{FF2B5EF4-FFF2-40B4-BE49-F238E27FC236}">
                <a16:creationId xmlns:a16="http://schemas.microsoft.com/office/drawing/2014/main" id="{14116A9F-A195-46FF-AA2C-0BD7D74F82E6}"/>
              </a:ext>
            </a:extLst>
          </p:cNvPr>
          <p:cNvSpPr txBox="1"/>
          <p:nvPr/>
        </p:nvSpPr>
        <p:spPr>
          <a:xfrm>
            <a:off x="9304342" y="6425304"/>
            <a:ext cx="2665986" cy="307777"/>
          </a:xfrm>
          <a:prstGeom prst="rect">
            <a:avLst/>
          </a:prstGeom>
          <a:noFill/>
        </p:spPr>
        <p:txBody>
          <a:bodyPr wrap="none" rtlCol="0">
            <a:spAutoFit/>
          </a:bodyPr>
          <a:lstStyle/>
          <a:p>
            <a:r>
              <a:rPr lang="en-US" sz="1400" dirty="0">
                <a:latin typeface="Segoe UI Light" panose="020B0502040204020203" pitchFamily="34" charset="0"/>
                <a:cs typeface="Segoe UI Light" panose="020B0502040204020203" pitchFamily="34" charset="0"/>
              </a:rPr>
              <a:t>Earth system models comparison</a:t>
            </a:r>
          </a:p>
        </p:txBody>
      </p:sp>
    </p:spTree>
    <p:extLst>
      <p:ext uri="{BB962C8B-B14F-4D97-AF65-F5344CB8AC3E}">
        <p14:creationId xmlns:p14="http://schemas.microsoft.com/office/powerpoint/2010/main" val="2625391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86596" y="116566"/>
            <a:ext cx="8747467" cy="6625082"/>
          </a:xfrm>
          <a:prstGeom prst="rect">
            <a:avLst/>
          </a:prstGeom>
        </p:spPr>
      </p:pic>
    </p:spTree>
    <p:extLst>
      <p:ext uri="{BB962C8B-B14F-4D97-AF65-F5344CB8AC3E}">
        <p14:creationId xmlns:p14="http://schemas.microsoft.com/office/powerpoint/2010/main" val="3970739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8588A6-59AB-7B4F-87A7-1C15354C7292}"/>
              </a:ext>
            </a:extLst>
          </p:cNvPr>
          <p:cNvPicPr>
            <a:picLocks noChangeAspect="1"/>
          </p:cNvPicPr>
          <p:nvPr/>
        </p:nvPicPr>
        <p:blipFill>
          <a:blip r:embed="rId2"/>
          <a:stretch>
            <a:fillRect/>
          </a:stretch>
        </p:blipFill>
        <p:spPr>
          <a:xfrm>
            <a:off x="56272" y="4704743"/>
            <a:ext cx="2775291" cy="2011680"/>
          </a:xfrm>
          <a:prstGeom prst="rect">
            <a:avLst/>
          </a:prstGeom>
        </p:spPr>
      </p:pic>
      <p:pic>
        <p:nvPicPr>
          <p:cNvPr id="3" name="Picture 2">
            <a:extLst>
              <a:ext uri="{FF2B5EF4-FFF2-40B4-BE49-F238E27FC236}">
                <a16:creationId xmlns:a16="http://schemas.microsoft.com/office/drawing/2014/main" id="{049F329E-7898-7542-97A2-B2C78B218B0E}"/>
              </a:ext>
            </a:extLst>
          </p:cNvPr>
          <p:cNvPicPr>
            <a:picLocks noChangeAspect="1"/>
          </p:cNvPicPr>
          <p:nvPr/>
        </p:nvPicPr>
        <p:blipFill>
          <a:blip r:embed="rId3"/>
          <a:stretch>
            <a:fillRect/>
          </a:stretch>
        </p:blipFill>
        <p:spPr>
          <a:xfrm>
            <a:off x="2831563" y="4704743"/>
            <a:ext cx="3197473" cy="2011680"/>
          </a:xfrm>
          <a:prstGeom prst="rect">
            <a:avLst/>
          </a:prstGeom>
        </p:spPr>
      </p:pic>
      <p:pic>
        <p:nvPicPr>
          <p:cNvPr id="4" name="Picture 3">
            <a:extLst>
              <a:ext uri="{FF2B5EF4-FFF2-40B4-BE49-F238E27FC236}">
                <a16:creationId xmlns:a16="http://schemas.microsoft.com/office/drawing/2014/main" id="{63993E62-8CE1-F647-8B48-D458631037C8}"/>
              </a:ext>
            </a:extLst>
          </p:cNvPr>
          <p:cNvPicPr>
            <a:picLocks noChangeAspect="1"/>
          </p:cNvPicPr>
          <p:nvPr/>
        </p:nvPicPr>
        <p:blipFill>
          <a:blip r:embed="rId4"/>
          <a:stretch>
            <a:fillRect/>
          </a:stretch>
        </p:blipFill>
        <p:spPr>
          <a:xfrm>
            <a:off x="5837542" y="4704743"/>
            <a:ext cx="3197473" cy="2011680"/>
          </a:xfrm>
          <a:prstGeom prst="rect">
            <a:avLst/>
          </a:prstGeom>
        </p:spPr>
      </p:pic>
      <p:pic>
        <p:nvPicPr>
          <p:cNvPr id="5" name="Picture 4">
            <a:extLst>
              <a:ext uri="{FF2B5EF4-FFF2-40B4-BE49-F238E27FC236}">
                <a16:creationId xmlns:a16="http://schemas.microsoft.com/office/drawing/2014/main" id="{810BB2EA-91A0-2040-AE1F-C7102CC38CCD}"/>
              </a:ext>
            </a:extLst>
          </p:cNvPr>
          <p:cNvPicPr>
            <a:picLocks noChangeAspect="1"/>
          </p:cNvPicPr>
          <p:nvPr/>
        </p:nvPicPr>
        <p:blipFill>
          <a:blip r:embed="rId5"/>
          <a:stretch>
            <a:fillRect/>
          </a:stretch>
        </p:blipFill>
        <p:spPr>
          <a:xfrm>
            <a:off x="8921363" y="4704743"/>
            <a:ext cx="3197473" cy="2011680"/>
          </a:xfrm>
          <a:prstGeom prst="rect">
            <a:avLst/>
          </a:prstGeom>
        </p:spPr>
      </p:pic>
      <p:sp>
        <p:nvSpPr>
          <p:cNvPr id="6" name="TextBox 5">
            <a:extLst>
              <a:ext uri="{FF2B5EF4-FFF2-40B4-BE49-F238E27FC236}">
                <a16:creationId xmlns:a16="http://schemas.microsoft.com/office/drawing/2014/main" id="{64F19B02-D066-524B-AC34-A9EB62A39E67}"/>
              </a:ext>
            </a:extLst>
          </p:cNvPr>
          <p:cNvSpPr txBox="1">
            <a:spLocks noChangeArrowheads="1"/>
          </p:cNvSpPr>
          <p:nvPr/>
        </p:nvSpPr>
        <p:spPr bwMode="auto">
          <a:xfrm>
            <a:off x="1801221" y="161270"/>
            <a:ext cx="918315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37931725" indent="-37474525"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dirty="0"/>
              <a:t>Canopy Reflectance Models Illustrate Varying NDVI Responses to Change in High Latitude Ecosystems</a:t>
            </a:r>
          </a:p>
          <a:p>
            <a:r>
              <a:rPr lang="en-US" altLang="en-US" sz="1800" dirty="0"/>
              <a:t>K.F. </a:t>
            </a:r>
            <a:r>
              <a:rPr lang="en-US" altLang="en-US" sz="1800" dirty="0" err="1"/>
              <a:t>Huemmrich</a:t>
            </a:r>
            <a:r>
              <a:rPr lang="en-US" altLang="en-US" sz="1800" dirty="0"/>
              <a:t>, Sergio Vargas </a:t>
            </a:r>
            <a:r>
              <a:rPr lang="en-US" altLang="en-US" sz="1800" dirty="0" err="1"/>
              <a:t>Zesati</a:t>
            </a:r>
            <a:r>
              <a:rPr lang="en-US" altLang="en-US" sz="1800" dirty="0"/>
              <a:t>, Petya Campbell and Craig Tweedie</a:t>
            </a:r>
          </a:p>
          <a:p>
            <a:r>
              <a:rPr lang="en-US" altLang="en-US" sz="1800" dirty="0"/>
              <a:t>Accepted in </a:t>
            </a:r>
            <a:r>
              <a:rPr lang="en-US" altLang="en-US" sz="1800" b="1" u="sng" dirty="0"/>
              <a:t>Ecological Applications</a:t>
            </a:r>
          </a:p>
        </p:txBody>
      </p:sp>
      <p:pic>
        <p:nvPicPr>
          <p:cNvPr id="7" name="Picture 1" descr="ABoVE_Logo_large_blue.jpg">
            <a:extLst>
              <a:ext uri="{FF2B5EF4-FFF2-40B4-BE49-F238E27FC236}">
                <a16:creationId xmlns:a16="http://schemas.microsoft.com/office/drawing/2014/main" id="{2C8BCB5A-7D2A-2B48-B642-2ADD23B9FB9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6030" y="161270"/>
            <a:ext cx="14478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162C0D4-4752-F241-B3DD-9E15003F887E}"/>
              </a:ext>
            </a:extLst>
          </p:cNvPr>
          <p:cNvSpPr txBox="1"/>
          <p:nvPr/>
        </p:nvSpPr>
        <p:spPr>
          <a:xfrm>
            <a:off x="126030" y="1567681"/>
            <a:ext cx="11936534" cy="3139321"/>
          </a:xfrm>
          <a:prstGeom prst="rect">
            <a:avLst/>
          </a:prstGeom>
          <a:noFill/>
        </p:spPr>
        <p:txBody>
          <a:bodyPr wrap="square" rtlCol="0">
            <a:spAutoFit/>
          </a:bodyPr>
          <a:lstStyle/>
          <a:p>
            <a:r>
              <a:rPr lang="en-US" sz="1600" dirty="0"/>
              <a:t>NDVI is a commonly used descriptor of high latitude ecological change</a:t>
            </a:r>
          </a:p>
          <a:p>
            <a:r>
              <a:rPr lang="en-US" sz="1600" dirty="0"/>
              <a:t>However, there are </a:t>
            </a:r>
            <a:r>
              <a:rPr lang="en-US" sz="1600" dirty="0" smtClean="0"/>
              <a:t>non-</a:t>
            </a:r>
            <a:r>
              <a:rPr lang="en-US" sz="1600" dirty="0" err="1" smtClean="0"/>
              <a:t>linearities</a:t>
            </a:r>
            <a:r>
              <a:rPr lang="en-US" sz="1600" dirty="0" smtClean="0"/>
              <a:t> </a:t>
            </a:r>
            <a:r>
              <a:rPr lang="en-US" sz="1600" dirty="0"/>
              <a:t>in NDVI response that complicates interpretation of ecological change</a:t>
            </a:r>
          </a:p>
          <a:p>
            <a:r>
              <a:rPr lang="en-US" sz="1600" dirty="0"/>
              <a:t>In this study, models were used to examine NDVI response in a number of change scenarios</a:t>
            </a:r>
          </a:p>
          <a:p>
            <a:pPr lvl="1"/>
            <a:r>
              <a:rPr lang="en-US" sz="1600" dirty="0"/>
              <a:t>Models included linear mixture model, turbid media radiative transfer model (SAIL), and a hybrid model (</a:t>
            </a:r>
            <a:r>
              <a:rPr lang="en-US" sz="1600" dirty="0" err="1"/>
              <a:t>GeoSail</a:t>
            </a:r>
            <a:r>
              <a:rPr lang="en-US" sz="1600" dirty="0"/>
              <a:t>).</a:t>
            </a:r>
          </a:p>
          <a:p>
            <a:r>
              <a:rPr lang="en-US" sz="1600" dirty="0"/>
              <a:t>The simulations showed inconsistent NDVI responses. </a:t>
            </a:r>
          </a:p>
          <a:p>
            <a:r>
              <a:rPr lang="en-US" sz="1600" dirty="0"/>
              <a:t>Clear increases in NDVI are generally associated with increases in LAI and plant cover. </a:t>
            </a:r>
          </a:p>
          <a:p>
            <a:pPr lvl="1"/>
            <a:r>
              <a:rPr lang="en-US" sz="1600" dirty="0"/>
              <a:t>At higher values of LAI, the change in NDVI per unit change in LAI decreases </a:t>
            </a:r>
          </a:p>
          <a:p>
            <a:pPr marL="285750" indent="-274638"/>
            <a:r>
              <a:rPr lang="en-US" sz="1600" dirty="0"/>
              <a:t>There was very little change in spruce forest NDVI where crown cover is &gt;50% and at the tundra-taiga ecotone with transitions from shrub tundra to spruce woodland which may bias the interpretation of greening/browning trends in boreal forests. </a:t>
            </a:r>
          </a:p>
          <a:p>
            <a:pPr marL="285750" indent="-274638"/>
            <a:r>
              <a:rPr lang="en-US" sz="1600" dirty="0"/>
              <a:t>Fraction of standing dead material in graminoid tundra affect NDVI.</a:t>
            </a:r>
          </a:p>
          <a:p>
            <a:r>
              <a:rPr lang="en-US" sz="1600" dirty="0"/>
              <a:t>Variations in water or snow coverage produced outsized nonbiological NDVI responses. </a:t>
            </a:r>
          </a:p>
        </p:txBody>
      </p:sp>
    </p:spTree>
    <p:extLst>
      <p:ext uri="{BB962C8B-B14F-4D97-AF65-F5344CB8AC3E}">
        <p14:creationId xmlns:p14="http://schemas.microsoft.com/office/powerpoint/2010/main" val="3616795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95422" y="168812"/>
            <a:ext cx="11605846" cy="6499274"/>
          </a:xfrm>
          <a:prstGeom prst="rect">
            <a:avLst/>
          </a:prstGeom>
        </p:spPr>
      </p:pic>
    </p:spTree>
    <p:extLst>
      <p:ext uri="{BB962C8B-B14F-4D97-AF65-F5344CB8AC3E}">
        <p14:creationId xmlns:p14="http://schemas.microsoft.com/office/powerpoint/2010/main" val="1840309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9560" y="270510"/>
            <a:ext cx="11612880" cy="6316980"/>
          </a:xfrm>
          <a:prstGeom prst="rect">
            <a:avLst/>
          </a:prstGeom>
        </p:spPr>
      </p:pic>
    </p:spTree>
    <p:extLst>
      <p:ext uri="{BB962C8B-B14F-4D97-AF65-F5344CB8AC3E}">
        <p14:creationId xmlns:p14="http://schemas.microsoft.com/office/powerpoint/2010/main" val="444472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7CE39F-5E39-B847-BEB2-979AB17C8ECD}"/>
              </a:ext>
            </a:extLst>
          </p:cNvPr>
          <p:cNvSpPr/>
          <p:nvPr/>
        </p:nvSpPr>
        <p:spPr>
          <a:xfrm>
            <a:off x="121920" y="500602"/>
            <a:ext cx="12070080" cy="5887721"/>
          </a:xfrm>
          <a:prstGeom prst="rect">
            <a:avLst/>
          </a:prstGeom>
          <a:solidFill>
            <a:srgbClr val="0F44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E91542B5-7570-9B4A-9187-BE315A64ECBD}"/>
              </a:ext>
            </a:extLst>
          </p:cNvPr>
          <p:cNvGrpSpPr/>
          <p:nvPr/>
        </p:nvGrpSpPr>
        <p:grpSpPr>
          <a:xfrm>
            <a:off x="155373" y="603947"/>
            <a:ext cx="11946009" cy="5673278"/>
            <a:chOff x="100156" y="1017485"/>
            <a:chExt cx="11946009" cy="5673278"/>
          </a:xfrm>
        </p:grpSpPr>
        <p:pic>
          <p:nvPicPr>
            <p:cNvPr id="4" name="Picture 3">
              <a:extLst>
                <a:ext uri="{FF2B5EF4-FFF2-40B4-BE49-F238E27FC236}">
                  <a16:creationId xmlns:a16="http://schemas.microsoft.com/office/drawing/2014/main" id="{C5A83536-FB88-3945-BE3D-2D14EEA72A8B}"/>
                </a:ext>
              </a:extLst>
            </p:cNvPr>
            <p:cNvPicPr>
              <a:picLocks noChangeAspect="1"/>
            </p:cNvPicPr>
            <p:nvPr/>
          </p:nvPicPr>
          <p:blipFill>
            <a:blip r:embed="rId2"/>
            <a:stretch>
              <a:fillRect/>
            </a:stretch>
          </p:blipFill>
          <p:spPr>
            <a:xfrm>
              <a:off x="100156" y="1018600"/>
              <a:ext cx="3222876" cy="2148584"/>
            </a:xfrm>
            <a:prstGeom prst="rect">
              <a:avLst/>
            </a:prstGeom>
          </p:spPr>
        </p:pic>
        <p:pic>
          <p:nvPicPr>
            <p:cNvPr id="5" name="Picture 4">
              <a:extLst>
                <a:ext uri="{FF2B5EF4-FFF2-40B4-BE49-F238E27FC236}">
                  <a16:creationId xmlns:a16="http://schemas.microsoft.com/office/drawing/2014/main" id="{4D9BFF13-8E39-F34F-8388-83EAB8CF0516}"/>
                </a:ext>
              </a:extLst>
            </p:cNvPr>
            <p:cNvPicPr>
              <a:picLocks noChangeAspect="1"/>
            </p:cNvPicPr>
            <p:nvPr/>
          </p:nvPicPr>
          <p:blipFill>
            <a:blip r:embed="rId3"/>
            <a:stretch>
              <a:fillRect/>
            </a:stretch>
          </p:blipFill>
          <p:spPr>
            <a:xfrm>
              <a:off x="114307" y="4743449"/>
              <a:ext cx="2565803" cy="1924352"/>
            </a:xfrm>
            <a:prstGeom prst="rect">
              <a:avLst/>
            </a:prstGeom>
          </p:spPr>
        </p:pic>
        <p:pic>
          <p:nvPicPr>
            <p:cNvPr id="6" name="Picture 5">
              <a:extLst>
                <a:ext uri="{FF2B5EF4-FFF2-40B4-BE49-F238E27FC236}">
                  <a16:creationId xmlns:a16="http://schemas.microsoft.com/office/drawing/2014/main" id="{5FF68E7E-E7AF-AE40-9B87-71E822928D6E}"/>
                </a:ext>
              </a:extLst>
            </p:cNvPr>
            <p:cNvPicPr>
              <a:picLocks noChangeAspect="1"/>
            </p:cNvPicPr>
            <p:nvPr/>
          </p:nvPicPr>
          <p:blipFill rotWithShape="1">
            <a:blip r:embed="rId4"/>
            <a:srcRect t="28609"/>
            <a:stretch/>
          </p:blipFill>
          <p:spPr>
            <a:xfrm>
              <a:off x="3422557" y="1018600"/>
              <a:ext cx="3044565" cy="1629858"/>
            </a:xfrm>
            <a:prstGeom prst="rect">
              <a:avLst/>
            </a:prstGeom>
          </p:spPr>
        </p:pic>
        <p:pic>
          <p:nvPicPr>
            <p:cNvPr id="7" name="Picture 6">
              <a:extLst>
                <a:ext uri="{FF2B5EF4-FFF2-40B4-BE49-F238E27FC236}">
                  <a16:creationId xmlns:a16="http://schemas.microsoft.com/office/drawing/2014/main" id="{2A97C1B8-1532-E845-8BD8-FFA24384926C}"/>
                </a:ext>
              </a:extLst>
            </p:cNvPr>
            <p:cNvPicPr>
              <a:picLocks noChangeAspect="1"/>
            </p:cNvPicPr>
            <p:nvPr/>
          </p:nvPicPr>
          <p:blipFill rotWithShape="1">
            <a:blip r:embed="rId5"/>
            <a:srcRect b="40938"/>
            <a:stretch/>
          </p:blipFill>
          <p:spPr>
            <a:xfrm>
              <a:off x="2739777" y="4953000"/>
              <a:ext cx="3717097" cy="1737763"/>
            </a:xfrm>
            <a:prstGeom prst="rect">
              <a:avLst/>
            </a:prstGeom>
          </p:spPr>
        </p:pic>
        <p:pic>
          <p:nvPicPr>
            <p:cNvPr id="8" name="Picture 7">
              <a:extLst>
                <a:ext uri="{FF2B5EF4-FFF2-40B4-BE49-F238E27FC236}">
                  <a16:creationId xmlns:a16="http://schemas.microsoft.com/office/drawing/2014/main" id="{2670DC47-4AFC-1E42-A753-10B49D1C8453}"/>
                </a:ext>
              </a:extLst>
            </p:cNvPr>
            <p:cNvPicPr>
              <a:picLocks noChangeAspect="1"/>
            </p:cNvPicPr>
            <p:nvPr/>
          </p:nvPicPr>
          <p:blipFill rotWithShape="1">
            <a:blip r:embed="rId6"/>
            <a:srcRect t="22856" b="-208"/>
            <a:stretch/>
          </p:blipFill>
          <p:spPr>
            <a:xfrm>
              <a:off x="6536721" y="1018600"/>
              <a:ext cx="3294288" cy="1716319"/>
            </a:xfrm>
            <a:prstGeom prst="rect">
              <a:avLst/>
            </a:prstGeom>
          </p:spPr>
        </p:pic>
        <p:pic>
          <p:nvPicPr>
            <p:cNvPr id="9" name="Picture 8">
              <a:extLst>
                <a:ext uri="{FF2B5EF4-FFF2-40B4-BE49-F238E27FC236}">
                  <a16:creationId xmlns:a16="http://schemas.microsoft.com/office/drawing/2014/main" id="{C0C9B556-DEB6-C84A-B0F2-E99B76C36DEB}"/>
                </a:ext>
              </a:extLst>
            </p:cNvPr>
            <p:cNvPicPr>
              <a:picLocks noChangeAspect="1"/>
            </p:cNvPicPr>
            <p:nvPr/>
          </p:nvPicPr>
          <p:blipFill rotWithShape="1">
            <a:blip r:embed="rId7"/>
            <a:srcRect t="40015" b="6601"/>
            <a:stretch/>
          </p:blipFill>
          <p:spPr>
            <a:xfrm>
              <a:off x="6566647" y="4742437"/>
              <a:ext cx="5409919" cy="1925364"/>
            </a:xfrm>
            <a:prstGeom prst="rect">
              <a:avLst/>
            </a:prstGeom>
          </p:spPr>
        </p:pic>
        <p:pic>
          <p:nvPicPr>
            <p:cNvPr id="10" name="Picture 9">
              <a:extLst>
                <a:ext uri="{FF2B5EF4-FFF2-40B4-BE49-F238E27FC236}">
                  <a16:creationId xmlns:a16="http://schemas.microsoft.com/office/drawing/2014/main" id="{52102D69-1EFF-D944-BB38-4FC43DE86387}"/>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0000"/>
                      </a14:imgEffect>
                    </a14:imgLayer>
                  </a14:imgProps>
                </a:ext>
              </a:extLst>
            </a:blip>
            <a:srcRect l="4094" t="2062" r="27376" b="1499"/>
            <a:stretch/>
          </p:blipFill>
          <p:spPr>
            <a:xfrm>
              <a:off x="9879664" y="1017485"/>
              <a:ext cx="2166501" cy="2047801"/>
            </a:xfrm>
            <a:prstGeom prst="rect">
              <a:avLst/>
            </a:prstGeom>
          </p:spPr>
        </p:pic>
      </p:grpSp>
      <p:sp>
        <p:nvSpPr>
          <p:cNvPr id="12" name="Oval 11">
            <a:extLst>
              <a:ext uri="{FF2B5EF4-FFF2-40B4-BE49-F238E27FC236}">
                <a16:creationId xmlns:a16="http://schemas.microsoft.com/office/drawing/2014/main" id="{A0591DEC-D1B0-B44A-9798-DDC272E0D932}"/>
              </a:ext>
            </a:extLst>
          </p:cNvPr>
          <p:cNvSpPr/>
          <p:nvPr/>
        </p:nvSpPr>
        <p:spPr>
          <a:xfrm>
            <a:off x="320708" y="1283316"/>
            <a:ext cx="11661018" cy="3467102"/>
          </a:xfrm>
          <a:prstGeom prst="ellipse">
            <a:avLst/>
          </a:prstGeom>
          <a:solidFill>
            <a:srgbClr val="0F44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530A0291-2FE4-E642-BC1C-91C2D52994A2}"/>
              </a:ext>
            </a:extLst>
          </p:cNvPr>
          <p:cNvSpPr txBox="1">
            <a:spLocks/>
          </p:cNvSpPr>
          <p:nvPr/>
        </p:nvSpPr>
        <p:spPr>
          <a:xfrm>
            <a:off x="1452425" y="2160361"/>
            <a:ext cx="9124137" cy="824301"/>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mn-lt"/>
              </a:rPr>
              <a:t>Multi-Disturbance </a:t>
            </a:r>
            <a:r>
              <a:rPr lang="en-US" b="1" dirty="0" smtClean="0">
                <a:solidFill>
                  <a:schemeClr val="bg1"/>
                </a:solidFill>
                <a:latin typeface="+mn-lt"/>
              </a:rPr>
              <a:t>Synthesis</a:t>
            </a:r>
            <a:endParaRPr lang="en-US" b="1" dirty="0">
              <a:solidFill>
                <a:schemeClr val="bg1"/>
              </a:solidFill>
              <a:latin typeface="+mn-lt"/>
            </a:endParaRPr>
          </a:p>
        </p:txBody>
      </p:sp>
      <p:sp>
        <p:nvSpPr>
          <p:cNvPr id="14" name="Subtitle 2">
            <a:extLst>
              <a:ext uri="{FF2B5EF4-FFF2-40B4-BE49-F238E27FC236}">
                <a16:creationId xmlns:a16="http://schemas.microsoft.com/office/drawing/2014/main" id="{9E3C2DAD-3582-DD41-8B98-07E74368B596}"/>
              </a:ext>
            </a:extLst>
          </p:cNvPr>
          <p:cNvSpPr txBox="1">
            <a:spLocks/>
          </p:cNvSpPr>
          <p:nvPr/>
        </p:nvSpPr>
        <p:spPr>
          <a:xfrm>
            <a:off x="2507105" y="2984662"/>
            <a:ext cx="7427776" cy="1272828"/>
          </a:xfrm>
          <a:prstGeom prst="rect">
            <a:avLst/>
          </a:prstGeom>
          <a:noFill/>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mj-lt"/>
              </a:rPr>
              <a:t>Adrianna Foster, Jon Wang, Brendan Rogers, Howie Epstein, Scott Davidson,  JJ Frost, Elizabeth Hoy, Oliver </a:t>
            </a:r>
            <a:r>
              <a:rPr lang="en-US" sz="2000" dirty="0" err="1">
                <a:latin typeface="+mj-lt"/>
              </a:rPr>
              <a:t>Sonnentag</a:t>
            </a:r>
            <a:r>
              <a:rPr lang="en-US" sz="2000" dirty="0">
                <a:latin typeface="+mj-lt"/>
              </a:rPr>
              <a:t>, Kevin Turner, Logan </a:t>
            </a:r>
            <a:r>
              <a:rPr lang="en-US" sz="2000" dirty="0" err="1">
                <a:latin typeface="+mj-lt"/>
              </a:rPr>
              <a:t>Berner</a:t>
            </a:r>
            <a:r>
              <a:rPr lang="en-US" sz="2000" dirty="0">
                <a:latin typeface="+mj-lt"/>
              </a:rPr>
              <a:t>, Elizabeth Campbell, Guillermo Castilla, Laura </a:t>
            </a:r>
            <a:r>
              <a:rPr lang="en-US" sz="2000" dirty="0" err="1">
                <a:latin typeface="+mj-lt"/>
              </a:rPr>
              <a:t>Bourgeau</a:t>
            </a:r>
            <a:r>
              <a:rPr lang="en-US" sz="2000" dirty="0">
                <a:latin typeface="+mj-lt"/>
              </a:rPr>
              <a:t>-Chavez, Dong Tony Chen, </a:t>
            </a:r>
            <a:r>
              <a:rPr lang="en-US" sz="2000" dirty="0" err="1">
                <a:latin typeface="+mj-lt"/>
              </a:rPr>
              <a:t>Jinyang</a:t>
            </a:r>
            <a:r>
              <a:rPr lang="en-US" sz="2000" dirty="0">
                <a:latin typeface="+mj-lt"/>
              </a:rPr>
              <a:t> Du, Angela </a:t>
            </a:r>
            <a:r>
              <a:rPr lang="en-US" sz="2000" dirty="0" err="1">
                <a:latin typeface="+mj-lt"/>
              </a:rPr>
              <a:t>Erb</a:t>
            </a:r>
            <a:r>
              <a:rPr lang="en-US" sz="2000" dirty="0">
                <a:latin typeface="+mj-lt"/>
              </a:rPr>
              <a:t>, Randi </a:t>
            </a:r>
            <a:r>
              <a:rPr lang="en-US" sz="2000" dirty="0" err="1">
                <a:latin typeface="+mj-lt"/>
              </a:rPr>
              <a:t>Jandt</a:t>
            </a:r>
            <a:r>
              <a:rPr lang="en-US" sz="2000" dirty="0">
                <a:latin typeface="+mj-lt"/>
              </a:rPr>
              <a:t>, Mary Kang, Caleb Pan, Chris Potter, Tatiana </a:t>
            </a:r>
            <a:r>
              <a:rPr lang="en-US" sz="2000" dirty="0" err="1">
                <a:latin typeface="+mj-lt"/>
              </a:rPr>
              <a:t>Shestakova</a:t>
            </a:r>
            <a:r>
              <a:rPr lang="en-US" sz="2000" dirty="0">
                <a:latin typeface="+mj-lt"/>
              </a:rPr>
              <a:t>, Carolina Voigt, Scott Goetz, and many more</a:t>
            </a:r>
          </a:p>
        </p:txBody>
      </p:sp>
    </p:spTree>
    <p:extLst>
      <p:ext uri="{BB962C8B-B14F-4D97-AF65-F5344CB8AC3E}">
        <p14:creationId xmlns:p14="http://schemas.microsoft.com/office/powerpoint/2010/main" val="1631130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1175" y="371193"/>
            <a:ext cx="9172136" cy="6046098"/>
          </a:xfrm>
          <a:prstGeom prst="rect">
            <a:avLst/>
          </a:prstGeom>
        </p:spPr>
      </p:pic>
    </p:spTree>
    <p:extLst>
      <p:ext uri="{BB962C8B-B14F-4D97-AF65-F5344CB8AC3E}">
        <p14:creationId xmlns:p14="http://schemas.microsoft.com/office/powerpoint/2010/main" val="2850001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1DCBA-2EB8-41E1-BC31-95DA985107B9}"/>
              </a:ext>
            </a:extLst>
          </p:cNvPr>
          <p:cNvSpPr>
            <a:spLocks noGrp="1"/>
          </p:cNvSpPr>
          <p:nvPr>
            <p:ph type="title"/>
          </p:nvPr>
        </p:nvSpPr>
        <p:spPr>
          <a:xfrm>
            <a:off x="239151" y="179251"/>
            <a:ext cx="9819248" cy="1325563"/>
          </a:xfrm>
        </p:spPr>
        <p:txBody>
          <a:bodyPr>
            <a:normAutofit/>
          </a:bodyPr>
          <a:lstStyle/>
          <a:p>
            <a:r>
              <a:rPr lang="en-US" sz="4000" dirty="0"/>
              <a:t>Arctic </a:t>
            </a:r>
            <a:r>
              <a:rPr lang="en-US" sz="4000" dirty="0" smtClean="0"/>
              <a:t>Tundra Greening </a:t>
            </a:r>
            <a:r>
              <a:rPr lang="en-US" sz="4000" dirty="0"/>
              <a:t>and Browning Literature Synthesis</a:t>
            </a:r>
          </a:p>
        </p:txBody>
      </p:sp>
      <p:sp>
        <p:nvSpPr>
          <p:cNvPr id="3" name="Content Placeholder 2">
            <a:extLst>
              <a:ext uri="{FF2B5EF4-FFF2-40B4-BE49-F238E27FC236}">
                <a16:creationId xmlns:a16="http://schemas.microsoft.com/office/drawing/2014/main" id="{B10EA852-AA5A-4F20-975D-3F68561730EB}"/>
              </a:ext>
            </a:extLst>
          </p:cNvPr>
          <p:cNvSpPr>
            <a:spLocks noGrp="1"/>
          </p:cNvSpPr>
          <p:nvPr>
            <p:ph idx="1"/>
          </p:nvPr>
        </p:nvSpPr>
        <p:spPr>
          <a:xfrm>
            <a:off x="0" y="1620985"/>
            <a:ext cx="5112317" cy="4892357"/>
          </a:xfrm>
        </p:spPr>
        <p:txBody>
          <a:bodyPr>
            <a:normAutofit/>
          </a:bodyPr>
          <a:lstStyle/>
          <a:p>
            <a:pPr marL="0" indent="0">
              <a:buNone/>
            </a:pPr>
            <a:r>
              <a:rPr lang="en-US" b="1" dirty="0">
                <a:latin typeface="+mj-lt"/>
              </a:rPr>
              <a:t>Purpose:</a:t>
            </a:r>
            <a:r>
              <a:rPr lang="en-US" dirty="0">
                <a:latin typeface="+mj-lt"/>
              </a:rPr>
              <a:t> Synthesize the 1999-2020 knowledge base on the drivers of Arctic greening and browning and identify knowledge gaps</a:t>
            </a:r>
          </a:p>
          <a:p>
            <a:pPr marL="0" indent="0">
              <a:buNone/>
            </a:pPr>
            <a:r>
              <a:rPr lang="en-US" b="1" dirty="0">
                <a:latin typeface="+mj-lt"/>
              </a:rPr>
              <a:t>Progress:</a:t>
            </a:r>
          </a:p>
          <a:p>
            <a:r>
              <a:rPr lang="en-US" dirty="0">
                <a:latin typeface="+mj-lt"/>
              </a:rPr>
              <a:t>318 papers covering 1999-2018 have been reviewed</a:t>
            </a:r>
          </a:p>
          <a:p>
            <a:r>
              <a:rPr lang="en-US" dirty="0">
                <a:latin typeface="+mj-lt"/>
              </a:rPr>
              <a:t>95 studies met the selection criteria</a:t>
            </a:r>
          </a:p>
          <a:p>
            <a:r>
              <a:rPr lang="en-US" dirty="0">
                <a:latin typeface="+mj-lt"/>
              </a:rPr>
              <a:t>35 from Web of Science search</a:t>
            </a:r>
          </a:p>
          <a:p>
            <a:r>
              <a:rPr lang="en-US" dirty="0">
                <a:latin typeface="+mj-lt"/>
              </a:rPr>
              <a:t>60 from review of those Web of Science papers’ reference sections</a:t>
            </a:r>
          </a:p>
          <a:p>
            <a:r>
              <a:rPr lang="en-US" dirty="0">
                <a:latin typeface="+mj-lt"/>
              </a:rPr>
              <a:t>721 evidence points have been generated from these 95 </a:t>
            </a:r>
            <a:r>
              <a:rPr lang="en-US" dirty="0" smtClean="0">
                <a:latin typeface="+mj-lt"/>
              </a:rPr>
              <a:t>studies</a:t>
            </a:r>
            <a:endParaRPr lang="en-US" dirty="0">
              <a:latin typeface="+mj-lt"/>
            </a:endParaRPr>
          </a:p>
        </p:txBody>
      </p:sp>
      <p:pic>
        <p:nvPicPr>
          <p:cNvPr id="5" name="Picture 4">
            <a:extLst>
              <a:ext uri="{FF2B5EF4-FFF2-40B4-BE49-F238E27FC236}">
                <a16:creationId xmlns:a16="http://schemas.microsoft.com/office/drawing/2014/main" id="{79AF8AD7-0DF3-4C17-983C-3B68D46DF48A}"/>
              </a:ext>
            </a:extLst>
          </p:cNvPr>
          <p:cNvPicPr>
            <a:picLocks noChangeAspect="1"/>
          </p:cNvPicPr>
          <p:nvPr/>
        </p:nvPicPr>
        <p:blipFill rotWithShape="1">
          <a:blip r:embed="rId3"/>
          <a:srcRect l="10295" t="5725" r="9205" b="9211"/>
          <a:stretch/>
        </p:blipFill>
        <p:spPr>
          <a:xfrm>
            <a:off x="5112318" y="1802297"/>
            <a:ext cx="6915560" cy="3946862"/>
          </a:xfrm>
          <a:prstGeom prst="rect">
            <a:avLst/>
          </a:prstGeom>
        </p:spPr>
      </p:pic>
    </p:spTree>
    <p:extLst>
      <p:ext uri="{BB962C8B-B14F-4D97-AF65-F5344CB8AC3E}">
        <p14:creationId xmlns:p14="http://schemas.microsoft.com/office/powerpoint/2010/main" val="2309523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EEAE02-916D-41A1-964D-1941FBCACE22}"/>
              </a:ext>
            </a:extLst>
          </p:cNvPr>
          <p:cNvPicPr>
            <a:picLocks noChangeAspect="1"/>
          </p:cNvPicPr>
          <p:nvPr/>
        </p:nvPicPr>
        <p:blipFill rotWithShape="1">
          <a:blip r:embed="rId3"/>
          <a:srcRect l="9150" t="4622" r="9016" b="11289"/>
          <a:stretch/>
        </p:blipFill>
        <p:spPr>
          <a:xfrm>
            <a:off x="1756586" y="111602"/>
            <a:ext cx="8522208" cy="6597389"/>
          </a:xfrm>
          <a:prstGeom prst="rect">
            <a:avLst/>
          </a:prstGeom>
        </p:spPr>
      </p:pic>
    </p:spTree>
    <p:extLst>
      <p:ext uri="{BB962C8B-B14F-4D97-AF65-F5344CB8AC3E}">
        <p14:creationId xmlns:p14="http://schemas.microsoft.com/office/powerpoint/2010/main" val="3859800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B8AB54-2527-4F07-A5BE-A8FEE78F1FEE}"/>
              </a:ext>
            </a:extLst>
          </p:cNvPr>
          <p:cNvPicPr>
            <a:picLocks noChangeAspect="1"/>
          </p:cNvPicPr>
          <p:nvPr/>
        </p:nvPicPr>
        <p:blipFill rotWithShape="1">
          <a:blip r:embed="rId3"/>
          <a:srcRect l="9068" t="3022" r="8950" b="12711"/>
          <a:stretch/>
        </p:blipFill>
        <p:spPr>
          <a:xfrm>
            <a:off x="1887885" y="140676"/>
            <a:ext cx="8394750" cy="6548511"/>
          </a:xfrm>
          <a:prstGeom prst="rect">
            <a:avLst/>
          </a:prstGeom>
        </p:spPr>
      </p:pic>
    </p:spTree>
    <p:extLst>
      <p:ext uri="{BB962C8B-B14F-4D97-AF65-F5344CB8AC3E}">
        <p14:creationId xmlns:p14="http://schemas.microsoft.com/office/powerpoint/2010/main" val="2050431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84D667-C97F-4B33-877F-472CDA76DF9E}"/>
              </a:ext>
            </a:extLst>
          </p:cNvPr>
          <p:cNvPicPr>
            <a:picLocks noChangeAspect="1"/>
          </p:cNvPicPr>
          <p:nvPr/>
        </p:nvPicPr>
        <p:blipFill rotWithShape="1">
          <a:blip r:embed="rId3"/>
          <a:srcRect l="8173" t="8628" r="5536" b="10054"/>
          <a:stretch/>
        </p:blipFill>
        <p:spPr>
          <a:xfrm>
            <a:off x="914400" y="558375"/>
            <a:ext cx="9284970" cy="5656844"/>
          </a:xfrm>
          <a:prstGeom prst="rect">
            <a:avLst/>
          </a:prstGeom>
        </p:spPr>
      </p:pic>
    </p:spTree>
    <p:extLst>
      <p:ext uri="{BB962C8B-B14F-4D97-AF65-F5344CB8AC3E}">
        <p14:creationId xmlns:p14="http://schemas.microsoft.com/office/powerpoint/2010/main" val="2582658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73135AF-4DF0-446B-A702-7AF93BF6D371}"/>
              </a:ext>
            </a:extLst>
          </p:cNvPr>
          <p:cNvSpPr/>
          <p:nvPr/>
        </p:nvSpPr>
        <p:spPr>
          <a:xfrm>
            <a:off x="117468" y="32913"/>
            <a:ext cx="11917216" cy="1200329"/>
          </a:xfrm>
          <a:prstGeom prst="rect">
            <a:avLst/>
          </a:prstGeom>
          <a:solidFill>
            <a:schemeClr val="tx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Summer warming explains widespread but not uniform greening in the </a:t>
            </a:r>
            <a:r>
              <a:rPr kumimoji="0" lang="en-US" sz="2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Arctic tundra biome</a:t>
            </a:r>
            <a:endParaRPr kumimoji="0" lang="fr-FR" sz="2400" b="1" i="0" u="sng"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Logan Berner, Richard Massey, Patrick Jantz, Bruce Forbes, Marc Macias-Fauria, Isla Myers-Smith, Timo Kumpula, Gilles Gauthier,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Laia</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Andreu-</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Hayles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Ben Gaglioti, Pat Burns,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Pentii</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Zetterberg, Rosanne D'Arrigo, and Scott Goetz (2020) </a:t>
            </a:r>
            <a:r>
              <a:rPr kumimoji="0" lang="en-US" sz="1600" b="1" i="1" u="sng" strike="noStrike" kern="1200" cap="none" spc="0" normalizeH="0" baseline="0" noProof="0" dirty="0">
                <a:ln>
                  <a:noFill/>
                </a:ln>
                <a:solidFill>
                  <a:prstClr val="black"/>
                </a:solidFill>
                <a:effectLst/>
                <a:uLnTx/>
                <a:uFillTx/>
                <a:latin typeface="Calibri" panose="020F0502020204030204"/>
                <a:ea typeface="+mn-ea"/>
                <a:cs typeface="+mn-cs"/>
              </a:rPr>
              <a:t>Nature Communications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https://doi.org/10.1038/s41467-020-18479-5</a:t>
            </a:r>
          </a:p>
        </p:txBody>
      </p:sp>
      <p:pic>
        <p:nvPicPr>
          <p:cNvPr id="5" name="Picture 4" descr="A field with a mountain in the background&#10;&#10;Description automatically generated">
            <a:extLst>
              <a:ext uri="{FF2B5EF4-FFF2-40B4-BE49-F238E27FC236}">
                <a16:creationId xmlns:a16="http://schemas.microsoft.com/office/drawing/2014/main" id="{BE739284-125B-4FDA-888A-E394D2125A6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614859" y="1685563"/>
            <a:ext cx="3022495" cy="2023323"/>
          </a:xfrm>
          <a:prstGeom prst="rect">
            <a:avLst/>
          </a:prstGeom>
          <a:ln>
            <a:noFill/>
          </a:ln>
          <a:effectLst>
            <a:softEdge rad="112500"/>
          </a:effectLst>
        </p:spPr>
      </p:pic>
      <p:sp>
        <p:nvSpPr>
          <p:cNvPr id="14" name="Rectangle: Rounded Corners 13">
            <a:extLst>
              <a:ext uri="{FF2B5EF4-FFF2-40B4-BE49-F238E27FC236}">
                <a16:creationId xmlns:a16="http://schemas.microsoft.com/office/drawing/2014/main" id="{20FEB4D5-A7DA-4E67-974F-4CE41BFCDC2E}"/>
              </a:ext>
            </a:extLst>
          </p:cNvPr>
          <p:cNvSpPr/>
          <p:nvPr/>
        </p:nvSpPr>
        <p:spPr>
          <a:xfrm>
            <a:off x="117469" y="1173469"/>
            <a:ext cx="4358912" cy="2572621"/>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009E97-93A0-42E1-B583-05EBB49F2DF2}"/>
              </a:ext>
            </a:extLst>
          </p:cNvPr>
          <p:cNvSpPr/>
          <p:nvPr/>
        </p:nvSpPr>
        <p:spPr>
          <a:xfrm>
            <a:off x="1404500" y="1125059"/>
            <a:ext cx="189115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white"/>
                </a:solidFill>
                <a:effectLst/>
                <a:uLnTx/>
                <a:uFillTx/>
                <a:latin typeface="Calibri" panose="020F0502020204030204"/>
                <a:ea typeface="+mn-ea"/>
                <a:cs typeface="+mn-cs"/>
              </a:rPr>
              <a:t>What we did</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descr="A close up of a lush green hillside&#10;&#10;Description automatically generated">
            <a:extLst>
              <a:ext uri="{FF2B5EF4-FFF2-40B4-BE49-F238E27FC236}">
                <a16:creationId xmlns:a16="http://schemas.microsoft.com/office/drawing/2014/main" id="{A7460712-4CCA-4BAD-989B-812543AB2C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7468" y="3812034"/>
            <a:ext cx="4380705" cy="2974516"/>
          </a:xfrm>
          <a:prstGeom prst="rect">
            <a:avLst/>
          </a:prstGeom>
          <a:ln>
            <a:noFill/>
          </a:ln>
          <a:effectLst>
            <a:softEdge rad="112500"/>
          </a:effectLst>
        </p:spPr>
      </p:pic>
      <p:pic>
        <p:nvPicPr>
          <p:cNvPr id="18" name="图片 66">
            <a:extLst>
              <a:ext uri="{FF2B5EF4-FFF2-40B4-BE49-F238E27FC236}">
                <a16:creationId xmlns:a16="http://schemas.microsoft.com/office/drawing/2014/main" id="{284D1725-3061-401F-BE15-5B231933D27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39727" y="1348615"/>
            <a:ext cx="1167430" cy="431992"/>
          </a:xfrm>
          <a:prstGeom prst="rect">
            <a:avLst/>
          </a:prstGeom>
        </p:spPr>
      </p:pic>
      <p:sp>
        <p:nvSpPr>
          <p:cNvPr id="20" name="Rectangle: Rounded Corners 19">
            <a:extLst>
              <a:ext uri="{FF2B5EF4-FFF2-40B4-BE49-F238E27FC236}">
                <a16:creationId xmlns:a16="http://schemas.microsoft.com/office/drawing/2014/main" id="{DCAF2353-E5AC-4E77-BD50-1A0FA4F3B558}"/>
              </a:ext>
            </a:extLst>
          </p:cNvPr>
          <p:cNvSpPr/>
          <p:nvPr/>
        </p:nvSpPr>
        <p:spPr>
          <a:xfrm>
            <a:off x="7759429" y="1173469"/>
            <a:ext cx="4358912" cy="2578018"/>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9F19124B-0A1B-43F6-BFEC-0DF0E6884F89}"/>
              </a:ext>
            </a:extLst>
          </p:cNvPr>
          <p:cNvSpPr/>
          <p:nvPr/>
        </p:nvSpPr>
        <p:spPr>
          <a:xfrm>
            <a:off x="8913005" y="1154721"/>
            <a:ext cx="207979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white"/>
                </a:solidFill>
                <a:effectLst/>
                <a:uLnTx/>
                <a:uFillTx/>
                <a:latin typeface="Calibri" panose="020F0502020204030204"/>
                <a:ea typeface="+mn-ea"/>
                <a:cs typeface="+mn-cs"/>
              </a:rPr>
              <a:t>Why it matters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itle 1">
            <a:extLst>
              <a:ext uri="{FF2B5EF4-FFF2-40B4-BE49-F238E27FC236}">
                <a16:creationId xmlns:a16="http://schemas.microsoft.com/office/drawing/2014/main" id="{8FCF3836-3C30-4952-AA28-A0B781C69664}"/>
              </a:ext>
            </a:extLst>
          </p:cNvPr>
          <p:cNvSpPr txBox="1">
            <a:spLocks/>
          </p:cNvSpPr>
          <p:nvPr/>
        </p:nvSpPr>
        <p:spPr>
          <a:xfrm>
            <a:off x="7759428" y="1525168"/>
            <a:ext cx="4315103" cy="22868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j-ea"/>
                <a:cs typeface="+mj-cs"/>
              </a:rPr>
              <a:t>Arctic greening affects:</a:t>
            </a:r>
          </a:p>
          <a:p>
            <a:pPr marL="342900" marR="0" lvl="0" indent="-342900" algn="l" defTabSz="914400" rtl="0" eaLnBrk="1" fontAlgn="auto" latinLnBrk="0" hangingPunct="1">
              <a:lnSpc>
                <a:spcPct val="90000"/>
              </a:lnSpc>
              <a:spcBef>
                <a:spcPct val="0"/>
              </a:spcBef>
              <a:spcAft>
                <a:spcPts val="0"/>
              </a:spcAft>
              <a:buClrTx/>
              <a:buSzTx/>
              <a:buFontTx/>
              <a:buChar char="-"/>
              <a:tabLst/>
              <a:defRPr/>
            </a:pPr>
            <a:r>
              <a:rPr kumimoji="0" lang="en-US" sz="2000" b="1" i="0" u="none" strike="noStrike" kern="1200" cap="none" spc="0" normalizeH="0" baseline="0" noProof="0" dirty="0">
                <a:ln>
                  <a:noFill/>
                </a:ln>
                <a:solidFill>
                  <a:srgbClr val="FFFF00"/>
                </a:solidFill>
                <a:effectLst/>
                <a:uLnTx/>
                <a:uFillTx/>
                <a:latin typeface="Calibri" panose="020F0502020204030204"/>
                <a:ea typeface="+mj-ea"/>
                <a:cs typeface="+mj-cs"/>
              </a:rPr>
              <a:t>climate </a:t>
            </a:r>
            <a:r>
              <a:rPr kumimoji="0" lang="en-US" sz="2000" b="0" i="0" u="none" strike="noStrike" kern="1200" cap="none" spc="0" normalizeH="0" baseline="0" noProof="0" dirty="0">
                <a:ln>
                  <a:noFill/>
                </a:ln>
                <a:solidFill>
                  <a:prstClr val="white"/>
                </a:solidFill>
                <a:effectLst/>
                <a:uLnTx/>
                <a:uFillTx/>
                <a:latin typeface="Calibri" panose="020F0502020204030204"/>
                <a:ea typeface="+mj-ea"/>
                <a:cs typeface="+mj-cs"/>
              </a:rPr>
              <a:t>by impacting ecosystem carbon cycling and energy balance</a:t>
            </a:r>
          </a:p>
          <a:p>
            <a:pPr marL="342900" marR="0" lvl="0" indent="-342900" algn="l" defTabSz="914400" rtl="0" eaLnBrk="1" fontAlgn="auto" latinLnBrk="0" hangingPunct="1">
              <a:lnSpc>
                <a:spcPct val="90000"/>
              </a:lnSpc>
              <a:spcBef>
                <a:spcPct val="0"/>
              </a:spcBef>
              <a:spcAft>
                <a:spcPts val="0"/>
              </a:spcAft>
              <a:buClrTx/>
              <a:buSzTx/>
              <a:buFontTx/>
              <a:buChar char="-"/>
              <a:tabLst/>
              <a:defRPr/>
            </a:pPr>
            <a:r>
              <a:rPr kumimoji="0" lang="en-US" sz="2000" b="1" i="0" u="none" strike="noStrike" kern="1200" cap="none" spc="0" normalizeH="0" baseline="0" noProof="0" dirty="0">
                <a:ln>
                  <a:noFill/>
                </a:ln>
                <a:solidFill>
                  <a:srgbClr val="FFFF00"/>
                </a:solidFill>
                <a:effectLst/>
                <a:uLnTx/>
                <a:uFillTx/>
                <a:latin typeface="Calibri" panose="020F0502020204030204"/>
                <a:ea typeface="+mj-ea"/>
                <a:cs typeface="+mj-cs"/>
              </a:rPr>
              <a:t>wildlife</a:t>
            </a:r>
            <a:r>
              <a:rPr kumimoji="0" lang="en-US" sz="2000" b="0" i="0" u="none" strike="noStrike" kern="1200" cap="none" spc="0" normalizeH="0" baseline="0" noProof="0" dirty="0">
                <a:ln>
                  <a:noFill/>
                </a:ln>
                <a:solidFill>
                  <a:srgbClr val="FFFF00"/>
                </a:solidFill>
                <a:effectLst/>
                <a:uLnTx/>
                <a:uFillTx/>
                <a:latin typeface="Calibri" panose="020F0502020204030204"/>
                <a:ea typeface="+mj-ea"/>
                <a:cs typeface="+mj-cs"/>
              </a:rPr>
              <a:t> </a:t>
            </a:r>
            <a:r>
              <a:rPr kumimoji="0" lang="en-US" sz="2000" b="0" i="0" u="none" strike="noStrike" kern="1200" cap="none" spc="0" normalizeH="0" baseline="0" noProof="0" dirty="0">
                <a:ln>
                  <a:noFill/>
                </a:ln>
                <a:solidFill>
                  <a:prstClr val="white"/>
                </a:solidFill>
                <a:effectLst/>
                <a:uLnTx/>
                <a:uFillTx/>
                <a:latin typeface="Calibri" panose="020F0502020204030204"/>
                <a:ea typeface="+mj-ea"/>
                <a:cs typeface="+mj-cs"/>
              </a:rPr>
              <a:t>by altering forage and shelter availability</a:t>
            </a:r>
          </a:p>
          <a:p>
            <a:pPr marL="342900" marR="0" lvl="0" indent="-342900" algn="l" defTabSz="914400" rtl="0" eaLnBrk="1" fontAlgn="auto" latinLnBrk="0" hangingPunct="1">
              <a:lnSpc>
                <a:spcPct val="90000"/>
              </a:lnSpc>
              <a:spcBef>
                <a:spcPct val="0"/>
              </a:spcBef>
              <a:spcAft>
                <a:spcPts val="0"/>
              </a:spcAft>
              <a:buClrTx/>
              <a:buSzTx/>
              <a:buFontTx/>
              <a:buChar char="-"/>
              <a:tabLst/>
              <a:defRPr/>
            </a:pPr>
            <a:r>
              <a:rPr kumimoji="0" lang="en-US" sz="2000" b="1" i="0" u="none" strike="noStrike" kern="1200" cap="none" spc="0" normalizeH="0" baseline="0" noProof="0" dirty="0">
                <a:ln>
                  <a:noFill/>
                </a:ln>
                <a:solidFill>
                  <a:srgbClr val="FFFF00"/>
                </a:solidFill>
                <a:effectLst/>
                <a:uLnTx/>
                <a:uFillTx/>
                <a:latin typeface="Calibri" panose="020F0502020204030204"/>
                <a:ea typeface="+mj-ea"/>
                <a:cs typeface="+mj-cs"/>
              </a:rPr>
              <a:t>humans </a:t>
            </a:r>
            <a:r>
              <a:rPr kumimoji="0" lang="en-US" sz="2000" b="0" i="0" u="none" strike="noStrike" kern="1200" cap="none" spc="0" normalizeH="0" baseline="0" noProof="0" dirty="0">
                <a:ln>
                  <a:noFill/>
                </a:ln>
                <a:solidFill>
                  <a:prstClr val="white"/>
                </a:solidFill>
                <a:effectLst/>
                <a:uLnTx/>
                <a:uFillTx/>
                <a:latin typeface="Calibri" panose="020F0502020204030204"/>
                <a:ea typeface="+mj-ea"/>
                <a:cs typeface="+mj-cs"/>
              </a:rPr>
              <a:t>by altering tundra ecosystem services, travel, and feedback to global climate</a:t>
            </a:r>
            <a:endParaRPr kumimoji="0" lang="en-US" sz="2000" b="1" i="0" u="none" strike="noStrike" kern="1200" cap="none" spc="0" normalizeH="0" baseline="0" noProof="0" dirty="0">
              <a:ln>
                <a:noFill/>
              </a:ln>
              <a:solidFill>
                <a:srgbClr val="FF0000"/>
              </a:solidFill>
              <a:effectLst/>
              <a:uLnTx/>
              <a:uFillTx/>
              <a:latin typeface="Calibri" panose="020F0502020204030204"/>
              <a:ea typeface="+mj-ea"/>
              <a:cs typeface="+mj-cs"/>
            </a:endParaRPr>
          </a:p>
        </p:txBody>
      </p:sp>
      <p:pic>
        <p:nvPicPr>
          <p:cNvPr id="13" name="Picture 12" descr="A kangaroo standing on a lush green field&#10;&#10;Description automatically generated">
            <a:extLst>
              <a:ext uri="{FF2B5EF4-FFF2-40B4-BE49-F238E27FC236}">
                <a16:creationId xmlns:a16="http://schemas.microsoft.com/office/drawing/2014/main" id="{8890F7AC-527F-4510-99F2-67BDA15082A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759428" y="3812034"/>
            <a:ext cx="4371327" cy="2974516"/>
          </a:xfrm>
          <a:prstGeom prst="rect">
            <a:avLst/>
          </a:prstGeom>
          <a:ln>
            <a:noFill/>
          </a:ln>
          <a:effectLst>
            <a:softEdge rad="112500"/>
          </a:effectLst>
        </p:spPr>
      </p:pic>
      <p:pic>
        <p:nvPicPr>
          <p:cNvPr id="4" name="Picture 3" descr="Logo, icon&#10;&#10;Description automatically generated">
            <a:extLst>
              <a:ext uri="{FF2B5EF4-FFF2-40B4-BE49-F238E27FC236}">
                <a16:creationId xmlns:a16="http://schemas.microsoft.com/office/drawing/2014/main" id="{D367F44A-2E91-4FE0-8CFB-36A1407060B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890509" y="1272003"/>
            <a:ext cx="694069" cy="577041"/>
          </a:xfrm>
          <a:prstGeom prst="rect">
            <a:avLst/>
          </a:prstGeom>
        </p:spPr>
      </p:pic>
      <p:pic>
        <p:nvPicPr>
          <p:cNvPr id="30" name="Picture 29" descr="A picture containing food, drawing&#10;&#10;Description automatically generated">
            <a:extLst>
              <a:ext uri="{FF2B5EF4-FFF2-40B4-BE49-F238E27FC236}">
                <a16:creationId xmlns:a16="http://schemas.microsoft.com/office/drawing/2014/main" id="{97AE8D89-9F6A-4AA3-B0EA-8EB85881E541}"/>
              </a:ext>
            </a:extLst>
          </p:cNvPr>
          <p:cNvPicPr>
            <a:picLocks noChangeAspect="1"/>
          </p:cNvPicPr>
          <p:nvPr/>
        </p:nvPicPr>
        <p:blipFill rotWithShape="1">
          <a:blip r:embed="rId7"/>
          <a:srcRect l="11123" t="17497" r="11761" b="17497"/>
          <a:stretch/>
        </p:blipFill>
        <p:spPr>
          <a:xfrm>
            <a:off x="6665241" y="1348615"/>
            <a:ext cx="1006207" cy="437532"/>
          </a:xfrm>
          <a:prstGeom prst="rect">
            <a:avLst/>
          </a:prstGeom>
        </p:spPr>
      </p:pic>
      <p:sp>
        <p:nvSpPr>
          <p:cNvPr id="3" name="Rectangle 2">
            <a:extLst>
              <a:ext uri="{FF2B5EF4-FFF2-40B4-BE49-F238E27FC236}">
                <a16:creationId xmlns:a16="http://schemas.microsoft.com/office/drawing/2014/main" id="{B636C7C1-6969-466F-8D4A-E544A3FCFA20}"/>
              </a:ext>
            </a:extLst>
          </p:cNvPr>
          <p:cNvSpPr/>
          <p:nvPr/>
        </p:nvSpPr>
        <p:spPr>
          <a:xfrm>
            <a:off x="170906" y="1494337"/>
            <a:ext cx="4358338"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We used Landsat + environ. data to:</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000" b="1" i="0" u="none" strike="noStrike" kern="1200" cap="none" spc="0" normalizeH="0" baseline="0" noProof="0" dirty="0">
                <a:ln>
                  <a:noFill/>
                </a:ln>
                <a:solidFill>
                  <a:srgbClr val="FFFF00"/>
                </a:solidFill>
                <a:effectLst/>
                <a:uLnTx/>
                <a:uFillTx/>
                <a:latin typeface="Calibri" panose="020F0502020204030204"/>
                <a:ea typeface="+mn-ea"/>
                <a:cs typeface="+mn-cs"/>
              </a:rPr>
              <a:t>Evaluate trends </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in tundra greenness at sites across the Arctic</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000" b="1" i="0" u="none" strike="noStrike" kern="1200" cap="none" spc="0" normalizeH="0" baseline="0" noProof="0" dirty="0">
                <a:ln>
                  <a:noFill/>
                </a:ln>
                <a:solidFill>
                  <a:srgbClr val="FFFF00"/>
                </a:solidFill>
                <a:effectLst/>
                <a:uLnTx/>
                <a:uFillTx/>
                <a:latin typeface="Calibri" panose="020F0502020204030204"/>
                <a:ea typeface="+mn-ea"/>
                <a:cs typeface="+mn-cs"/>
              </a:rPr>
              <a:t>Attribute tundra greenness trends </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to environmental change</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000" b="1" i="0" u="none" strike="noStrike" kern="1200" cap="none" spc="0" normalizeH="0" baseline="0" noProof="0" dirty="0">
                <a:ln>
                  <a:noFill/>
                </a:ln>
                <a:solidFill>
                  <a:srgbClr val="FFFF00"/>
                </a:solidFill>
                <a:effectLst/>
                <a:uLnTx/>
                <a:uFillTx/>
                <a:latin typeface="Calibri" panose="020F0502020204030204"/>
                <a:ea typeface="+mn-ea"/>
                <a:cs typeface="+mn-cs"/>
              </a:rPr>
              <a:t>Validate satellite observations</a:t>
            </a:r>
            <a:r>
              <a:rPr kumimoji="0" lang="en-US" sz="2000" b="0" i="0" u="none" strike="noStrike" kern="1200" cap="none" spc="0" normalizeH="0" baseline="0" noProof="0" dirty="0">
                <a:ln>
                  <a:noFill/>
                </a:ln>
                <a:solidFill>
                  <a:srgbClr val="FFFF00"/>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using field measurements</a:t>
            </a:r>
            <a:endPar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9" name="Picture 18" descr="A picture containing text, map&#10;&#10;Description automatically generated">
            <a:extLst>
              <a:ext uri="{FF2B5EF4-FFF2-40B4-BE49-F238E27FC236}">
                <a16:creationId xmlns:a16="http://schemas.microsoft.com/office/drawing/2014/main" id="{6F1D88C1-10B4-43C5-9E5E-076EF0B9AFF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582577" y="3732449"/>
            <a:ext cx="3054102" cy="3054102"/>
          </a:xfrm>
          <a:prstGeom prst="rect">
            <a:avLst/>
          </a:prstGeom>
        </p:spPr>
      </p:pic>
    </p:spTree>
    <p:extLst>
      <p:ext uri="{BB962C8B-B14F-4D97-AF65-F5344CB8AC3E}">
        <p14:creationId xmlns:p14="http://schemas.microsoft.com/office/powerpoint/2010/main" val="3790561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text on a white background&#10;&#10;Description automatically generated">
            <a:extLst>
              <a:ext uri="{FF2B5EF4-FFF2-40B4-BE49-F238E27FC236}">
                <a16:creationId xmlns:a16="http://schemas.microsoft.com/office/drawing/2014/main" id="{CC33B080-435E-4A7B-9393-A5F3FCAFD0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r="649"/>
          <a:stretch/>
        </p:blipFill>
        <p:spPr>
          <a:xfrm>
            <a:off x="1674416" y="195945"/>
            <a:ext cx="8543971" cy="5374862"/>
          </a:xfrm>
          <a:prstGeom prst="rect">
            <a:avLst/>
          </a:prstGeom>
        </p:spPr>
      </p:pic>
      <p:sp>
        <p:nvSpPr>
          <p:cNvPr id="8" name="TextBox 7"/>
          <p:cNvSpPr txBox="1"/>
          <p:nvPr/>
        </p:nvSpPr>
        <p:spPr>
          <a:xfrm>
            <a:off x="3938954" y="5767754"/>
            <a:ext cx="4589718" cy="830997"/>
          </a:xfrm>
          <a:prstGeom prst="rect">
            <a:avLst/>
          </a:prstGeom>
          <a:noFill/>
        </p:spPr>
        <p:txBody>
          <a:bodyPr wrap="none" rtlCol="0">
            <a:spAutoFit/>
          </a:bodyPr>
          <a:lstStyle/>
          <a:p>
            <a:r>
              <a:rPr lang="en-US" sz="2400" b="1" dirty="0" smtClean="0"/>
              <a:t>16-31% significant “greening”</a:t>
            </a:r>
          </a:p>
          <a:p>
            <a:r>
              <a:rPr lang="en-US" sz="2400" b="1" dirty="0" smtClean="0"/>
              <a:t>&lt; 4% significant “browning”</a:t>
            </a:r>
            <a:endParaRPr lang="en-US" sz="2400" b="1" dirty="0"/>
          </a:p>
        </p:txBody>
      </p:sp>
    </p:spTree>
    <p:extLst>
      <p:ext uri="{BB962C8B-B14F-4D97-AF65-F5344CB8AC3E}">
        <p14:creationId xmlns:p14="http://schemas.microsoft.com/office/powerpoint/2010/main" val="1908588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CC2228-E8B1-CA46-B93A-9A2A1572DD34}"/>
              </a:ext>
            </a:extLst>
          </p:cNvPr>
          <p:cNvPicPr>
            <a:picLocks noChangeAspect="1"/>
          </p:cNvPicPr>
          <p:nvPr/>
        </p:nvPicPr>
        <p:blipFill>
          <a:blip r:embed="rId3"/>
          <a:stretch>
            <a:fillRect/>
          </a:stretch>
        </p:blipFill>
        <p:spPr>
          <a:xfrm>
            <a:off x="497138" y="74103"/>
            <a:ext cx="11175975" cy="6255807"/>
          </a:xfrm>
          <a:prstGeom prst="rect">
            <a:avLst/>
          </a:prstGeom>
        </p:spPr>
      </p:pic>
      <p:sp>
        <p:nvSpPr>
          <p:cNvPr id="6" name="Rectangle 5">
            <a:extLst>
              <a:ext uri="{FF2B5EF4-FFF2-40B4-BE49-F238E27FC236}">
                <a16:creationId xmlns:a16="http://schemas.microsoft.com/office/drawing/2014/main" id="{9440E426-8F1C-A646-A4D5-249D7A57E9A9}"/>
              </a:ext>
            </a:extLst>
          </p:cNvPr>
          <p:cNvSpPr/>
          <p:nvPr/>
        </p:nvSpPr>
        <p:spPr>
          <a:xfrm>
            <a:off x="1119655" y="6329910"/>
            <a:ext cx="9537459" cy="369332"/>
          </a:xfrm>
          <a:prstGeom prst="rect">
            <a:avLst/>
          </a:prstGeom>
          <a:noFill/>
        </p:spPr>
        <p:txBody>
          <a:bodyPr wrap="square">
            <a:spAutoFit/>
          </a:bodyPr>
          <a:lstStyle/>
          <a:p>
            <a:pPr algn="ctr"/>
            <a:r>
              <a:rPr lang="en-US" b="0" i="0" u="none" strike="noStrike" dirty="0" err="1">
                <a:effectLst/>
                <a:latin typeface="-apple-system"/>
              </a:rPr>
              <a:t>Mekonnen</a:t>
            </a:r>
            <a:r>
              <a:rPr lang="en-US" b="0" i="0" u="none" strike="noStrike" dirty="0">
                <a:effectLst/>
                <a:latin typeface="-apple-system"/>
              </a:rPr>
              <a:t> et al. 2021  </a:t>
            </a:r>
            <a:r>
              <a:rPr lang="en-US" dirty="0">
                <a:latin typeface="-apple-system"/>
              </a:rPr>
              <a:t>Env. Res. Letters 16:053001</a:t>
            </a:r>
            <a:endParaRPr lang="en-US" dirty="0"/>
          </a:p>
        </p:txBody>
      </p:sp>
      <p:sp>
        <p:nvSpPr>
          <p:cNvPr id="7" name="Rectangle 6">
            <a:extLst>
              <a:ext uri="{FF2B5EF4-FFF2-40B4-BE49-F238E27FC236}">
                <a16:creationId xmlns:a16="http://schemas.microsoft.com/office/drawing/2014/main" id="{115C60A5-7047-7247-94B0-7239E791268E}"/>
              </a:ext>
            </a:extLst>
          </p:cNvPr>
          <p:cNvSpPr/>
          <p:nvPr/>
        </p:nvSpPr>
        <p:spPr>
          <a:xfrm>
            <a:off x="3107376" y="24444"/>
            <a:ext cx="9084624" cy="1200329"/>
          </a:xfrm>
          <a:prstGeom prst="rect">
            <a:avLst/>
          </a:prstGeom>
        </p:spPr>
        <p:txBody>
          <a:bodyPr wrap="square">
            <a:spAutoFit/>
          </a:bodyPr>
          <a:lstStyle/>
          <a:p>
            <a:pPr algn="ctr"/>
            <a:r>
              <a:rPr lang="en-US" sz="2400" b="1" dirty="0">
                <a:solidFill>
                  <a:srgbClr val="333333"/>
                </a:solidFill>
                <a:latin typeface="-apple-system"/>
              </a:rPr>
              <a:t>Arctic tundra </a:t>
            </a:r>
            <a:r>
              <a:rPr lang="en-US" sz="2400" b="1" dirty="0" err="1">
                <a:solidFill>
                  <a:srgbClr val="333333"/>
                </a:solidFill>
                <a:latin typeface="-apple-system"/>
              </a:rPr>
              <a:t>shrubification</a:t>
            </a:r>
            <a:r>
              <a:rPr lang="en-US" sz="2400" b="1" dirty="0">
                <a:solidFill>
                  <a:srgbClr val="333333"/>
                </a:solidFill>
                <a:latin typeface="-apple-system"/>
              </a:rPr>
              <a:t>: </a:t>
            </a:r>
          </a:p>
          <a:p>
            <a:pPr algn="ctr"/>
            <a:r>
              <a:rPr lang="en-US" sz="2400" b="1" dirty="0">
                <a:solidFill>
                  <a:srgbClr val="333333"/>
                </a:solidFill>
                <a:latin typeface="-apple-system"/>
              </a:rPr>
              <a:t>A review of mechanisms and impacts </a:t>
            </a:r>
          </a:p>
          <a:p>
            <a:pPr algn="ctr"/>
            <a:r>
              <a:rPr lang="en-US" sz="2400" b="1" dirty="0">
                <a:solidFill>
                  <a:srgbClr val="333333"/>
                </a:solidFill>
                <a:latin typeface="-apple-system"/>
              </a:rPr>
              <a:t>on ecosystem carbon balance </a:t>
            </a:r>
            <a:endParaRPr lang="en-US" sz="2400" b="1" dirty="0"/>
          </a:p>
        </p:txBody>
      </p:sp>
      <p:sp>
        <p:nvSpPr>
          <p:cNvPr id="8" name="TextBox 7">
            <a:extLst>
              <a:ext uri="{FF2B5EF4-FFF2-40B4-BE49-F238E27FC236}">
                <a16:creationId xmlns:a16="http://schemas.microsoft.com/office/drawing/2014/main" id="{675FA1CF-01AF-6E41-B405-5F1CD2340025}"/>
              </a:ext>
            </a:extLst>
          </p:cNvPr>
          <p:cNvSpPr txBox="1"/>
          <p:nvPr/>
        </p:nvSpPr>
        <p:spPr>
          <a:xfrm>
            <a:off x="1271851" y="4816393"/>
            <a:ext cx="6716288" cy="1015663"/>
          </a:xfrm>
          <a:prstGeom prst="rect">
            <a:avLst/>
          </a:prstGeom>
          <a:noFill/>
        </p:spPr>
        <p:txBody>
          <a:bodyPr wrap="square" rtlCol="0">
            <a:spAutoFit/>
          </a:bodyPr>
          <a:lstStyle/>
          <a:p>
            <a:r>
              <a:rPr lang="en-US" sz="2000" dirty="0">
                <a:solidFill>
                  <a:schemeClr val="bg1">
                    <a:lumMod val="95000"/>
                  </a:schemeClr>
                </a:solidFill>
              </a:rPr>
              <a:t>Climate, soil moisture, snow, topography, permafrost thaw, nutrient dynamics, disturbance &amp; herbivory may lead to the expansion of shrubs, which mediate net ecosystem C exchange.</a:t>
            </a:r>
          </a:p>
        </p:txBody>
      </p:sp>
    </p:spTree>
    <p:extLst>
      <p:ext uri="{BB962C8B-B14F-4D97-AF65-F5344CB8AC3E}">
        <p14:creationId xmlns:p14="http://schemas.microsoft.com/office/powerpoint/2010/main" val="8361210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1740</TotalTime>
  <Words>1276</Words>
  <Application>Microsoft Office PowerPoint</Application>
  <PresentationFormat>Widescreen</PresentationFormat>
  <Paragraphs>102</Paragraphs>
  <Slides>17</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MS PGothic</vt:lpstr>
      <vt:lpstr>-apple-system</vt:lpstr>
      <vt:lpstr>Arial</vt:lpstr>
      <vt:lpstr>Calibri</vt:lpstr>
      <vt:lpstr>Century Gothic</vt:lpstr>
      <vt:lpstr>Segoe UI</vt:lpstr>
      <vt:lpstr>Segoe UI Light</vt:lpstr>
      <vt:lpstr>Times New Roman</vt:lpstr>
      <vt:lpstr>Wingdings 3</vt:lpstr>
      <vt:lpstr>Ion</vt:lpstr>
      <vt:lpstr>PowerPoint Presentation</vt:lpstr>
      <vt:lpstr>PowerPoint Presentation</vt:lpstr>
      <vt:lpstr>Arctic Tundra Greening and Browning Literature Synthesis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Morgan Shelby</dc:creator>
  <cp:lastModifiedBy>Epstein, Howard E (hee2b)</cp:lastModifiedBy>
  <cp:revision>33</cp:revision>
  <dcterms:created xsi:type="dcterms:W3CDTF">2021-05-03T14:20:38Z</dcterms:created>
  <dcterms:modified xsi:type="dcterms:W3CDTF">2021-05-06T13:01:30Z</dcterms:modified>
</cp:coreProperties>
</file>