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3" r:id="rId3"/>
    <p:sldMasterId id="2147483685" r:id="rId4"/>
    <p:sldMasterId id="2147483697" r:id="rId5"/>
    <p:sldMasterId id="2147483710" r:id="rId6"/>
  </p:sldMasterIdLst>
  <p:notesMasterIdLst>
    <p:notesMasterId r:id="rId29"/>
  </p:notesMasterIdLst>
  <p:sldIdLst>
    <p:sldId id="256" r:id="rId7"/>
    <p:sldId id="257" r:id="rId8"/>
    <p:sldId id="258" r:id="rId9"/>
    <p:sldId id="259" r:id="rId10"/>
    <p:sldId id="276" r:id="rId11"/>
    <p:sldId id="260" r:id="rId12"/>
    <p:sldId id="277" r:id="rId13"/>
    <p:sldId id="262" r:id="rId14"/>
    <p:sldId id="263" r:id="rId15"/>
    <p:sldId id="264" r:id="rId16"/>
    <p:sldId id="265" r:id="rId17"/>
    <p:sldId id="280" r:id="rId18"/>
    <p:sldId id="278" r:id="rId19"/>
    <p:sldId id="267" r:id="rId20"/>
    <p:sldId id="268" r:id="rId21"/>
    <p:sldId id="269" r:id="rId22"/>
    <p:sldId id="270" r:id="rId23"/>
    <p:sldId id="279" r:id="rId24"/>
    <p:sldId id="272" r:id="rId25"/>
    <p:sldId id="273" r:id="rId26"/>
    <p:sldId id="274" r:id="rId27"/>
    <p:sldId id="275"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sdMkH10GXqusKHlyaymdESzkL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81828"/>
  </p:normalViewPr>
  <p:slideViewPr>
    <p:cSldViewPr snapToGrid="0" snapToObjects="1">
      <p:cViewPr varScale="1">
        <p:scale>
          <a:sx n="133" d="100"/>
          <a:sy n="133" d="100"/>
        </p:scale>
        <p:origin x="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customschemas.google.com/relationships/presentationmetadata" Target="metadata"/><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88/1748-9326/ac696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oi.org/10.3334/ORNLDAAC/203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16/j.rse.2022.11293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a Random Forest regressor, and ground samples from multiple networks, we computed multi-year time-series of deciduous fraction maps for the nominal years 1992, 2000, 2005, 2010, and 2015. These deciduous fraction maps represent 5 years centered around the nominal year, except in the case of 1990 where the map represents 10 years. Deciduous fraction ranged between 0 and 100.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addition to the deciduous fraction maps we also produced uncertainty layers for each nominal year. The uncertainty of the per-pixel deciduous map represents the standard deviation of the individual tree outputs in the Random forest regressor. The uncertainty values typically ranged between 0 to 45.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the figure on the left we have the 2010 deciduous fraction map showing the area around Fort Greely in Alaska. Here we can see the uncertainty is high when the deciduous fraction is near around 50. But it is generally low with close to 100 or close to 0 per-pixel deciduous fraction.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interesting to note that the sites of some of the well known fires in this area have high deciduous fraction than the unburnt areas, that are evergreen.</a:t>
            </a:r>
            <a:endParaRPr dirty="0"/>
          </a:p>
        </p:txBody>
      </p:sp>
      <p:sp>
        <p:nvSpPr>
          <p:cNvPr id="433" name="Google Shape;4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276efc8148_0_94:notes"/>
          <p:cNvSpPr>
            <a:spLocks noGrp="1" noRot="1" noChangeAspect="1"/>
          </p:cNvSpPr>
          <p:nvPr>
            <p:ph type="sldImg" idx="2"/>
          </p:nvPr>
        </p:nvSpPr>
        <p:spPr>
          <a:xfrm>
            <a:off x="431800" y="693738"/>
            <a:ext cx="6148388" cy="3459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66" name="Google Shape;466;g1276efc8148_0_94:notes"/>
          <p:cNvSpPr txBox="1">
            <a:spLocks noGrp="1"/>
          </p:cNvSpPr>
          <p:nvPr>
            <p:ph type="body" idx="1"/>
          </p:nvPr>
        </p:nvSpPr>
        <p:spPr>
          <a:xfrm>
            <a:off x="935038" y="4384675"/>
            <a:ext cx="5140200" cy="4232400"/>
          </a:xfrm>
          <a:prstGeom prst="rect">
            <a:avLst/>
          </a:prstGeom>
          <a:noFill/>
          <a:ln>
            <a:noFill/>
          </a:ln>
        </p:spPr>
        <p:txBody>
          <a:bodyPr spcFirstLastPara="1" wrap="square" lIns="93425" tIns="46700" rIns="93425" bIns="46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Tx/>
              <a:buChar char="-"/>
            </a:pPr>
            <a:r>
              <a:rPr lang="en-US" sz="1200" b="1" kern="1200" dirty="0">
                <a:solidFill>
                  <a:schemeClr val="tx1"/>
                </a:solidFill>
                <a:effectLst/>
                <a:latin typeface="+mn-lt"/>
                <a:ea typeface="+mn-ea"/>
                <a:cs typeface="Arial" panose="020B0604020202020204" pitchFamily="34" charset="0"/>
              </a:rPr>
              <a:t>Notes:  </a:t>
            </a:r>
            <a:r>
              <a:rPr lang="en-US" sz="1200" b="0" kern="1200" dirty="0">
                <a:solidFill>
                  <a:schemeClr val="tx1"/>
                </a:solidFill>
                <a:effectLst/>
                <a:latin typeface="+mn-lt"/>
                <a:ea typeface="+mn-ea"/>
                <a:cs typeface="Arial" panose="020B0604020202020204" pitchFamily="34" charset="0"/>
              </a:rPr>
              <a:t>Plant functional types (PFTs) collectively include all vascular plants within the study area as well as light </a:t>
            </a:r>
            <a:r>
              <a:rPr lang="en-US" sz="1200" b="0" kern="1200" dirty="0" err="1">
                <a:solidFill>
                  <a:schemeClr val="tx1"/>
                </a:solidFill>
                <a:effectLst/>
                <a:latin typeface="+mn-lt"/>
                <a:ea typeface="+mn-ea"/>
                <a:cs typeface="Arial" panose="020B0604020202020204" pitchFamily="34" charset="0"/>
              </a:rPr>
              <a:t>macrolichens</a:t>
            </a:r>
            <a:r>
              <a:rPr lang="en-US" sz="1200" b="0" kern="1200" dirty="0">
                <a:solidFill>
                  <a:schemeClr val="tx1"/>
                </a:solidFill>
                <a:effectLst/>
                <a:latin typeface="+mn-lt"/>
                <a:ea typeface="+mn-ea"/>
                <a:cs typeface="Arial" panose="020B0604020202020204" pitchFamily="34" charset="0"/>
              </a:rPr>
              <a:t>, a nonvascular class of high importance to caribou management. </a:t>
            </a:r>
          </a:p>
          <a:p>
            <a:pPr marL="285750" indent="-285750" algn="just">
              <a:buFontTx/>
              <a:buChar char="-"/>
            </a:pPr>
            <a:r>
              <a:rPr lang="en-US" b="0" i="0" dirty="0">
                <a:solidFill>
                  <a:srgbClr val="333333"/>
                </a:solidFill>
                <a:effectLst/>
                <a:latin typeface="-apple-system"/>
              </a:rPr>
              <a:t>We identified net increases in deciduous shrubs (3.7% of study area), evergreen shrubs (1.1%), broadleaf trees (1.0%), and conifer trees (0.9%), and net decreases in graminoids -2.2%) and light </a:t>
            </a:r>
            <a:r>
              <a:rPr lang="en-US" b="0" i="0" dirty="0" err="1">
                <a:solidFill>
                  <a:srgbClr val="333333"/>
                </a:solidFill>
                <a:effectLst/>
                <a:latin typeface="-apple-system"/>
              </a:rPr>
              <a:t>macrolichens</a:t>
            </a:r>
            <a:r>
              <a:rPr lang="en-US" b="0" i="0" dirty="0">
                <a:solidFill>
                  <a:srgbClr val="333333"/>
                </a:solidFill>
                <a:effectLst/>
                <a:latin typeface="-apple-system"/>
              </a:rPr>
              <a:t> 0.8%) over the full map area, with similar patterns across Arctic, </a:t>
            </a:r>
            <a:r>
              <a:rPr lang="en-US" b="0" i="0" dirty="0" err="1">
                <a:solidFill>
                  <a:srgbClr val="333333"/>
                </a:solidFill>
                <a:effectLst/>
                <a:latin typeface="-apple-system"/>
              </a:rPr>
              <a:t>Oroarctic</a:t>
            </a:r>
            <a:r>
              <a:rPr lang="en-US" b="0" i="0" dirty="0">
                <a:solidFill>
                  <a:srgbClr val="333333"/>
                </a:solidFill>
                <a:effectLst/>
                <a:latin typeface="-apple-system"/>
              </a:rPr>
              <a:t>, and Boreal bioclimatic zones</a:t>
            </a:r>
            <a:endParaRPr lang="en-US" sz="1200" b="0" kern="1200" dirty="0">
              <a:solidFill>
                <a:schemeClr val="tx1"/>
              </a:solidFill>
              <a:effectLst/>
              <a:latin typeface="+mn-lt"/>
              <a:ea typeface="+mn-ea"/>
              <a:cs typeface="Arial" panose="020B0604020202020204" pitchFamily="34" charset="0"/>
            </a:endParaRPr>
          </a:p>
          <a:p>
            <a:pPr marL="285750" indent="-285750" algn="just">
              <a:buFontTx/>
              <a:buChar char="-"/>
            </a:pPr>
            <a:r>
              <a:rPr lang="en-US" sz="1200" dirty="0"/>
              <a:t>Despite extensive wildfire over the 1985–2020 study period, our results indicated that both broadleaf and coniferous tree cover increased throughout the domain. </a:t>
            </a:r>
          </a:p>
          <a:p>
            <a:pPr marL="285750" indent="-285750" algn="just">
              <a:buFontTx/>
              <a:buChar char="-"/>
            </a:pPr>
            <a:r>
              <a:rPr lang="en-US" sz="1200" dirty="0"/>
              <a:t>Rapid increases in deciduous shrub cover after fire and throughout the domain support both post-fire pulses in shrub abundance and long-term shrub increase and canopy dominance in the absence of fire disturbance. </a:t>
            </a:r>
          </a:p>
          <a:p>
            <a:pPr marL="285750" indent="-285750" algn="just">
              <a:buFontTx/>
              <a:buChar char="-"/>
            </a:pPr>
            <a:r>
              <a:rPr lang="en-US" sz="1200" dirty="0"/>
              <a:t>Graminoid top cover decreased throughout the domain, likely driven by competition from deciduous and evergreen shrubs.</a:t>
            </a:r>
          </a:p>
          <a:p>
            <a:pPr marL="285750" indent="-285750" algn="just">
              <a:buFontTx/>
              <a:buChar char="-"/>
            </a:pPr>
            <a:r>
              <a:rPr lang="en-US" sz="1200" dirty="0"/>
              <a:t>Slow, steady loss of lichen is related to both increases in shrubs and associated losses from fire.</a:t>
            </a:r>
          </a:p>
          <a:p>
            <a:endParaRPr lang="en-US" sz="1200" b="1" kern="1200" dirty="0">
              <a:solidFill>
                <a:schemeClr val="tx1"/>
              </a:solidFill>
              <a:effectLst/>
              <a:latin typeface="+mn-lt"/>
              <a:ea typeface="+mn-ea"/>
              <a:cs typeface="Arial" panose="020B0604020202020204" pitchFamily="34" charset="0"/>
            </a:endParaRPr>
          </a:p>
          <a:p>
            <a:r>
              <a:rPr lang="en-US" sz="1200" b="1" kern="1200" dirty="0">
                <a:solidFill>
                  <a:schemeClr val="tx1"/>
                </a:solidFill>
                <a:effectLst/>
                <a:latin typeface="+mn-lt"/>
                <a:ea typeface="+mn-ea"/>
                <a:cs typeface="Arial" panose="020B0604020202020204" pitchFamily="34" charset="0"/>
              </a:rPr>
              <a:t>Full citation: </a:t>
            </a:r>
            <a:r>
              <a:rPr lang="en-US" sz="1200" kern="1200" dirty="0">
                <a:solidFill>
                  <a:schemeClr val="tx1"/>
                </a:solidFill>
                <a:effectLst/>
                <a:latin typeface="+mn-lt"/>
                <a:ea typeface="+mn-ea"/>
                <a:cs typeface="+mn-cs"/>
              </a:rPr>
              <a:t>Macander, M.J., Nelson, P.R., Nawrocki, T., Frost, G.V., </a:t>
            </a:r>
            <a:r>
              <a:rPr lang="en-US" sz="1200" kern="1200" dirty="0" err="1">
                <a:solidFill>
                  <a:schemeClr val="tx1"/>
                </a:solidFill>
                <a:effectLst/>
                <a:latin typeface="+mn-lt"/>
                <a:ea typeface="+mn-ea"/>
                <a:cs typeface="+mn-cs"/>
              </a:rPr>
              <a:t>Orndahl</a:t>
            </a:r>
            <a:r>
              <a:rPr lang="en-US" sz="1200" kern="1200" dirty="0">
                <a:solidFill>
                  <a:schemeClr val="tx1"/>
                </a:solidFill>
                <a:effectLst/>
                <a:latin typeface="+mn-lt"/>
                <a:ea typeface="+mn-ea"/>
                <a:cs typeface="+mn-cs"/>
              </a:rPr>
              <a:t>, K., Palm, E.C., Wells, A.F. and Goetz, S.J., 2022. Time-series maps reveal widespread change in plant functional type cover across arctic and boreal Alaska and Yukon. Environmental Research Letters. </a:t>
            </a:r>
            <a:r>
              <a:rPr lang="en-US" sz="1800" b="0" i="0" u="sng" strike="noStrike" dirty="0">
                <a:solidFill>
                  <a:srgbClr val="FFFFFF"/>
                </a:solidFill>
                <a:effectLst/>
                <a:latin typeface="Open Sans" panose="020B0606030504020204" pitchFamily="34" charset="0"/>
                <a:hlinkClick r:id="rId3"/>
              </a:rPr>
              <a:t>https://doi.org/10.1088/1748-9326/ac6965</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rtl="0">
              <a:spcBef>
                <a:spcPts val="0"/>
              </a:spcBef>
              <a:spcAft>
                <a:spcPts val="1600"/>
              </a:spcAft>
            </a:pPr>
            <a:r>
              <a:rPr lang="en-US" sz="1200" b="1" kern="1200" dirty="0">
                <a:solidFill>
                  <a:schemeClr val="tx1"/>
                </a:solidFill>
                <a:effectLst/>
                <a:latin typeface="+mn-lt"/>
                <a:ea typeface="+mn-ea"/>
                <a:cs typeface="+mn-cs"/>
              </a:rPr>
              <a:t>Data: </a:t>
            </a:r>
            <a:r>
              <a:rPr lang="en-US" sz="1800" b="0" i="0" u="none" strike="noStrike" dirty="0">
                <a:solidFill>
                  <a:srgbClr val="FFFFFF"/>
                </a:solidFill>
                <a:effectLst/>
                <a:latin typeface="Open Sans" panose="020B0606030504020204" pitchFamily="34" charset="0"/>
              </a:rPr>
              <a:t>Macander, M.J., and P.R. Nelson. 2022. </a:t>
            </a:r>
            <a:r>
              <a:rPr lang="en-US" sz="1800" b="0" i="0" u="none" strike="noStrike" dirty="0" err="1">
                <a:solidFill>
                  <a:srgbClr val="FFFFFF"/>
                </a:solidFill>
                <a:effectLst/>
                <a:latin typeface="Open Sans" panose="020B0606030504020204" pitchFamily="34" charset="0"/>
              </a:rPr>
              <a:t>ABoVE</a:t>
            </a:r>
            <a:r>
              <a:rPr lang="en-US" sz="1800" b="0" i="0" u="none" strike="noStrike" dirty="0">
                <a:solidFill>
                  <a:srgbClr val="FFFFFF"/>
                </a:solidFill>
                <a:effectLst/>
                <a:latin typeface="Open Sans" panose="020B0606030504020204" pitchFamily="34" charset="0"/>
              </a:rPr>
              <a:t>: Modeled Top Cover by Plant Functional Type over Alaska and Yukon, 1985-2020. ORNL DAAC, Oak Ridge, Tennessee, USA. </a:t>
            </a:r>
            <a:r>
              <a:rPr lang="en-US" sz="1800" b="0" i="0" u="sng" strike="noStrike" dirty="0">
                <a:solidFill>
                  <a:srgbClr val="FFFFFF"/>
                </a:solidFill>
                <a:effectLst/>
                <a:latin typeface="Open Sans" panose="020B0606030504020204" pitchFamily="34" charset="0"/>
                <a:hlinkClick r:id="rId4"/>
              </a:rPr>
              <a:t>https://doi.org/10.3334/ORNLDAAC/2032</a:t>
            </a:r>
            <a:endParaRPr lang="en-US" b="0" dirty="0">
              <a:effectLst/>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Arial" panose="020B0604020202020204" pitchFamily="34" charset="0"/>
              </a:rPr>
              <a:t>Grants: </a:t>
            </a:r>
            <a:r>
              <a:rPr lang="en-US" altLang="zh-CN" sz="1200" dirty="0">
                <a:effectLst/>
                <a:latin typeface="+mn-lt"/>
                <a:ea typeface="+mn-ea"/>
              </a:rPr>
              <a:t>This study was funded by </a:t>
            </a:r>
            <a:r>
              <a:rPr lang="en-US" altLang="zh-CN" sz="1200" b="0" kern="1200" dirty="0">
                <a:solidFill>
                  <a:schemeClr val="tx1"/>
                </a:solidFill>
                <a:effectLst/>
                <a:latin typeface="+mn-lt"/>
                <a:ea typeface="+mn-ea"/>
                <a:cs typeface="Arial" panose="020B0604020202020204" pitchFamily="34" charset="0"/>
              </a:rPr>
              <a:t>the National Aeronautics and Space Administration (</a:t>
            </a:r>
            <a:r>
              <a:rPr lang="en-US" altLang="zh-CN" sz="1200" dirty="0">
                <a:effectLst/>
                <a:latin typeface="+mn-lt"/>
                <a:ea typeface="+mn-ea"/>
              </a:rPr>
              <a:t>NASA) </a:t>
            </a:r>
            <a:r>
              <a:rPr lang="en-US" dirty="0"/>
              <a:t>Arctic Boreal Vulnerability Experiment (ABoVE) grants (NNX17AE44G and 80NSSC19M0112) to Scott Goetz. </a:t>
            </a:r>
            <a:endParaRPr lang="en-US" altLang="zh-CN" sz="1200" dirty="0">
              <a:effectLst/>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Arial" panose="020B0604020202020204" pitchFamily="34" charset="0"/>
            </a:endParaRPr>
          </a:p>
          <a:p>
            <a:r>
              <a:rPr lang="en-US" sz="1200" b="1" kern="1200" dirty="0">
                <a:solidFill>
                  <a:schemeClr val="tx1"/>
                </a:solidFill>
                <a:effectLst/>
                <a:latin typeface="+mn-lt"/>
                <a:ea typeface="+mn-ea"/>
                <a:cs typeface="Arial" panose="020B0604020202020204" pitchFamily="34" charset="0"/>
              </a:rPr>
              <a:t>Abstract</a:t>
            </a:r>
            <a:r>
              <a:rPr lang="en-US" sz="1200" kern="1200" dirty="0">
                <a:solidFill>
                  <a:schemeClr val="tx1"/>
                </a:solidFill>
                <a:effectLst/>
                <a:latin typeface="+mn-lt"/>
                <a:ea typeface="+mn-ea"/>
                <a:cs typeface="Arial" panose="020B0604020202020204" pitchFamily="34" charset="0"/>
              </a:rPr>
              <a:t>: Widespread changes in the distribution and abundance of plant functional types (PFTs) are occurring in Arctic and boreal ecosystems due to the intensification of disturbances, such as fire, and climate-driven vegetation dynamics, such as tundra shrub expansion. To understand how these changes affect boreal and tundra ecosystems, we need to first quantify change for multiple PFTs across recent years. While landscape patches are generally composed of a mixture of PFTs, most previous moderate resolution (30-m) remote sensing analyses have mapped vegetation distribution and change within land cover categories that are based on the dominant PFT; or else the continuous distribution of one or a few PFTs, but for a single point in time. Here we map a 35-year time-series (1985–2020) of top cover (TC) for seven PFTs across a 1.77 x 106 km² study area in northern and central Alaska and northwestern Canada. We improve on previous methods of detecting vegetation change by modeling TC, a continuous measure of plant abundance. The PFTs collectively include all vascular plants within the study area as well as light </a:t>
            </a:r>
            <a:r>
              <a:rPr lang="en-US" sz="1200" kern="1200" dirty="0" err="1">
                <a:solidFill>
                  <a:schemeClr val="tx1"/>
                </a:solidFill>
                <a:effectLst/>
                <a:latin typeface="+mn-lt"/>
                <a:ea typeface="+mn-ea"/>
                <a:cs typeface="Arial" panose="020B0604020202020204" pitchFamily="34" charset="0"/>
              </a:rPr>
              <a:t>macrolichens</a:t>
            </a:r>
            <a:r>
              <a:rPr lang="en-US" sz="1200" kern="1200" dirty="0">
                <a:solidFill>
                  <a:schemeClr val="tx1"/>
                </a:solidFill>
                <a:effectLst/>
                <a:latin typeface="+mn-lt"/>
                <a:ea typeface="+mn-ea"/>
                <a:cs typeface="Arial" panose="020B0604020202020204" pitchFamily="34" charset="0"/>
              </a:rPr>
              <a:t>, a nonvascular class of high importance to caribou management. We identified net increases in deciduous shrubs (66 x 103 km²), evergreen shrubs (20 x 103 km²), broadleaf trees (17 x 103 km²), and conifer trees (16 x 103 km²), and net decreases in graminoids (-40 x 103 km²) and light </a:t>
            </a:r>
            <a:r>
              <a:rPr lang="en-US" sz="1200" kern="1200" dirty="0" err="1">
                <a:solidFill>
                  <a:schemeClr val="tx1"/>
                </a:solidFill>
                <a:effectLst/>
                <a:latin typeface="+mn-lt"/>
                <a:ea typeface="+mn-ea"/>
                <a:cs typeface="Arial" panose="020B0604020202020204" pitchFamily="34" charset="0"/>
              </a:rPr>
              <a:t>macrolichens</a:t>
            </a:r>
            <a:r>
              <a:rPr lang="en-US" sz="1200" kern="1200" dirty="0">
                <a:solidFill>
                  <a:schemeClr val="tx1"/>
                </a:solidFill>
                <a:effectLst/>
                <a:latin typeface="+mn-lt"/>
                <a:ea typeface="+mn-ea"/>
                <a:cs typeface="Arial" panose="020B0604020202020204" pitchFamily="34" charset="0"/>
              </a:rPr>
              <a:t> (-13 x 103 km²) over the full map area, with similar patterns across Arctic, </a:t>
            </a:r>
            <a:r>
              <a:rPr lang="en-US" sz="1200" kern="1200" dirty="0" err="1">
                <a:solidFill>
                  <a:schemeClr val="tx1"/>
                </a:solidFill>
                <a:effectLst/>
                <a:latin typeface="+mn-lt"/>
                <a:ea typeface="+mn-ea"/>
                <a:cs typeface="Arial" panose="020B0604020202020204" pitchFamily="34" charset="0"/>
              </a:rPr>
              <a:t>Oroarctic</a:t>
            </a:r>
            <a:r>
              <a:rPr lang="en-US" sz="1200" kern="1200" dirty="0">
                <a:solidFill>
                  <a:schemeClr val="tx1"/>
                </a:solidFill>
                <a:effectLst/>
                <a:latin typeface="+mn-lt"/>
                <a:ea typeface="+mn-ea"/>
                <a:cs typeface="Arial" panose="020B0604020202020204" pitchFamily="34" charset="0"/>
              </a:rPr>
              <a:t>, and Boreal bioclimatic zones. Model performance was assessed using spatially blocked, nested 5-fold cross-validation with overall root mean square errors ranging from 8.3–19.0%. Most net change occurred as succession or plant expansion within areas undisturbed by recent fire, though PFT TC change also clearly resulted from fire disturbance. These maps have important applications for assessment of surface energy budgets, permafrost changes, nutrient cycling, and wildlife management and movement analysis.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A3FA0-A8D5-D040-80CD-84E019D88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91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29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just" rtl="0">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Notes:  </a:t>
            </a:r>
            <a:r>
              <a:rPr lang="en-US" sz="1200"/>
              <a:t>Annual maximum vegetation greenness increased (greened) at 38 [29, 42] % and 22 [15, 26] % of sample sites from 1985 to 2019 and 2000 to 2019, whereas vegetation greenness decreased (browned) at 13 [9, 15] % and 15 [13, 19] % of sample sites during these periods [95% CI]. </a:t>
            </a:r>
            <a:endParaRPr/>
          </a:p>
          <a:p>
            <a:pPr marL="285750" lvl="0" indent="-285750" algn="just" rtl="0">
              <a:spcBef>
                <a:spcPts val="0"/>
              </a:spcBef>
              <a:spcAft>
                <a:spcPts val="0"/>
              </a:spcAft>
              <a:buClr>
                <a:schemeClr val="dk1"/>
              </a:buClr>
              <a:buSzPts val="1200"/>
              <a:buFont typeface="Calibri"/>
              <a:buChar char="-"/>
            </a:pPr>
            <a:r>
              <a:rPr lang="en-US" sz="1200"/>
              <a:t>Greening was about 3.0 and 1.5 times more common than browning during these periods</a:t>
            </a:r>
            <a:endParaRPr/>
          </a:p>
          <a:p>
            <a:pPr marL="285750" lvl="0" indent="-285750" algn="just" rtl="0">
              <a:spcBef>
                <a:spcPts val="0"/>
              </a:spcBef>
              <a:spcAft>
                <a:spcPts val="0"/>
              </a:spcAft>
              <a:buClr>
                <a:schemeClr val="dk1"/>
              </a:buClr>
              <a:buSzPts val="1200"/>
              <a:buFont typeface="Calibri"/>
              <a:buChar char="-"/>
            </a:pPr>
            <a:r>
              <a:rPr lang="en-US" sz="1200"/>
              <a:t>Greening primarily occurred in cold sparsely treed areas with high soil nitrogen and moderate summer warming, while browning primarily occurred in the climatically warmest margins of both the boreal forest biome and major forest types (e.g., evergreen conifer forests), especially in densely treed areas where summers became warmer and drier.</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Full citation: </a:t>
            </a:r>
            <a:r>
              <a:rPr lang="en-US" sz="1200">
                <a:solidFill>
                  <a:schemeClr val="dk1"/>
                </a:solidFill>
                <a:latin typeface="Calibri"/>
                <a:ea typeface="Calibri"/>
                <a:cs typeface="Calibri"/>
                <a:sym typeface="Calibri"/>
              </a:rPr>
              <a:t>Berner, L. T and Goetz, S. J.: Satellite observations document trends consistent with a boreal forest biome shift. </a:t>
            </a:r>
            <a:r>
              <a:rPr lang="en-US" sz="1200" i="1">
                <a:solidFill>
                  <a:schemeClr val="dk1"/>
                </a:solidFill>
                <a:latin typeface="Calibri"/>
                <a:ea typeface="Calibri"/>
                <a:cs typeface="Calibri"/>
                <a:sym typeface="Calibri"/>
              </a:rPr>
              <a:t>Global Change Biology</a:t>
            </a:r>
            <a:r>
              <a:rPr lang="en-US" sz="1200">
                <a:solidFill>
                  <a:schemeClr val="dk1"/>
                </a:solidFill>
                <a:latin typeface="Calibri"/>
                <a:ea typeface="Calibri"/>
                <a:cs typeface="Calibri"/>
                <a:sym typeface="Calibri"/>
              </a:rPr>
              <a:t>, In Press</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Grants: </a:t>
            </a:r>
            <a:r>
              <a:rPr lang="en-US" sz="1200">
                <a:latin typeface="Calibri"/>
                <a:ea typeface="Calibri"/>
                <a:cs typeface="Calibri"/>
                <a:sym typeface="Calibri"/>
              </a:rPr>
              <a:t>This study was funded by </a:t>
            </a:r>
            <a:r>
              <a:rPr lang="en-US" sz="1200" b="0">
                <a:solidFill>
                  <a:schemeClr val="dk1"/>
                </a:solidFill>
                <a:latin typeface="Calibri"/>
                <a:ea typeface="Calibri"/>
                <a:cs typeface="Calibri"/>
                <a:sym typeface="Calibri"/>
              </a:rPr>
              <a:t>the National Aeronautics and Space Administration (</a:t>
            </a:r>
            <a:r>
              <a:rPr lang="en-US" sz="1200">
                <a:latin typeface="Calibri"/>
                <a:ea typeface="Calibri"/>
                <a:cs typeface="Calibri"/>
                <a:sym typeface="Calibri"/>
              </a:rPr>
              <a:t>NASA) </a:t>
            </a:r>
            <a:r>
              <a:rPr lang="en-US"/>
              <a:t>Arctic Boreal Vulnerability Experiment (ABoVE) and Carbon Cycle Science grants (NNX17AE44G, 80NSSC19M0112, and NNX17AE13G) to Scott Goetz. </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Abstract</a:t>
            </a:r>
            <a:r>
              <a:rPr lang="en-US" sz="1200">
                <a:solidFill>
                  <a:schemeClr val="dk1"/>
                </a:solidFill>
                <a:latin typeface="Calibri"/>
                <a:ea typeface="Calibri"/>
                <a:cs typeface="Calibri"/>
                <a:sym typeface="Calibri"/>
              </a:rPr>
              <a:t>: The boreal forest biome is a major component of Earth’s biosphere and climate system that is projected to shift northward due to continued climate change over the coming century. Indicators of a biome shift will likely first be evident along the climatic margins of the boreal forest and include changes in vegetation productivity, mortality, and recruitment, as well as overall vegetation greenness. However, the extent to which a biome shift is already underway remains unclear because of the local nature of most field studies, sparsity of systematic ground-based ecological monitoring, and reliance on coarse resolution satellite observations. Here, we evaluated indicators of a boreal forest biome shift using four decades of moderate resolution (30 m) satellite observations and biogeoclimatic spatial datasets. Specifically, we quantified inter-annual trends in annual maximum vegetation greenness using an ensemble of vegetation indices derived from Landsat observations at 100,000 sample sites in areas without signs of recent disturbance. We found vegetation greenness increased (greening) at 38 [29, 42] % and 22 [15, 26] % of sample sites from 1985 to 2019 and 2000 to 2019, whereas vegetation greenness decreased (browning) at 13 [9, 15] % and 15 [13, 19] % of sample sites during these respective periods [95% Monte Carlo confidence intervals]. Greening was thus 3.0 [2.6, 3.5] and 1.5 [0.8, 2.0] times more common than browning and primarily occurred in cold sparsely treed areas with high soil nitrogen and moderate summer warming. Conversely, browning primarily occurred in the climatically warmest margins of both the boreal forest biome and major forest types (e.g., evergreen conifer forests), especially in densely treed areas where summers became warmer and drier. These macroecological trends reflect underlying shifts in vegetation productivity, mortality and recruitment that are consistent with early stages of a boreal biome shift.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90" name="Google Shape;4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1b751c4bde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1b751c4bde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27e0ef80b0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27e0ef80b0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127e0ef80b0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27e0ef80b0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127e0ef80b0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p>
        </p:txBody>
      </p:sp>
      <p:sp>
        <p:nvSpPr>
          <p:cNvPr id="553" name="Google Shape;553;g127e0ef80b0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526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7e0ef80b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127e0ef80b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Adrian Rocha</a:t>
            </a:r>
            <a:endParaRPr/>
          </a:p>
        </p:txBody>
      </p:sp>
      <p:sp>
        <p:nvSpPr>
          <p:cNvPr id="603" name="Google Shape;60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From Claudia Czimczik</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Expansion of woody, deciduous shrubs is being documented across the Arctic. Here, we studied the implications of alder expansion on soil properties in Interior Alaska.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8CD07-3DAD-2E4F-BC3A-5F051961BB8A}" type="slidenum">
              <a:rPr lang="en-US" smtClean="0"/>
              <a:t>5</a:t>
            </a:fld>
            <a:endParaRPr lang="en-US"/>
          </a:p>
        </p:txBody>
      </p:sp>
    </p:spTree>
    <p:extLst>
      <p:ext uri="{BB962C8B-B14F-4D97-AF65-F5344CB8AC3E}">
        <p14:creationId xmlns:p14="http://schemas.microsoft.com/office/powerpoint/2010/main" val="26674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1b751c4bd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1b751c4bde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340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1b751c4bd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1b751c4bde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want another graph or something pretty in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Curtis Woodcock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Datasets: </a:t>
            </a:r>
            <a:r>
              <a:rPr lang="en-US" sz="1200" b="0" i="0" dirty="0">
                <a:solidFill>
                  <a:schemeClr val="dk1"/>
                </a:solidFill>
                <a:latin typeface="Calibri"/>
                <a:ea typeface="Calibri"/>
                <a:cs typeface="Calibri"/>
                <a:sym typeface="Calibri"/>
              </a:rPr>
              <a:t>Zhang, Y., C.E. Woodcock, S. Chen, J. Wang, D. Sulla-Menashe, Z. </a:t>
            </a:r>
            <a:r>
              <a:rPr lang="en-US" sz="1200" b="0" i="0" dirty="0" err="1">
                <a:solidFill>
                  <a:schemeClr val="dk1"/>
                </a:solidFill>
                <a:latin typeface="Calibri"/>
                <a:ea typeface="Calibri"/>
                <a:cs typeface="Calibri"/>
                <a:sym typeface="Calibri"/>
              </a:rPr>
              <a:t>Zuo</a:t>
            </a:r>
            <a:r>
              <a:rPr lang="en-US" sz="1200" b="0" i="0" dirty="0">
                <a:solidFill>
                  <a:schemeClr val="dk1"/>
                </a:solidFill>
                <a:latin typeface="Calibri"/>
                <a:ea typeface="Calibri"/>
                <a:cs typeface="Calibri"/>
                <a:sym typeface="Calibri"/>
              </a:rPr>
              <a:t>, P. </a:t>
            </a:r>
            <a:r>
              <a:rPr lang="en-US" sz="1200" b="0" i="0" dirty="0" err="1">
                <a:solidFill>
                  <a:schemeClr val="dk1"/>
                </a:solidFill>
                <a:latin typeface="Calibri"/>
                <a:ea typeface="Calibri"/>
                <a:cs typeface="Calibri"/>
                <a:sym typeface="Calibri"/>
              </a:rPr>
              <a:t>Olofsson</a:t>
            </a:r>
            <a:r>
              <a:rPr lang="en-US" sz="1200" b="0" i="0" dirty="0">
                <a:solidFill>
                  <a:schemeClr val="dk1"/>
                </a:solidFill>
                <a:latin typeface="Calibri"/>
                <a:ea typeface="Calibri"/>
                <a:cs typeface="Calibri"/>
                <a:sym typeface="Calibri"/>
              </a:rPr>
              <a:t>, Y. Wang, and M.A. </a:t>
            </a:r>
            <a:r>
              <a:rPr lang="en-US" sz="1200" b="0" i="0" dirty="0" err="1">
                <a:solidFill>
                  <a:schemeClr val="dk1"/>
                </a:solidFill>
                <a:latin typeface="Calibri"/>
                <a:ea typeface="Calibri"/>
                <a:cs typeface="Calibri"/>
                <a:sym typeface="Calibri"/>
              </a:rPr>
              <a:t>Friedl</a:t>
            </a:r>
            <a:r>
              <a:rPr lang="en-US" sz="1200" b="0" i="0" dirty="0">
                <a:solidFill>
                  <a:schemeClr val="dk1"/>
                </a:solidFill>
                <a:latin typeface="Calibri"/>
                <a:ea typeface="Calibri"/>
                <a:cs typeface="Calibri"/>
                <a:sym typeface="Calibri"/>
              </a:rPr>
              <a:t>. 2022. </a:t>
            </a:r>
            <a:r>
              <a:rPr lang="en-US" sz="1200" b="0" i="0" dirty="0" err="1">
                <a:solidFill>
                  <a:schemeClr val="dk1"/>
                </a:solidFill>
                <a:latin typeface="Calibri"/>
                <a:ea typeface="Calibri"/>
                <a:cs typeface="Calibri"/>
                <a:sym typeface="Calibri"/>
              </a:rPr>
              <a:t>ABoVE</a:t>
            </a:r>
            <a:r>
              <a:rPr lang="en-US" sz="1200" b="0" i="0" dirty="0">
                <a:solidFill>
                  <a:schemeClr val="dk1"/>
                </a:solidFill>
                <a:latin typeface="Calibri"/>
                <a:ea typeface="Calibri"/>
                <a:cs typeface="Calibri"/>
                <a:sym typeface="Calibri"/>
              </a:rPr>
              <a:t>: Landsat-derived Annual Disturbance Agents Across </a:t>
            </a:r>
            <a:r>
              <a:rPr lang="en-US" sz="1200" b="0" i="0" dirty="0" err="1">
                <a:solidFill>
                  <a:schemeClr val="dk1"/>
                </a:solidFill>
                <a:latin typeface="Calibri"/>
                <a:ea typeface="Calibri"/>
                <a:cs typeface="Calibri"/>
                <a:sym typeface="Calibri"/>
              </a:rPr>
              <a:t>ABoVE</a:t>
            </a:r>
            <a:r>
              <a:rPr lang="en-US" sz="1200" b="0" i="0" dirty="0">
                <a:solidFill>
                  <a:schemeClr val="dk1"/>
                </a:solidFill>
                <a:latin typeface="Calibri"/>
                <a:ea typeface="Calibri"/>
                <a:cs typeface="Calibri"/>
                <a:sym typeface="Calibri"/>
              </a:rPr>
              <a:t> Core Domain, 1987-2012. ORNL DAAC, Oak Ridge, Tennessee, USA. https://</a:t>
            </a:r>
            <a:r>
              <a:rPr lang="en-US" sz="1200" b="0" i="0" dirty="0" err="1">
                <a:solidFill>
                  <a:schemeClr val="dk1"/>
                </a:solidFill>
                <a:latin typeface="Calibri"/>
                <a:ea typeface="Calibri"/>
                <a:cs typeface="Calibri"/>
                <a:sym typeface="Calibri"/>
              </a:rPr>
              <a:t>doi.org</a:t>
            </a:r>
            <a:r>
              <a:rPr lang="en-US" sz="1200" b="0" i="0" dirty="0">
                <a:solidFill>
                  <a:schemeClr val="dk1"/>
                </a:solidFill>
                <a:latin typeface="Calibri"/>
                <a:ea typeface="Calibri"/>
                <a:cs typeface="Calibri"/>
                <a:sym typeface="Calibri"/>
              </a:rPr>
              <a:t>/10.3334/ORNLDAAC/1924</a:t>
            </a:r>
            <a:endParaRPr dirty="0"/>
          </a:p>
          <a:p>
            <a:pPr marL="0" lvl="0" indent="0" algn="l" rtl="0">
              <a:spcBef>
                <a:spcPts val="0"/>
              </a:spcBef>
              <a:spcAft>
                <a:spcPts val="0"/>
              </a:spcAft>
              <a:buNone/>
            </a:pPr>
            <a:r>
              <a:rPr lang="en-US" dirty="0"/>
              <a:t>Paper: </a:t>
            </a:r>
            <a:r>
              <a:rPr lang="en-US" sz="1200" b="0" i="0" dirty="0">
                <a:solidFill>
                  <a:schemeClr val="dk1"/>
                </a:solidFill>
                <a:latin typeface="Calibri"/>
                <a:ea typeface="Calibri"/>
                <a:cs typeface="Calibri"/>
                <a:sym typeface="Calibri"/>
              </a:rPr>
              <a:t>Zhang, Y., Woodcock, C.E., Chen, S., Wang, J.A., Sulla-Menashe, D., </a:t>
            </a:r>
            <a:r>
              <a:rPr lang="en-US" sz="1200" b="0" i="0" dirty="0" err="1">
                <a:solidFill>
                  <a:schemeClr val="dk1"/>
                </a:solidFill>
                <a:latin typeface="Calibri"/>
                <a:ea typeface="Calibri"/>
                <a:cs typeface="Calibri"/>
                <a:sym typeface="Calibri"/>
              </a:rPr>
              <a:t>Zuo</a:t>
            </a:r>
            <a:r>
              <a:rPr lang="en-US" sz="1200" b="0" i="0" dirty="0">
                <a:solidFill>
                  <a:schemeClr val="dk1"/>
                </a:solidFill>
                <a:latin typeface="Calibri"/>
                <a:ea typeface="Calibri"/>
                <a:cs typeface="Calibri"/>
                <a:sym typeface="Calibri"/>
              </a:rPr>
              <a:t>, Z., </a:t>
            </a:r>
            <a:r>
              <a:rPr lang="en-US" sz="1200" b="0" i="0" dirty="0" err="1">
                <a:solidFill>
                  <a:schemeClr val="dk1"/>
                </a:solidFill>
                <a:latin typeface="Calibri"/>
                <a:ea typeface="Calibri"/>
                <a:cs typeface="Calibri"/>
                <a:sym typeface="Calibri"/>
              </a:rPr>
              <a:t>Olofsson</a:t>
            </a:r>
            <a:r>
              <a:rPr lang="en-US" sz="1200" b="0" i="0" dirty="0">
                <a:solidFill>
                  <a:schemeClr val="dk1"/>
                </a:solidFill>
                <a:latin typeface="Calibri"/>
                <a:ea typeface="Calibri"/>
                <a:cs typeface="Calibri"/>
                <a:sym typeface="Calibri"/>
              </a:rPr>
              <a:t>, P., Wang, Y. and </a:t>
            </a:r>
            <a:r>
              <a:rPr lang="en-US" sz="1200" b="0" i="0" dirty="0" err="1">
                <a:solidFill>
                  <a:schemeClr val="dk1"/>
                </a:solidFill>
                <a:latin typeface="Calibri"/>
                <a:ea typeface="Calibri"/>
                <a:cs typeface="Calibri"/>
                <a:sym typeface="Calibri"/>
              </a:rPr>
              <a:t>Friedl</a:t>
            </a:r>
            <a:r>
              <a:rPr lang="en-US" sz="1200" b="0" i="0" dirty="0">
                <a:solidFill>
                  <a:schemeClr val="dk1"/>
                </a:solidFill>
                <a:latin typeface="Calibri"/>
                <a:ea typeface="Calibri"/>
                <a:cs typeface="Calibri"/>
                <a:sym typeface="Calibri"/>
              </a:rPr>
              <a:t>, M.A., 2022. Mapping causal agents of disturbance in boreal and arctic ecosystems of North America using time series of Landsat data. </a:t>
            </a:r>
            <a:r>
              <a:rPr lang="en-US" sz="1200" b="0" i="1" dirty="0">
                <a:solidFill>
                  <a:schemeClr val="dk1"/>
                </a:solidFill>
                <a:latin typeface="Calibri"/>
                <a:ea typeface="Calibri"/>
                <a:cs typeface="Calibri"/>
                <a:sym typeface="Calibri"/>
              </a:rPr>
              <a:t>Remote Sensing of Environment</a:t>
            </a:r>
            <a:r>
              <a:rPr lang="en-US" sz="1200" b="0" i="0" dirty="0">
                <a:solidFill>
                  <a:schemeClr val="dk1"/>
                </a:solidFill>
                <a:latin typeface="Calibri"/>
                <a:ea typeface="Calibri"/>
                <a:cs typeface="Calibri"/>
                <a:sym typeface="Calibri"/>
              </a:rPr>
              <a:t>, </a:t>
            </a:r>
            <a:r>
              <a:rPr lang="en-US" sz="1200" b="0" i="1" dirty="0">
                <a:solidFill>
                  <a:schemeClr val="dk1"/>
                </a:solidFill>
                <a:latin typeface="Calibri"/>
                <a:ea typeface="Calibri"/>
                <a:cs typeface="Calibri"/>
                <a:sym typeface="Calibri"/>
              </a:rPr>
              <a:t>272</a:t>
            </a:r>
            <a:r>
              <a:rPr lang="en-US" sz="1200" b="0" i="0" dirty="0">
                <a:solidFill>
                  <a:schemeClr val="dk1"/>
                </a:solidFill>
                <a:latin typeface="Calibri"/>
                <a:ea typeface="Calibri"/>
                <a:cs typeface="Calibri"/>
                <a:sym typeface="Calibri"/>
              </a:rPr>
              <a:t>, p.112935. </a:t>
            </a:r>
            <a:r>
              <a:rPr lang="en-U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https://doi.org/10.1016/j.rse.2022.112935</a:t>
            </a:r>
            <a:endParaRPr dirty="0"/>
          </a:p>
        </p:txBody>
      </p:sp>
      <p:sp>
        <p:nvSpPr>
          <p:cNvPr id="414" name="Google Shape;4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g11b751c4bde_0_7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g11b751c4bde_0_72"/>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7" name="Google Shape;87;g11b751c4bde_0_7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4914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0" name="Google Shape;140;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48"/>
          <p:cNvSpPr>
            <a:spLocks noGrp="1"/>
          </p:cNvSpPr>
          <p:nvPr>
            <p:ph type="pic" idx="2"/>
          </p:nvPr>
        </p:nvSpPr>
        <p:spPr>
          <a:xfrm>
            <a:off x="5183188" y="987425"/>
            <a:ext cx="6172200" cy="4873625"/>
          </a:xfrm>
          <a:prstGeom prst="rect">
            <a:avLst/>
          </a:prstGeom>
          <a:noFill/>
          <a:ln>
            <a:noFill/>
          </a:ln>
        </p:spPr>
      </p:sp>
      <p:sp>
        <p:nvSpPr>
          <p:cNvPr id="147" name="Google Shape;147;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8" name="Google Shape;14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4" name="Google Shape;18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 name="Google Shape;197;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5" name="Google Shape;215;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9"/>
        <p:cNvGrpSpPr/>
        <p:nvPr/>
      </p:nvGrpSpPr>
      <p:grpSpPr>
        <a:xfrm>
          <a:off x="0" y="0"/>
          <a:ext cx="0" cy="0"/>
          <a:chOff x="0" y="0"/>
          <a:chExt cx="0" cy="0"/>
        </a:xfrm>
      </p:grpSpPr>
      <p:sp>
        <p:nvSpPr>
          <p:cNvPr id="220" name="Google Shape;22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58"/>
          <p:cNvSpPr>
            <a:spLocks noGrp="1"/>
          </p:cNvSpPr>
          <p:nvPr>
            <p:ph type="pic" idx="2"/>
          </p:nvPr>
        </p:nvSpPr>
        <p:spPr>
          <a:xfrm>
            <a:off x="5183188" y="987425"/>
            <a:ext cx="6172200" cy="4873625"/>
          </a:xfrm>
          <a:prstGeom prst="rect">
            <a:avLst/>
          </a:prstGeom>
          <a:noFill/>
          <a:ln>
            <a:noFill/>
          </a:ln>
        </p:spPr>
      </p:sp>
      <p:sp>
        <p:nvSpPr>
          <p:cNvPr id="222" name="Google Shape;22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3" name="Google Shape;22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6"/>
        <p:cNvGrpSpPr/>
        <p:nvPr/>
      </p:nvGrpSpPr>
      <p:grpSpPr>
        <a:xfrm>
          <a:off x="0" y="0"/>
          <a:ext cx="0" cy="0"/>
          <a:chOff x="0" y="0"/>
          <a:chExt cx="0" cy="0"/>
        </a:xfrm>
      </p:grpSpPr>
      <p:sp>
        <p:nvSpPr>
          <p:cNvPr id="227" name="Google Shape;22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2"/>
        <p:cNvGrpSpPr/>
        <p:nvPr/>
      </p:nvGrpSpPr>
      <p:grpSpPr>
        <a:xfrm>
          <a:off x="0" y="0"/>
          <a:ext cx="0" cy="0"/>
          <a:chOff x="0" y="0"/>
          <a:chExt cx="0" cy="0"/>
        </a:xfrm>
      </p:grpSpPr>
      <p:sp>
        <p:nvSpPr>
          <p:cNvPr id="243" name="Google Shape;243;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5" name="Google Shape;245;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3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48" name="Google Shape;248;p3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49" name="Google Shape;249;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52" name="Google Shape;252;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5" name="Google Shape;255;p34"/>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56" name="Google Shape;256;p34"/>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57" name="Google Shape;257;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0" name="Google Shape;260;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1"/>
        <p:cNvGrpSpPr/>
        <p:nvPr/>
      </p:nvGrpSpPr>
      <p:grpSpPr>
        <a:xfrm>
          <a:off x="0" y="0"/>
          <a:ext cx="0" cy="0"/>
          <a:chOff x="0" y="0"/>
          <a:chExt cx="0" cy="0"/>
        </a:xfrm>
      </p:grpSpPr>
      <p:sp>
        <p:nvSpPr>
          <p:cNvPr id="262" name="Google Shape;262;p36"/>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63" name="Google Shape;263;p36"/>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64" name="Google Shape;264;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5"/>
        <p:cNvGrpSpPr/>
        <p:nvPr/>
      </p:nvGrpSpPr>
      <p:grpSpPr>
        <a:xfrm>
          <a:off x="0" y="0"/>
          <a:ext cx="0" cy="0"/>
          <a:chOff x="0" y="0"/>
          <a:chExt cx="0" cy="0"/>
        </a:xfrm>
      </p:grpSpPr>
      <p:sp>
        <p:nvSpPr>
          <p:cNvPr id="266" name="Google Shape;266;p3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67" name="Google Shape;267;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sp>
        <p:nvSpPr>
          <p:cNvPr id="269" name="Google Shape;269;p3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270" name="Google Shape;270;p38"/>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71" name="Google Shape;271;p38"/>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72" name="Google Shape;272;p38"/>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3" name="Google Shape;273;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4"/>
        <p:cNvGrpSpPr/>
        <p:nvPr/>
      </p:nvGrpSpPr>
      <p:grpSpPr>
        <a:xfrm>
          <a:off x="0" y="0"/>
          <a:ext cx="0" cy="0"/>
          <a:chOff x="0" y="0"/>
          <a:chExt cx="0" cy="0"/>
        </a:xfrm>
      </p:grpSpPr>
      <p:sp>
        <p:nvSpPr>
          <p:cNvPr id="275" name="Google Shape;275;p39"/>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6" name="Google Shape;276;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79" name="Google Shape;279;p40"/>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80" name="Google Shape;280;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
        <p:nvSpPr>
          <p:cNvPr id="282" name="Google Shape;282;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Google Shape;290;g127e0ef80b0_0_2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g127e0ef80b0_0_2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g127e0ef80b0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g127e0ef80b0_0_29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g127e0ef80b0_0_29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96" name="Google Shape;296;g127e0ef80b0_0_2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g127e0ef80b0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8" name="Google Shape;298;g127e0ef80b0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9"/>
        <p:cNvGrpSpPr/>
        <p:nvPr/>
      </p:nvGrpSpPr>
      <p:grpSpPr>
        <a:xfrm>
          <a:off x="0" y="0"/>
          <a:ext cx="0" cy="0"/>
          <a:chOff x="0" y="0"/>
          <a:chExt cx="0" cy="0"/>
        </a:xfrm>
      </p:grpSpPr>
      <p:sp>
        <p:nvSpPr>
          <p:cNvPr id="300" name="Google Shape;300;g127e0ef80b0_0_2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1" name="Google Shape;301;g127e0ef80b0_0_29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2" name="Google Shape;302;g127e0ef80b0_0_2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3" name="Google Shape;303;g127e0ef80b0_0_2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4" name="Google Shape;304;g127e0ef80b0_0_2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5"/>
        <p:cNvGrpSpPr/>
        <p:nvPr/>
      </p:nvGrpSpPr>
      <p:grpSpPr>
        <a:xfrm>
          <a:off x="0" y="0"/>
          <a:ext cx="0" cy="0"/>
          <a:chOff x="0" y="0"/>
          <a:chExt cx="0" cy="0"/>
        </a:xfrm>
      </p:grpSpPr>
      <p:sp>
        <p:nvSpPr>
          <p:cNvPr id="306" name="Google Shape;306;g127e0ef80b0_0_30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g127e0ef80b0_0_30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8" name="Google Shape;308;g127e0ef80b0_0_3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9" name="Google Shape;309;g127e0ef80b0_0_3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0" name="Google Shape;310;g127e0ef80b0_0_3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1"/>
        <p:cNvGrpSpPr/>
        <p:nvPr/>
      </p:nvGrpSpPr>
      <p:grpSpPr>
        <a:xfrm>
          <a:off x="0" y="0"/>
          <a:ext cx="0" cy="0"/>
          <a:chOff x="0" y="0"/>
          <a:chExt cx="0" cy="0"/>
        </a:xfrm>
      </p:grpSpPr>
      <p:sp>
        <p:nvSpPr>
          <p:cNvPr id="312" name="Google Shape;312;g127e0ef80b0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g127e0ef80b0_0_3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4" name="Google Shape;314;g127e0ef80b0_0_3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5" name="Google Shape;315;g127e0ef80b0_0_3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g127e0ef80b0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g127e0ef80b0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8"/>
        <p:cNvGrpSpPr/>
        <p:nvPr/>
      </p:nvGrpSpPr>
      <p:grpSpPr>
        <a:xfrm>
          <a:off x="0" y="0"/>
          <a:ext cx="0" cy="0"/>
          <a:chOff x="0" y="0"/>
          <a:chExt cx="0" cy="0"/>
        </a:xfrm>
      </p:grpSpPr>
      <p:sp>
        <p:nvSpPr>
          <p:cNvPr id="319" name="Google Shape;319;g127e0ef80b0_0_3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g127e0ef80b0_0_3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21" name="Google Shape;321;g127e0ef80b0_0_3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2" name="Google Shape;322;g127e0ef80b0_0_3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23" name="Google Shape;323;g127e0ef80b0_0_3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4" name="Google Shape;324;g127e0ef80b0_0_3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g127e0ef80b0_0_3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6" name="Google Shape;326;g127e0ef80b0_0_3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7"/>
        <p:cNvGrpSpPr/>
        <p:nvPr/>
      </p:nvGrpSpPr>
      <p:grpSpPr>
        <a:xfrm>
          <a:off x="0" y="0"/>
          <a:ext cx="0" cy="0"/>
          <a:chOff x="0" y="0"/>
          <a:chExt cx="0" cy="0"/>
        </a:xfrm>
      </p:grpSpPr>
      <p:sp>
        <p:nvSpPr>
          <p:cNvPr id="328" name="Google Shape;328;g127e0ef80b0_0_3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9" name="Google Shape;329;g127e0ef80b0_0_3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g127e0ef80b0_0_3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1" name="Google Shape;331;g127e0ef80b0_0_3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2"/>
        <p:cNvGrpSpPr/>
        <p:nvPr/>
      </p:nvGrpSpPr>
      <p:grpSpPr>
        <a:xfrm>
          <a:off x="0" y="0"/>
          <a:ext cx="0" cy="0"/>
          <a:chOff x="0" y="0"/>
          <a:chExt cx="0" cy="0"/>
        </a:xfrm>
      </p:grpSpPr>
      <p:sp>
        <p:nvSpPr>
          <p:cNvPr id="333" name="Google Shape;333;g127e0ef80b0_0_3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4" name="Google Shape;334;g127e0ef80b0_0_33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35" name="Google Shape;335;g127e0ef80b0_0_33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36" name="Google Shape;336;g127e0ef80b0_0_3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7" name="Google Shape;337;g127e0ef80b0_0_3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8" name="Google Shape;338;g127e0ef80b0_0_3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9"/>
        <p:cNvGrpSpPr/>
        <p:nvPr/>
      </p:nvGrpSpPr>
      <p:grpSpPr>
        <a:xfrm>
          <a:off x="0" y="0"/>
          <a:ext cx="0" cy="0"/>
          <a:chOff x="0" y="0"/>
          <a:chExt cx="0" cy="0"/>
        </a:xfrm>
      </p:grpSpPr>
      <p:sp>
        <p:nvSpPr>
          <p:cNvPr id="340" name="Google Shape;340;g127e0ef80b0_0_3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g127e0ef80b0_0_339"/>
          <p:cNvSpPr>
            <a:spLocks noGrp="1"/>
          </p:cNvSpPr>
          <p:nvPr>
            <p:ph type="pic" idx="2"/>
          </p:nvPr>
        </p:nvSpPr>
        <p:spPr>
          <a:xfrm>
            <a:off x="5183188" y="987425"/>
            <a:ext cx="6172200" cy="4873500"/>
          </a:xfrm>
          <a:prstGeom prst="rect">
            <a:avLst/>
          </a:prstGeom>
          <a:noFill/>
          <a:ln>
            <a:noFill/>
          </a:ln>
        </p:spPr>
      </p:sp>
      <p:sp>
        <p:nvSpPr>
          <p:cNvPr id="342" name="Google Shape;342;g127e0ef80b0_0_33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43" name="Google Shape;343;g127e0ef80b0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4" name="Google Shape;344;g127e0ef80b0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5" name="Google Shape;345;g127e0ef80b0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6"/>
        <p:cNvGrpSpPr/>
        <p:nvPr/>
      </p:nvGrpSpPr>
      <p:grpSpPr>
        <a:xfrm>
          <a:off x="0" y="0"/>
          <a:ext cx="0" cy="0"/>
          <a:chOff x="0" y="0"/>
          <a:chExt cx="0" cy="0"/>
        </a:xfrm>
      </p:grpSpPr>
      <p:sp>
        <p:nvSpPr>
          <p:cNvPr id="347" name="Google Shape;347;g127e0ef80b0_0_3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8" name="Google Shape;348;g127e0ef80b0_0_34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9" name="Google Shape;349;g127e0ef80b0_0_3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0" name="Google Shape;350;g127e0ef80b0_0_3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1" name="Google Shape;351;g127e0ef80b0_0_3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2"/>
        <p:cNvGrpSpPr/>
        <p:nvPr/>
      </p:nvGrpSpPr>
      <p:grpSpPr>
        <a:xfrm>
          <a:off x="0" y="0"/>
          <a:ext cx="0" cy="0"/>
          <a:chOff x="0" y="0"/>
          <a:chExt cx="0" cy="0"/>
        </a:xfrm>
      </p:grpSpPr>
      <p:sp>
        <p:nvSpPr>
          <p:cNvPr id="353" name="Google Shape;353;g127e0ef80b0_0_35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4" name="Google Shape;354;g127e0ef80b0_0_35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5" name="Google Shape;355;g127e0ef80b0_0_3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g127e0ef80b0_0_3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7" name="Google Shape;357;g127e0ef80b0_0_3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54-1DFB-6341-93F1-19D62B400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637A81-D79B-8A4D-A935-2ECE4F1B6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56E81-3045-7F44-BC00-77100E21BF11}"/>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BA775A74-B30E-1944-BCD7-989F1C0E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04A4A-0D52-A54C-A33A-8C5F664D2FBA}"/>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954404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C6D1-F383-B447-AEB0-178F32A07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50D57-AB55-E34F-9E31-D8EC36DDBE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4B9CC-5560-C346-BA98-84F5F650E3C0}"/>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F3F33E8A-EBE7-8B4E-BC82-3E9033084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80703-A89A-C147-977C-117A034F057E}"/>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358795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9867-CC7A-AA4E-AB4B-BBB5B5A63C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200A03-9590-614B-80D2-EE6C37FDC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2256AA-941E-E54D-840C-4AA50BEFE91D}"/>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04288057-8D3F-BD4D-9AB3-A74A4E9F6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ECC00-4404-214C-9E71-88E13C578AE1}"/>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310602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4453-8C99-B844-AA8B-575295F29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8F91D-561A-C14C-91C4-1CE4419C2D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D505B-FB85-384F-A8F3-FE042041E1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FD35F-8168-B54C-80D3-5C828BE9B80B}"/>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6" name="Footer Placeholder 5">
            <a:extLst>
              <a:ext uri="{FF2B5EF4-FFF2-40B4-BE49-F238E27FC236}">
                <a16:creationId xmlns:a16="http://schemas.microsoft.com/office/drawing/2014/main" id="{47E8AA54-54A1-AD4A-851A-32FB769D2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252F0-8C8C-6C44-ACD8-A3EB2240CCB7}"/>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242527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312B-E3DC-AE49-AB00-24C3466CC8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19DCE-C347-4F48-B5D5-EF7598270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139628-1FB9-B44D-B720-645D6D42E9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23D23-A8A5-2842-AFDE-5488BBC18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0027FF-A072-C443-BAF7-4E669084F0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04D43C-571A-1148-8DE3-514609C52374}"/>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8" name="Footer Placeholder 7">
            <a:extLst>
              <a:ext uri="{FF2B5EF4-FFF2-40B4-BE49-F238E27FC236}">
                <a16:creationId xmlns:a16="http://schemas.microsoft.com/office/drawing/2014/main" id="{9F0D6AF0-C51D-9649-B2F7-5CE4A02BF7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D7EB8-ECE7-BC41-858C-D78F7C0894A5}"/>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3858273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CCF4-3453-6848-A1C1-2536A7EA3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26BD54-222E-704C-BAA1-826AEEAA7968}"/>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4" name="Footer Placeholder 3">
            <a:extLst>
              <a:ext uri="{FF2B5EF4-FFF2-40B4-BE49-F238E27FC236}">
                <a16:creationId xmlns:a16="http://schemas.microsoft.com/office/drawing/2014/main" id="{8AD373DB-07AD-6C43-8A11-9FDDF18FE5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DE26A4-372F-2845-973A-1A920F51B809}"/>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858978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1A4DE-9910-A943-AEB7-3DBF3899FA42}"/>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3" name="Footer Placeholder 2">
            <a:extLst>
              <a:ext uri="{FF2B5EF4-FFF2-40B4-BE49-F238E27FC236}">
                <a16:creationId xmlns:a16="http://schemas.microsoft.com/office/drawing/2014/main" id="{040BBF65-A445-B74A-9B0A-68F6DFFB9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BE8FF2-D13F-A54F-B955-483BEAEF3A5C}"/>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633949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C85F-83B4-DE4A-856A-AAC6D1909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C54C4F-05D8-B74F-B702-B551853A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77061-0154-774B-AAFC-FF51F7F55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C9A4E8-B1E4-334A-B78F-71CCB92E2AE4}"/>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6" name="Footer Placeholder 5">
            <a:extLst>
              <a:ext uri="{FF2B5EF4-FFF2-40B4-BE49-F238E27FC236}">
                <a16:creationId xmlns:a16="http://schemas.microsoft.com/office/drawing/2014/main" id="{3095C689-FDE9-174A-8204-CA392A694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E2761-230D-A347-BBFC-13C4050E81F8}"/>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591577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4E9D-64D2-474E-87EC-EC2398941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872F6E-579E-0847-BC9A-FCB67F417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8E7E0-1AC6-9442-92B5-45E9F9918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2904AD-1FA0-7B48-87E4-5FE77AF9551A}"/>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6" name="Footer Placeholder 5">
            <a:extLst>
              <a:ext uri="{FF2B5EF4-FFF2-40B4-BE49-F238E27FC236}">
                <a16:creationId xmlns:a16="http://schemas.microsoft.com/office/drawing/2014/main" id="{69BF320B-6153-9045-A899-6D95C9D12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203BF-4700-9944-85FF-5D74767AF85A}"/>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814379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F171-13B5-0C4F-853D-32194BD7C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91DA3A-CED6-2F46-A67E-5E0306DB2B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FB156-9196-0240-BF2E-D16D48240428}"/>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6131D0B3-0B79-0D41-BDD6-AD450BFDC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14129-38C8-7C4E-B4A3-6DD902DD9939}"/>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856327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A0C69-5858-6C45-B26B-F3AD3E615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CD2F82-16E0-CF48-B1A6-20F4FD52D5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F0EC-61A7-6D46-B352-A116D49F6DB1}"/>
              </a:ext>
            </a:extLst>
          </p:cNvPr>
          <p:cNvSpPr>
            <a:spLocks noGrp="1"/>
          </p:cNvSpPr>
          <p:nvPr>
            <p:ph type="dt" sz="half" idx="10"/>
          </p:nvPr>
        </p:nvSpPr>
        <p:spPr/>
        <p:txBody>
          <a:body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0821180E-33F3-D949-86B5-2B389A218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48AAB-F7BA-4A4B-A3C7-AAED8F43FDEC}"/>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929753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5" name="Google Shape;165;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40" name="Google Shape;240;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241" name="Google Shape;241;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2"/>
              </a:buClr>
              <a:buSzPts val="1333"/>
              <a:buFont typeface="Arial"/>
              <a:buNone/>
              <a:defRPr sz="1333" b="0" i="0" u="none" strike="noStrike" cap="none">
                <a:solidFill>
                  <a:schemeClr val="dk2"/>
                </a:solidFill>
                <a:latin typeface="Arial"/>
                <a:ea typeface="Arial"/>
                <a:cs typeface="Arial"/>
                <a:sym typeface="Arial"/>
              </a:defRPr>
            </a:lvl1pPr>
            <a:lvl2pPr marL="0" marR="0" lvl="1" indent="0" algn="r" rtl="0">
              <a:buClr>
                <a:schemeClr val="dk2"/>
              </a:buClr>
              <a:buSzPts val="1333"/>
              <a:buFont typeface="Arial"/>
              <a:buNone/>
              <a:defRPr sz="1333" b="0" i="0" u="none" strike="noStrike" cap="none">
                <a:solidFill>
                  <a:schemeClr val="dk2"/>
                </a:solidFill>
                <a:latin typeface="Arial"/>
                <a:ea typeface="Arial"/>
                <a:cs typeface="Arial"/>
                <a:sym typeface="Arial"/>
              </a:defRPr>
            </a:lvl2pPr>
            <a:lvl3pPr marL="0" marR="0" lvl="2" indent="0" algn="r" rtl="0">
              <a:buClr>
                <a:schemeClr val="dk2"/>
              </a:buClr>
              <a:buSzPts val="1333"/>
              <a:buFont typeface="Arial"/>
              <a:buNone/>
              <a:defRPr sz="1333" b="0" i="0" u="none" strike="noStrike" cap="none">
                <a:solidFill>
                  <a:schemeClr val="dk2"/>
                </a:solidFill>
                <a:latin typeface="Arial"/>
                <a:ea typeface="Arial"/>
                <a:cs typeface="Arial"/>
                <a:sym typeface="Arial"/>
              </a:defRPr>
            </a:lvl3pPr>
            <a:lvl4pPr marL="0" marR="0" lvl="3" indent="0" algn="r" rtl="0">
              <a:buClr>
                <a:schemeClr val="dk2"/>
              </a:buClr>
              <a:buSzPts val="1333"/>
              <a:buFont typeface="Arial"/>
              <a:buNone/>
              <a:defRPr sz="1333" b="0" i="0" u="none" strike="noStrike" cap="none">
                <a:solidFill>
                  <a:schemeClr val="dk2"/>
                </a:solidFill>
                <a:latin typeface="Arial"/>
                <a:ea typeface="Arial"/>
                <a:cs typeface="Arial"/>
                <a:sym typeface="Arial"/>
              </a:defRPr>
            </a:lvl4pPr>
            <a:lvl5pPr marL="0" marR="0" lvl="4" indent="0" algn="r" rtl="0">
              <a:buClr>
                <a:schemeClr val="dk2"/>
              </a:buClr>
              <a:buSzPts val="1333"/>
              <a:buFont typeface="Arial"/>
              <a:buNone/>
              <a:defRPr sz="1333" b="0" i="0" u="none" strike="noStrike" cap="none">
                <a:solidFill>
                  <a:schemeClr val="dk2"/>
                </a:solidFill>
                <a:latin typeface="Arial"/>
                <a:ea typeface="Arial"/>
                <a:cs typeface="Arial"/>
                <a:sym typeface="Arial"/>
              </a:defRPr>
            </a:lvl5pPr>
            <a:lvl6pPr marL="0" marR="0" lvl="5" indent="0" algn="r" rtl="0">
              <a:buClr>
                <a:schemeClr val="dk2"/>
              </a:buClr>
              <a:buSzPts val="1333"/>
              <a:buFont typeface="Arial"/>
              <a:buNone/>
              <a:defRPr sz="1333" b="0" i="0" u="none" strike="noStrike" cap="none">
                <a:solidFill>
                  <a:schemeClr val="dk2"/>
                </a:solidFill>
                <a:latin typeface="Arial"/>
                <a:ea typeface="Arial"/>
                <a:cs typeface="Arial"/>
                <a:sym typeface="Arial"/>
              </a:defRPr>
            </a:lvl6pPr>
            <a:lvl7pPr marL="0" marR="0" lvl="6" indent="0" algn="r" rtl="0">
              <a:buClr>
                <a:schemeClr val="dk2"/>
              </a:buClr>
              <a:buSzPts val="1333"/>
              <a:buFont typeface="Arial"/>
              <a:buNone/>
              <a:defRPr sz="1333" b="0" i="0" u="none" strike="noStrike" cap="none">
                <a:solidFill>
                  <a:schemeClr val="dk2"/>
                </a:solidFill>
                <a:latin typeface="Arial"/>
                <a:ea typeface="Arial"/>
                <a:cs typeface="Arial"/>
                <a:sym typeface="Arial"/>
              </a:defRPr>
            </a:lvl7pPr>
            <a:lvl8pPr marL="0" marR="0" lvl="7" indent="0" algn="r" rtl="0">
              <a:buClr>
                <a:schemeClr val="dk2"/>
              </a:buClr>
              <a:buSzPts val="1333"/>
              <a:buFont typeface="Arial"/>
              <a:buNone/>
              <a:defRPr sz="1333" b="0" i="0" u="none" strike="noStrike" cap="none">
                <a:solidFill>
                  <a:schemeClr val="dk2"/>
                </a:solidFill>
                <a:latin typeface="Arial"/>
                <a:ea typeface="Arial"/>
                <a:cs typeface="Arial"/>
                <a:sym typeface="Arial"/>
              </a:defRPr>
            </a:lvl8pPr>
            <a:lvl9pPr marL="0" marR="0" lvl="8" indent="0" algn="r" rtl="0">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g127e0ef80b0_0_2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5" name="Google Shape;285;g127e0ef80b0_0_2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6" name="Google Shape;286;g127e0ef80b0_0_2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g127e0ef80b0_0_2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g127e0ef80b0_0_2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0A1F4-B32E-094F-A150-1B2C401C0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3D757-A63D-954B-B3FA-D9D49E633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6D19-B12B-A147-AA8A-21DE358C5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D3284-6954-D44E-95E0-0BB598FFB358}" type="datetimeFigureOut">
              <a:rPr lang="en-US" smtClean="0"/>
              <a:t>5/10/22</a:t>
            </a:fld>
            <a:endParaRPr lang="en-US"/>
          </a:p>
        </p:txBody>
      </p:sp>
      <p:sp>
        <p:nvSpPr>
          <p:cNvPr id="5" name="Footer Placeholder 4">
            <a:extLst>
              <a:ext uri="{FF2B5EF4-FFF2-40B4-BE49-F238E27FC236}">
                <a16:creationId xmlns:a16="http://schemas.microsoft.com/office/drawing/2014/main" id="{50DED62F-9D6A-5A4E-8020-1530EEF450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6BF70-A3ED-B948-B798-2A880A1B3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B3550-EE02-A742-AFB9-64833C53B370}" type="slidenum">
              <a:rPr lang="en-US" smtClean="0"/>
              <a:t>‹#›</a:t>
            </a:fld>
            <a:endParaRPr lang="en-US"/>
          </a:p>
        </p:txBody>
      </p:sp>
    </p:spTree>
    <p:extLst>
      <p:ext uri="{BB962C8B-B14F-4D97-AF65-F5344CB8AC3E}">
        <p14:creationId xmlns:p14="http://schemas.microsoft.com/office/powerpoint/2010/main" val="163104712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
          <p:cNvPicPr preferRelativeResize="0"/>
          <p:nvPr/>
        </p:nvPicPr>
        <p:blipFill rotWithShape="1">
          <a:blip r:embed="rId3">
            <a:alphaModFix/>
          </a:blip>
          <a:srcRect b="25000"/>
          <a:stretch/>
        </p:blipFill>
        <p:spPr>
          <a:xfrm>
            <a:off x="-2" y="-2"/>
            <a:ext cx="12192001" cy="6858001"/>
          </a:xfrm>
          <a:prstGeom prst="rect">
            <a:avLst/>
          </a:prstGeom>
          <a:noFill/>
          <a:ln>
            <a:noFill/>
          </a:ln>
        </p:spPr>
      </p:pic>
      <p:sp>
        <p:nvSpPr>
          <p:cNvPr id="364" name="Google Shape;364;p1"/>
          <p:cNvSpPr txBox="1"/>
          <p:nvPr/>
        </p:nvSpPr>
        <p:spPr>
          <a:xfrm>
            <a:off x="-1" y="1"/>
            <a:ext cx="12192000"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dk1"/>
                </a:solidFill>
                <a:latin typeface="Calibri"/>
                <a:ea typeface="Calibri"/>
                <a:cs typeface="Calibri"/>
                <a:sym typeface="Calibri"/>
              </a:rPr>
              <a:t>Vegetation Dynamics </a:t>
            </a:r>
            <a:r>
              <a:rPr lang="en-US" sz="4000" b="0" i="0" u="none" strike="noStrike" cap="none">
                <a:solidFill>
                  <a:schemeClr val="dk1"/>
                </a:solidFill>
                <a:latin typeface="Calibri"/>
                <a:ea typeface="Calibri"/>
                <a:cs typeface="Calibri"/>
                <a:sym typeface="Calibri"/>
              </a:rPr>
              <a:t>&amp; Distribution </a:t>
            </a:r>
            <a:r>
              <a:rPr lang="en-US" sz="4000" b="0" i="0" u="none" strike="noStrike" cap="none" dirty="0">
                <a:solidFill>
                  <a:schemeClr val="dk1"/>
                </a:solidFill>
                <a:latin typeface="Calibri"/>
                <a:ea typeface="Calibri"/>
                <a:cs typeface="Calibri"/>
                <a:sym typeface="Calibri"/>
              </a:rPr>
              <a:t>Working Group </a:t>
            </a:r>
            <a:r>
              <a:rPr lang="en-US" sz="4000" dirty="0">
                <a:solidFill>
                  <a:schemeClr val="dk1"/>
                </a:solidFill>
                <a:latin typeface="Calibri"/>
                <a:ea typeface="Calibri"/>
                <a:cs typeface="Calibri"/>
                <a:sym typeface="Calibri"/>
              </a:rPr>
              <a:t>U</a:t>
            </a:r>
            <a:r>
              <a:rPr lang="en-US" sz="4000" b="0" i="0" u="none" strike="noStrike" cap="none" dirty="0">
                <a:solidFill>
                  <a:schemeClr val="dk1"/>
                </a:solidFill>
                <a:latin typeface="Calibri"/>
                <a:ea typeface="Calibri"/>
                <a:cs typeface="Calibri"/>
                <a:sym typeface="Calibri"/>
              </a:rPr>
              <a:t>pdates</a:t>
            </a:r>
            <a:endParaRPr dirty="0"/>
          </a:p>
          <a:p>
            <a:pPr marL="0" marR="0" lvl="0" indent="0" algn="ctr" rtl="0">
              <a:spcBef>
                <a:spcPts val="400"/>
              </a:spcBef>
              <a:spcAft>
                <a:spcPts val="0"/>
              </a:spcAft>
              <a:buNone/>
            </a:pPr>
            <a:r>
              <a:rPr lang="en-US" sz="2600" b="0" i="0" u="none" strike="noStrike" cap="none" dirty="0" err="1">
                <a:solidFill>
                  <a:schemeClr val="dk1"/>
                </a:solidFill>
                <a:latin typeface="Calibri"/>
                <a:ea typeface="Calibri"/>
                <a:cs typeface="Calibri"/>
                <a:sym typeface="Calibri"/>
              </a:rPr>
              <a:t>ABoVE</a:t>
            </a:r>
            <a:r>
              <a:rPr lang="en-US" sz="2600" b="0" i="0" u="none" strike="noStrike" cap="none" dirty="0">
                <a:solidFill>
                  <a:schemeClr val="dk1"/>
                </a:solidFill>
                <a:latin typeface="Calibri"/>
                <a:ea typeface="Calibri"/>
                <a:cs typeface="Calibri"/>
                <a:sym typeface="Calibri"/>
              </a:rPr>
              <a:t> Science Team Meeting 8</a:t>
            </a:r>
            <a:endParaRPr dirty="0"/>
          </a:p>
          <a:p>
            <a:pPr marL="0" marR="0" lvl="0" indent="0" algn="ctr" rtl="0">
              <a:spcBef>
                <a:spcPts val="400"/>
              </a:spcBef>
              <a:spcAft>
                <a:spcPts val="0"/>
              </a:spcAft>
              <a:buNone/>
            </a:pPr>
            <a:r>
              <a:rPr lang="en-US" sz="2600" b="0" i="0" u="none" strike="noStrike" cap="none" dirty="0">
                <a:solidFill>
                  <a:schemeClr val="dk1"/>
                </a:solidFill>
                <a:latin typeface="Calibri"/>
                <a:ea typeface="Calibri"/>
                <a:cs typeface="Calibri"/>
                <a:sym typeface="Calibri"/>
              </a:rPr>
              <a:t>May 10, 2022</a:t>
            </a:r>
            <a:endParaRPr dirty="0"/>
          </a:p>
          <a:p>
            <a:pPr marL="0" marR="0" lvl="0" indent="0" algn="ctr" rtl="0">
              <a:spcBef>
                <a:spcPts val="400"/>
              </a:spcBef>
              <a:spcAft>
                <a:spcPts val="0"/>
              </a:spcAft>
              <a:buNone/>
            </a:pPr>
            <a:r>
              <a:rPr lang="en-US" sz="2600" b="0" i="0" u="none" strike="noStrike" cap="none" dirty="0">
                <a:solidFill>
                  <a:schemeClr val="dk1"/>
                </a:solidFill>
                <a:latin typeface="Calibri"/>
                <a:ea typeface="Calibri"/>
                <a:cs typeface="Calibri"/>
                <a:sym typeface="Calibri"/>
              </a:rPr>
              <a:t>Brendan Rogers &amp; Howie Epstein</a:t>
            </a:r>
            <a:endParaRPr dirty="0"/>
          </a:p>
        </p:txBody>
      </p:sp>
      <p:pic>
        <p:nvPicPr>
          <p:cNvPr id="365" name="Google Shape;365;p1"/>
          <p:cNvPicPr preferRelativeResize="0"/>
          <p:nvPr/>
        </p:nvPicPr>
        <p:blipFill rotWithShape="1">
          <a:blip r:embed="rId4">
            <a:alphaModFix/>
          </a:blip>
          <a:srcRect b="11023"/>
          <a:stretch/>
        </p:blipFill>
        <p:spPr>
          <a:xfrm>
            <a:off x="-3" y="5832983"/>
            <a:ext cx="3149600" cy="10250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Google Shape;435;p8"/>
          <p:cNvGrpSpPr/>
          <p:nvPr/>
        </p:nvGrpSpPr>
        <p:grpSpPr>
          <a:xfrm>
            <a:off x="7668949" y="2254097"/>
            <a:ext cx="4639469" cy="3540474"/>
            <a:chOff x="3667359" y="1793628"/>
            <a:chExt cx="5466785" cy="4376057"/>
          </a:xfrm>
        </p:grpSpPr>
        <p:pic>
          <p:nvPicPr>
            <p:cNvPr id="436" name="Google Shape;436;p8"/>
            <p:cNvPicPr preferRelativeResize="0"/>
            <p:nvPr/>
          </p:nvPicPr>
          <p:blipFill rotWithShape="1">
            <a:blip r:embed="rId3">
              <a:alphaModFix/>
            </a:blip>
            <a:srcRect/>
            <a:stretch/>
          </p:blipFill>
          <p:spPr>
            <a:xfrm>
              <a:off x="3667359" y="1793628"/>
              <a:ext cx="5466785" cy="4376057"/>
            </a:xfrm>
            <a:prstGeom prst="rect">
              <a:avLst/>
            </a:prstGeom>
            <a:noFill/>
            <a:ln>
              <a:noFill/>
            </a:ln>
          </p:spPr>
        </p:pic>
        <p:sp>
          <p:nvSpPr>
            <p:cNvPr id="437" name="Google Shape;437;p8"/>
            <p:cNvSpPr txBox="1"/>
            <p:nvPr/>
          </p:nvSpPr>
          <p:spPr>
            <a:xfrm rot="183816">
              <a:off x="4125069" y="3114278"/>
              <a:ext cx="768699" cy="387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2015</a:t>
              </a:r>
              <a:endParaRPr/>
            </a:p>
          </p:txBody>
        </p:sp>
        <p:sp>
          <p:nvSpPr>
            <p:cNvPr id="438" name="Google Shape;438;p8"/>
            <p:cNvSpPr txBox="1"/>
            <p:nvPr/>
          </p:nvSpPr>
          <p:spPr>
            <a:xfrm rot="292081">
              <a:off x="4155562" y="4075718"/>
              <a:ext cx="768699" cy="387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2005</a:t>
              </a:r>
              <a:endParaRPr/>
            </a:p>
          </p:txBody>
        </p:sp>
        <p:sp>
          <p:nvSpPr>
            <p:cNvPr id="439" name="Google Shape;439;p8"/>
            <p:cNvSpPr txBox="1"/>
            <p:nvPr/>
          </p:nvSpPr>
          <p:spPr>
            <a:xfrm rot="329387">
              <a:off x="4131652" y="3609469"/>
              <a:ext cx="768699" cy="387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2010</a:t>
              </a:r>
              <a:endParaRPr/>
            </a:p>
          </p:txBody>
        </p:sp>
        <p:sp>
          <p:nvSpPr>
            <p:cNvPr id="440" name="Google Shape;440;p8"/>
            <p:cNvSpPr txBox="1"/>
            <p:nvPr/>
          </p:nvSpPr>
          <p:spPr>
            <a:xfrm rot="452867">
              <a:off x="4148921" y="4543156"/>
              <a:ext cx="768699" cy="387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2000</a:t>
              </a:r>
              <a:endParaRPr/>
            </a:p>
          </p:txBody>
        </p:sp>
        <p:sp>
          <p:nvSpPr>
            <p:cNvPr id="441" name="Google Shape;441;p8"/>
            <p:cNvSpPr txBox="1"/>
            <p:nvPr/>
          </p:nvSpPr>
          <p:spPr>
            <a:xfrm rot="522066">
              <a:off x="4143160" y="4968331"/>
              <a:ext cx="768699" cy="387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1992</a:t>
              </a:r>
              <a:endParaRPr/>
            </a:p>
          </p:txBody>
        </p:sp>
      </p:grpSp>
      <p:sp>
        <p:nvSpPr>
          <p:cNvPr id="442" name="Google Shape;442;p8"/>
          <p:cNvSpPr txBox="1"/>
          <p:nvPr/>
        </p:nvSpPr>
        <p:spPr>
          <a:xfrm>
            <a:off x="0" y="-23070"/>
            <a:ext cx="1219199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Mappping deciduous fraction time and its impact on albedo</a:t>
            </a:r>
            <a:endParaRPr sz="2400" b="0" i="0" u="none" strike="noStrike" cap="none">
              <a:solidFill>
                <a:srgbClr val="000000"/>
              </a:solidFill>
              <a:latin typeface="Times New Roman"/>
              <a:ea typeface="Times New Roman"/>
              <a:cs typeface="Times New Roman"/>
              <a:sym typeface="Times New Roman"/>
            </a:endParaRPr>
          </a:p>
        </p:txBody>
      </p:sp>
      <p:grpSp>
        <p:nvGrpSpPr>
          <p:cNvPr id="443" name="Google Shape;443;p8"/>
          <p:cNvGrpSpPr/>
          <p:nvPr/>
        </p:nvGrpSpPr>
        <p:grpSpPr>
          <a:xfrm>
            <a:off x="3908169" y="1286045"/>
            <a:ext cx="3298641" cy="4808194"/>
            <a:chOff x="3332336" y="284943"/>
            <a:chExt cx="3298641" cy="4808194"/>
          </a:xfrm>
        </p:grpSpPr>
        <p:sp>
          <p:nvSpPr>
            <p:cNvPr id="444" name="Google Shape;444;p8"/>
            <p:cNvSpPr/>
            <p:nvPr/>
          </p:nvSpPr>
          <p:spPr>
            <a:xfrm>
              <a:off x="3400988" y="284943"/>
              <a:ext cx="3229989" cy="4808194"/>
            </a:xfrm>
            <a:prstGeom prst="roundRect">
              <a:avLst>
                <a:gd name="adj" fmla="val 2962"/>
              </a:avLst>
            </a:prstGeom>
            <a:gradFill>
              <a:gsLst>
                <a:gs pos="0">
                  <a:srgbClr val="F5F7FC"/>
                </a:gs>
                <a:gs pos="100000">
                  <a:schemeClr val="lt1"/>
                </a:gs>
              </a:gsLst>
              <a:path path="circle">
                <a:fillToRect l="50000" t="50000" r="50000" b="50000"/>
              </a:path>
              <a:tileRect/>
            </a:gra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5" name="Google Shape;445;p8"/>
            <p:cNvPicPr preferRelativeResize="0"/>
            <p:nvPr/>
          </p:nvPicPr>
          <p:blipFill rotWithShape="1">
            <a:blip r:embed="rId4">
              <a:alphaModFix/>
            </a:blip>
            <a:srcRect/>
            <a:stretch/>
          </p:blipFill>
          <p:spPr>
            <a:xfrm>
              <a:off x="3684623" y="329915"/>
              <a:ext cx="2856106" cy="2362624"/>
            </a:xfrm>
            <a:prstGeom prst="rect">
              <a:avLst/>
            </a:prstGeom>
            <a:noFill/>
            <a:ln>
              <a:noFill/>
            </a:ln>
          </p:spPr>
        </p:pic>
        <p:pic>
          <p:nvPicPr>
            <p:cNvPr id="446" name="Google Shape;446;p8"/>
            <p:cNvPicPr preferRelativeResize="0"/>
            <p:nvPr/>
          </p:nvPicPr>
          <p:blipFill rotWithShape="1">
            <a:blip r:embed="rId5">
              <a:alphaModFix/>
            </a:blip>
            <a:srcRect/>
            <a:stretch/>
          </p:blipFill>
          <p:spPr>
            <a:xfrm>
              <a:off x="3690251" y="2692539"/>
              <a:ext cx="2850479" cy="2362624"/>
            </a:xfrm>
            <a:prstGeom prst="rect">
              <a:avLst/>
            </a:prstGeom>
            <a:noFill/>
            <a:ln>
              <a:noFill/>
            </a:ln>
          </p:spPr>
        </p:pic>
        <p:sp>
          <p:nvSpPr>
            <p:cNvPr id="447" name="Google Shape;447;p8"/>
            <p:cNvSpPr txBox="1"/>
            <p:nvPr/>
          </p:nvSpPr>
          <p:spPr>
            <a:xfrm>
              <a:off x="5417604" y="2384980"/>
              <a:ext cx="112312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Times New Roman"/>
                <a:buNone/>
              </a:pPr>
              <a:r>
                <a:rPr lang="en-US" sz="1100" b="0" i="1" u="none" strike="noStrike" cap="none">
                  <a:solidFill>
                    <a:srgbClr val="000000"/>
                  </a:solidFill>
                  <a:latin typeface="Times New Roman"/>
                  <a:ea typeface="Times New Roman"/>
                  <a:cs typeface="Times New Roman"/>
                  <a:sym typeface="Times New Roman"/>
                </a:rPr>
                <a:t>Fort Greely, AK</a:t>
              </a:r>
              <a:endParaRPr/>
            </a:p>
          </p:txBody>
        </p:sp>
        <p:grpSp>
          <p:nvGrpSpPr>
            <p:cNvPr id="448" name="Google Shape;448;p8"/>
            <p:cNvGrpSpPr/>
            <p:nvPr/>
          </p:nvGrpSpPr>
          <p:grpSpPr>
            <a:xfrm rot="2749124">
              <a:off x="4036612" y="344166"/>
              <a:ext cx="140792" cy="250632"/>
              <a:chOff x="3675188" y="878379"/>
              <a:chExt cx="607860" cy="654697"/>
            </a:xfrm>
          </p:grpSpPr>
          <p:sp>
            <p:nvSpPr>
              <p:cNvPr id="449" name="Google Shape;449;p8"/>
              <p:cNvSpPr/>
              <p:nvPr/>
            </p:nvSpPr>
            <p:spPr>
              <a:xfrm>
                <a:off x="3984663" y="878379"/>
                <a:ext cx="298385" cy="234376"/>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endParaRPr sz="500" b="0" i="0" u="none" strike="noStrike" cap="none">
                  <a:solidFill>
                    <a:srgbClr val="FFFFFF"/>
                  </a:solidFill>
                  <a:latin typeface="Calibri"/>
                  <a:ea typeface="Calibri"/>
                  <a:cs typeface="Calibri"/>
                  <a:sym typeface="Calibri"/>
                </a:endParaRPr>
              </a:p>
            </p:txBody>
          </p:sp>
          <p:sp>
            <p:nvSpPr>
              <p:cNvPr id="450" name="Google Shape;450;p8"/>
              <p:cNvSpPr txBox="1"/>
              <p:nvPr/>
            </p:nvSpPr>
            <p:spPr>
              <a:xfrm>
                <a:off x="3675188" y="889902"/>
                <a:ext cx="544832" cy="643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Times New Roman"/>
                  <a:buNone/>
                </a:pPr>
                <a:r>
                  <a:rPr lang="en-US" sz="1000" b="1" i="0" u="none" strike="noStrike" cap="none">
                    <a:solidFill>
                      <a:srgbClr val="000000"/>
                    </a:solidFill>
                    <a:latin typeface="Times New Roman"/>
                    <a:ea typeface="Times New Roman"/>
                    <a:cs typeface="Times New Roman"/>
                    <a:sym typeface="Times New Roman"/>
                  </a:rPr>
                  <a:t>N</a:t>
                </a:r>
                <a:endParaRPr/>
              </a:p>
            </p:txBody>
          </p:sp>
        </p:grpSp>
        <p:sp>
          <p:nvSpPr>
            <p:cNvPr id="451" name="Google Shape;451;p8"/>
            <p:cNvSpPr txBox="1"/>
            <p:nvPr/>
          </p:nvSpPr>
          <p:spPr>
            <a:xfrm rot="-5400000">
              <a:off x="2518037" y="1333254"/>
              <a:ext cx="200423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Deciduous fraction</a:t>
              </a:r>
              <a:endParaRPr/>
            </a:p>
          </p:txBody>
        </p:sp>
        <p:sp>
          <p:nvSpPr>
            <p:cNvPr id="452" name="Google Shape;452;p8"/>
            <p:cNvSpPr txBox="1"/>
            <p:nvPr/>
          </p:nvSpPr>
          <p:spPr>
            <a:xfrm rot="-5400000">
              <a:off x="2990798" y="3619117"/>
              <a:ext cx="105871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Times New Roman"/>
                  <a:ea typeface="Times New Roman"/>
                  <a:cs typeface="Times New Roman"/>
                  <a:sym typeface="Times New Roman"/>
                </a:rPr>
                <a:t>Uncertainty</a:t>
              </a:r>
              <a:endParaRPr/>
            </a:p>
          </p:txBody>
        </p:sp>
        <p:sp>
          <p:nvSpPr>
            <p:cNvPr id="453" name="Google Shape;453;p8"/>
            <p:cNvSpPr txBox="1"/>
            <p:nvPr/>
          </p:nvSpPr>
          <p:spPr>
            <a:xfrm>
              <a:off x="3461340" y="2426611"/>
              <a:ext cx="4465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0</a:t>
              </a:r>
              <a:endParaRPr/>
            </a:p>
          </p:txBody>
        </p:sp>
        <p:sp>
          <p:nvSpPr>
            <p:cNvPr id="454" name="Google Shape;454;p8"/>
            <p:cNvSpPr txBox="1"/>
            <p:nvPr/>
          </p:nvSpPr>
          <p:spPr>
            <a:xfrm>
              <a:off x="3332336" y="295342"/>
              <a:ext cx="4465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100</a:t>
              </a:r>
              <a:endParaRPr/>
            </a:p>
          </p:txBody>
        </p:sp>
        <p:sp>
          <p:nvSpPr>
            <p:cNvPr id="455" name="Google Shape;455;p8"/>
            <p:cNvSpPr txBox="1"/>
            <p:nvPr/>
          </p:nvSpPr>
          <p:spPr>
            <a:xfrm>
              <a:off x="3464942" y="4800305"/>
              <a:ext cx="4465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0</a:t>
              </a:r>
              <a:endParaRPr/>
            </a:p>
          </p:txBody>
        </p:sp>
        <p:sp>
          <p:nvSpPr>
            <p:cNvPr id="456" name="Google Shape;456;p8"/>
            <p:cNvSpPr txBox="1"/>
            <p:nvPr/>
          </p:nvSpPr>
          <p:spPr>
            <a:xfrm>
              <a:off x="3404233" y="2652486"/>
              <a:ext cx="4465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45</a:t>
              </a:r>
              <a:endParaRPr/>
            </a:p>
          </p:txBody>
        </p:sp>
      </p:grpSp>
      <p:sp>
        <p:nvSpPr>
          <p:cNvPr id="457" name="Google Shape;457;p8"/>
          <p:cNvSpPr/>
          <p:nvPr/>
        </p:nvSpPr>
        <p:spPr>
          <a:xfrm rot="-8372003" flipH="1">
            <a:off x="9835636" y="2527911"/>
            <a:ext cx="83590" cy="69547"/>
          </a:xfrm>
          <a:custGeom>
            <a:avLst/>
            <a:gdLst/>
            <a:ahLst/>
            <a:cxnLst/>
            <a:rect l="l" t="t" r="r" b="b"/>
            <a:pathLst>
              <a:path w="10000" h="10000" extrusionOk="0">
                <a:moveTo>
                  <a:pt x="0" y="0"/>
                </a:moveTo>
                <a:lnTo>
                  <a:pt x="10000" y="0"/>
                </a:lnTo>
                <a:cubicBezTo>
                  <a:pt x="9982" y="3333"/>
                  <a:pt x="9964" y="6667"/>
                  <a:pt x="9946" y="10000"/>
                </a:cubicBezTo>
                <a:lnTo>
                  <a:pt x="4216" y="9634"/>
                </a:lnTo>
                <a:lnTo>
                  <a:pt x="0" y="0"/>
                </a:lnTo>
                <a:close/>
              </a:path>
            </a:pathLst>
          </a:custGeom>
          <a:noFill/>
          <a:ln w="222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8" name="Google Shape;458;p8"/>
          <p:cNvSpPr/>
          <p:nvPr/>
        </p:nvSpPr>
        <p:spPr>
          <a:xfrm>
            <a:off x="7305735" y="1518024"/>
            <a:ext cx="2552105" cy="1015698"/>
          </a:xfrm>
          <a:custGeom>
            <a:avLst/>
            <a:gdLst/>
            <a:ahLst/>
            <a:cxnLst/>
            <a:rect l="l" t="t" r="r" b="b"/>
            <a:pathLst>
              <a:path w="2458747" h="1175703" extrusionOk="0">
                <a:moveTo>
                  <a:pt x="0" y="282791"/>
                </a:moveTo>
                <a:lnTo>
                  <a:pt x="431647" y="0"/>
                </a:lnTo>
                <a:lnTo>
                  <a:pt x="431647" y="56335"/>
                </a:lnTo>
                <a:cubicBezTo>
                  <a:pt x="1446437" y="99182"/>
                  <a:pt x="1810564" y="517621"/>
                  <a:pt x="2458747" y="1151489"/>
                </a:cubicBezTo>
                <a:cubicBezTo>
                  <a:pt x="2416758" y="1170341"/>
                  <a:pt x="2452840" y="1146267"/>
                  <a:pt x="2389684" y="1175703"/>
                </a:cubicBezTo>
                <a:cubicBezTo>
                  <a:pt x="1873177" y="866768"/>
                  <a:pt x="1366706" y="235729"/>
                  <a:pt x="431647" y="509247"/>
                </a:cubicBezTo>
                <a:lnTo>
                  <a:pt x="431647" y="565582"/>
                </a:lnTo>
                <a:lnTo>
                  <a:pt x="0" y="282791"/>
                </a:lnTo>
                <a:close/>
              </a:path>
            </a:pathLst>
          </a:custGeom>
          <a:gradFill>
            <a:gsLst>
              <a:gs pos="0">
                <a:srgbClr val="F5F7FC">
                  <a:alpha val="50980"/>
                </a:srgbClr>
              </a:gs>
              <a:gs pos="100000">
                <a:srgbClr val="F7CAAC"/>
              </a:gs>
            </a:gsLst>
            <a:lin ang="5400000" scaled="0"/>
          </a:gradFill>
          <a:ln w="952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9" name="Google Shape;459;p8"/>
          <p:cNvSpPr txBox="1"/>
          <p:nvPr/>
        </p:nvSpPr>
        <p:spPr>
          <a:xfrm>
            <a:off x="6907971" y="6248425"/>
            <a:ext cx="52279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Massey et al. (in revision)</a:t>
            </a:r>
            <a:endParaRPr/>
          </a:p>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Goetz (TE 2014, 2018) and Rogers (CARBON 2016) projects</a:t>
            </a:r>
            <a:endParaRPr/>
          </a:p>
        </p:txBody>
      </p:sp>
      <p:grpSp>
        <p:nvGrpSpPr>
          <p:cNvPr id="460" name="Google Shape;460;p8"/>
          <p:cNvGrpSpPr/>
          <p:nvPr/>
        </p:nvGrpSpPr>
        <p:grpSpPr>
          <a:xfrm>
            <a:off x="195789" y="1486125"/>
            <a:ext cx="3516724" cy="4514286"/>
            <a:chOff x="100092" y="1673975"/>
            <a:chExt cx="3146745" cy="4039358"/>
          </a:xfrm>
        </p:grpSpPr>
        <p:pic>
          <p:nvPicPr>
            <p:cNvPr id="461" name="Google Shape;461;p8"/>
            <p:cNvPicPr preferRelativeResize="0"/>
            <p:nvPr/>
          </p:nvPicPr>
          <p:blipFill rotWithShape="1">
            <a:blip r:embed="rId6">
              <a:alphaModFix/>
            </a:blip>
            <a:srcRect/>
            <a:stretch/>
          </p:blipFill>
          <p:spPr>
            <a:xfrm>
              <a:off x="100092" y="1673975"/>
              <a:ext cx="3146745" cy="4039358"/>
            </a:xfrm>
            <a:prstGeom prst="rect">
              <a:avLst/>
            </a:prstGeom>
            <a:noFill/>
            <a:ln>
              <a:noFill/>
            </a:ln>
          </p:spPr>
        </p:pic>
        <p:sp>
          <p:nvSpPr>
            <p:cNvPr id="462" name="Google Shape;462;p8"/>
            <p:cNvSpPr/>
            <p:nvPr/>
          </p:nvSpPr>
          <p:spPr>
            <a:xfrm>
              <a:off x="648586" y="1673975"/>
              <a:ext cx="170121" cy="1867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3" name="Google Shape;463;p8"/>
            <p:cNvSpPr/>
            <p:nvPr/>
          </p:nvSpPr>
          <p:spPr>
            <a:xfrm>
              <a:off x="664075" y="3647612"/>
              <a:ext cx="170121" cy="1867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1276efc8148_0_94"/>
          <p:cNvSpPr/>
          <p:nvPr/>
        </p:nvSpPr>
        <p:spPr>
          <a:xfrm>
            <a:off x="179846" y="5157300"/>
            <a:ext cx="11858400" cy="17850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Compiled a database of ~20,000 forest inventory plots with repeat measurements from 13 agencies across Canada &amp; AK</a:t>
            </a:r>
            <a:endParaRPr/>
          </a:p>
          <a:p>
            <a:pPr marL="285750" marR="0" lvl="0" indent="-285750" algn="l" rtl="0">
              <a:spcBef>
                <a:spcPts val="6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Extreme gradient boosted regression to predict changes in biomass up to 30 years into the future</a:t>
            </a:r>
            <a:endParaRPr/>
          </a:p>
          <a:p>
            <a:pPr marL="285750" marR="0" lvl="0" indent="-285750" algn="l" rtl="0">
              <a:spcBef>
                <a:spcPts val="6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Models can predict biomass gain robustly 20 to 30 years into the future and non-disturbance loss (i.e., excluding fire, harvest) 5 to 15 years</a:t>
            </a:r>
            <a:endParaRPr/>
          </a:p>
          <a:p>
            <a:pPr marL="285750" marR="0" lvl="0" indent="-285750" algn="l" rtl="0">
              <a:spcBef>
                <a:spcPts val="600"/>
              </a:spcBef>
              <a:spcAft>
                <a:spcPts val="60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Biomass gains are expected across much of the continent, with the exception of mortality in southwestern Canada</a:t>
            </a:r>
            <a:endParaRPr/>
          </a:p>
        </p:txBody>
      </p:sp>
      <p:sp>
        <p:nvSpPr>
          <p:cNvPr id="469" name="Google Shape;469;g1276efc8148_0_94"/>
          <p:cNvSpPr txBox="1">
            <a:spLocks noGrp="1"/>
          </p:cNvSpPr>
          <p:nvPr>
            <p:ph type="sldNum" idx="12"/>
          </p:nvPr>
        </p:nvSpPr>
        <p:spPr>
          <a:xfrm>
            <a:off x="8382000" y="6466114"/>
            <a:ext cx="2133600" cy="47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a:t>11</a:t>
            </a:fld>
            <a:endParaRPr sz="1400"/>
          </a:p>
        </p:txBody>
      </p:sp>
      <p:grpSp>
        <p:nvGrpSpPr>
          <p:cNvPr id="470" name="Google Shape;470;g1276efc8148_0_94"/>
          <p:cNvGrpSpPr/>
          <p:nvPr/>
        </p:nvGrpSpPr>
        <p:grpSpPr>
          <a:xfrm>
            <a:off x="6096000" y="1209661"/>
            <a:ext cx="4488599" cy="3414802"/>
            <a:chOff x="4572000" y="1343629"/>
            <a:chExt cx="4488599" cy="3414802"/>
          </a:xfrm>
        </p:grpSpPr>
        <p:pic>
          <p:nvPicPr>
            <p:cNvPr id="471" name="Google Shape;471;g1276efc8148_0_94"/>
            <p:cNvPicPr preferRelativeResize="0"/>
            <p:nvPr/>
          </p:nvPicPr>
          <p:blipFill rotWithShape="1">
            <a:blip r:embed="rId3">
              <a:alphaModFix/>
            </a:blip>
            <a:srcRect l="12116" t="10190" r="23086" b="8929"/>
            <a:stretch/>
          </p:blipFill>
          <p:spPr>
            <a:xfrm>
              <a:off x="4572000" y="1343629"/>
              <a:ext cx="4488599" cy="2801339"/>
            </a:xfrm>
            <a:prstGeom prst="rect">
              <a:avLst/>
            </a:prstGeom>
            <a:noFill/>
            <a:ln>
              <a:noFill/>
            </a:ln>
          </p:spPr>
        </p:pic>
        <p:grpSp>
          <p:nvGrpSpPr>
            <p:cNvPr id="472" name="Google Shape;472;g1276efc8148_0_94"/>
            <p:cNvGrpSpPr/>
            <p:nvPr/>
          </p:nvGrpSpPr>
          <p:grpSpPr>
            <a:xfrm>
              <a:off x="5144320" y="4101493"/>
              <a:ext cx="3781738" cy="656938"/>
              <a:chOff x="5144320" y="4101493"/>
              <a:chExt cx="3781738" cy="656938"/>
            </a:xfrm>
          </p:grpSpPr>
          <p:sp>
            <p:nvSpPr>
              <p:cNvPr id="473" name="Google Shape;473;g1276efc8148_0_94"/>
              <p:cNvSpPr txBox="1"/>
              <p:nvPr/>
            </p:nvSpPr>
            <p:spPr>
              <a:xfrm>
                <a:off x="5889425" y="4101493"/>
                <a:ext cx="2177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chemeClr val="dk1"/>
                    </a:solidFill>
                    <a:latin typeface="Calibri"/>
                    <a:ea typeface="Calibri"/>
                    <a:cs typeface="Calibri"/>
                    <a:sym typeface="Calibri"/>
                  </a:rPr>
                  <a:t>% sites increasing biomass by 2030</a:t>
                </a:r>
                <a:endParaRPr/>
              </a:p>
            </p:txBody>
          </p:sp>
          <p:pic>
            <p:nvPicPr>
              <p:cNvPr id="474" name="Google Shape;474;g1276efc8148_0_94"/>
              <p:cNvPicPr preferRelativeResize="0"/>
              <p:nvPr/>
            </p:nvPicPr>
            <p:blipFill rotWithShape="1">
              <a:blip r:embed="rId3">
                <a:alphaModFix/>
              </a:blip>
              <a:srcRect l="85374" t="10190" r="11985" b="8929"/>
              <a:stretch/>
            </p:blipFill>
            <p:spPr>
              <a:xfrm rot="5400000">
                <a:off x="6921079" y="2542870"/>
                <a:ext cx="228221" cy="3781738"/>
              </a:xfrm>
              <a:prstGeom prst="rect">
                <a:avLst/>
              </a:prstGeom>
              <a:noFill/>
              <a:ln>
                <a:noFill/>
              </a:ln>
            </p:spPr>
          </p:pic>
          <p:sp>
            <p:nvSpPr>
              <p:cNvPr id="475" name="Google Shape;475;g1276efc8148_0_94"/>
              <p:cNvSpPr txBox="1"/>
              <p:nvPr/>
            </p:nvSpPr>
            <p:spPr>
              <a:xfrm>
                <a:off x="5437778" y="4496831"/>
                <a:ext cx="263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0</a:t>
                </a:r>
                <a:endParaRPr/>
              </a:p>
            </p:txBody>
          </p:sp>
          <p:sp>
            <p:nvSpPr>
              <p:cNvPr id="476" name="Google Shape;476;g1276efc8148_0_94"/>
              <p:cNvSpPr txBox="1"/>
              <p:nvPr/>
            </p:nvSpPr>
            <p:spPr>
              <a:xfrm>
                <a:off x="6146771" y="4487198"/>
                <a:ext cx="3417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25</a:t>
                </a:r>
                <a:endParaRPr/>
              </a:p>
            </p:txBody>
          </p:sp>
          <p:sp>
            <p:nvSpPr>
              <p:cNvPr id="477" name="Google Shape;477;g1276efc8148_0_94"/>
              <p:cNvSpPr txBox="1"/>
              <p:nvPr/>
            </p:nvSpPr>
            <p:spPr>
              <a:xfrm>
                <a:off x="6895630" y="4494950"/>
                <a:ext cx="3417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50</a:t>
                </a:r>
                <a:endParaRPr/>
              </a:p>
            </p:txBody>
          </p:sp>
          <p:sp>
            <p:nvSpPr>
              <p:cNvPr id="478" name="Google Shape;478;g1276efc8148_0_94"/>
              <p:cNvSpPr txBox="1"/>
              <p:nvPr/>
            </p:nvSpPr>
            <p:spPr>
              <a:xfrm>
                <a:off x="7644378" y="4487198"/>
                <a:ext cx="3417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75</a:t>
                </a:r>
                <a:endParaRPr/>
              </a:p>
            </p:txBody>
          </p:sp>
          <p:sp>
            <p:nvSpPr>
              <p:cNvPr id="479" name="Google Shape;479;g1276efc8148_0_94"/>
              <p:cNvSpPr txBox="1"/>
              <p:nvPr/>
            </p:nvSpPr>
            <p:spPr>
              <a:xfrm>
                <a:off x="8353371" y="4485317"/>
                <a:ext cx="401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100</a:t>
                </a:r>
                <a:endParaRPr/>
              </a:p>
            </p:txBody>
          </p:sp>
        </p:grpSp>
      </p:grpSp>
      <p:pic>
        <p:nvPicPr>
          <p:cNvPr id="480" name="Google Shape;480;g1276efc8148_0_94"/>
          <p:cNvPicPr preferRelativeResize="0"/>
          <p:nvPr/>
        </p:nvPicPr>
        <p:blipFill rotWithShape="1">
          <a:blip r:embed="rId4">
            <a:alphaModFix/>
          </a:blip>
          <a:srcRect/>
          <a:stretch/>
        </p:blipFill>
        <p:spPr>
          <a:xfrm>
            <a:off x="1607403" y="1053154"/>
            <a:ext cx="4233639" cy="3429000"/>
          </a:xfrm>
          <a:prstGeom prst="rect">
            <a:avLst/>
          </a:prstGeom>
          <a:noFill/>
          <a:ln>
            <a:noFill/>
          </a:ln>
        </p:spPr>
      </p:pic>
      <p:sp>
        <p:nvSpPr>
          <p:cNvPr id="481" name="Google Shape;481;g1276efc8148_0_94"/>
          <p:cNvSpPr txBox="1"/>
          <p:nvPr/>
        </p:nvSpPr>
        <p:spPr>
          <a:xfrm>
            <a:off x="26020" y="0"/>
            <a:ext cx="121659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 predictability of near-term forest biomass change in boreal North America</a:t>
            </a:r>
            <a:endParaRPr/>
          </a:p>
          <a:p>
            <a:pPr marL="0" marR="0" lvl="0" indent="0" algn="ctr" rtl="0">
              <a:spcBef>
                <a:spcPts val="0"/>
              </a:spcBef>
              <a:spcAft>
                <a:spcPts val="0"/>
              </a:spcAft>
              <a:buNone/>
            </a:pPr>
            <a:r>
              <a:rPr lang="en-US" sz="2000">
                <a:solidFill>
                  <a:schemeClr val="dk1"/>
                </a:solidFill>
                <a:latin typeface="Calibri"/>
                <a:ea typeface="Calibri"/>
                <a:cs typeface="Calibri"/>
                <a:sym typeface="Calibri"/>
              </a:rPr>
              <a:t>Goetz TE (2018), Burrell et al. (in prep.)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Chart, line chart&#10;&#10;Description automatically generated">
            <a:extLst>
              <a:ext uri="{FF2B5EF4-FFF2-40B4-BE49-F238E27FC236}">
                <a16:creationId xmlns:a16="http://schemas.microsoft.com/office/drawing/2014/main" id="{00759D92-233D-4864-8521-036079AD42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9681" y="1191462"/>
            <a:ext cx="3406699" cy="3796347"/>
          </a:xfrm>
          <a:prstGeom prst="rect">
            <a:avLst/>
          </a:prstGeom>
        </p:spPr>
      </p:pic>
      <p:pic>
        <p:nvPicPr>
          <p:cNvPr id="7" name="Picture 6" descr="Map&#10;&#10;Description automatically generated">
            <a:extLst>
              <a:ext uri="{FF2B5EF4-FFF2-40B4-BE49-F238E27FC236}">
                <a16:creationId xmlns:a16="http://schemas.microsoft.com/office/drawing/2014/main" id="{39AF5764-1F51-4E89-B6AB-CB968194DA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1677" y="1038210"/>
            <a:ext cx="2759970" cy="2854458"/>
          </a:xfrm>
          <a:prstGeom prst="rect">
            <a:avLst/>
          </a:prstGeom>
        </p:spPr>
      </p:pic>
      <p:sp>
        <p:nvSpPr>
          <p:cNvPr id="14" name="TextBox 13">
            <a:extLst>
              <a:ext uri="{FF2B5EF4-FFF2-40B4-BE49-F238E27FC236}">
                <a16:creationId xmlns:a16="http://schemas.microsoft.com/office/drawing/2014/main" id="{5934C5B8-8B1A-3B48-9EF6-AC837978EEB6}"/>
              </a:ext>
            </a:extLst>
          </p:cNvPr>
          <p:cNvSpPr txBox="1"/>
          <p:nvPr/>
        </p:nvSpPr>
        <p:spPr>
          <a:xfrm>
            <a:off x="6468737" y="5127353"/>
            <a:ext cx="5644716" cy="1754326"/>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Increases in Deciduous and Evergreen Shrub, Conifer and Broadleaf Tree top cover.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Decrease in Graminoid and Lichen top cover, associated with shrub increase and fire.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Many applications with very high utility for wildlife movement analyses.</a:t>
            </a:r>
          </a:p>
        </p:txBody>
      </p:sp>
      <p:sp>
        <p:nvSpPr>
          <p:cNvPr id="62" name="ZoneTexte 3">
            <a:extLst>
              <a:ext uri="{FF2B5EF4-FFF2-40B4-BE49-F238E27FC236}">
                <a16:creationId xmlns:a16="http://schemas.microsoft.com/office/drawing/2014/main" id="{6A7B3C6F-C861-4D86-B790-C6B078F970B7}"/>
              </a:ext>
            </a:extLst>
          </p:cNvPr>
          <p:cNvSpPr txBox="1">
            <a:spLocks/>
          </p:cNvSpPr>
          <p:nvPr/>
        </p:nvSpPr>
        <p:spPr>
          <a:xfrm>
            <a:off x="1964503" y="14246"/>
            <a:ext cx="8189796" cy="7571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Time-series maps reveal widespread change in plant functional type cover across Arctic and boreal Alaska and Yukon</a:t>
            </a:r>
            <a:endPar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5" name="ZoneTexte 4">
            <a:extLst>
              <a:ext uri="{FF2B5EF4-FFF2-40B4-BE49-F238E27FC236}">
                <a16:creationId xmlns:a16="http://schemas.microsoft.com/office/drawing/2014/main" id="{AC2EBC8B-9D06-4375-A1F2-7923463ABB89}"/>
              </a:ext>
            </a:extLst>
          </p:cNvPr>
          <p:cNvSpPr txBox="1"/>
          <p:nvPr/>
        </p:nvSpPr>
        <p:spPr>
          <a:xfrm>
            <a:off x="1917589" y="683381"/>
            <a:ext cx="7894114" cy="307777"/>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Matthew Macander et al. (2022)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Environmental Research Letters.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7" name="图片 66">
            <a:extLst>
              <a:ext uri="{FF2B5EF4-FFF2-40B4-BE49-F238E27FC236}">
                <a16:creationId xmlns:a16="http://schemas.microsoft.com/office/drawing/2014/main" id="{5B3B96A6-B602-40A5-973E-0B8C64778D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69618" y="126094"/>
            <a:ext cx="1743834" cy="645282"/>
          </a:xfrm>
          <a:prstGeom prst="rect">
            <a:avLst/>
          </a:prstGeom>
        </p:spPr>
      </p:pic>
      <p:sp>
        <p:nvSpPr>
          <p:cNvPr id="6" name="Rectangle 5">
            <a:extLst>
              <a:ext uri="{FF2B5EF4-FFF2-40B4-BE49-F238E27FC236}">
                <a16:creationId xmlns:a16="http://schemas.microsoft.com/office/drawing/2014/main" id="{E7AD3BE8-44D9-43B3-A3F4-45AC5E8674F9}"/>
              </a:ext>
            </a:extLst>
          </p:cNvPr>
          <p:cNvSpPr/>
          <p:nvPr/>
        </p:nvSpPr>
        <p:spPr>
          <a:xfrm>
            <a:off x="11816861" y="3667807"/>
            <a:ext cx="182716" cy="152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C1677B-7DA6-4B73-BC03-D40686461ED8}"/>
              </a:ext>
            </a:extLst>
          </p:cNvPr>
          <p:cNvSpPr txBox="1"/>
          <p:nvPr/>
        </p:nvSpPr>
        <p:spPr>
          <a:xfrm>
            <a:off x="493064" y="1075433"/>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2" name="TextBox 21">
            <a:extLst>
              <a:ext uri="{FF2B5EF4-FFF2-40B4-BE49-F238E27FC236}">
                <a16:creationId xmlns:a16="http://schemas.microsoft.com/office/drawing/2014/main" id="{E8F6E046-0C4D-44B4-A6D3-697AC145C816}"/>
              </a:ext>
            </a:extLst>
          </p:cNvPr>
          <p:cNvSpPr txBox="1"/>
          <p:nvPr/>
        </p:nvSpPr>
        <p:spPr>
          <a:xfrm>
            <a:off x="6485484" y="1096576"/>
            <a:ext cx="45236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24" name="Rectangle 23">
            <a:extLst>
              <a:ext uri="{FF2B5EF4-FFF2-40B4-BE49-F238E27FC236}">
                <a16:creationId xmlns:a16="http://schemas.microsoft.com/office/drawing/2014/main" id="{9C3093CC-711B-4C6A-87E0-C33E8669691F}"/>
              </a:ext>
            </a:extLst>
          </p:cNvPr>
          <p:cNvSpPr/>
          <p:nvPr/>
        </p:nvSpPr>
        <p:spPr>
          <a:xfrm>
            <a:off x="7267279" y="4061302"/>
            <a:ext cx="182716" cy="152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Map&#10;&#10;Description automatically generated">
            <a:extLst>
              <a:ext uri="{FF2B5EF4-FFF2-40B4-BE49-F238E27FC236}">
                <a16:creationId xmlns:a16="http://schemas.microsoft.com/office/drawing/2014/main" id="{0E51B31D-EA49-4B50-9330-D19BDC9511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1647" y="1036686"/>
            <a:ext cx="2761494" cy="2855982"/>
          </a:xfrm>
          <a:prstGeom prst="rect">
            <a:avLst/>
          </a:prstGeom>
        </p:spPr>
      </p:pic>
      <p:pic>
        <p:nvPicPr>
          <p:cNvPr id="15" name="Picture 14" descr="Map&#10;&#10;Description automatically generated">
            <a:extLst>
              <a:ext uri="{FF2B5EF4-FFF2-40B4-BE49-F238E27FC236}">
                <a16:creationId xmlns:a16="http://schemas.microsoft.com/office/drawing/2014/main" id="{FF43A4B8-DB5C-4204-A2BF-CC73EA8A0CD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4312" y="3969286"/>
            <a:ext cx="2759970" cy="2855982"/>
          </a:xfrm>
          <a:prstGeom prst="rect">
            <a:avLst/>
          </a:prstGeom>
        </p:spPr>
      </p:pic>
      <p:pic>
        <p:nvPicPr>
          <p:cNvPr id="18" name="Picture 17" descr="Map&#10;&#10;Description automatically generated">
            <a:extLst>
              <a:ext uri="{FF2B5EF4-FFF2-40B4-BE49-F238E27FC236}">
                <a16:creationId xmlns:a16="http://schemas.microsoft.com/office/drawing/2014/main" id="{22A4BBF2-6173-4E60-A199-38E65C36F8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25514" y="3972177"/>
            <a:ext cx="2759970" cy="2857506"/>
          </a:xfrm>
          <a:prstGeom prst="rect">
            <a:avLst/>
          </a:prstGeom>
        </p:spPr>
      </p:pic>
      <p:pic>
        <p:nvPicPr>
          <p:cNvPr id="21" name="Picture 20" descr="Chart&#10;&#10;Description automatically generated with low confidence">
            <a:extLst>
              <a:ext uri="{FF2B5EF4-FFF2-40B4-BE49-F238E27FC236}">
                <a16:creationId xmlns:a16="http://schemas.microsoft.com/office/drawing/2014/main" id="{96567F8C-8748-4DBF-888D-DAB4B9D3BE8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38" y="2683603"/>
            <a:ext cx="923546" cy="2755398"/>
          </a:xfrm>
          <a:prstGeom prst="rect">
            <a:avLst/>
          </a:prstGeom>
        </p:spPr>
      </p:pic>
      <p:pic>
        <p:nvPicPr>
          <p:cNvPr id="26" name="Picture 25" descr="Logo&#10;&#10;Description automatically generated">
            <a:extLst>
              <a:ext uri="{FF2B5EF4-FFF2-40B4-BE49-F238E27FC236}">
                <a16:creationId xmlns:a16="http://schemas.microsoft.com/office/drawing/2014/main" id="{57B83CE3-952C-4751-B330-B436BB126C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296" y="57447"/>
            <a:ext cx="1171065" cy="783610"/>
          </a:xfrm>
          <a:prstGeom prst="rect">
            <a:avLst/>
          </a:prstGeom>
        </p:spPr>
      </p:pic>
      <p:pic>
        <p:nvPicPr>
          <p:cNvPr id="31" name="Picture 30" descr="Map&#10;&#10;Description automatically generated">
            <a:extLst>
              <a:ext uri="{FF2B5EF4-FFF2-40B4-BE49-F238E27FC236}">
                <a16:creationId xmlns:a16="http://schemas.microsoft.com/office/drawing/2014/main" id="{8AFD64E1-B347-4854-BF7D-1DF8FE0D6AD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125532" y="3215640"/>
            <a:ext cx="2033270" cy="1556723"/>
          </a:xfrm>
          <a:prstGeom prst="rect">
            <a:avLst/>
          </a:prstGeom>
        </p:spPr>
      </p:pic>
      <p:pic>
        <p:nvPicPr>
          <p:cNvPr id="35" name="Picture 34" descr="A picture containing timeline&#10;&#10;Description automatically generated">
            <a:extLst>
              <a:ext uri="{FF2B5EF4-FFF2-40B4-BE49-F238E27FC236}">
                <a16:creationId xmlns:a16="http://schemas.microsoft.com/office/drawing/2014/main" id="{14486166-E353-4968-A4AD-889186B047F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45122" y="1178202"/>
            <a:ext cx="1295794" cy="197986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5478724-85FF-44CA-908D-C72225089A07}"/>
              </a:ext>
            </a:extLst>
          </p:cNvPr>
          <p:cNvPicPr>
            <a:picLocks noChangeAspect="1"/>
          </p:cNvPicPr>
          <p:nvPr/>
        </p:nvPicPr>
        <p:blipFill>
          <a:blip r:embed="rId13"/>
          <a:stretch>
            <a:fillRect/>
          </a:stretch>
        </p:blipFill>
        <p:spPr>
          <a:xfrm>
            <a:off x="6515547" y="2838056"/>
            <a:ext cx="167640" cy="1277115"/>
          </a:xfrm>
          <a:prstGeom prst="rect">
            <a:avLst/>
          </a:prstGeom>
        </p:spPr>
      </p:pic>
    </p:spTree>
    <p:extLst>
      <p:ext uri="{BB962C8B-B14F-4D97-AF65-F5344CB8AC3E}">
        <p14:creationId xmlns:p14="http://schemas.microsoft.com/office/powerpoint/2010/main" val="296655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Google Shape;363;p1">
            <a:extLst>
              <a:ext uri="{FF2B5EF4-FFF2-40B4-BE49-F238E27FC236}">
                <a16:creationId xmlns:a16="http://schemas.microsoft.com/office/drawing/2014/main" id="{5D4CD11A-0F85-40C3-EE88-B148B83400DE}"/>
              </a:ext>
            </a:extLst>
          </p:cNvPr>
          <p:cNvPicPr preferRelativeResize="0"/>
          <p:nvPr/>
        </p:nvPicPr>
        <p:blipFill rotWithShape="1">
          <a:blip r:embed="rId3">
            <a:alphaModFix/>
          </a:blip>
          <a:srcRect b="25000"/>
          <a:stretch/>
        </p:blipFill>
        <p:spPr>
          <a:xfrm>
            <a:off x="-2" y="-2"/>
            <a:ext cx="12192001" cy="6858001"/>
          </a:xfrm>
          <a:prstGeom prst="rect">
            <a:avLst/>
          </a:prstGeom>
          <a:noFill/>
          <a:ln>
            <a:noFill/>
          </a:ln>
        </p:spPr>
      </p:pic>
      <p:sp>
        <p:nvSpPr>
          <p:cNvPr id="385" name="Google Shape;385;p4"/>
          <p:cNvSpPr txBox="1">
            <a:spLocks noGrp="1"/>
          </p:cNvSpPr>
          <p:nvPr>
            <p:ph type="title"/>
          </p:nvPr>
        </p:nvSpPr>
        <p:spPr>
          <a:xfrm>
            <a:off x="-2" y="673465"/>
            <a:ext cx="12192000" cy="8163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t>Individual contributions: Tundra-taiga ecotone</a:t>
            </a:r>
            <a:endParaRPr dirty="0"/>
          </a:p>
        </p:txBody>
      </p:sp>
    </p:spTree>
    <p:extLst>
      <p:ext uri="{BB962C8B-B14F-4D97-AF65-F5344CB8AC3E}">
        <p14:creationId xmlns:p14="http://schemas.microsoft.com/office/powerpoint/2010/main" val="178202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 descr="A picture containing engineering drawing&#10;&#10;Description automatically generated"/>
          <p:cNvPicPr preferRelativeResize="0"/>
          <p:nvPr/>
        </p:nvPicPr>
        <p:blipFill rotWithShape="1">
          <a:blip r:embed="rId3">
            <a:alphaModFix/>
          </a:blip>
          <a:srcRect/>
          <a:stretch/>
        </p:blipFill>
        <p:spPr>
          <a:xfrm>
            <a:off x="74400" y="1201510"/>
            <a:ext cx="6075128" cy="4454980"/>
          </a:xfrm>
          <a:prstGeom prst="rect">
            <a:avLst/>
          </a:prstGeom>
          <a:noFill/>
          <a:ln>
            <a:noFill/>
          </a:ln>
        </p:spPr>
      </p:pic>
      <p:pic>
        <p:nvPicPr>
          <p:cNvPr id="493" name="Google Shape;493;p6"/>
          <p:cNvPicPr preferRelativeResize="0"/>
          <p:nvPr/>
        </p:nvPicPr>
        <p:blipFill rotWithShape="1">
          <a:blip r:embed="rId4">
            <a:alphaModFix/>
          </a:blip>
          <a:srcRect/>
          <a:stretch/>
        </p:blipFill>
        <p:spPr>
          <a:xfrm>
            <a:off x="10071853" y="193614"/>
            <a:ext cx="1175955" cy="924961"/>
          </a:xfrm>
          <a:prstGeom prst="rect">
            <a:avLst/>
          </a:prstGeom>
          <a:noFill/>
          <a:ln>
            <a:noFill/>
          </a:ln>
        </p:spPr>
      </p:pic>
      <p:sp>
        <p:nvSpPr>
          <p:cNvPr id="494" name="Google Shape;494;p6"/>
          <p:cNvSpPr txBox="1"/>
          <p:nvPr/>
        </p:nvSpPr>
        <p:spPr>
          <a:xfrm>
            <a:off x="9297809" y="1538228"/>
            <a:ext cx="2724042" cy="2031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1800"/>
              <a:buFont typeface="Calibri"/>
              <a:buNone/>
            </a:pPr>
            <a:r>
              <a:rPr lang="en-US" sz="1800" b="0" i="0" u="none" strike="noStrike" cap="none">
                <a:solidFill>
                  <a:srgbClr val="0070C0"/>
                </a:solidFill>
                <a:latin typeface="Calibri"/>
                <a:ea typeface="Calibri"/>
                <a:cs typeface="Calibri"/>
                <a:sym typeface="Calibri"/>
              </a:rPr>
              <a:t>Consistent with a biome shift, the Landsat satellites show widespread greening  in the forest-tundra ecotone from 2000-2019, along with browning in more southern regions (a)</a:t>
            </a:r>
            <a:endParaRPr/>
          </a:p>
        </p:txBody>
      </p:sp>
      <p:sp>
        <p:nvSpPr>
          <p:cNvPr id="495" name="Google Shape;495;p6"/>
          <p:cNvSpPr txBox="1"/>
          <p:nvPr/>
        </p:nvSpPr>
        <p:spPr>
          <a:xfrm>
            <a:off x="2259470" y="14246"/>
            <a:ext cx="7673058" cy="7571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Satellite observations document trends consistent with a boreal forest biome shift</a:t>
            </a:r>
            <a:endParaRPr sz="2200" b="1" i="0" u="none" strike="noStrike" cap="none">
              <a:solidFill>
                <a:srgbClr val="000000"/>
              </a:solidFill>
              <a:latin typeface="Calibri"/>
              <a:ea typeface="Calibri"/>
              <a:cs typeface="Calibri"/>
              <a:sym typeface="Calibri"/>
            </a:endParaRPr>
          </a:p>
        </p:txBody>
      </p:sp>
      <p:sp>
        <p:nvSpPr>
          <p:cNvPr id="496" name="Google Shape;496;p6"/>
          <p:cNvSpPr txBox="1"/>
          <p:nvPr/>
        </p:nvSpPr>
        <p:spPr>
          <a:xfrm>
            <a:off x="2006077" y="766506"/>
            <a:ext cx="7894114" cy="307777"/>
          </a:xfrm>
          <a:prstGeom prst="rect">
            <a:avLst/>
          </a:prstGeom>
          <a:noFill/>
          <a:ln>
            <a:noFill/>
          </a:ln>
        </p:spPr>
        <p:txBody>
          <a:bodyPr spcFirstLastPara="1" wrap="square" lIns="91425" tIns="45700" rIns="91425" bIns="45700" anchor="t" anchorCtr="0">
            <a:spAutoFit/>
          </a:bodyPr>
          <a:lstStyle/>
          <a:p>
            <a:pPr marL="457200" marR="0" lvl="1"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Logan Berner and Scott Goetz (2022), </a:t>
            </a:r>
            <a:r>
              <a:rPr lang="en-US" sz="1400" b="0" i="1" u="none" strike="noStrike" cap="none">
                <a:solidFill>
                  <a:srgbClr val="000000"/>
                </a:solidFill>
                <a:latin typeface="Calibri"/>
                <a:ea typeface="Calibri"/>
                <a:cs typeface="Calibri"/>
                <a:sym typeface="Calibri"/>
              </a:rPr>
              <a:t>Global Change Biology</a:t>
            </a:r>
            <a:endParaRPr sz="1400" b="0" i="0" u="none" strike="noStrike" cap="none">
              <a:solidFill>
                <a:srgbClr val="000000"/>
              </a:solidFill>
              <a:latin typeface="Calibri"/>
              <a:ea typeface="Calibri"/>
              <a:cs typeface="Calibri"/>
              <a:sym typeface="Calibri"/>
            </a:endParaRPr>
          </a:p>
        </p:txBody>
      </p:sp>
      <p:pic>
        <p:nvPicPr>
          <p:cNvPr id="497" name="Google Shape;497;p6"/>
          <p:cNvPicPr preferRelativeResize="0"/>
          <p:nvPr/>
        </p:nvPicPr>
        <p:blipFill rotWithShape="1">
          <a:blip r:embed="rId5">
            <a:alphaModFix/>
          </a:blip>
          <a:srcRect/>
          <a:stretch/>
        </p:blipFill>
        <p:spPr>
          <a:xfrm>
            <a:off x="9787913" y="6007542"/>
            <a:ext cx="1743834" cy="645282"/>
          </a:xfrm>
          <a:prstGeom prst="rect">
            <a:avLst/>
          </a:prstGeom>
          <a:noFill/>
          <a:ln>
            <a:noFill/>
          </a:ln>
        </p:spPr>
      </p:pic>
      <p:pic>
        <p:nvPicPr>
          <p:cNvPr id="498" name="Google Shape;498;p6" descr="A picture containing food, drawing&#10;&#10;Description automatically generated"/>
          <p:cNvPicPr preferRelativeResize="0"/>
          <p:nvPr/>
        </p:nvPicPr>
        <p:blipFill rotWithShape="1">
          <a:blip r:embed="rId6">
            <a:alphaModFix/>
          </a:blip>
          <a:srcRect/>
          <a:stretch/>
        </p:blipFill>
        <p:spPr>
          <a:xfrm>
            <a:off x="37627" y="65353"/>
            <a:ext cx="2000787" cy="870008"/>
          </a:xfrm>
          <a:prstGeom prst="rect">
            <a:avLst/>
          </a:prstGeom>
          <a:noFill/>
          <a:ln>
            <a:noFill/>
          </a:ln>
        </p:spPr>
      </p:pic>
      <p:pic>
        <p:nvPicPr>
          <p:cNvPr id="499" name="Google Shape;499;p6" descr="Chart&#10;&#10;Description automatically generated"/>
          <p:cNvPicPr preferRelativeResize="0"/>
          <p:nvPr/>
        </p:nvPicPr>
        <p:blipFill rotWithShape="1">
          <a:blip r:embed="rId7">
            <a:alphaModFix/>
          </a:blip>
          <a:srcRect/>
          <a:stretch/>
        </p:blipFill>
        <p:spPr>
          <a:xfrm>
            <a:off x="5977322" y="1096095"/>
            <a:ext cx="3342096" cy="2920413"/>
          </a:xfrm>
          <a:prstGeom prst="rect">
            <a:avLst/>
          </a:prstGeom>
          <a:noFill/>
          <a:ln>
            <a:noFill/>
          </a:ln>
        </p:spPr>
      </p:pic>
      <p:pic>
        <p:nvPicPr>
          <p:cNvPr id="500" name="Google Shape;500;p6" descr="Chart&#10;&#10;Description automatically generated"/>
          <p:cNvPicPr preferRelativeResize="0"/>
          <p:nvPr/>
        </p:nvPicPr>
        <p:blipFill rotWithShape="1">
          <a:blip r:embed="rId8">
            <a:alphaModFix/>
          </a:blip>
          <a:srcRect/>
          <a:stretch/>
        </p:blipFill>
        <p:spPr>
          <a:xfrm>
            <a:off x="5892348" y="3957429"/>
            <a:ext cx="3323478" cy="2853953"/>
          </a:xfrm>
          <a:prstGeom prst="rect">
            <a:avLst/>
          </a:prstGeom>
          <a:noFill/>
          <a:ln>
            <a:noFill/>
          </a:ln>
        </p:spPr>
      </p:pic>
      <p:pic>
        <p:nvPicPr>
          <p:cNvPr id="501" name="Google Shape;501;p6" descr="A picture containing engineering drawing&#10;&#10;Description automatically generated"/>
          <p:cNvPicPr preferRelativeResize="0"/>
          <p:nvPr/>
        </p:nvPicPr>
        <p:blipFill rotWithShape="1">
          <a:blip r:embed="rId9">
            <a:alphaModFix/>
          </a:blip>
          <a:srcRect/>
          <a:stretch/>
        </p:blipFill>
        <p:spPr>
          <a:xfrm>
            <a:off x="1371062" y="5701284"/>
            <a:ext cx="2999970" cy="1110099"/>
          </a:xfrm>
          <a:prstGeom prst="rect">
            <a:avLst/>
          </a:prstGeom>
          <a:noFill/>
          <a:ln>
            <a:noFill/>
          </a:ln>
        </p:spPr>
      </p:pic>
      <p:sp>
        <p:nvSpPr>
          <p:cNvPr id="502" name="Google Shape;502;p6"/>
          <p:cNvSpPr/>
          <p:nvPr/>
        </p:nvSpPr>
        <p:spPr>
          <a:xfrm>
            <a:off x="11816861" y="3667807"/>
            <a:ext cx="182716" cy="15264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3" name="Google Shape;503;p6"/>
          <p:cNvSpPr txBox="1"/>
          <p:nvPr/>
        </p:nvSpPr>
        <p:spPr>
          <a:xfrm>
            <a:off x="263351" y="1083190"/>
            <a:ext cx="4427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a:t>
            </a:r>
            <a:endParaRPr/>
          </a:p>
        </p:txBody>
      </p:sp>
      <p:sp>
        <p:nvSpPr>
          <p:cNvPr id="504" name="Google Shape;504;p6"/>
          <p:cNvSpPr txBox="1"/>
          <p:nvPr/>
        </p:nvSpPr>
        <p:spPr>
          <a:xfrm>
            <a:off x="5842157" y="1083190"/>
            <a:ext cx="452368"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(b)</a:t>
            </a:r>
            <a:endParaRPr/>
          </a:p>
        </p:txBody>
      </p:sp>
      <p:sp>
        <p:nvSpPr>
          <p:cNvPr id="505" name="Google Shape;505;p6"/>
          <p:cNvSpPr txBox="1"/>
          <p:nvPr/>
        </p:nvSpPr>
        <p:spPr>
          <a:xfrm>
            <a:off x="5855783" y="3708002"/>
            <a:ext cx="42511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a:t>
            </a:r>
            <a:endParaRPr/>
          </a:p>
        </p:txBody>
      </p:sp>
      <p:sp>
        <p:nvSpPr>
          <p:cNvPr id="506" name="Google Shape;506;p6"/>
          <p:cNvSpPr/>
          <p:nvPr/>
        </p:nvSpPr>
        <p:spPr>
          <a:xfrm>
            <a:off x="7267279" y="4061302"/>
            <a:ext cx="182716" cy="15264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7" name="Google Shape;507;p6"/>
          <p:cNvSpPr txBox="1"/>
          <p:nvPr/>
        </p:nvSpPr>
        <p:spPr>
          <a:xfrm>
            <a:off x="9297809" y="4353193"/>
            <a:ext cx="272404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1800"/>
              <a:buFont typeface="Calibri"/>
              <a:buNone/>
            </a:pPr>
            <a:r>
              <a:rPr lang="en-US" sz="1800" b="0" i="0" u="none" strike="noStrike" cap="none">
                <a:solidFill>
                  <a:srgbClr val="0070C0"/>
                </a:solidFill>
                <a:latin typeface="Calibri"/>
                <a:ea typeface="Calibri"/>
                <a:cs typeface="Calibri"/>
                <a:sym typeface="Calibri"/>
              </a:rPr>
              <a:t>Greening occurred in areas with lower tree cover (b) and mean summer temperatures (c)</a:t>
            </a:r>
            <a:endParaRPr/>
          </a:p>
        </p:txBody>
      </p:sp>
      <p:sp>
        <p:nvSpPr>
          <p:cNvPr id="508" name="Google Shape;508;p6"/>
          <p:cNvSpPr/>
          <p:nvPr/>
        </p:nvSpPr>
        <p:spPr>
          <a:xfrm>
            <a:off x="6692743" y="1191462"/>
            <a:ext cx="371250" cy="19339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9" name="Google Shape;509;p6"/>
          <p:cNvSpPr/>
          <p:nvPr/>
        </p:nvSpPr>
        <p:spPr>
          <a:xfrm>
            <a:off x="8724306" y="4040925"/>
            <a:ext cx="371250" cy="19339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g11b751c4bde_0_85"/>
          <p:cNvPicPr preferRelativeResize="0"/>
          <p:nvPr/>
        </p:nvPicPr>
        <p:blipFill>
          <a:blip r:embed="rId3">
            <a:alphaModFix/>
          </a:blip>
          <a:stretch>
            <a:fillRect/>
          </a:stretch>
        </p:blipFill>
        <p:spPr>
          <a:xfrm>
            <a:off x="8001000" y="236567"/>
            <a:ext cx="4190998" cy="3051534"/>
          </a:xfrm>
          <a:prstGeom prst="rect">
            <a:avLst/>
          </a:prstGeom>
          <a:noFill/>
          <a:ln>
            <a:noFill/>
          </a:ln>
        </p:spPr>
      </p:pic>
      <p:sp>
        <p:nvSpPr>
          <p:cNvPr id="515" name="Google Shape;515;g11b751c4bde_0_85"/>
          <p:cNvSpPr txBox="1">
            <a:spLocks noGrp="1"/>
          </p:cNvSpPr>
          <p:nvPr>
            <p:ph type="body" idx="1"/>
          </p:nvPr>
        </p:nvSpPr>
        <p:spPr>
          <a:xfrm>
            <a:off x="270700" y="1404649"/>
            <a:ext cx="4932900" cy="5167800"/>
          </a:xfrm>
          <a:prstGeom prst="rect">
            <a:avLst/>
          </a:prstGeom>
        </p:spPr>
        <p:txBody>
          <a:bodyPr spcFirstLastPara="1" wrap="square" lIns="91425" tIns="45700" rIns="91425" bIns="45700" anchor="t" anchorCtr="0">
            <a:noAutofit/>
          </a:bodyPr>
          <a:lstStyle/>
          <a:p>
            <a:pPr marL="609600" lvl="0" indent="-438150" algn="l" rtl="0">
              <a:spcBef>
                <a:spcPts val="1000"/>
              </a:spcBef>
              <a:spcAft>
                <a:spcPts val="0"/>
              </a:spcAft>
              <a:buSzPts val="2100"/>
              <a:buChar char="•"/>
            </a:pPr>
            <a:r>
              <a:rPr lang="en-US" sz="2100"/>
              <a:t>Used NFI percent cover data to assess community composition along environmental gradients</a:t>
            </a:r>
            <a:endParaRPr sz="2100"/>
          </a:p>
          <a:p>
            <a:pPr marL="609600" lvl="0" indent="-438150" algn="l" rtl="0">
              <a:lnSpc>
                <a:spcPct val="90000"/>
              </a:lnSpc>
              <a:spcBef>
                <a:spcPts val="1000"/>
              </a:spcBef>
              <a:spcAft>
                <a:spcPts val="0"/>
              </a:spcAft>
              <a:buSzPts val="2100"/>
              <a:buFont typeface="Calibri"/>
              <a:buChar char="•"/>
            </a:pPr>
            <a:r>
              <a:rPr lang="en-US" sz="2100">
                <a:latin typeface="Calibri"/>
                <a:ea typeface="Calibri"/>
                <a:cs typeface="Calibri"/>
                <a:sym typeface="Calibri"/>
              </a:rPr>
              <a:t>Physical site structure variables (</a:t>
            </a:r>
            <a:r>
              <a:rPr lang="en-US" sz="2100"/>
              <a:t>such as cover and biomass</a:t>
            </a:r>
            <a:r>
              <a:rPr lang="en-US" sz="2100">
                <a:latin typeface="Calibri"/>
                <a:ea typeface="Calibri"/>
                <a:cs typeface="Calibri"/>
                <a:sym typeface="Calibri"/>
              </a:rPr>
              <a:t>) had greater importance with regard to spatial heterogeneity when all PFTs were analyzed together, but climate variables influenced individual PFTs more (e.g. tall shrubs)</a:t>
            </a:r>
            <a:endParaRPr sz="2100">
              <a:latin typeface="Calibri"/>
              <a:ea typeface="Calibri"/>
              <a:cs typeface="Calibri"/>
              <a:sym typeface="Calibri"/>
            </a:endParaRPr>
          </a:p>
          <a:p>
            <a:pPr marL="609600" lvl="0" indent="-438150" algn="l" rtl="0">
              <a:lnSpc>
                <a:spcPct val="100000"/>
              </a:lnSpc>
              <a:spcBef>
                <a:spcPts val="1000"/>
              </a:spcBef>
              <a:spcAft>
                <a:spcPts val="0"/>
              </a:spcAft>
              <a:buSzPts val="2100"/>
              <a:buFont typeface="Calibri"/>
              <a:buChar char="•"/>
            </a:pPr>
            <a:r>
              <a:rPr lang="en-US" sz="2100"/>
              <a:t>Long-term climate is likely to shift the composition of boreal and tundra-taiga ecotone communities</a:t>
            </a:r>
            <a:endParaRPr sz="2100">
              <a:latin typeface="Calibri"/>
              <a:ea typeface="Calibri"/>
              <a:cs typeface="Calibri"/>
              <a:sym typeface="Calibri"/>
            </a:endParaRPr>
          </a:p>
        </p:txBody>
      </p:sp>
      <p:pic>
        <p:nvPicPr>
          <p:cNvPr id="516" name="Google Shape;516;g11b751c4bde_0_85"/>
          <p:cNvPicPr preferRelativeResize="0"/>
          <p:nvPr/>
        </p:nvPicPr>
        <p:blipFill rotWithShape="1">
          <a:blip r:embed="rId4">
            <a:alphaModFix/>
          </a:blip>
          <a:srcRect t="12064"/>
          <a:stretch/>
        </p:blipFill>
        <p:spPr>
          <a:xfrm>
            <a:off x="5267491" y="3429000"/>
            <a:ext cx="6924509" cy="3429000"/>
          </a:xfrm>
          <a:prstGeom prst="rect">
            <a:avLst/>
          </a:prstGeom>
          <a:noFill/>
          <a:ln>
            <a:noFill/>
          </a:ln>
        </p:spPr>
      </p:pic>
      <p:sp>
        <p:nvSpPr>
          <p:cNvPr id="517" name="Google Shape;517;g11b751c4bde_0_85"/>
          <p:cNvSpPr txBox="1">
            <a:spLocks noGrp="1"/>
          </p:cNvSpPr>
          <p:nvPr>
            <p:ph type="title"/>
          </p:nvPr>
        </p:nvSpPr>
        <p:spPr>
          <a:xfrm>
            <a:off x="182875" y="0"/>
            <a:ext cx="7419900" cy="117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b="1">
                <a:solidFill>
                  <a:srgbClr val="222222"/>
                </a:solidFill>
                <a:highlight>
                  <a:srgbClr val="FFFFFF"/>
                </a:highlight>
              </a:rPr>
              <a:t>Insights into PFT growth drivers from Canada’s National Forest Inventory Data</a:t>
            </a:r>
            <a:endParaRPr sz="3100" b="1"/>
          </a:p>
        </p:txBody>
      </p:sp>
      <p:pic>
        <p:nvPicPr>
          <p:cNvPr id="518" name="Google Shape;518;g11b751c4bde_0_85"/>
          <p:cNvPicPr preferRelativeResize="0"/>
          <p:nvPr/>
        </p:nvPicPr>
        <p:blipFill>
          <a:blip r:embed="rId5">
            <a:alphaModFix/>
          </a:blip>
          <a:stretch>
            <a:fillRect/>
          </a:stretch>
        </p:blipFill>
        <p:spPr>
          <a:xfrm>
            <a:off x="10813367" y="2696400"/>
            <a:ext cx="1378666" cy="509367"/>
          </a:xfrm>
          <a:prstGeom prst="rect">
            <a:avLst/>
          </a:prstGeom>
          <a:noFill/>
          <a:ln>
            <a:noFill/>
          </a:ln>
        </p:spPr>
      </p:pic>
      <p:sp>
        <p:nvSpPr>
          <p:cNvPr id="519" name="Google Shape;519;g11b751c4bde_0_85"/>
          <p:cNvSpPr txBox="1"/>
          <p:nvPr/>
        </p:nvSpPr>
        <p:spPr>
          <a:xfrm>
            <a:off x="182867" y="6128900"/>
            <a:ext cx="4846500" cy="600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300" b="1">
                <a:solidFill>
                  <a:srgbClr val="9900FF"/>
                </a:solidFill>
              </a:rPr>
              <a:t>Heffernan et al.</a:t>
            </a:r>
            <a:endParaRPr sz="2300" b="1">
              <a:solidFill>
                <a:srgbClr val="9900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g127e0ef80b0_0_230"/>
          <p:cNvPicPr preferRelativeResize="0"/>
          <p:nvPr/>
        </p:nvPicPr>
        <p:blipFill rotWithShape="1">
          <a:blip r:embed="rId3">
            <a:alphaModFix/>
          </a:blip>
          <a:srcRect/>
          <a:stretch/>
        </p:blipFill>
        <p:spPr>
          <a:xfrm>
            <a:off x="4812952" y="6297531"/>
            <a:ext cx="1034825" cy="517413"/>
          </a:xfrm>
          <a:prstGeom prst="rect">
            <a:avLst/>
          </a:prstGeom>
          <a:noFill/>
          <a:ln>
            <a:noFill/>
          </a:ln>
        </p:spPr>
      </p:pic>
      <p:pic>
        <p:nvPicPr>
          <p:cNvPr id="526" name="Google Shape;526;g127e0ef80b0_0_230"/>
          <p:cNvPicPr preferRelativeResize="0"/>
          <p:nvPr/>
        </p:nvPicPr>
        <p:blipFill rotWithShape="1">
          <a:blip r:embed="rId4">
            <a:alphaModFix/>
          </a:blip>
          <a:srcRect/>
          <a:stretch/>
        </p:blipFill>
        <p:spPr>
          <a:xfrm>
            <a:off x="5499480" y="6199461"/>
            <a:ext cx="1570630" cy="614475"/>
          </a:xfrm>
          <a:prstGeom prst="rect">
            <a:avLst/>
          </a:prstGeom>
          <a:noFill/>
          <a:ln>
            <a:noFill/>
          </a:ln>
        </p:spPr>
      </p:pic>
      <p:pic>
        <p:nvPicPr>
          <p:cNvPr id="527" name="Google Shape;527;g127e0ef80b0_0_230"/>
          <p:cNvPicPr preferRelativeResize="0"/>
          <p:nvPr/>
        </p:nvPicPr>
        <p:blipFill rotWithShape="1">
          <a:blip r:embed="rId5">
            <a:alphaModFix/>
          </a:blip>
          <a:srcRect/>
          <a:stretch/>
        </p:blipFill>
        <p:spPr>
          <a:xfrm>
            <a:off x="687382" y="6069591"/>
            <a:ext cx="4421385" cy="727073"/>
          </a:xfrm>
          <a:prstGeom prst="rect">
            <a:avLst/>
          </a:prstGeom>
          <a:noFill/>
          <a:ln>
            <a:noFill/>
          </a:ln>
        </p:spPr>
      </p:pic>
      <p:grpSp>
        <p:nvGrpSpPr>
          <p:cNvPr id="528" name="Google Shape;528;g127e0ef80b0_0_230"/>
          <p:cNvGrpSpPr/>
          <p:nvPr/>
        </p:nvGrpSpPr>
        <p:grpSpPr>
          <a:xfrm>
            <a:off x="9760141" y="55566"/>
            <a:ext cx="2399664" cy="2194523"/>
            <a:chOff x="202065" y="1077154"/>
            <a:chExt cx="2311592" cy="2113980"/>
          </a:xfrm>
        </p:grpSpPr>
        <p:pic>
          <p:nvPicPr>
            <p:cNvPr id="529" name="Google Shape;529;g127e0ef80b0_0_230"/>
            <p:cNvPicPr preferRelativeResize="0"/>
            <p:nvPr/>
          </p:nvPicPr>
          <p:blipFill rotWithShape="1">
            <a:blip r:embed="rId6">
              <a:alphaModFix/>
            </a:blip>
            <a:srcRect l="17786" t="2652" r="17631" b="542"/>
            <a:stretch/>
          </p:blipFill>
          <p:spPr>
            <a:xfrm>
              <a:off x="202065" y="1082098"/>
              <a:ext cx="2249068" cy="2109036"/>
            </a:xfrm>
            <a:prstGeom prst="rect">
              <a:avLst/>
            </a:prstGeom>
            <a:noFill/>
            <a:ln>
              <a:noFill/>
            </a:ln>
          </p:spPr>
        </p:pic>
        <p:sp>
          <p:nvSpPr>
            <p:cNvPr id="530" name="Google Shape;530;g127e0ef80b0_0_230"/>
            <p:cNvSpPr txBox="1"/>
            <p:nvPr/>
          </p:nvSpPr>
          <p:spPr>
            <a:xfrm>
              <a:off x="1884857" y="1077154"/>
              <a:ext cx="628800" cy="35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3864"/>
                  </a:solidFill>
                  <a:latin typeface="Calibri"/>
                  <a:ea typeface="Calibri"/>
                  <a:cs typeface="Calibri"/>
                  <a:sym typeface="Calibri"/>
                </a:rPr>
                <a:t>1980</a:t>
              </a:r>
              <a:endParaRPr/>
            </a:p>
          </p:txBody>
        </p:sp>
      </p:grpSp>
      <p:grpSp>
        <p:nvGrpSpPr>
          <p:cNvPr id="531" name="Google Shape;531;g127e0ef80b0_0_230"/>
          <p:cNvGrpSpPr/>
          <p:nvPr/>
        </p:nvGrpSpPr>
        <p:grpSpPr>
          <a:xfrm>
            <a:off x="9744740" y="2357665"/>
            <a:ext cx="2387680" cy="2194548"/>
            <a:chOff x="2464482" y="1082098"/>
            <a:chExt cx="2294081" cy="2108520"/>
          </a:xfrm>
        </p:grpSpPr>
        <p:pic>
          <p:nvPicPr>
            <p:cNvPr id="532" name="Google Shape;532;g127e0ef80b0_0_230"/>
            <p:cNvPicPr preferRelativeResize="0"/>
            <p:nvPr/>
          </p:nvPicPr>
          <p:blipFill rotWithShape="1">
            <a:blip r:embed="rId7">
              <a:alphaModFix/>
            </a:blip>
            <a:srcRect l="17806" t="2685" r="17254"/>
            <a:stretch/>
          </p:blipFill>
          <p:spPr>
            <a:xfrm>
              <a:off x="2464482" y="1082098"/>
              <a:ext cx="2249064" cy="2108520"/>
            </a:xfrm>
            <a:prstGeom prst="rect">
              <a:avLst/>
            </a:prstGeom>
            <a:noFill/>
            <a:ln>
              <a:noFill/>
            </a:ln>
          </p:spPr>
        </p:pic>
        <p:sp>
          <p:nvSpPr>
            <p:cNvPr id="533" name="Google Shape;533;g127e0ef80b0_0_230"/>
            <p:cNvSpPr txBox="1"/>
            <p:nvPr/>
          </p:nvSpPr>
          <p:spPr>
            <a:xfrm>
              <a:off x="4131263" y="1090485"/>
              <a:ext cx="627300" cy="35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3864"/>
                  </a:solidFill>
                  <a:latin typeface="Calibri"/>
                  <a:ea typeface="Calibri"/>
                  <a:cs typeface="Calibri"/>
                  <a:sym typeface="Calibri"/>
                </a:rPr>
                <a:t>2020</a:t>
              </a:r>
              <a:endParaRPr/>
            </a:p>
          </p:txBody>
        </p:sp>
      </p:grpSp>
      <p:grpSp>
        <p:nvGrpSpPr>
          <p:cNvPr id="534" name="Google Shape;534;g127e0ef80b0_0_230"/>
          <p:cNvGrpSpPr/>
          <p:nvPr/>
        </p:nvGrpSpPr>
        <p:grpSpPr>
          <a:xfrm>
            <a:off x="9760283" y="4607887"/>
            <a:ext cx="2384996" cy="2194623"/>
            <a:chOff x="4690481" y="1077154"/>
            <a:chExt cx="2296799" cy="2113466"/>
          </a:xfrm>
        </p:grpSpPr>
        <p:pic>
          <p:nvPicPr>
            <p:cNvPr id="535" name="Google Shape;535;g127e0ef80b0_0_230"/>
            <p:cNvPicPr preferRelativeResize="0"/>
            <p:nvPr/>
          </p:nvPicPr>
          <p:blipFill rotWithShape="1">
            <a:blip r:embed="rId8">
              <a:alphaModFix/>
            </a:blip>
            <a:srcRect l="17806" t="2685" r="17346"/>
            <a:stretch/>
          </p:blipFill>
          <p:spPr>
            <a:xfrm>
              <a:off x="4690481" y="1079088"/>
              <a:ext cx="2249064" cy="2111532"/>
            </a:xfrm>
            <a:prstGeom prst="rect">
              <a:avLst/>
            </a:prstGeom>
            <a:noFill/>
            <a:ln>
              <a:noFill/>
            </a:ln>
          </p:spPr>
        </p:pic>
        <p:sp>
          <p:nvSpPr>
            <p:cNvPr id="536" name="Google Shape;536;g127e0ef80b0_0_230"/>
            <p:cNvSpPr txBox="1"/>
            <p:nvPr/>
          </p:nvSpPr>
          <p:spPr>
            <a:xfrm>
              <a:off x="6358780" y="1077154"/>
              <a:ext cx="628500" cy="35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F3864"/>
                  </a:solidFill>
                  <a:latin typeface="Calibri"/>
                  <a:ea typeface="Calibri"/>
                  <a:cs typeface="Calibri"/>
                  <a:sym typeface="Calibri"/>
                </a:rPr>
                <a:t>2060</a:t>
              </a:r>
              <a:endParaRPr/>
            </a:p>
          </p:txBody>
        </p:sp>
      </p:grpSp>
      <p:pic>
        <p:nvPicPr>
          <p:cNvPr id="537" name="Google Shape;537;g127e0ef80b0_0_230"/>
          <p:cNvPicPr preferRelativeResize="0"/>
          <p:nvPr/>
        </p:nvPicPr>
        <p:blipFill rotWithShape="1">
          <a:blip r:embed="rId9">
            <a:alphaModFix/>
          </a:blip>
          <a:srcRect l="1865" t="80011" r="64771" b="4018"/>
          <a:stretch/>
        </p:blipFill>
        <p:spPr>
          <a:xfrm>
            <a:off x="10740447" y="1941444"/>
            <a:ext cx="1451552" cy="434674"/>
          </a:xfrm>
          <a:prstGeom prst="rect">
            <a:avLst/>
          </a:prstGeom>
          <a:noFill/>
          <a:ln>
            <a:noFill/>
          </a:ln>
        </p:spPr>
      </p:pic>
      <p:pic>
        <p:nvPicPr>
          <p:cNvPr id="538" name="Google Shape;538;g127e0ef80b0_0_230"/>
          <p:cNvPicPr preferRelativeResize="0"/>
          <p:nvPr/>
        </p:nvPicPr>
        <p:blipFill rotWithShape="1">
          <a:blip r:embed="rId9">
            <a:alphaModFix/>
          </a:blip>
          <a:srcRect l="35210" t="79775" r="32465" b="4082"/>
          <a:stretch/>
        </p:blipFill>
        <p:spPr>
          <a:xfrm>
            <a:off x="10872210" y="4252258"/>
            <a:ext cx="1304316" cy="407498"/>
          </a:xfrm>
          <a:prstGeom prst="rect">
            <a:avLst/>
          </a:prstGeom>
          <a:noFill/>
          <a:ln>
            <a:noFill/>
          </a:ln>
        </p:spPr>
      </p:pic>
      <p:pic>
        <p:nvPicPr>
          <p:cNvPr id="539" name="Google Shape;539;g127e0ef80b0_0_230"/>
          <p:cNvPicPr preferRelativeResize="0"/>
          <p:nvPr/>
        </p:nvPicPr>
        <p:blipFill rotWithShape="1">
          <a:blip r:embed="rId9">
            <a:alphaModFix/>
          </a:blip>
          <a:srcRect l="67439" t="80146" b="4040"/>
          <a:stretch/>
        </p:blipFill>
        <p:spPr>
          <a:xfrm>
            <a:off x="10868996" y="6493713"/>
            <a:ext cx="1307531" cy="397246"/>
          </a:xfrm>
          <a:prstGeom prst="rect">
            <a:avLst/>
          </a:prstGeom>
          <a:noFill/>
          <a:ln>
            <a:noFill/>
          </a:ln>
        </p:spPr>
      </p:pic>
      <p:sp>
        <p:nvSpPr>
          <p:cNvPr id="540" name="Google Shape;540;g127e0ef80b0_0_230"/>
          <p:cNvSpPr txBox="1"/>
          <p:nvPr/>
        </p:nvSpPr>
        <p:spPr>
          <a:xfrm>
            <a:off x="7084488" y="6119586"/>
            <a:ext cx="27987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SIBBORK-TTE Land Cover Updates Brooks Range</a:t>
            </a:r>
            <a:endParaRPr sz="1600">
              <a:solidFill>
                <a:schemeClr val="dk1"/>
              </a:solidFill>
              <a:latin typeface="Calibri"/>
              <a:ea typeface="Calibri"/>
              <a:cs typeface="Calibri"/>
              <a:sym typeface="Calibri"/>
            </a:endParaRPr>
          </a:p>
        </p:txBody>
      </p:sp>
      <p:sp>
        <p:nvSpPr>
          <p:cNvPr id="541" name="Google Shape;541;g127e0ef80b0_0_230"/>
          <p:cNvSpPr txBox="1"/>
          <p:nvPr/>
        </p:nvSpPr>
        <p:spPr>
          <a:xfrm>
            <a:off x="129234" y="240252"/>
            <a:ext cx="9630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a:solidFill>
                  <a:srgbClr val="262626"/>
                </a:solidFill>
                <a:latin typeface="Calibri"/>
                <a:ea typeface="Calibri"/>
                <a:cs typeface="Calibri"/>
                <a:sym typeface="Calibri"/>
              </a:rPr>
              <a:t>Predicting the Magnitude, Variability, and Rate of Change at the Intersection of Arctic and Boreal Ecosystem </a:t>
            </a:r>
            <a:endParaRPr sz="3200">
              <a:solidFill>
                <a:schemeClr val="dk1"/>
              </a:solidFill>
              <a:latin typeface="Calibri"/>
              <a:ea typeface="Calibri"/>
              <a:cs typeface="Calibri"/>
              <a:sym typeface="Calibri"/>
            </a:endParaRPr>
          </a:p>
        </p:txBody>
      </p:sp>
      <p:sp>
        <p:nvSpPr>
          <p:cNvPr id="542" name="Google Shape;542;g127e0ef80b0_0_230"/>
          <p:cNvSpPr txBox="1"/>
          <p:nvPr/>
        </p:nvSpPr>
        <p:spPr>
          <a:xfrm>
            <a:off x="2184573" y="1250925"/>
            <a:ext cx="7453800" cy="738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Amanda Armstrong (PI), Paul M. Montesano, Batuhan Osmanoglu, Howard Epstein, Kenneth J. Ranson, Herman H. Shugart, Elise Heffernan</a:t>
            </a:r>
            <a:endParaRPr sz="1800">
              <a:solidFill>
                <a:schemeClr val="dk1"/>
              </a:solidFill>
              <a:latin typeface="Calibri"/>
              <a:ea typeface="Calibri"/>
              <a:cs typeface="Calibri"/>
              <a:sym typeface="Calibri"/>
            </a:endParaRPr>
          </a:p>
        </p:txBody>
      </p:sp>
      <p:grpSp>
        <p:nvGrpSpPr>
          <p:cNvPr id="543" name="Google Shape;543;g127e0ef80b0_0_230"/>
          <p:cNvGrpSpPr/>
          <p:nvPr/>
        </p:nvGrpSpPr>
        <p:grpSpPr>
          <a:xfrm>
            <a:off x="7108978" y="2108313"/>
            <a:ext cx="2941738" cy="3965984"/>
            <a:chOff x="7242220" y="2787278"/>
            <a:chExt cx="2941738" cy="3965984"/>
          </a:xfrm>
        </p:grpSpPr>
        <p:pic>
          <p:nvPicPr>
            <p:cNvPr id="544" name="Google Shape;544;g127e0ef80b0_0_230"/>
            <p:cNvPicPr preferRelativeResize="0"/>
            <p:nvPr/>
          </p:nvPicPr>
          <p:blipFill rotWithShape="1">
            <a:blip r:embed="rId10">
              <a:alphaModFix/>
            </a:blip>
            <a:srcRect/>
            <a:stretch/>
          </p:blipFill>
          <p:spPr>
            <a:xfrm>
              <a:off x="7242220" y="4530198"/>
              <a:ext cx="2429569" cy="2223064"/>
            </a:xfrm>
            <a:prstGeom prst="rect">
              <a:avLst/>
            </a:prstGeom>
            <a:noFill/>
            <a:ln>
              <a:noFill/>
            </a:ln>
          </p:spPr>
        </p:pic>
        <p:pic>
          <p:nvPicPr>
            <p:cNvPr id="545" name="Google Shape;545;g127e0ef80b0_0_230"/>
            <p:cNvPicPr preferRelativeResize="0"/>
            <p:nvPr/>
          </p:nvPicPr>
          <p:blipFill rotWithShape="1">
            <a:blip r:embed="rId11">
              <a:alphaModFix/>
            </a:blip>
            <a:srcRect/>
            <a:stretch/>
          </p:blipFill>
          <p:spPr>
            <a:xfrm>
              <a:off x="7242220" y="2787278"/>
              <a:ext cx="2429569" cy="1673471"/>
            </a:xfrm>
            <a:prstGeom prst="rect">
              <a:avLst/>
            </a:prstGeom>
            <a:noFill/>
            <a:ln w="9525" cap="flat" cmpd="sng">
              <a:solidFill>
                <a:schemeClr val="dk2"/>
              </a:solidFill>
              <a:prstDash val="solid"/>
              <a:round/>
              <a:headEnd type="none" w="sm" len="sm"/>
              <a:tailEnd type="none" w="sm" len="sm"/>
            </a:ln>
          </p:spPr>
        </p:pic>
        <p:cxnSp>
          <p:nvCxnSpPr>
            <p:cNvPr id="546" name="Google Shape;546;g127e0ef80b0_0_230"/>
            <p:cNvCxnSpPr>
              <a:stCxn id="544" idx="0"/>
            </p:cNvCxnSpPr>
            <p:nvPr/>
          </p:nvCxnSpPr>
          <p:spPr>
            <a:xfrm rot="10800000">
              <a:off x="8051704" y="3321198"/>
              <a:ext cx="405300" cy="12090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547" name="Google Shape;547;g127e0ef80b0_0_230"/>
            <p:cNvCxnSpPr/>
            <p:nvPr/>
          </p:nvCxnSpPr>
          <p:spPr>
            <a:xfrm rot="10800000" flipH="1">
              <a:off x="8617058" y="4810197"/>
              <a:ext cx="1566900" cy="719400"/>
            </a:xfrm>
            <a:prstGeom prst="straightConnector1">
              <a:avLst/>
            </a:prstGeom>
            <a:noFill/>
            <a:ln w="28575" cap="flat" cmpd="sng">
              <a:solidFill>
                <a:schemeClr val="accent1"/>
              </a:solidFill>
              <a:prstDash val="solid"/>
              <a:miter lim="800000"/>
              <a:headEnd type="none" w="sm" len="sm"/>
              <a:tailEnd type="triangle" w="med" len="med"/>
            </a:ln>
          </p:spPr>
        </p:cxnSp>
      </p:grpSp>
      <p:sp>
        <p:nvSpPr>
          <p:cNvPr id="548" name="Google Shape;548;g127e0ef80b0_0_230"/>
          <p:cNvSpPr txBox="1"/>
          <p:nvPr/>
        </p:nvSpPr>
        <p:spPr>
          <a:xfrm>
            <a:off x="144050" y="2653816"/>
            <a:ext cx="6773400" cy="2955300"/>
          </a:xfrm>
          <a:prstGeom prst="rect">
            <a:avLst/>
          </a:prstGeom>
          <a:noFill/>
          <a:ln>
            <a:noFill/>
          </a:ln>
        </p:spPr>
        <p:txBody>
          <a:bodyPr spcFirstLastPara="1" wrap="square" lIns="91425" tIns="91425" rIns="91425" bIns="91425" anchor="t" anchorCtr="0">
            <a:spAutoFit/>
          </a:bodyPr>
          <a:lstStyle/>
          <a:p>
            <a:pPr marL="457200" marR="0" lvl="0" indent="-304800" algn="l" rtl="0">
              <a:spcBef>
                <a:spcPts val="0"/>
              </a:spcBef>
              <a:spcAft>
                <a:spcPts val="0"/>
              </a:spcAft>
              <a:buClr>
                <a:schemeClr val="dk1"/>
              </a:buClr>
              <a:buSzPts val="1200"/>
              <a:buFont typeface="Calibri"/>
              <a:buChar char="●"/>
            </a:pPr>
            <a:r>
              <a:rPr lang="en-US" sz="1800">
                <a:solidFill>
                  <a:schemeClr val="dk1"/>
                </a:solidFill>
                <a:latin typeface="Calibri"/>
                <a:ea typeface="Calibri"/>
                <a:cs typeface="Calibri"/>
                <a:sym typeface="Calibri"/>
              </a:rPr>
              <a:t>We’ve enhanced a spatially-explicit individual-based gap model (SIBBORK-TTE) to run with input derived from multi-scale gridded products (climate, soils, topography)</a:t>
            </a:r>
            <a:endParaRPr sz="1800">
              <a:solidFill>
                <a:schemeClr val="dk1"/>
              </a:solidFill>
              <a:latin typeface="Calibri"/>
              <a:ea typeface="Calibri"/>
              <a:cs typeface="Calibri"/>
              <a:sym typeface="Calibri"/>
            </a:endParaRPr>
          </a:p>
          <a:p>
            <a:pPr marL="45720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800">
                <a:solidFill>
                  <a:schemeClr val="dk1"/>
                </a:solidFill>
                <a:latin typeface="Calibri"/>
                <a:ea typeface="Calibri"/>
                <a:cs typeface="Calibri"/>
                <a:sym typeface="Calibri"/>
              </a:rPr>
              <a:t>We’ve validated simulations of forest structure &amp; composition for focal sites with forest inventory data</a:t>
            </a:r>
            <a:endParaRPr/>
          </a:p>
          <a:p>
            <a:pPr marL="457200" marR="0" lvl="0" indent="-228600" algn="l" rtl="0">
              <a:spcBef>
                <a:spcPts val="0"/>
              </a:spcBef>
              <a:spcAft>
                <a:spcPts val="0"/>
              </a:spcAft>
              <a:buClr>
                <a:schemeClr val="dk1"/>
              </a:buClr>
              <a:buSzPts val="1200"/>
              <a:buFont typeface="Calibri"/>
              <a:buNone/>
            </a:pPr>
            <a:endParaRPr sz="1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US" sz="1800">
                <a:solidFill>
                  <a:schemeClr val="dk1"/>
                </a:solidFill>
                <a:latin typeface="Calibri"/>
                <a:ea typeface="Calibri"/>
                <a:cs typeface="Calibri"/>
                <a:sym typeface="Calibri"/>
              </a:rPr>
              <a:t>We’re building a database of simulations to statistically examine the variation in change at sites spread across a broad geographic domain in &amp; near the taiga-tundra ecotone.</a:t>
            </a:r>
            <a:endParaRPr sz="1800">
              <a:solidFill>
                <a:schemeClr val="dk1"/>
              </a:solidFill>
              <a:latin typeface="Calibri"/>
              <a:ea typeface="Calibri"/>
              <a:cs typeface="Calibri"/>
              <a:sym typeface="Calibri"/>
            </a:endParaRPr>
          </a:p>
        </p:txBody>
      </p:sp>
      <p:pic>
        <p:nvPicPr>
          <p:cNvPr id="549" name="Google Shape;549;g127e0ef80b0_0_230" descr="University of Virginia Logo PNG Transparent &amp; SVG Vector - Freebie Supply"/>
          <p:cNvPicPr preferRelativeResize="0"/>
          <p:nvPr/>
        </p:nvPicPr>
        <p:blipFill rotWithShape="1">
          <a:blip r:embed="rId12">
            <a:alphaModFix/>
          </a:blip>
          <a:srcRect/>
          <a:stretch/>
        </p:blipFill>
        <p:spPr>
          <a:xfrm>
            <a:off x="46133" y="6155415"/>
            <a:ext cx="641249" cy="641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555" name="Google Shape;555;g127e0ef80b0_0_259"/>
          <p:cNvGrpSpPr/>
          <p:nvPr/>
        </p:nvGrpSpPr>
        <p:grpSpPr>
          <a:xfrm>
            <a:off x="81964" y="1405411"/>
            <a:ext cx="12722015" cy="5405294"/>
            <a:chOff x="81964" y="872011"/>
            <a:chExt cx="12722015" cy="5405294"/>
          </a:xfrm>
        </p:grpSpPr>
        <p:sp>
          <p:nvSpPr>
            <p:cNvPr id="556" name="Google Shape;556;g127e0ef80b0_0_259"/>
            <p:cNvSpPr txBox="1"/>
            <p:nvPr/>
          </p:nvSpPr>
          <p:spPr>
            <a:xfrm>
              <a:off x="257259" y="922638"/>
              <a:ext cx="1925100" cy="1908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i="1">
                  <a:solidFill>
                    <a:schemeClr val="dk1"/>
                  </a:solidFill>
                  <a:latin typeface="Calibri"/>
                  <a:ea typeface="Calibri"/>
                  <a:cs typeface="Calibri"/>
                  <a:sym typeface="Calibri"/>
                </a:rPr>
                <a:t>Model runs across TTE sites show heterogeneity driven by climate, topography, soils and disturbance factors. </a:t>
              </a:r>
              <a:endParaRPr sz="1600">
                <a:solidFill>
                  <a:schemeClr val="dk1"/>
                </a:solidFill>
                <a:latin typeface="Calibri"/>
                <a:ea typeface="Calibri"/>
                <a:cs typeface="Calibri"/>
                <a:sym typeface="Calibri"/>
              </a:endParaRPr>
            </a:p>
          </p:txBody>
        </p:sp>
        <p:grpSp>
          <p:nvGrpSpPr>
            <p:cNvPr id="557" name="Google Shape;557;g127e0ef80b0_0_259"/>
            <p:cNvGrpSpPr/>
            <p:nvPr/>
          </p:nvGrpSpPr>
          <p:grpSpPr>
            <a:xfrm>
              <a:off x="81964" y="3120033"/>
              <a:ext cx="5842586" cy="3130940"/>
              <a:chOff x="5240679" y="3158082"/>
              <a:chExt cx="6951322" cy="3661918"/>
            </a:xfrm>
          </p:grpSpPr>
          <p:pic>
            <p:nvPicPr>
              <p:cNvPr id="558" name="Google Shape;558;g127e0ef80b0_0_259"/>
              <p:cNvPicPr preferRelativeResize="0"/>
              <p:nvPr/>
            </p:nvPicPr>
            <p:blipFill rotWithShape="1">
              <a:blip r:embed="rId3">
                <a:alphaModFix/>
              </a:blip>
              <a:srcRect/>
              <a:stretch/>
            </p:blipFill>
            <p:spPr>
              <a:xfrm>
                <a:off x="5240679" y="3158082"/>
                <a:ext cx="6951322" cy="3661918"/>
              </a:xfrm>
              <a:prstGeom prst="rect">
                <a:avLst/>
              </a:prstGeom>
              <a:noFill/>
              <a:ln>
                <a:noFill/>
              </a:ln>
            </p:spPr>
          </p:pic>
          <p:sp>
            <p:nvSpPr>
              <p:cNvPr id="559" name="Google Shape;559;g127e0ef80b0_0_259"/>
              <p:cNvSpPr txBox="1"/>
              <p:nvPr/>
            </p:nvSpPr>
            <p:spPr>
              <a:xfrm rot="-5400000">
                <a:off x="11578734" y="6068744"/>
                <a:ext cx="318000" cy="183000"/>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Clr>
                    <a:srgbClr val="C00000"/>
                  </a:buClr>
                  <a:buSzPts val="1000"/>
                  <a:buFont typeface="Calibri"/>
                  <a:buNone/>
                </a:pPr>
                <a:r>
                  <a:rPr lang="en-US" sz="1000">
                    <a:solidFill>
                      <a:srgbClr val="C00000"/>
                    </a:solidFill>
                    <a:latin typeface="Calibri"/>
                    <a:ea typeface="Calibri"/>
                    <a:cs typeface="Calibri"/>
                    <a:sym typeface="Calibri"/>
                  </a:rPr>
                  <a:t>2100</a:t>
                </a:r>
                <a:endParaRPr sz="1000">
                  <a:solidFill>
                    <a:srgbClr val="C00000"/>
                  </a:solidFill>
                  <a:latin typeface="Calibri"/>
                  <a:ea typeface="Calibri"/>
                  <a:cs typeface="Calibri"/>
                  <a:sym typeface="Calibri"/>
                </a:endParaRPr>
              </a:p>
            </p:txBody>
          </p:sp>
          <p:sp>
            <p:nvSpPr>
              <p:cNvPr id="560" name="Google Shape;560;g127e0ef80b0_0_259"/>
              <p:cNvSpPr txBox="1"/>
              <p:nvPr/>
            </p:nvSpPr>
            <p:spPr>
              <a:xfrm rot="-5400000">
                <a:off x="11001232" y="6061206"/>
                <a:ext cx="312300" cy="183000"/>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000"/>
                  <a:buFont typeface="Calibri"/>
                  <a:buNone/>
                </a:pPr>
                <a:r>
                  <a:rPr lang="en-US" sz="1000">
                    <a:solidFill>
                      <a:schemeClr val="dk1"/>
                    </a:solidFill>
                    <a:latin typeface="Calibri"/>
                    <a:ea typeface="Calibri"/>
                    <a:cs typeface="Calibri"/>
                    <a:sym typeface="Calibri"/>
                  </a:rPr>
                  <a:t>1900</a:t>
                </a:r>
                <a:endParaRPr sz="1000">
                  <a:solidFill>
                    <a:schemeClr val="dk1"/>
                  </a:solidFill>
                  <a:latin typeface="Calibri"/>
                  <a:ea typeface="Calibri"/>
                  <a:cs typeface="Calibri"/>
                  <a:sym typeface="Calibri"/>
                </a:endParaRPr>
              </a:p>
            </p:txBody>
          </p:sp>
          <p:sp>
            <p:nvSpPr>
              <p:cNvPr id="561" name="Google Shape;561;g127e0ef80b0_0_259"/>
              <p:cNvSpPr txBox="1"/>
              <p:nvPr/>
            </p:nvSpPr>
            <p:spPr>
              <a:xfrm rot="-5400000">
                <a:off x="11292692" y="6068703"/>
                <a:ext cx="312300" cy="183000"/>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000"/>
                  <a:buFont typeface="Calibri"/>
                  <a:buNone/>
                </a:pPr>
                <a:r>
                  <a:rPr lang="en-US" sz="1000">
                    <a:solidFill>
                      <a:schemeClr val="dk1"/>
                    </a:solidFill>
                    <a:latin typeface="Calibri"/>
                    <a:ea typeface="Calibri"/>
                    <a:cs typeface="Calibri"/>
                    <a:sym typeface="Calibri"/>
                  </a:rPr>
                  <a:t>2000</a:t>
                </a:r>
                <a:endParaRPr sz="1000">
                  <a:solidFill>
                    <a:schemeClr val="dk1"/>
                  </a:solidFill>
                  <a:latin typeface="Calibri"/>
                  <a:ea typeface="Calibri"/>
                  <a:cs typeface="Calibri"/>
                  <a:sym typeface="Calibri"/>
                </a:endParaRPr>
              </a:p>
            </p:txBody>
          </p:sp>
          <p:sp>
            <p:nvSpPr>
              <p:cNvPr id="562" name="Google Shape;562;g127e0ef80b0_0_259"/>
              <p:cNvSpPr txBox="1"/>
              <p:nvPr/>
            </p:nvSpPr>
            <p:spPr>
              <a:xfrm rot="-5400000">
                <a:off x="11144572" y="6064955"/>
                <a:ext cx="312300" cy="183000"/>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000"/>
                  <a:buFont typeface="Calibri"/>
                  <a:buNone/>
                </a:pPr>
                <a:r>
                  <a:rPr lang="en-US" sz="1000">
                    <a:solidFill>
                      <a:schemeClr val="dk1"/>
                    </a:solidFill>
                    <a:latin typeface="Calibri"/>
                    <a:ea typeface="Calibri"/>
                    <a:cs typeface="Calibri"/>
                    <a:sym typeface="Calibri"/>
                  </a:rPr>
                  <a:t>1950</a:t>
                </a:r>
                <a:endParaRPr sz="1000">
                  <a:solidFill>
                    <a:schemeClr val="dk1"/>
                  </a:solidFill>
                  <a:latin typeface="Calibri"/>
                  <a:ea typeface="Calibri"/>
                  <a:cs typeface="Calibri"/>
                  <a:sym typeface="Calibri"/>
                </a:endParaRPr>
              </a:p>
            </p:txBody>
          </p:sp>
          <p:sp>
            <p:nvSpPr>
              <p:cNvPr id="563" name="Google Shape;563;g127e0ef80b0_0_259"/>
              <p:cNvSpPr txBox="1"/>
              <p:nvPr/>
            </p:nvSpPr>
            <p:spPr>
              <a:xfrm rot="-5400000">
                <a:off x="11437138" y="6068700"/>
                <a:ext cx="312300" cy="183000"/>
              </a:xfrm>
              <a:prstGeom prst="rect">
                <a:avLst/>
              </a:prstGeom>
              <a:solidFill>
                <a:schemeClr val="lt1"/>
              </a:solidFill>
              <a:ln>
                <a:noFill/>
              </a:ln>
            </p:spPr>
            <p:txBody>
              <a:bodyPr spcFirstLastPara="1" wrap="square" lIns="0" tIns="0" rIns="0" bIns="0" anchor="t" anchorCtr="0">
                <a:spAutoFit/>
              </a:bodyPr>
              <a:lstStyle/>
              <a:p>
                <a:pPr marL="0" marR="0" lvl="0" indent="0" algn="l" rtl="0">
                  <a:spcBef>
                    <a:spcPts val="0"/>
                  </a:spcBef>
                  <a:spcAft>
                    <a:spcPts val="0"/>
                  </a:spcAft>
                  <a:buClr>
                    <a:srgbClr val="C00000"/>
                  </a:buClr>
                  <a:buSzPts val="1000"/>
                  <a:buFont typeface="Calibri"/>
                  <a:buNone/>
                </a:pPr>
                <a:r>
                  <a:rPr lang="en-US" sz="1000">
                    <a:solidFill>
                      <a:srgbClr val="C00000"/>
                    </a:solidFill>
                    <a:latin typeface="Calibri"/>
                    <a:ea typeface="Calibri"/>
                    <a:cs typeface="Calibri"/>
                    <a:sym typeface="Calibri"/>
                  </a:rPr>
                  <a:t>2050</a:t>
                </a:r>
                <a:endParaRPr sz="1000">
                  <a:solidFill>
                    <a:srgbClr val="C00000"/>
                  </a:solidFill>
                  <a:latin typeface="Calibri"/>
                  <a:ea typeface="Calibri"/>
                  <a:cs typeface="Calibri"/>
                  <a:sym typeface="Calibri"/>
                </a:endParaRPr>
              </a:p>
            </p:txBody>
          </p:sp>
          <p:sp>
            <p:nvSpPr>
              <p:cNvPr id="564" name="Google Shape;564;g127e0ef80b0_0_259"/>
              <p:cNvSpPr txBox="1"/>
              <p:nvPr/>
            </p:nvSpPr>
            <p:spPr>
              <a:xfrm>
                <a:off x="11095064" y="6268313"/>
                <a:ext cx="725100" cy="4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Year</a:t>
                </a:r>
                <a:endParaRPr/>
              </a:p>
            </p:txBody>
          </p:sp>
          <p:sp>
            <p:nvSpPr>
              <p:cNvPr id="565" name="Google Shape;565;g127e0ef80b0_0_259"/>
              <p:cNvSpPr/>
              <p:nvPr/>
            </p:nvSpPr>
            <p:spPr>
              <a:xfrm>
                <a:off x="8491481" y="6604000"/>
                <a:ext cx="354000" cy="10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66" name="Google Shape;566;g127e0ef80b0_0_259"/>
            <p:cNvPicPr preferRelativeResize="0"/>
            <p:nvPr/>
          </p:nvPicPr>
          <p:blipFill rotWithShape="1">
            <a:blip r:embed="rId4">
              <a:alphaModFix/>
            </a:blip>
            <a:srcRect/>
            <a:stretch/>
          </p:blipFill>
          <p:spPr>
            <a:xfrm>
              <a:off x="2226821" y="872011"/>
              <a:ext cx="3385531" cy="1902598"/>
            </a:xfrm>
            <a:prstGeom prst="rect">
              <a:avLst/>
            </a:prstGeom>
            <a:noFill/>
            <a:ln>
              <a:noFill/>
            </a:ln>
          </p:spPr>
        </p:pic>
        <p:pic>
          <p:nvPicPr>
            <p:cNvPr id="567" name="Google Shape;567;g127e0ef80b0_0_259" descr="sibbork with fire"/>
            <p:cNvPicPr preferRelativeResize="0"/>
            <p:nvPr/>
          </p:nvPicPr>
          <p:blipFill rotWithShape="1">
            <a:blip r:embed="rId5">
              <a:alphaModFix/>
            </a:blip>
            <a:srcRect/>
            <a:stretch/>
          </p:blipFill>
          <p:spPr>
            <a:xfrm>
              <a:off x="6022382" y="1876730"/>
              <a:ext cx="6087533" cy="3424237"/>
            </a:xfrm>
            <a:prstGeom prst="rect">
              <a:avLst/>
            </a:prstGeom>
            <a:noFill/>
            <a:ln>
              <a:noFill/>
            </a:ln>
          </p:spPr>
        </p:pic>
        <p:sp>
          <p:nvSpPr>
            <p:cNvPr id="568" name="Google Shape;568;g127e0ef80b0_0_259"/>
            <p:cNvSpPr txBox="1"/>
            <p:nvPr/>
          </p:nvSpPr>
          <p:spPr>
            <a:xfrm>
              <a:off x="6716379" y="5969505"/>
              <a:ext cx="6087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animation credit: </a:t>
              </a:r>
              <a:r>
                <a:rPr lang="en-US" sz="1400" i="0">
                  <a:solidFill>
                    <a:schemeClr val="dk1"/>
                  </a:solidFill>
                  <a:latin typeface="Arial"/>
                  <a:ea typeface="Arial"/>
                  <a:cs typeface="Arial"/>
                  <a:sym typeface="Arial"/>
                </a:rPr>
                <a:t>Shelby Lawton, UVA student (shelbyartworks.com)</a:t>
              </a:r>
              <a:endParaRPr sz="1400">
                <a:solidFill>
                  <a:schemeClr val="dk1"/>
                </a:solidFill>
                <a:latin typeface="Calibri"/>
                <a:ea typeface="Calibri"/>
                <a:cs typeface="Calibri"/>
                <a:sym typeface="Calibri"/>
              </a:endParaRPr>
            </a:p>
          </p:txBody>
        </p:sp>
        <p:sp>
          <p:nvSpPr>
            <p:cNvPr id="569" name="Google Shape;569;g127e0ef80b0_0_259"/>
            <p:cNvSpPr/>
            <p:nvPr/>
          </p:nvSpPr>
          <p:spPr>
            <a:xfrm>
              <a:off x="6607175" y="4498975"/>
              <a:ext cx="647700" cy="152400"/>
            </a:xfrm>
            <a:prstGeom prst="rect">
              <a:avLst/>
            </a:prstGeom>
            <a:solidFill>
              <a:srgbClr val="5D54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g127e0ef80b0_0_259"/>
            <p:cNvSpPr/>
            <p:nvPr/>
          </p:nvSpPr>
          <p:spPr>
            <a:xfrm>
              <a:off x="6632575" y="5124450"/>
              <a:ext cx="539700" cy="136500"/>
            </a:xfrm>
            <a:prstGeom prst="rect">
              <a:avLst/>
            </a:prstGeom>
            <a:solidFill>
              <a:srgbClr val="4750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g127e0ef80b0_0_259"/>
            <p:cNvSpPr txBox="1"/>
            <p:nvPr/>
          </p:nvSpPr>
          <p:spPr>
            <a:xfrm>
              <a:off x="6201675" y="5051580"/>
              <a:ext cx="1150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Permafrost</a:t>
              </a:r>
              <a:endParaRPr sz="1200">
                <a:solidFill>
                  <a:schemeClr val="lt1"/>
                </a:solidFill>
                <a:latin typeface="Calibri"/>
                <a:ea typeface="Calibri"/>
                <a:cs typeface="Calibri"/>
                <a:sym typeface="Calibri"/>
              </a:endParaRPr>
            </a:p>
          </p:txBody>
        </p:sp>
        <p:sp>
          <p:nvSpPr>
            <p:cNvPr id="572" name="Google Shape;572;g127e0ef80b0_0_259"/>
            <p:cNvSpPr txBox="1"/>
            <p:nvPr/>
          </p:nvSpPr>
          <p:spPr>
            <a:xfrm>
              <a:off x="6201675" y="4429601"/>
              <a:ext cx="14586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Arial"/>
                  <a:ea typeface="Arial"/>
                  <a:cs typeface="Arial"/>
                  <a:sym typeface="Arial"/>
                </a:rPr>
                <a:t>Active Layer</a:t>
              </a:r>
              <a:endParaRPr sz="1200">
                <a:solidFill>
                  <a:schemeClr val="lt1"/>
                </a:solidFill>
                <a:latin typeface="Calibri"/>
                <a:ea typeface="Calibri"/>
                <a:cs typeface="Calibri"/>
                <a:sym typeface="Calibri"/>
              </a:endParaRPr>
            </a:p>
          </p:txBody>
        </p:sp>
      </p:grpSp>
      <p:sp>
        <p:nvSpPr>
          <p:cNvPr id="573" name="Google Shape;573;g127e0ef80b0_0_259"/>
          <p:cNvSpPr txBox="1"/>
          <p:nvPr/>
        </p:nvSpPr>
        <p:spPr>
          <a:xfrm>
            <a:off x="-8879" y="110513"/>
            <a:ext cx="12201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a:solidFill>
                  <a:srgbClr val="262626"/>
                </a:solidFill>
                <a:latin typeface="Calibri"/>
                <a:ea typeface="Calibri"/>
                <a:cs typeface="Calibri"/>
                <a:sym typeface="Calibri"/>
              </a:rPr>
              <a:t>Predicting the Magnitude, Variability, and Rate of Change at the Intersection of Arctic and Boreal Ecosystem </a:t>
            </a:r>
            <a:endParaRPr sz="3200">
              <a:solidFill>
                <a:schemeClr val="dk1"/>
              </a:solidFill>
              <a:latin typeface="Calibri"/>
              <a:ea typeface="Calibri"/>
              <a:cs typeface="Calibri"/>
              <a:sym typeface="Calibri"/>
            </a:endParaRPr>
          </a:p>
        </p:txBody>
      </p:sp>
      <p:sp>
        <p:nvSpPr>
          <p:cNvPr id="574" name="Google Shape;574;g127e0ef80b0_0_259"/>
          <p:cNvSpPr txBox="1"/>
          <p:nvPr/>
        </p:nvSpPr>
        <p:spPr>
          <a:xfrm>
            <a:off x="5813598" y="1117636"/>
            <a:ext cx="6296400" cy="677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Amanda Armstrong (PI), Paul M. Montesano, Batuhan Osmanoglu, Howard Epstein, Kenneth J. Ranson, Herman H. Shugart, Elise Heffernan</a:t>
            </a:r>
            <a:endParaRPr sz="16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Google Shape;363;p1">
            <a:extLst>
              <a:ext uri="{FF2B5EF4-FFF2-40B4-BE49-F238E27FC236}">
                <a16:creationId xmlns:a16="http://schemas.microsoft.com/office/drawing/2014/main" id="{5D4CD11A-0F85-40C3-EE88-B148B83400DE}"/>
              </a:ext>
            </a:extLst>
          </p:cNvPr>
          <p:cNvPicPr preferRelativeResize="0"/>
          <p:nvPr/>
        </p:nvPicPr>
        <p:blipFill rotWithShape="1">
          <a:blip r:embed="rId3">
            <a:alphaModFix/>
          </a:blip>
          <a:srcRect b="25000"/>
          <a:stretch/>
        </p:blipFill>
        <p:spPr>
          <a:xfrm>
            <a:off x="-2" y="-2"/>
            <a:ext cx="12192001" cy="6858001"/>
          </a:xfrm>
          <a:prstGeom prst="rect">
            <a:avLst/>
          </a:prstGeom>
          <a:noFill/>
          <a:ln>
            <a:noFill/>
          </a:ln>
        </p:spPr>
      </p:pic>
      <p:sp>
        <p:nvSpPr>
          <p:cNvPr id="385" name="Google Shape;385;p4"/>
          <p:cNvSpPr txBox="1">
            <a:spLocks noGrp="1"/>
          </p:cNvSpPr>
          <p:nvPr>
            <p:ph type="title"/>
          </p:nvPr>
        </p:nvSpPr>
        <p:spPr>
          <a:xfrm>
            <a:off x="-2" y="673465"/>
            <a:ext cx="12192000" cy="8163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t>Individual contributions: Arctic and alpine tundra)</a:t>
            </a:r>
            <a:endParaRPr dirty="0"/>
          </a:p>
        </p:txBody>
      </p:sp>
    </p:spTree>
    <p:extLst>
      <p:ext uri="{BB962C8B-B14F-4D97-AF65-F5344CB8AC3E}">
        <p14:creationId xmlns:p14="http://schemas.microsoft.com/office/powerpoint/2010/main" val="66132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g127e0ef80b0_0_8"/>
          <p:cNvPicPr preferRelativeResize="0"/>
          <p:nvPr/>
        </p:nvPicPr>
        <p:blipFill rotWithShape="1">
          <a:blip r:embed="rId3">
            <a:alphaModFix/>
          </a:blip>
          <a:srcRect/>
          <a:stretch/>
        </p:blipFill>
        <p:spPr>
          <a:xfrm>
            <a:off x="3665842" y="1063941"/>
            <a:ext cx="3677506" cy="2197532"/>
          </a:xfrm>
          <a:prstGeom prst="rect">
            <a:avLst/>
          </a:prstGeom>
          <a:solidFill>
            <a:schemeClr val="lt1"/>
          </a:solidFill>
          <a:ln>
            <a:noFill/>
          </a:ln>
        </p:spPr>
      </p:pic>
      <p:grpSp>
        <p:nvGrpSpPr>
          <p:cNvPr id="585" name="Google Shape;585;g127e0ef80b0_0_8"/>
          <p:cNvGrpSpPr/>
          <p:nvPr/>
        </p:nvGrpSpPr>
        <p:grpSpPr>
          <a:xfrm>
            <a:off x="114410" y="2212194"/>
            <a:ext cx="11963181" cy="4555374"/>
            <a:chOff x="70417" y="2248061"/>
            <a:chExt cx="11963181" cy="4555374"/>
          </a:xfrm>
        </p:grpSpPr>
        <p:pic>
          <p:nvPicPr>
            <p:cNvPr id="586" name="Google Shape;586;g127e0ef80b0_0_8"/>
            <p:cNvPicPr preferRelativeResize="0"/>
            <p:nvPr/>
          </p:nvPicPr>
          <p:blipFill rotWithShape="1">
            <a:blip r:embed="rId4">
              <a:alphaModFix/>
            </a:blip>
            <a:srcRect t="5632" b="3515"/>
            <a:stretch/>
          </p:blipFill>
          <p:spPr>
            <a:xfrm>
              <a:off x="7324039" y="2248061"/>
              <a:ext cx="4709559" cy="4555373"/>
            </a:xfrm>
            <a:prstGeom prst="rect">
              <a:avLst/>
            </a:prstGeom>
            <a:solidFill>
              <a:srgbClr val="BFBFBF"/>
            </a:solidFill>
            <a:ln w="9525" cap="flat" cmpd="sng">
              <a:solidFill>
                <a:srgbClr val="7F7F7F"/>
              </a:solidFill>
              <a:prstDash val="solid"/>
              <a:round/>
              <a:headEnd type="none" w="sm" len="sm"/>
              <a:tailEnd type="none" w="sm" len="sm"/>
            </a:ln>
          </p:spPr>
        </p:pic>
        <p:pic>
          <p:nvPicPr>
            <p:cNvPr id="587" name="Google Shape;587;g127e0ef80b0_0_8"/>
            <p:cNvPicPr preferRelativeResize="0"/>
            <p:nvPr/>
          </p:nvPicPr>
          <p:blipFill rotWithShape="1">
            <a:blip r:embed="rId5">
              <a:alphaModFix/>
            </a:blip>
            <a:srcRect/>
            <a:stretch/>
          </p:blipFill>
          <p:spPr>
            <a:xfrm>
              <a:off x="70417" y="4366607"/>
              <a:ext cx="3551432" cy="2432871"/>
            </a:xfrm>
            <a:prstGeom prst="rect">
              <a:avLst/>
            </a:prstGeom>
            <a:noFill/>
            <a:ln>
              <a:noFill/>
            </a:ln>
          </p:spPr>
        </p:pic>
        <p:pic>
          <p:nvPicPr>
            <p:cNvPr id="588" name="Google Shape;588;g127e0ef80b0_0_8"/>
            <p:cNvPicPr preferRelativeResize="0"/>
            <p:nvPr/>
          </p:nvPicPr>
          <p:blipFill rotWithShape="1">
            <a:blip r:embed="rId6">
              <a:alphaModFix/>
            </a:blip>
            <a:srcRect/>
            <a:stretch/>
          </p:blipFill>
          <p:spPr>
            <a:xfrm>
              <a:off x="3734297" y="3374435"/>
              <a:ext cx="3477295" cy="3429000"/>
            </a:xfrm>
            <a:prstGeom prst="rect">
              <a:avLst/>
            </a:prstGeom>
            <a:noFill/>
            <a:ln>
              <a:noFill/>
            </a:ln>
          </p:spPr>
        </p:pic>
        <p:cxnSp>
          <p:nvCxnSpPr>
            <p:cNvPr id="589" name="Google Shape;589;g127e0ef80b0_0_8"/>
            <p:cNvCxnSpPr/>
            <p:nvPr/>
          </p:nvCxnSpPr>
          <p:spPr>
            <a:xfrm rot="10800000" flipH="1">
              <a:off x="7211593" y="3879551"/>
              <a:ext cx="1435200" cy="2883900"/>
            </a:xfrm>
            <a:prstGeom prst="straightConnector1">
              <a:avLst/>
            </a:prstGeom>
            <a:noFill/>
            <a:ln w="9525" cap="flat" cmpd="sng">
              <a:solidFill>
                <a:srgbClr val="595959"/>
              </a:solidFill>
              <a:prstDash val="solid"/>
              <a:miter lim="800000"/>
              <a:headEnd type="none" w="sm" len="sm"/>
              <a:tailEnd type="none" w="sm" len="sm"/>
            </a:ln>
          </p:spPr>
        </p:cxnSp>
        <p:cxnSp>
          <p:nvCxnSpPr>
            <p:cNvPr id="590" name="Google Shape;590;g127e0ef80b0_0_8"/>
            <p:cNvCxnSpPr/>
            <p:nvPr/>
          </p:nvCxnSpPr>
          <p:spPr>
            <a:xfrm rot="10800000" flipH="1">
              <a:off x="3603377" y="4190761"/>
              <a:ext cx="2090400" cy="2606700"/>
            </a:xfrm>
            <a:prstGeom prst="straightConnector1">
              <a:avLst/>
            </a:prstGeom>
            <a:noFill/>
            <a:ln w="9525" cap="flat" cmpd="sng">
              <a:solidFill>
                <a:srgbClr val="595959"/>
              </a:solidFill>
              <a:prstDash val="solid"/>
              <a:miter lim="800000"/>
              <a:headEnd type="none" w="sm" len="sm"/>
              <a:tailEnd type="none" w="sm" len="sm"/>
            </a:ln>
          </p:spPr>
        </p:cxnSp>
        <p:cxnSp>
          <p:nvCxnSpPr>
            <p:cNvPr id="591" name="Google Shape;591;g127e0ef80b0_0_8"/>
            <p:cNvCxnSpPr/>
            <p:nvPr/>
          </p:nvCxnSpPr>
          <p:spPr>
            <a:xfrm rot="10800000" flipH="1">
              <a:off x="7211593" y="2840735"/>
              <a:ext cx="1435200" cy="533700"/>
            </a:xfrm>
            <a:prstGeom prst="straightConnector1">
              <a:avLst/>
            </a:prstGeom>
            <a:noFill/>
            <a:ln w="9525" cap="flat" cmpd="sng">
              <a:solidFill>
                <a:srgbClr val="595959"/>
              </a:solidFill>
              <a:prstDash val="solid"/>
              <a:miter lim="800000"/>
              <a:headEnd type="none" w="sm" len="sm"/>
              <a:tailEnd type="none" w="sm" len="sm"/>
            </a:ln>
          </p:spPr>
        </p:cxnSp>
        <p:sp>
          <p:nvSpPr>
            <p:cNvPr id="592" name="Google Shape;592;g127e0ef80b0_0_8"/>
            <p:cNvSpPr/>
            <p:nvPr/>
          </p:nvSpPr>
          <p:spPr>
            <a:xfrm>
              <a:off x="5693773" y="3828306"/>
              <a:ext cx="528900" cy="362400"/>
            </a:xfrm>
            <a:prstGeom prst="rect">
              <a:avLst/>
            </a:prstGeom>
            <a:solidFill>
              <a:srgbClr val="BFBFBF">
                <a:alpha val="4078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593" name="Google Shape;593;g127e0ef80b0_0_8"/>
            <p:cNvCxnSpPr/>
            <p:nvPr/>
          </p:nvCxnSpPr>
          <p:spPr>
            <a:xfrm rot="10800000" flipH="1">
              <a:off x="3621850" y="3828407"/>
              <a:ext cx="2071800" cy="538200"/>
            </a:xfrm>
            <a:prstGeom prst="straightConnector1">
              <a:avLst/>
            </a:prstGeom>
            <a:noFill/>
            <a:ln w="9525" cap="flat" cmpd="sng">
              <a:solidFill>
                <a:srgbClr val="595959"/>
              </a:solidFill>
              <a:prstDash val="solid"/>
              <a:miter lim="800000"/>
              <a:headEnd type="none" w="sm" len="sm"/>
              <a:tailEnd type="none" w="sm" len="sm"/>
            </a:ln>
          </p:spPr>
        </p:cxnSp>
        <p:sp>
          <p:nvSpPr>
            <p:cNvPr id="594" name="Google Shape;594;g127e0ef80b0_0_8"/>
            <p:cNvSpPr/>
            <p:nvPr/>
          </p:nvSpPr>
          <p:spPr>
            <a:xfrm>
              <a:off x="8646897" y="2840619"/>
              <a:ext cx="893400" cy="1039200"/>
            </a:xfrm>
            <a:prstGeom prst="rect">
              <a:avLst/>
            </a:prstGeom>
            <a:solidFill>
              <a:srgbClr val="BFBFBF">
                <a:alpha val="34120"/>
              </a:srgb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95" name="Google Shape;595;g127e0ef80b0_0_8"/>
          <p:cNvSpPr txBox="1"/>
          <p:nvPr/>
        </p:nvSpPr>
        <p:spPr>
          <a:xfrm>
            <a:off x="-2" y="1430879"/>
            <a:ext cx="3665700" cy="3140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3 </a:t>
            </a:r>
            <a:r>
              <a:rPr lang="en-US" sz="1800" b="0" i="0" u="none" strike="noStrike" cap="none">
                <a:solidFill>
                  <a:schemeClr val="dk1"/>
                </a:solidFill>
                <a:latin typeface="Calibri"/>
                <a:ea typeface="Calibri"/>
                <a:cs typeface="Calibri"/>
                <a:sym typeface="Calibri"/>
              </a:rPr>
              <a:t>ecosystem functional attributes used to determined ecosystem functional types (EFTs) by explaining the highest proportion of variance in growing season NDVI</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EFTs highlight high functional heterogeneity across CAVM and in areas of strong elevational gradient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g127e0ef80b0_0_8"/>
          <p:cNvSpPr txBox="1"/>
          <p:nvPr/>
        </p:nvSpPr>
        <p:spPr>
          <a:xfrm>
            <a:off x="94274" y="94446"/>
            <a:ext cx="71613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Ecosystem Functional Types of the circumpolar arctic tundra based on the seasonal dynamics of vegetation productivity</a:t>
            </a:r>
            <a:endParaRPr sz="2400" b="0">
              <a:solidFill>
                <a:schemeClr val="dk1"/>
              </a:solidFill>
              <a:latin typeface="Calibri"/>
              <a:ea typeface="Calibri"/>
              <a:cs typeface="Calibri"/>
              <a:sym typeface="Calibri"/>
            </a:endParaRPr>
          </a:p>
        </p:txBody>
      </p:sp>
      <p:grpSp>
        <p:nvGrpSpPr>
          <p:cNvPr id="597" name="Google Shape;597;g127e0ef80b0_0_8"/>
          <p:cNvGrpSpPr/>
          <p:nvPr/>
        </p:nvGrpSpPr>
        <p:grpSpPr>
          <a:xfrm>
            <a:off x="7368032" y="47906"/>
            <a:ext cx="4709557" cy="2180217"/>
            <a:chOff x="7199814" y="4693567"/>
            <a:chExt cx="4709557" cy="2180217"/>
          </a:xfrm>
        </p:grpSpPr>
        <p:pic>
          <p:nvPicPr>
            <p:cNvPr id="598" name="Google Shape;598;g127e0ef80b0_0_8"/>
            <p:cNvPicPr preferRelativeResize="0"/>
            <p:nvPr/>
          </p:nvPicPr>
          <p:blipFill rotWithShape="1">
            <a:blip r:embed="rId7">
              <a:alphaModFix/>
            </a:blip>
            <a:srcRect t="12487"/>
            <a:stretch/>
          </p:blipFill>
          <p:spPr>
            <a:xfrm>
              <a:off x="7199814" y="4733551"/>
              <a:ext cx="4709557" cy="2140233"/>
            </a:xfrm>
            <a:prstGeom prst="rect">
              <a:avLst/>
            </a:prstGeom>
            <a:noFill/>
            <a:ln w="9525" cap="flat" cmpd="sng">
              <a:solidFill>
                <a:srgbClr val="7F7F7F"/>
              </a:solidFill>
              <a:prstDash val="solid"/>
              <a:round/>
              <a:headEnd type="none" w="sm" len="sm"/>
              <a:tailEnd type="none" w="sm" len="sm"/>
            </a:ln>
          </p:spPr>
        </p:pic>
        <p:sp>
          <p:nvSpPr>
            <p:cNvPr id="599" name="Google Shape;599;g127e0ef80b0_0_8"/>
            <p:cNvSpPr txBox="1"/>
            <p:nvPr/>
          </p:nvSpPr>
          <p:spPr>
            <a:xfrm>
              <a:off x="8433882" y="4693567"/>
              <a:ext cx="2218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CAVM EFT Histogram</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2"/>
          <p:cNvPicPr preferRelativeResize="0"/>
          <p:nvPr/>
        </p:nvPicPr>
        <p:blipFill rotWithShape="1">
          <a:blip r:embed="rId3">
            <a:alphaModFix amt="50000"/>
          </a:blip>
          <a:srcRect b="25000"/>
          <a:stretch/>
        </p:blipFill>
        <p:spPr>
          <a:xfrm>
            <a:off x="-2" y="-2"/>
            <a:ext cx="12192001" cy="6858001"/>
          </a:xfrm>
          <a:prstGeom prst="rect">
            <a:avLst/>
          </a:prstGeom>
          <a:noFill/>
          <a:ln>
            <a:noFill/>
          </a:ln>
        </p:spPr>
      </p:pic>
      <p:sp>
        <p:nvSpPr>
          <p:cNvPr id="371" name="Google Shape;371;p2"/>
          <p:cNvSpPr txBox="1"/>
          <p:nvPr/>
        </p:nvSpPr>
        <p:spPr>
          <a:xfrm>
            <a:off x="0" y="988828"/>
            <a:ext cx="4351866" cy="153888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28 primary projects</a:t>
            </a:r>
            <a:endParaRPr/>
          </a:p>
          <a:p>
            <a:pPr marL="457200" marR="0" lvl="0" indent="-457200" algn="l" rtl="0">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20 secondary projects</a:t>
            </a:r>
            <a:endParaRPr/>
          </a:p>
          <a:p>
            <a:pPr marL="457200" marR="0" lvl="0" indent="-457200" algn="l" rtl="0">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94 members</a:t>
            </a:r>
            <a:endParaRPr/>
          </a:p>
        </p:txBody>
      </p:sp>
      <p:pic>
        <p:nvPicPr>
          <p:cNvPr id="372" name="Google Shape;372;p2"/>
          <p:cNvPicPr preferRelativeResize="0"/>
          <p:nvPr/>
        </p:nvPicPr>
        <p:blipFill rotWithShape="1">
          <a:blip r:embed="rId4">
            <a:alphaModFix/>
          </a:blip>
          <a:srcRect/>
          <a:stretch/>
        </p:blipFill>
        <p:spPr>
          <a:xfrm>
            <a:off x="4494858" y="940980"/>
            <a:ext cx="7554149" cy="4976036"/>
          </a:xfrm>
          <a:prstGeom prst="rect">
            <a:avLst/>
          </a:prstGeom>
          <a:noFill/>
          <a:ln>
            <a:noFill/>
          </a:ln>
        </p:spPr>
      </p:pic>
      <p:sp>
        <p:nvSpPr>
          <p:cNvPr id="373" name="Google Shape;373;p2"/>
          <p:cNvSpPr txBox="1"/>
          <p:nvPr/>
        </p:nvSpPr>
        <p:spPr>
          <a:xfrm>
            <a:off x="0" y="3340690"/>
            <a:ext cx="4351866" cy="20467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For primary projects</a:t>
            </a:r>
            <a:endParaRPr/>
          </a:p>
          <a:p>
            <a:pPr marL="457200" marR="0" lvl="0" indent="-457200" algn="l" rtl="0">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97 papers</a:t>
            </a:r>
            <a:endParaRPr/>
          </a:p>
          <a:p>
            <a:pPr marL="457200" marR="0" lvl="0" indent="-457200" algn="l" rtl="0">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5299 citations</a:t>
            </a:r>
            <a:endParaRPr/>
          </a:p>
          <a:p>
            <a:pPr marL="457200" marR="0" lvl="0" indent="-457200" algn="l" rtl="0">
              <a:spcBef>
                <a:spcPts val="6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52 data products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0"/>
          <p:cNvSpPr txBox="1"/>
          <p:nvPr/>
        </p:nvSpPr>
        <p:spPr>
          <a:xfrm>
            <a:off x="74815" y="703842"/>
            <a:ext cx="12045141"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Background: </a:t>
            </a:r>
            <a:r>
              <a:rPr lang="en-US" sz="1800" b="0" i="0" u="none" strike="noStrike" cap="none">
                <a:solidFill>
                  <a:srgbClr val="000000"/>
                </a:solidFill>
                <a:latin typeface="Calibri"/>
                <a:ea typeface="Calibri"/>
                <a:cs typeface="Calibri"/>
                <a:sym typeface="Calibri"/>
              </a:rPr>
              <a:t> Foundation species have disproportionate impacts on ecosystem function and C cycling.  Cottongrass tussock (</a:t>
            </a:r>
            <a:r>
              <a:rPr lang="en-US" sz="1800" b="0" i="1" u="none" strike="noStrike" cap="none">
                <a:solidFill>
                  <a:srgbClr val="000000"/>
                </a:solidFill>
                <a:latin typeface="Calibri"/>
                <a:ea typeface="Calibri"/>
                <a:cs typeface="Calibri"/>
                <a:sym typeface="Calibri"/>
              </a:rPr>
              <a:t>Eriophroum vaginatum</a:t>
            </a:r>
            <a:r>
              <a:rPr lang="en-US" sz="1800" b="0" i="0" u="none" strike="noStrike" cap="none">
                <a:solidFill>
                  <a:srgbClr val="000000"/>
                </a:solidFill>
                <a:latin typeface="Calibri"/>
                <a:ea typeface="Calibri"/>
                <a:cs typeface="Calibri"/>
                <a:sym typeface="Calibri"/>
              </a:rPr>
              <a:t>) is a foundation species with unique C storage abilities and a unique sensitivity to climate. </a:t>
            </a:r>
            <a:endParaRPr/>
          </a:p>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Methods &amp; Satellite Products: </a:t>
            </a:r>
            <a:r>
              <a:rPr lang="en-US" sz="1800" b="0" i="0" u="none" strike="noStrike" cap="none">
                <a:solidFill>
                  <a:srgbClr val="000000"/>
                </a:solidFill>
                <a:latin typeface="Calibri"/>
                <a:ea typeface="Calibri"/>
                <a:cs typeface="Calibri"/>
                <a:sym typeface="Calibri"/>
              </a:rPr>
              <a:t>We combined field measurements, MODIS products, climate and C cycling projections, and satellite derived GIS layers to estimate climate change impacts on tussock abundance/density and C stocks across ABoVE domain.</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Main Findings:</a:t>
            </a:r>
            <a:r>
              <a:rPr lang="en-US" sz="1800" b="0" i="0" u="none" strike="noStrike" cap="none">
                <a:solidFill>
                  <a:srgbClr val="000000"/>
                </a:solidFill>
                <a:latin typeface="Calibri"/>
                <a:ea typeface="Calibri"/>
                <a:cs typeface="Calibri"/>
                <a:sym typeface="Calibri"/>
              </a:rPr>
              <a:t> Cottongrass tussocks enhanced soil organic C storage up to 44%. Tussock density declined by ~30-40% on the North Slope of Alaska since 1980. Future climate induced range shifts of this species will have </a:t>
            </a:r>
            <a:r>
              <a:rPr lang="en-US" sz="1800" b="0" i="1" u="sng" strike="noStrike" cap="none">
                <a:solidFill>
                  <a:srgbClr val="000000"/>
                </a:solidFill>
                <a:latin typeface="Calibri"/>
                <a:ea typeface="Calibri"/>
                <a:cs typeface="Calibri"/>
                <a:sym typeface="Calibri"/>
              </a:rPr>
              <a:t>large and previously unquantified</a:t>
            </a:r>
            <a:r>
              <a:rPr lang="en-US" sz="1800" b="0" i="0" u="none" strike="noStrike" cap="none">
                <a:solidFill>
                  <a:srgbClr val="000000"/>
                </a:solidFill>
                <a:latin typeface="Calibri"/>
                <a:ea typeface="Calibri"/>
                <a:cs typeface="Calibri"/>
                <a:sym typeface="Calibri"/>
              </a:rPr>
              <a:t> impacts on regional ecosystem C stocks. </a:t>
            </a:r>
            <a:endParaRPr/>
          </a:p>
        </p:txBody>
      </p:sp>
      <p:grpSp>
        <p:nvGrpSpPr>
          <p:cNvPr id="606" name="Google Shape;606;p10"/>
          <p:cNvGrpSpPr/>
          <p:nvPr/>
        </p:nvGrpSpPr>
        <p:grpSpPr>
          <a:xfrm>
            <a:off x="-232757" y="3568904"/>
            <a:ext cx="4477246" cy="3107587"/>
            <a:chOff x="69817" y="330430"/>
            <a:chExt cx="5948598" cy="3994180"/>
          </a:xfrm>
        </p:grpSpPr>
        <p:pic>
          <p:nvPicPr>
            <p:cNvPr id="607" name="Google Shape;607;p10"/>
            <p:cNvPicPr preferRelativeResize="0"/>
            <p:nvPr/>
          </p:nvPicPr>
          <p:blipFill rotWithShape="1">
            <a:blip r:embed="rId3">
              <a:alphaModFix/>
            </a:blip>
            <a:srcRect/>
            <a:stretch/>
          </p:blipFill>
          <p:spPr>
            <a:xfrm>
              <a:off x="69817" y="330430"/>
              <a:ext cx="5948598" cy="3994180"/>
            </a:xfrm>
            <a:prstGeom prst="rect">
              <a:avLst/>
            </a:prstGeom>
            <a:noFill/>
            <a:ln>
              <a:noFill/>
            </a:ln>
          </p:spPr>
        </p:pic>
        <p:sp>
          <p:nvSpPr>
            <p:cNvPr id="608" name="Google Shape;608;p10"/>
            <p:cNvSpPr/>
            <p:nvPr/>
          </p:nvSpPr>
          <p:spPr>
            <a:xfrm>
              <a:off x="5156662" y="1064029"/>
              <a:ext cx="374073" cy="31588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000000"/>
                </a:solidFill>
                <a:latin typeface="Calibri"/>
                <a:ea typeface="Calibri"/>
                <a:cs typeface="Calibri"/>
                <a:sym typeface="Calibri"/>
              </a:endParaRPr>
            </a:p>
          </p:txBody>
        </p:sp>
      </p:grpSp>
      <p:pic>
        <p:nvPicPr>
          <p:cNvPr id="609" name="Google Shape;609;p10"/>
          <p:cNvPicPr preferRelativeResize="0"/>
          <p:nvPr/>
        </p:nvPicPr>
        <p:blipFill rotWithShape="1">
          <a:blip r:embed="rId4">
            <a:alphaModFix/>
          </a:blip>
          <a:srcRect/>
          <a:stretch/>
        </p:blipFill>
        <p:spPr>
          <a:xfrm>
            <a:off x="4023361" y="4139665"/>
            <a:ext cx="4049772" cy="2718335"/>
          </a:xfrm>
          <a:prstGeom prst="rect">
            <a:avLst/>
          </a:prstGeom>
          <a:noFill/>
          <a:ln>
            <a:noFill/>
          </a:ln>
        </p:spPr>
      </p:pic>
      <p:sp>
        <p:nvSpPr>
          <p:cNvPr id="610" name="Google Shape;610;p10"/>
          <p:cNvSpPr txBox="1"/>
          <p:nvPr/>
        </p:nvSpPr>
        <p:spPr>
          <a:xfrm>
            <a:off x="-139931" y="8311"/>
            <a:ext cx="12259887" cy="74136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E4E79"/>
              </a:buClr>
              <a:buSzPts val="3600"/>
              <a:buFont typeface="Calibri"/>
              <a:buNone/>
            </a:pPr>
            <a:r>
              <a:rPr lang="en-US" sz="3600" b="1" i="0" u="none" strike="noStrike" cap="none">
                <a:solidFill>
                  <a:srgbClr val="1E4E79"/>
                </a:solidFill>
                <a:latin typeface="Calibri"/>
                <a:ea typeface="Calibri"/>
                <a:cs typeface="Calibri"/>
                <a:sym typeface="Calibri"/>
              </a:rPr>
              <a:t>Cottongrass Tussocks as a foundation species for </a:t>
            </a:r>
            <a:r>
              <a:rPr lang="en-US" sz="3600" b="1">
                <a:solidFill>
                  <a:srgbClr val="1E4E79"/>
                </a:solidFill>
                <a:latin typeface="Calibri"/>
                <a:ea typeface="Calibri"/>
                <a:cs typeface="Calibri"/>
                <a:sym typeface="Calibri"/>
              </a:rPr>
              <a:t>A</a:t>
            </a:r>
            <a:r>
              <a:rPr lang="en-US" sz="3600" b="1" i="0" u="none" strike="noStrike" cap="none">
                <a:solidFill>
                  <a:srgbClr val="1E4E79"/>
                </a:solidFill>
                <a:latin typeface="Calibri"/>
                <a:ea typeface="Calibri"/>
                <a:cs typeface="Calibri"/>
                <a:sym typeface="Calibri"/>
              </a:rPr>
              <a:t>rctic C stocks</a:t>
            </a:r>
            <a:endParaRPr sz="4400" b="1" i="0" u="none" strike="noStrike" cap="none">
              <a:solidFill>
                <a:srgbClr val="1E4E79"/>
              </a:solidFill>
              <a:latin typeface="Calibri"/>
              <a:ea typeface="Calibri"/>
              <a:cs typeface="Calibri"/>
              <a:sym typeface="Calibri"/>
            </a:endParaRPr>
          </a:p>
        </p:txBody>
      </p:sp>
      <p:pic>
        <p:nvPicPr>
          <p:cNvPr id="611" name="Google Shape;611;p10"/>
          <p:cNvPicPr preferRelativeResize="0"/>
          <p:nvPr/>
        </p:nvPicPr>
        <p:blipFill rotWithShape="1">
          <a:blip r:embed="rId5">
            <a:alphaModFix/>
          </a:blip>
          <a:srcRect/>
          <a:stretch/>
        </p:blipFill>
        <p:spPr>
          <a:xfrm>
            <a:off x="8175114" y="3343558"/>
            <a:ext cx="3944842" cy="3440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11"/>
          <p:cNvPicPr preferRelativeResize="0"/>
          <p:nvPr/>
        </p:nvPicPr>
        <p:blipFill rotWithShape="1">
          <a:blip r:embed="rId3">
            <a:alphaModFix/>
          </a:blip>
          <a:srcRect/>
          <a:stretch/>
        </p:blipFill>
        <p:spPr>
          <a:xfrm>
            <a:off x="3" y="40767"/>
            <a:ext cx="5008165" cy="763600"/>
          </a:xfrm>
          <a:prstGeom prst="rect">
            <a:avLst/>
          </a:prstGeom>
          <a:noFill/>
          <a:ln>
            <a:noFill/>
          </a:ln>
        </p:spPr>
      </p:pic>
      <p:sp>
        <p:nvSpPr>
          <p:cNvPr id="617" name="Google Shape;617;p11"/>
          <p:cNvSpPr txBox="1"/>
          <p:nvPr/>
        </p:nvSpPr>
        <p:spPr>
          <a:xfrm>
            <a:off x="1867767" y="1"/>
            <a:ext cx="3140400" cy="812683"/>
          </a:xfrm>
          <a:prstGeom prst="rect">
            <a:avLst/>
          </a:prstGeom>
          <a:noFill/>
          <a:ln>
            <a:noFill/>
          </a:ln>
          <a:effectLst>
            <a:outerShdw blurRad="57150" dist="19050" dir="5400000" algn="bl" rotWithShape="0">
              <a:srgbClr val="000000">
                <a:alpha val="0"/>
              </a:srgbClr>
            </a:outerShdw>
          </a:effectLst>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067" b="0" i="0" u="none" strike="noStrike" cap="none">
                <a:solidFill>
                  <a:srgbClr val="FFFFFF"/>
                </a:solidFill>
                <a:latin typeface="Arial"/>
                <a:ea typeface="Arial"/>
                <a:cs typeface="Arial"/>
                <a:sym typeface="Arial"/>
              </a:rPr>
              <a:t>A Welch, SA Pedron, RG Jespersen, Y Khazindar, NM Fiore, M Goulden, B. Martinez, X. Xu, CI Czimczik (In Prep.) NNX15AU16A</a:t>
            </a:r>
            <a:endParaRPr sz="1067" b="0" i="0" u="none" strike="noStrike" cap="none">
              <a:solidFill>
                <a:srgbClr val="FFFFFF"/>
              </a:solidFill>
              <a:latin typeface="Arial"/>
              <a:ea typeface="Arial"/>
              <a:cs typeface="Arial"/>
              <a:sym typeface="Arial"/>
            </a:endParaRPr>
          </a:p>
        </p:txBody>
      </p:sp>
      <p:pic>
        <p:nvPicPr>
          <p:cNvPr id="618" name="Google Shape;618;p11"/>
          <p:cNvPicPr preferRelativeResize="0"/>
          <p:nvPr/>
        </p:nvPicPr>
        <p:blipFill rotWithShape="1">
          <a:blip r:embed="rId4">
            <a:alphaModFix/>
          </a:blip>
          <a:srcRect/>
          <a:stretch/>
        </p:blipFill>
        <p:spPr>
          <a:xfrm>
            <a:off x="168000" y="3683867"/>
            <a:ext cx="4217397" cy="3046800"/>
          </a:xfrm>
          <a:prstGeom prst="rect">
            <a:avLst/>
          </a:prstGeom>
          <a:noFill/>
          <a:ln>
            <a:noFill/>
          </a:ln>
        </p:spPr>
      </p:pic>
      <p:sp>
        <p:nvSpPr>
          <p:cNvPr id="619" name="Google Shape;619;p11"/>
          <p:cNvSpPr txBox="1"/>
          <p:nvPr/>
        </p:nvSpPr>
        <p:spPr>
          <a:xfrm rot="-1466085">
            <a:off x="2083951" y="5711698"/>
            <a:ext cx="102984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EEFF41"/>
                </a:solidFill>
                <a:latin typeface="Arial"/>
                <a:ea typeface="Arial"/>
                <a:cs typeface="Arial"/>
                <a:sym typeface="Arial"/>
              </a:rPr>
              <a:t>Yukon</a:t>
            </a:r>
            <a:endParaRPr sz="1067" b="0" i="0" u="none" strike="noStrike" cap="none">
              <a:solidFill>
                <a:srgbClr val="EEFF41"/>
              </a:solidFill>
              <a:latin typeface="Arial"/>
              <a:ea typeface="Arial"/>
              <a:cs typeface="Arial"/>
              <a:sym typeface="Arial"/>
            </a:endParaRPr>
          </a:p>
        </p:txBody>
      </p:sp>
      <p:sp>
        <p:nvSpPr>
          <p:cNvPr id="620" name="Google Shape;620;p11"/>
          <p:cNvSpPr txBox="1"/>
          <p:nvPr/>
        </p:nvSpPr>
        <p:spPr>
          <a:xfrm rot="-4986411">
            <a:off x="663317" y="4036453"/>
            <a:ext cx="1029844"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EEFF41"/>
                </a:solidFill>
                <a:latin typeface="Arial"/>
                <a:ea typeface="Arial"/>
                <a:cs typeface="Arial"/>
                <a:sym typeface="Arial"/>
              </a:rPr>
              <a:t>Koyukuk</a:t>
            </a:r>
            <a:endParaRPr sz="1067" b="0" i="0" u="none" strike="noStrike" cap="none">
              <a:solidFill>
                <a:srgbClr val="EEFF41"/>
              </a:solidFill>
              <a:latin typeface="Arial"/>
              <a:ea typeface="Arial"/>
              <a:cs typeface="Arial"/>
              <a:sym typeface="Arial"/>
            </a:endParaRPr>
          </a:p>
        </p:txBody>
      </p:sp>
      <p:sp>
        <p:nvSpPr>
          <p:cNvPr id="621" name="Google Shape;621;p11"/>
          <p:cNvSpPr txBox="1"/>
          <p:nvPr/>
        </p:nvSpPr>
        <p:spPr>
          <a:xfrm>
            <a:off x="110135" y="3684401"/>
            <a:ext cx="110720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FFAB40"/>
                </a:solidFill>
                <a:latin typeface="Arial"/>
                <a:ea typeface="Arial"/>
                <a:cs typeface="Arial"/>
                <a:sym typeface="Arial"/>
              </a:rPr>
              <a:t>Brooks Range</a:t>
            </a:r>
            <a:endParaRPr sz="1067" b="0" i="0" u="none" strike="noStrike" cap="none">
              <a:solidFill>
                <a:srgbClr val="FFAB40"/>
              </a:solidFill>
              <a:latin typeface="Arial"/>
              <a:ea typeface="Arial"/>
              <a:cs typeface="Arial"/>
              <a:sym typeface="Arial"/>
            </a:endParaRPr>
          </a:p>
        </p:txBody>
      </p:sp>
      <p:sp>
        <p:nvSpPr>
          <p:cNvPr id="622" name="Google Shape;622;p11"/>
          <p:cNvSpPr txBox="1"/>
          <p:nvPr/>
        </p:nvSpPr>
        <p:spPr>
          <a:xfrm>
            <a:off x="1017535" y="5711701"/>
            <a:ext cx="110720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FFAB40"/>
                </a:solidFill>
                <a:latin typeface="Arial"/>
                <a:ea typeface="Arial"/>
                <a:cs typeface="Arial"/>
                <a:sym typeface="Arial"/>
              </a:rPr>
              <a:t>Finger Mnt.</a:t>
            </a:r>
            <a:endParaRPr sz="1067" b="0" i="0" u="none" strike="noStrike" cap="none">
              <a:solidFill>
                <a:srgbClr val="FFAB40"/>
              </a:solidFill>
              <a:latin typeface="Arial"/>
              <a:ea typeface="Arial"/>
              <a:cs typeface="Arial"/>
              <a:sym typeface="Arial"/>
            </a:endParaRPr>
          </a:p>
        </p:txBody>
      </p:sp>
      <p:sp>
        <p:nvSpPr>
          <p:cNvPr id="623" name="Google Shape;623;p11"/>
          <p:cNvSpPr txBox="1"/>
          <p:nvPr/>
        </p:nvSpPr>
        <p:spPr>
          <a:xfrm>
            <a:off x="267067" y="1468900"/>
            <a:ext cx="4158800" cy="533504"/>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624" name="Google Shape;624;p11"/>
          <p:cNvPicPr preferRelativeResize="0"/>
          <p:nvPr/>
        </p:nvPicPr>
        <p:blipFill rotWithShape="1">
          <a:blip r:embed="rId5">
            <a:alphaModFix/>
          </a:blip>
          <a:srcRect r="18910"/>
          <a:stretch/>
        </p:blipFill>
        <p:spPr>
          <a:xfrm>
            <a:off x="168001" y="1317266"/>
            <a:ext cx="2517636" cy="2328503"/>
          </a:xfrm>
          <a:prstGeom prst="rect">
            <a:avLst/>
          </a:prstGeom>
          <a:noFill/>
          <a:ln>
            <a:noFill/>
          </a:ln>
        </p:spPr>
      </p:pic>
      <p:pic>
        <p:nvPicPr>
          <p:cNvPr id="625" name="Google Shape;625;p11"/>
          <p:cNvPicPr preferRelativeResize="0"/>
          <p:nvPr/>
        </p:nvPicPr>
        <p:blipFill rotWithShape="1">
          <a:blip r:embed="rId6">
            <a:alphaModFix/>
          </a:blip>
          <a:srcRect r="39371"/>
          <a:stretch/>
        </p:blipFill>
        <p:spPr>
          <a:xfrm>
            <a:off x="2698667" y="1567968"/>
            <a:ext cx="1691933" cy="2092033"/>
          </a:xfrm>
          <a:prstGeom prst="rect">
            <a:avLst/>
          </a:prstGeom>
          <a:noFill/>
          <a:ln>
            <a:noFill/>
          </a:ln>
        </p:spPr>
      </p:pic>
      <p:sp>
        <p:nvSpPr>
          <p:cNvPr id="626" name="Google Shape;626;p11"/>
          <p:cNvSpPr txBox="1"/>
          <p:nvPr/>
        </p:nvSpPr>
        <p:spPr>
          <a:xfrm>
            <a:off x="3147468" y="2400933"/>
            <a:ext cx="110720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1" i="0" u="none" strike="noStrike" cap="none">
                <a:solidFill>
                  <a:srgbClr val="FFFFFF"/>
                </a:solidFill>
                <a:latin typeface="Arial"/>
                <a:ea typeface="Arial"/>
                <a:cs typeface="Arial"/>
                <a:sym typeface="Arial"/>
              </a:rPr>
              <a:t>alder</a:t>
            </a:r>
            <a:endParaRPr sz="1067" b="1" i="0" u="none" strike="noStrike" cap="none">
              <a:solidFill>
                <a:srgbClr val="FFFFFF"/>
              </a:solidFill>
              <a:latin typeface="Arial"/>
              <a:ea typeface="Arial"/>
              <a:cs typeface="Arial"/>
              <a:sym typeface="Arial"/>
            </a:endParaRPr>
          </a:p>
        </p:txBody>
      </p:sp>
      <p:sp>
        <p:nvSpPr>
          <p:cNvPr id="627" name="Google Shape;627;p11"/>
          <p:cNvSpPr txBox="1"/>
          <p:nvPr/>
        </p:nvSpPr>
        <p:spPr>
          <a:xfrm>
            <a:off x="833268" y="2688784"/>
            <a:ext cx="110720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1" i="0" u="none" strike="noStrike" cap="none">
                <a:solidFill>
                  <a:srgbClr val="FFFFFF"/>
                </a:solidFill>
                <a:latin typeface="Arial"/>
                <a:ea typeface="Arial"/>
                <a:cs typeface="Arial"/>
                <a:sym typeface="Arial"/>
              </a:rPr>
              <a:t>alder</a:t>
            </a:r>
            <a:endParaRPr sz="1067" b="1" i="0" u="none" strike="noStrike" cap="none">
              <a:solidFill>
                <a:srgbClr val="FFFFFF"/>
              </a:solidFill>
              <a:latin typeface="Arial"/>
              <a:ea typeface="Arial"/>
              <a:cs typeface="Arial"/>
              <a:sym typeface="Arial"/>
            </a:endParaRPr>
          </a:p>
        </p:txBody>
      </p:sp>
      <p:sp>
        <p:nvSpPr>
          <p:cNvPr id="628" name="Google Shape;628;p11"/>
          <p:cNvSpPr txBox="1"/>
          <p:nvPr/>
        </p:nvSpPr>
        <p:spPr>
          <a:xfrm>
            <a:off x="1615767" y="4165967"/>
            <a:ext cx="3140400" cy="139547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867" b="0" i="0" u="none" strike="noStrike" cap="none">
                <a:solidFill>
                  <a:srgbClr val="FFFFFF"/>
                </a:solidFill>
                <a:latin typeface="Arial"/>
                <a:ea typeface="Arial"/>
                <a:cs typeface="Arial"/>
                <a:sym typeface="Arial"/>
              </a:rPr>
              <a:t>3x30 m transects, 5 sites</a:t>
            </a:r>
            <a:endParaRPr sz="1867" b="0" i="0" u="none" strike="noStrike" cap="none">
              <a:solidFill>
                <a:srgbClr val="FFFFFF"/>
              </a:solidFill>
              <a:latin typeface="Arial"/>
              <a:ea typeface="Arial"/>
              <a:cs typeface="Arial"/>
              <a:sym typeface="Arial"/>
            </a:endParaRPr>
          </a:p>
          <a:p>
            <a:pPr marL="0" marR="0" lvl="0" indent="0" algn="l" rtl="0">
              <a:spcBef>
                <a:spcPts val="0"/>
              </a:spcBef>
              <a:spcAft>
                <a:spcPts val="0"/>
              </a:spcAft>
              <a:buNone/>
            </a:pPr>
            <a:r>
              <a:rPr lang="en-US" sz="1867" b="0" i="0" u="none" strike="noStrike" cap="none">
                <a:solidFill>
                  <a:srgbClr val="FFFFFF"/>
                </a:solidFill>
                <a:latin typeface="Arial"/>
                <a:ea typeface="Arial"/>
                <a:cs typeface="Arial"/>
                <a:sym typeface="Arial"/>
              </a:rPr>
              <a:t>Biomass surveys &amp;</a:t>
            </a:r>
            <a:br>
              <a:rPr lang="en-US" sz="1867" b="0" i="0" u="none" strike="noStrike" cap="none">
                <a:solidFill>
                  <a:srgbClr val="FFFFFF"/>
                </a:solidFill>
                <a:latin typeface="Arial"/>
                <a:ea typeface="Arial"/>
                <a:cs typeface="Arial"/>
                <a:sym typeface="Arial"/>
              </a:rPr>
            </a:br>
            <a:r>
              <a:rPr lang="en-US" sz="1867" b="0" i="0" u="none" strike="noStrike" cap="none">
                <a:solidFill>
                  <a:srgbClr val="FFFFFF"/>
                </a:solidFill>
                <a:latin typeface="Arial"/>
                <a:ea typeface="Arial"/>
                <a:cs typeface="Arial"/>
                <a:sym typeface="Arial"/>
              </a:rPr>
              <a:t>Dendrochronology, </a:t>
            </a:r>
            <a:br>
              <a:rPr lang="en-US" sz="1867" b="0" i="0" u="none" strike="noStrike" cap="none">
                <a:solidFill>
                  <a:srgbClr val="FFFFFF"/>
                </a:solidFill>
                <a:latin typeface="Arial"/>
                <a:ea typeface="Arial"/>
                <a:cs typeface="Arial"/>
                <a:sym typeface="Arial"/>
              </a:rPr>
            </a:br>
            <a:r>
              <a:rPr lang="en-US" sz="1867" b="0" i="0" u="none" strike="noStrike" cap="none">
                <a:solidFill>
                  <a:srgbClr val="FFFFFF"/>
                </a:solidFill>
                <a:latin typeface="Arial"/>
                <a:ea typeface="Arial"/>
                <a:cs typeface="Arial"/>
                <a:sym typeface="Arial"/>
              </a:rPr>
              <a:t>Soil analyses</a:t>
            </a:r>
            <a:endParaRPr sz="1867" b="0" i="0" u="none" strike="noStrike" cap="none">
              <a:solidFill>
                <a:srgbClr val="FFFFFF"/>
              </a:solidFill>
              <a:latin typeface="Arial"/>
              <a:ea typeface="Arial"/>
              <a:cs typeface="Arial"/>
              <a:sym typeface="Arial"/>
            </a:endParaRPr>
          </a:p>
        </p:txBody>
      </p:sp>
      <p:pic>
        <p:nvPicPr>
          <p:cNvPr id="629" name="Google Shape;629;p11"/>
          <p:cNvPicPr preferRelativeResize="0"/>
          <p:nvPr/>
        </p:nvPicPr>
        <p:blipFill rotWithShape="1">
          <a:blip r:embed="rId7">
            <a:alphaModFix/>
          </a:blip>
          <a:srcRect r="61627" b="51760"/>
          <a:stretch/>
        </p:blipFill>
        <p:spPr>
          <a:xfrm>
            <a:off x="8104834" y="3509100"/>
            <a:ext cx="3181165" cy="2856800"/>
          </a:xfrm>
          <a:prstGeom prst="rect">
            <a:avLst/>
          </a:prstGeom>
          <a:noFill/>
          <a:ln>
            <a:noFill/>
          </a:ln>
        </p:spPr>
      </p:pic>
      <p:pic>
        <p:nvPicPr>
          <p:cNvPr id="630" name="Google Shape;630;p11"/>
          <p:cNvPicPr preferRelativeResize="0"/>
          <p:nvPr/>
        </p:nvPicPr>
        <p:blipFill rotWithShape="1">
          <a:blip r:embed="rId8">
            <a:alphaModFix/>
          </a:blip>
          <a:srcRect r="61333" b="52364"/>
          <a:stretch/>
        </p:blipFill>
        <p:spPr>
          <a:xfrm>
            <a:off x="4385401" y="3407500"/>
            <a:ext cx="3246401" cy="2856800"/>
          </a:xfrm>
          <a:prstGeom prst="rect">
            <a:avLst/>
          </a:prstGeom>
          <a:noFill/>
          <a:ln>
            <a:noFill/>
          </a:ln>
        </p:spPr>
      </p:pic>
      <p:pic>
        <p:nvPicPr>
          <p:cNvPr id="631" name="Google Shape;631;p11"/>
          <p:cNvPicPr preferRelativeResize="0"/>
          <p:nvPr/>
        </p:nvPicPr>
        <p:blipFill rotWithShape="1">
          <a:blip r:embed="rId8">
            <a:alphaModFix/>
          </a:blip>
          <a:srcRect t="93973" r="59776"/>
          <a:stretch/>
        </p:blipFill>
        <p:spPr>
          <a:xfrm>
            <a:off x="4425867" y="6316700"/>
            <a:ext cx="3377132" cy="361435"/>
          </a:xfrm>
          <a:prstGeom prst="rect">
            <a:avLst/>
          </a:prstGeom>
          <a:noFill/>
          <a:ln>
            <a:noFill/>
          </a:ln>
        </p:spPr>
      </p:pic>
      <p:pic>
        <p:nvPicPr>
          <p:cNvPr id="632" name="Google Shape;632;p11"/>
          <p:cNvPicPr preferRelativeResize="0"/>
          <p:nvPr/>
        </p:nvPicPr>
        <p:blipFill rotWithShape="1">
          <a:blip r:embed="rId7">
            <a:alphaModFix/>
          </a:blip>
          <a:srcRect t="93070" r="60841"/>
          <a:stretch/>
        </p:blipFill>
        <p:spPr>
          <a:xfrm>
            <a:off x="8104834" y="6299168"/>
            <a:ext cx="3246401" cy="410401"/>
          </a:xfrm>
          <a:prstGeom prst="rect">
            <a:avLst/>
          </a:prstGeom>
          <a:noFill/>
          <a:ln>
            <a:noFill/>
          </a:ln>
        </p:spPr>
      </p:pic>
      <p:sp>
        <p:nvSpPr>
          <p:cNvPr id="633" name="Google Shape;633;p11"/>
          <p:cNvSpPr txBox="1"/>
          <p:nvPr/>
        </p:nvSpPr>
        <p:spPr>
          <a:xfrm>
            <a:off x="4425867" y="1402081"/>
            <a:ext cx="7776800" cy="2370032"/>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2133" b="0" i="0" u="none" strike="noStrike" cap="none">
                <a:solidFill>
                  <a:srgbClr val="0C2340"/>
                </a:solidFill>
                <a:latin typeface="Arial"/>
                <a:ea typeface="Arial"/>
                <a:cs typeface="Arial"/>
                <a:sym typeface="Arial"/>
              </a:rPr>
              <a:t>All sites are undergoing shrub expansion by alder (N</a:t>
            </a:r>
            <a:r>
              <a:rPr lang="en-US" sz="2133" b="0" i="0" u="none" strike="noStrike" cap="none" baseline="-25000">
                <a:solidFill>
                  <a:srgbClr val="0C2340"/>
                </a:solidFill>
                <a:latin typeface="Arial"/>
                <a:ea typeface="Arial"/>
                <a:cs typeface="Arial"/>
                <a:sym typeface="Arial"/>
              </a:rPr>
              <a:t>2</a:t>
            </a:r>
            <a:r>
              <a:rPr lang="en-US" sz="2133" b="0" i="0" u="none" strike="noStrike" cap="none">
                <a:solidFill>
                  <a:srgbClr val="0C2340"/>
                </a:solidFill>
                <a:latin typeface="Arial"/>
                <a:ea typeface="Arial"/>
                <a:cs typeface="Arial"/>
                <a:sym typeface="Arial"/>
              </a:rPr>
              <a:t>-fixation)</a:t>
            </a:r>
            <a:endParaRPr sz="2133" b="0" i="0" u="none" strike="noStrike" cap="none">
              <a:solidFill>
                <a:srgbClr val="0C2340"/>
              </a:solidFill>
              <a:latin typeface="Arial"/>
              <a:ea typeface="Arial"/>
              <a:cs typeface="Arial"/>
              <a:sym typeface="Arial"/>
            </a:endParaRPr>
          </a:p>
          <a:p>
            <a:pPr marL="609585" marR="0" lvl="0" indent="0" algn="l" rtl="0">
              <a:lnSpc>
                <a:spcPct val="115000"/>
              </a:lnSpc>
              <a:spcBef>
                <a:spcPts val="0"/>
              </a:spcBef>
              <a:spcAft>
                <a:spcPts val="0"/>
              </a:spcAft>
              <a:buNone/>
            </a:pPr>
            <a:endParaRPr sz="533"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Positive NDVI</a:t>
            </a:r>
            <a:r>
              <a:rPr lang="en-US" sz="1867" b="0" i="0" u="none" strike="noStrike" cap="none" baseline="-25000">
                <a:solidFill>
                  <a:srgbClr val="0C2340"/>
                </a:solidFill>
                <a:latin typeface="Arial"/>
                <a:ea typeface="Arial"/>
                <a:cs typeface="Arial"/>
                <a:sym typeface="Arial"/>
              </a:rPr>
              <a:t>max</a:t>
            </a:r>
            <a:r>
              <a:rPr lang="en-US" sz="1867" b="0" i="0" u="none" strike="noStrike" cap="none">
                <a:solidFill>
                  <a:srgbClr val="0C2340"/>
                </a:solidFill>
                <a:latin typeface="Arial"/>
                <a:ea typeface="Arial"/>
                <a:cs typeface="Arial"/>
                <a:sym typeface="Arial"/>
              </a:rPr>
              <a:t> trends (2000-2020)</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Alders are young (average 9-34 yrs), 93% established after 1980</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Alders are growing more rapidly </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Fire may be accelerating shrub expansion</a:t>
            </a:r>
            <a:endParaRPr sz="1600" b="0" i="0" u="none" strike="noStrike" cap="none">
              <a:solidFill>
                <a:srgbClr val="0C2340"/>
              </a:solidFill>
              <a:latin typeface="Arial"/>
              <a:ea typeface="Arial"/>
              <a:cs typeface="Arial"/>
              <a:sym typeface="Arial"/>
            </a:endParaRPr>
          </a:p>
          <a:p>
            <a:pPr marL="0" marR="0" lvl="0" indent="0" algn="l" rtl="0">
              <a:lnSpc>
                <a:spcPct val="115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34" name="Google Shape;634;p11"/>
          <p:cNvSpPr txBox="1">
            <a:spLocks noGrp="1"/>
          </p:cNvSpPr>
          <p:nvPr>
            <p:ph type="title"/>
          </p:nvPr>
        </p:nvSpPr>
        <p:spPr>
          <a:xfrm>
            <a:off x="0" y="788000"/>
            <a:ext cx="12192000" cy="614080"/>
          </a:xfrm>
          <a:prstGeom prst="rect">
            <a:avLst/>
          </a:prstGeom>
          <a:solidFill>
            <a:srgbClr val="FFC72C"/>
          </a:solid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100"/>
              <a:buNone/>
            </a:pPr>
            <a:r>
              <a:rPr lang="en-US" sz="2133" b="1">
                <a:solidFill>
                  <a:srgbClr val="0C2340"/>
                </a:solidFill>
              </a:rPr>
              <a:t>Implications of alder shrub expansion on soil properties in alpine tundra in Interior Alaska</a:t>
            </a:r>
            <a:endParaRPr sz="2133" b="1">
              <a:solidFill>
                <a:srgbClr val="0C2340"/>
              </a:solidFill>
            </a:endParaRPr>
          </a:p>
        </p:txBody>
      </p:sp>
      <p:sp>
        <p:nvSpPr>
          <p:cNvPr id="635" name="Google Shape;635;p11"/>
          <p:cNvSpPr txBox="1"/>
          <p:nvPr/>
        </p:nvSpPr>
        <p:spPr>
          <a:xfrm rot="3160353">
            <a:off x="5423343" y="5485537"/>
            <a:ext cx="591059"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000000"/>
                </a:solidFill>
                <a:latin typeface="Arial"/>
                <a:ea typeface="Arial"/>
                <a:cs typeface="Arial"/>
                <a:sym typeface="Arial"/>
              </a:rPr>
              <a:t>fire</a:t>
            </a:r>
            <a:endParaRPr sz="1067" b="0" i="0" u="none" strike="noStrike" cap="none">
              <a:solidFill>
                <a:srgbClr val="000000"/>
              </a:solidFill>
              <a:latin typeface="Arial"/>
              <a:ea typeface="Arial"/>
              <a:cs typeface="Arial"/>
              <a:sym typeface="Arial"/>
            </a:endParaRPr>
          </a:p>
        </p:txBody>
      </p:sp>
      <p:sp>
        <p:nvSpPr>
          <p:cNvPr id="636" name="Google Shape;636;p11"/>
          <p:cNvSpPr txBox="1"/>
          <p:nvPr/>
        </p:nvSpPr>
        <p:spPr>
          <a:xfrm rot="3055722">
            <a:off x="5581173" y="5212546"/>
            <a:ext cx="591476"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000000"/>
                </a:solidFill>
                <a:latin typeface="Arial"/>
                <a:ea typeface="Arial"/>
                <a:cs typeface="Arial"/>
                <a:sym typeface="Arial"/>
              </a:rPr>
              <a:t>fire</a:t>
            </a:r>
            <a:endParaRPr sz="1067" b="0" i="0" u="none" strike="noStrike" cap="none">
              <a:solidFill>
                <a:srgbClr val="000000"/>
              </a:solidFill>
              <a:latin typeface="Arial"/>
              <a:ea typeface="Arial"/>
              <a:cs typeface="Arial"/>
              <a:sym typeface="Arial"/>
            </a:endParaRPr>
          </a:p>
        </p:txBody>
      </p:sp>
      <p:sp>
        <p:nvSpPr>
          <p:cNvPr id="637" name="Google Shape;637;p11"/>
          <p:cNvSpPr txBox="1"/>
          <p:nvPr/>
        </p:nvSpPr>
        <p:spPr>
          <a:xfrm rot="2940218">
            <a:off x="5434446" y="4536540"/>
            <a:ext cx="591453"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0" i="0" u="none" strike="noStrike" cap="none">
                <a:solidFill>
                  <a:srgbClr val="000000"/>
                </a:solidFill>
                <a:latin typeface="Arial"/>
                <a:ea typeface="Arial"/>
                <a:cs typeface="Arial"/>
                <a:sym typeface="Arial"/>
              </a:rPr>
              <a:t>fire</a:t>
            </a:r>
            <a:endParaRPr sz="1067"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12"/>
          <p:cNvPicPr preferRelativeResize="0"/>
          <p:nvPr/>
        </p:nvPicPr>
        <p:blipFill rotWithShape="1">
          <a:blip r:embed="rId3">
            <a:alphaModFix/>
          </a:blip>
          <a:srcRect/>
          <a:stretch/>
        </p:blipFill>
        <p:spPr>
          <a:xfrm>
            <a:off x="3" y="40767"/>
            <a:ext cx="5008165" cy="763600"/>
          </a:xfrm>
          <a:prstGeom prst="rect">
            <a:avLst/>
          </a:prstGeom>
          <a:noFill/>
          <a:ln>
            <a:noFill/>
          </a:ln>
        </p:spPr>
      </p:pic>
      <p:sp>
        <p:nvSpPr>
          <p:cNvPr id="643" name="Google Shape;643;p12"/>
          <p:cNvSpPr txBox="1"/>
          <p:nvPr/>
        </p:nvSpPr>
        <p:spPr>
          <a:xfrm>
            <a:off x="1867767" y="1"/>
            <a:ext cx="3140400" cy="812683"/>
          </a:xfrm>
          <a:prstGeom prst="rect">
            <a:avLst/>
          </a:prstGeom>
          <a:noFill/>
          <a:ln>
            <a:noFill/>
          </a:ln>
          <a:effectLst>
            <a:outerShdw blurRad="57150" dist="19050" dir="5400000" algn="bl" rotWithShape="0">
              <a:srgbClr val="000000">
                <a:alpha val="0"/>
              </a:srgbClr>
            </a:outerShdw>
          </a:effectLst>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067" b="0" i="0" u="none" strike="noStrike" cap="none">
                <a:solidFill>
                  <a:srgbClr val="FFFFFF"/>
                </a:solidFill>
                <a:latin typeface="Arial"/>
                <a:ea typeface="Arial"/>
                <a:cs typeface="Arial"/>
                <a:sym typeface="Arial"/>
              </a:rPr>
              <a:t>A Welch, SA Pedron, RG Jespersen, Y Khazindar, NM Fiore, M Goulden, B. Martinez, X. Xu, CI Czimczik (In Prep.) NNX15AU16A</a:t>
            </a:r>
            <a:endParaRPr sz="1067" b="0" i="0" u="none" strike="noStrike" cap="none">
              <a:solidFill>
                <a:srgbClr val="FFFFFF"/>
              </a:solidFill>
              <a:latin typeface="Arial"/>
              <a:ea typeface="Arial"/>
              <a:cs typeface="Arial"/>
              <a:sym typeface="Arial"/>
            </a:endParaRPr>
          </a:p>
        </p:txBody>
      </p:sp>
      <p:sp>
        <p:nvSpPr>
          <p:cNvPr id="644" name="Google Shape;644;p12"/>
          <p:cNvSpPr txBox="1"/>
          <p:nvPr/>
        </p:nvSpPr>
        <p:spPr>
          <a:xfrm>
            <a:off x="267067" y="1468900"/>
            <a:ext cx="4158800" cy="533504"/>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645" name="Google Shape;645;p12"/>
          <p:cNvPicPr preferRelativeResize="0"/>
          <p:nvPr/>
        </p:nvPicPr>
        <p:blipFill rotWithShape="1">
          <a:blip r:embed="rId4">
            <a:alphaModFix/>
          </a:blip>
          <a:srcRect r="18910"/>
          <a:stretch/>
        </p:blipFill>
        <p:spPr>
          <a:xfrm>
            <a:off x="8477251" y="1468899"/>
            <a:ext cx="3714747" cy="3382767"/>
          </a:xfrm>
          <a:prstGeom prst="rect">
            <a:avLst/>
          </a:prstGeom>
          <a:noFill/>
          <a:ln>
            <a:noFill/>
          </a:ln>
        </p:spPr>
      </p:pic>
      <p:sp>
        <p:nvSpPr>
          <p:cNvPr id="646" name="Google Shape;646;p12"/>
          <p:cNvSpPr txBox="1"/>
          <p:nvPr/>
        </p:nvSpPr>
        <p:spPr>
          <a:xfrm>
            <a:off x="9805501" y="3436851"/>
            <a:ext cx="1107200" cy="41039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067" b="1" i="0" u="none" strike="noStrike" cap="none">
                <a:solidFill>
                  <a:srgbClr val="FFFFFF"/>
                </a:solidFill>
                <a:latin typeface="Arial"/>
                <a:ea typeface="Arial"/>
                <a:cs typeface="Arial"/>
                <a:sym typeface="Arial"/>
              </a:rPr>
              <a:t>alder</a:t>
            </a:r>
            <a:endParaRPr sz="1067" b="1" i="0" u="none" strike="noStrike" cap="none">
              <a:solidFill>
                <a:srgbClr val="FFFFFF"/>
              </a:solidFill>
              <a:latin typeface="Arial"/>
              <a:ea typeface="Arial"/>
              <a:cs typeface="Arial"/>
              <a:sym typeface="Arial"/>
            </a:endParaRPr>
          </a:p>
        </p:txBody>
      </p:sp>
      <p:sp>
        <p:nvSpPr>
          <p:cNvPr id="647" name="Google Shape;647;p12"/>
          <p:cNvSpPr txBox="1"/>
          <p:nvPr/>
        </p:nvSpPr>
        <p:spPr>
          <a:xfrm>
            <a:off x="8237267" y="1695334"/>
            <a:ext cx="5517200" cy="82082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48" name="Google Shape;648;p12"/>
          <p:cNvSpPr txBox="1"/>
          <p:nvPr/>
        </p:nvSpPr>
        <p:spPr>
          <a:xfrm>
            <a:off x="3629600" y="1388167"/>
            <a:ext cx="5260000" cy="3880702"/>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867" b="1" i="0" u="none" strike="noStrike" cap="none">
                <a:solidFill>
                  <a:srgbClr val="0C2340"/>
                </a:solidFill>
                <a:latin typeface="Arial"/>
                <a:ea typeface="Arial"/>
                <a:cs typeface="Arial"/>
                <a:sym typeface="Arial"/>
              </a:rPr>
              <a:t>Vegetation</a:t>
            </a:r>
            <a:endParaRPr sz="1867" b="1"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Less lichen cover </a:t>
            </a:r>
            <a:endParaRPr sz="1867" b="0" i="0" u="none" strike="noStrike" cap="none">
              <a:solidFill>
                <a:srgbClr val="0C2340"/>
              </a:solidFill>
              <a:latin typeface="Arial"/>
              <a:ea typeface="Arial"/>
              <a:cs typeface="Arial"/>
              <a:sym typeface="Arial"/>
            </a:endParaRPr>
          </a:p>
          <a:p>
            <a:pPr marL="1219170" marR="0" lvl="1"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More lichen = lower NDVI</a:t>
            </a:r>
            <a:r>
              <a:rPr lang="en-US" sz="1867" b="0" i="0" u="none" strike="noStrike" cap="none" baseline="-25000">
                <a:solidFill>
                  <a:srgbClr val="0C2340"/>
                </a:solidFill>
                <a:latin typeface="Arial"/>
                <a:ea typeface="Arial"/>
                <a:cs typeface="Arial"/>
                <a:sym typeface="Arial"/>
              </a:rPr>
              <a:t>max</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More moss cover &amp; more bare ground</a:t>
            </a:r>
            <a:endParaRPr sz="1867" b="0" i="0" u="none" strike="noStrike" cap="none">
              <a:solidFill>
                <a:srgbClr val="0C2340"/>
              </a:solidFill>
              <a:latin typeface="Arial"/>
              <a:ea typeface="Arial"/>
              <a:cs typeface="Arial"/>
              <a:sym typeface="Arial"/>
            </a:endParaRPr>
          </a:p>
          <a:p>
            <a:pPr marL="609585" marR="0" lvl="0" indent="0" algn="l" rtl="0">
              <a:lnSpc>
                <a:spcPct val="115000"/>
              </a:lnSpc>
              <a:spcBef>
                <a:spcPts val="0"/>
              </a:spcBef>
              <a:spcAft>
                <a:spcPts val="0"/>
              </a:spcAft>
              <a:buNone/>
            </a:pPr>
            <a:endParaRPr sz="1867" b="0" i="0" u="none" strike="noStrike" cap="none">
              <a:solidFill>
                <a:srgbClr val="0C2340"/>
              </a:solidFill>
              <a:latin typeface="Arial"/>
              <a:ea typeface="Arial"/>
              <a:cs typeface="Arial"/>
              <a:sym typeface="Arial"/>
            </a:endParaRPr>
          </a:p>
          <a:p>
            <a:pPr marL="0" marR="0" lvl="0" indent="0" algn="l" rtl="0">
              <a:lnSpc>
                <a:spcPct val="115000"/>
              </a:lnSpc>
              <a:spcBef>
                <a:spcPts val="0"/>
              </a:spcBef>
              <a:spcAft>
                <a:spcPts val="0"/>
              </a:spcAft>
              <a:buNone/>
            </a:pPr>
            <a:r>
              <a:rPr lang="en-US" sz="1867" b="1" i="0" u="none" strike="noStrike" cap="none">
                <a:solidFill>
                  <a:srgbClr val="0C2340"/>
                </a:solidFill>
                <a:latin typeface="Arial"/>
                <a:ea typeface="Arial"/>
                <a:cs typeface="Arial"/>
                <a:sym typeface="Arial"/>
              </a:rPr>
              <a:t>Soil</a:t>
            </a:r>
            <a:endParaRPr sz="1867" b="1"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Thinner O horizons and thus lower surface soils C &amp; N stocks </a:t>
            </a:r>
            <a:br>
              <a:rPr lang="en-US" sz="1867" b="0" i="0" u="none" strike="noStrike" cap="none">
                <a:solidFill>
                  <a:srgbClr val="0C2340"/>
                </a:solidFill>
                <a:latin typeface="Arial"/>
                <a:ea typeface="Arial"/>
                <a:cs typeface="Arial"/>
                <a:sym typeface="Arial"/>
              </a:rPr>
            </a:br>
            <a:r>
              <a:rPr lang="en-US" sz="1867" b="0" i="0" u="none" strike="noStrike" cap="none">
                <a:solidFill>
                  <a:srgbClr val="0C2340"/>
                </a:solidFill>
                <a:latin typeface="Arial"/>
                <a:ea typeface="Arial"/>
                <a:cs typeface="Arial"/>
                <a:sym typeface="Arial"/>
              </a:rPr>
              <a:t>(O horizons + upper mineral 10-30 cm) </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No effect on summer thaw depth</a:t>
            </a:r>
            <a:endParaRPr sz="1867" b="0" i="0" u="none" strike="noStrike" cap="none">
              <a:solidFill>
                <a:srgbClr val="0C2340"/>
              </a:solidFill>
              <a:latin typeface="Arial"/>
              <a:ea typeface="Arial"/>
              <a:cs typeface="Arial"/>
              <a:sym typeface="Arial"/>
            </a:endParaRPr>
          </a:p>
          <a:p>
            <a:pPr marL="0" marR="0" lvl="0" indent="0" algn="l" rtl="0">
              <a:lnSpc>
                <a:spcPct val="115000"/>
              </a:lnSpc>
              <a:spcBef>
                <a:spcPts val="0"/>
              </a:spcBef>
              <a:spcAft>
                <a:spcPts val="0"/>
              </a:spcAft>
              <a:buNone/>
            </a:pPr>
            <a:endParaRPr sz="1867" b="0" i="0" u="none" strike="noStrike" cap="none">
              <a:solidFill>
                <a:srgbClr val="0C2340"/>
              </a:solidFill>
              <a:latin typeface="Arial"/>
              <a:ea typeface="Arial"/>
              <a:cs typeface="Arial"/>
              <a:sym typeface="Arial"/>
            </a:endParaRPr>
          </a:p>
        </p:txBody>
      </p:sp>
      <p:pic>
        <p:nvPicPr>
          <p:cNvPr id="649" name="Google Shape;649;p12"/>
          <p:cNvPicPr preferRelativeResize="0"/>
          <p:nvPr/>
        </p:nvPicPr>
        <p:blipFill rotWithShape="1">
          <a:blip r:embed="rId5">
            <a:alphaModFix/>
          </a:blip>
          <a:srcRect b="31940"/>
          <a:stretch/>
        </p:blipFill>
        <p:spPr>
          <a:xfrm>
            <a:off x="24384" y="2818901"/>
            <a:ext cx="3140403" cy="3520212"/>
          </a:xfrm>
          <a:prstGeom prst="rect">
            <a:avLst/>
          </a:prstGeom>
          <a:noFill/>
          <a:ln>
            <a:noFill/>
          </a:ln>
        </p:spPr>
      </p:pic>
      <p:pic>
        <p:nvPicPr>
          <p:cNvPr id="650" name="Google Shape;650;p12"/>
          <p:cNvPicPr preferRelativeResize="0"/>
          <p:nvPr/>
        </p:nvPicPr>
        <p:blipFill rotWithShape="1">
          <a:blip r:embed="rId6">
            <a:alphaModFix/>
          </a:blip>
          <a:srcRect t="67454"/>
          <a:stretch/>
        </p:blipFill>
        <p:spPr>
          <a:xfrm>
            <a:off x="103134" y="1423234"/>
            <a:ext cx="3140397" cy="1459705"/>
          </a:xfrm>
          <a:prstGeom prst="rect">
            <a:avLst/>
          </a:prstGeom>
          <a:noFill/>
          <a:ln>
            <a:noFill/>
          </a:ln>
        </p:spPr>
      </p:pic>
      <p:pic>
        <p:nvPicPr>
          <p:cNvPr id="651" name="Google Shape;651;p12"/>
          <p:cNvPicPr preferRelativeResize="0"/>
          <p:nvPr/>
        </p:nvPicPr>
        <p:blipFill rotWithShape="1">
          <a:blip r:embed="rId5">
            <a:alphaModFix/>
          </a:blip>
          <a:srcRect t="89967"/>
          <a:stretch/>
        </p:blipFill>
        <p:spPr>
          <a:xfrm>
            <a:off x="24384" y="6339113"/>
            <a:ext cx="3140403" cy="518888"/>
          </a:xfrm>
          <a:prstGeom prst="rect">
            <a:avLst/>
          </a:prstGeom>
          <a:noFill/>
          <a:ln>
            <a:noFill/>
          </a:ln>
        </p:spPr>
      </p:pic>
      <p:sp>
        <p:nvSpPr>
          <p:cNvPr id="652" name="Google Shape;652;p12"/>
          <p:cNvSpPr/>
          <p:nvPr/>
        </p:nvSpPr>
        <p:spPr>
          <a:xfrm>
            <a:off x="217567" y="1388167"/>
            <a:ext cx="569600" cy="252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53" name="Google Shape;653;p12"/>
          <p:cNvSpPr txBox="1">
            <a:spLocks noGrp="1"/>
          </p:cNvSpPr>
          <p:nvPr>
            <p:ph type="title"/>
          </p:nvPr>
        </p:nvSpPr>
        <p:spPr>
          <a:xfrm>
            <a:off x="0" y="788000"/>
            <a:ext cx="12192000" cy="533600"/>
          </a:xfrm>
          <a:prstGeom prst="rect">
            <a:avLst/>
          </a:prstGeom>
          <a:solidFill>
            <a:srgbClr val="FFC72C"/>
          </a:solid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100"/>
              <a:buNone/>
            </a:pPr>
            <a:r>
              <a:rPr lang="en-US" sz="2133" b="1">
                <a:solidFill>
                  <a:srgbClr val="0C2340"/>
                </a:solidFill>
              </a:rPr>
              <a:t>Impacts of increasing alder biomass and cover</a:t>
            </a:r>
            <a:endParaRPr sz="2133" b="1">
              <a:solidFill>
                <a:srgbClr val="0C2340"/>
              </a:solidFill>
            </a:endParaRPr>
          </a:p>
        </p:txBody>
      </p:sp>
      <p:sp>
        <p:nvSpPr>
          <p:cNvPr id="654" name="Google Shape;654;p12"/>
          <p:cNvSpPr/>
          <p:nvPr/>
        </p:nvSpPr>
        <p:spPr>
          <a:xfrm>
            <a:off x="478381" y="6268513"/>
            <a:ext cx="308800" cy="252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55" name="Google Shape;655;p12"/>
          <p:cNvSpPr txBox="1"/>
          <p:nvPr/>
        </p:nvSpPr>
        <p:spPr>
          <a:xfrm>
            <a:off x="3328800" y="4996101"/>
            <a:ext cx="8863200" cy="1567825"/>
          </a:xfrm>
          <a:prstGeom prst="rect">
            <a:avLst/>
          </a:prstGeom>
          <a:solidFill>
            <a:srgbClr val="FFC72C"/>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US" sz="1867" b="1" i="0" u="none" strike="noStrike" cap="none">
                <a:solidFill>
                  <a:srgbClr val="0C2340"/>
                </a:solidFill>
                <a:latin typeface="Arial"/>
                <a:ea typeface="Arial"/>
                <a:cs typeface="Arial"/>
                <a:sym typeface="Arial"/>
              </a:rPr>
              <a:t>Alder expansion results in lower total ecosystem C storage.</a:t>
            </a:r>
            <a:endParaRPr sz="1867" b="1"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Increasing alder cover (biomass) accelerates decomposition </a:t>
            </a:r>
            <a:br>
              <a:rPr lang="en-US" sz="1867" b="0" i="0" u="none" strike="noStrike" cap="none">
                <a:solidFill>
                  <a:srgbClr val="0C2340"/>
                </a:solidFill>
                <a:latin typeface="Arial"/>
                <a:ea typeface="Arial"/>
                <a:cs typeface="Arial"/>
                <a:sym typeface="Arial"/>
              </a:rPr>
            </a:br>
            <a:r>
              <a:rPr lang="en-US" sz="1867" b="0" i="0" u="none" strike="noStrike" cap="none">
                <a:solidFill>
                  <a:srgbClr val="0C2340"/>
                </a:solidFill>
                <a:latin typeface="Arial"/>
                <a:ea typeface="Arial"/>
                <a:cs typeface="Arial"/>
                <a:sym typeface="Arial"/>
              </a:rPr>
              <a:t>of organic soil horizons. </a:t>
            </a:r>
            <a:endParaRPr sz="1867" b="0" i="0" u="none" strike="noStrike" cap="none">
              <a:solidFill>
                <a:srgbClr val="0C2340"/>
              </a:solidFill>
              <a:latin typeface="Arial"/>
              <a:ea typeface="Arial"/>
              <a:cs typeface="Arial"/>
              <a:sym typeface="Arial"/>
            </a:endParaRPr>
          </a:p>
          <a:p>
            <a:pPr marL="609585" marR="0" lvl="0" indent="-423323" algn="l" rtl="0">
              <a:lnSpc>
                <a:spcPct val="115000"/>
              </a:lnSpc>
              <a:spcBef>
                <a:spcPts val="0"/>
              </a:spcBef>
              <a:spcAft>
                <a:spcPts val="0"/>
              </a:spcAft>
              <a:buClr>
                <a:srgbClr val="0C2340"/>
              </a:buClr>
              <a:buSzPts val="1400"/>
              <a:buFont typeface="Arial"/>
              <a:buChar char="●"/>
            </a:pPr>
            <a:r>
              <a:rPr lang="en-US" sz="1867" b="0" i="0" u="none" strike="noStrike" cap="none">
                <a:solidFill>
                  <a:srgbClr val="0C2340"/>
                </a:solidFill>
                <a:latin typeface="Arial"/>
                <a:ea typeface="Arial"/>
                <a:cs typeface="Arial"/>
                <a:sym typeface="Arial"/>
              </a:rPr>
              <a:t>Soil C losses are not compensated by C storage in live alder biomass.</a:t>
            </a:r>
            <a:endParaRPr sz="1867" b="0" i="0" u="none" strike="noStrike" cap="none">
              <a:solidFill>
                <a:srgbClr val="0C234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3"/>
          <p:cNvPicPr preferRelativeResize="0"/>
          <p:nvPr/>
        </p:nvPicPr>
        <p:blipFill rotWithShape="1">
          <a:blip r:embed="rId3">
            <a:alphaModFix amt="50000"/>
          </a:blip>
          <a:srcRect b="25000"/>
          <a:stretch/>
        </p:blipFill>
        <p:spPr>
          <a:xfrm>
            <a:off x="-2" y="-2"/>
            <a:ext cx="12192001" cy="6858001"/>
          </a:xfrm>
          <a:prstGeom prst="rect">
            <a:avLst/>
          </a:prstGeom>
          <a:noFill/>
          <a:ln>
            <a:noFill/>
          </a:ln>
        </p:spPr>
      </p:pic>
      <p:sp>
        <p:nvSpPr>
          <p:cNvPr id="379" name="Google Shape;379;p3"/>
          <p:cNvSpPr txBox="1"/>
          <p:nvPr/>
        </p:nvSpPr>
        <p:spPr>
          <a:xfrm>
            <a:off x="-1" y="1"/>
            <a:ext cx="12192001" cy="523220"/>
          </a:xfrm>
          <a:prstGeom prst="rect">
            <a:avLst/>
          </a:prstGeom>
          <a:solidFill>
            <a:srgbClr val="D8D8D8">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Emergent themes</a:t>
            </a:r>
            <a:endParaRPr/>
          </a:p>
        </p:txBody>
      </p:sp>
      <p:sp>
        <p:nvSpPr>
          <p:cNvPr id="380" name="Google Shape;380;p3"/>
          <p:cNvSpPr txBox="1"/>
          <p:nvPr/>
        </p:nvSpPr>
        <p:spPr>
          <a:xfrm>
            <a:off x="0" y="1699139"/>
            <a:ext cx="12192000" cy="2923877"/>
          </a:xfrm>
          <a:prstGeom prst="rect">
            <a:avLst/>
          </a:prstGeom>
          <a:solidFill>
            <a:srgbClr val="D8D8D8">
              <a:alpha val="49803"/>
            </a:srgbClr>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Mapping &amp; understanding disturbances, greenness/browning trends, biomass, and land cover</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Plant physiology, function, demographics, and relationships to remote sensing</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Post-disturbance recovery</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How greening / browning trends are related to wildfires, pests, climate, and forest demographics</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Interactions between changing vegetation, permafrost, and hydrology</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Linking forest structure to function </a:t>
            </a:r>
            <a:endParaRPr/>
          </a:p>
          <a:p>
            <a:pPr marL="342900" marR="0" lvl="0" indent="-342900" algn="l" rtl="0">
              <a:spcBef>
                <a:spcPts val="6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Ecosystem modeling to project dynamics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Google Shape;363;p1">
            <a:extLst>
              <a:ext uri="{FF2B5EF4-FFF2-40B4-BE49-F238E27FC236}">
                <a16:creationId xmlns:a16="http://schemas.microsoft.com/office/drawing/2014/main" id="{5D4CD11A-0F85-40C3-EE88-B148B83400DE}"/>
              </a:ext>
            </a:extLst>
          </p:cNvPr>
          <p:cNvPicPr preferRelativeResize="0"/>
          <p:nvPr/>
        </p:nvPicPr>
        <p:blipFill rotWithShape="1">
          <a:blip r:embed="rId3">
            <a:alphaModFix/>
          </a:blip>
          <a:srcRect b="25000"/>
          <a:stretch/>
        </p:blipFill>
        <p:spPr>
          <a:xfrm>
            <a:off x="-2" y="-2"/>
            <a:ext cx="12192001" cy="6858001"/>
          </a:xfrm>
          <a:prstGeom prst="rect">
            <a:avLst/>
          </a:prstGeom>
          <a:noFill/>
          <a:ln>
            <a:noFill/>
          </a:ln>
        </p:spPr>
      </p:pic>
      <p:sp>
        <p:nvSpPr>
          <p:cNvPr id="385" name="Google Shape;385;p4"/>
          <p:cNvSpPr txBox="1">
            <a:spLocks noGrp="1"/>
          </p:cNvSpPr>
          <p:nvPr>
            <p:ph type="title"/>
          </p:nvPr>
        </p:nvSpPr>
        <p:spPr>
          <a:xfrm>
            <a:off x="-2" y="673465"/>
            <a:ext cx="12192000" cy="8163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t>Syntheses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8983B53-6A2D-B048-7F15-958F0497A8BA}"/>
              </a:ext>
            </a:extLst>
          </p:cNvPr>
          <p:cNvPicPr>
            <a:picLocks noChangeAspect="1"/>
          </p:cNvPicPr>
          <p:nvPr/>
        </p:nvPicPr>
        <p:blipFill>
          <a:blip r:embed="rId3"/>
          <a:stretch>
            <a:fillRect/>
          </a:stretch>
        </p:blipFill>
        <p:spPr>
          <a:xfrm>
            <a:off x="168894" y="2878198"/>
            <a:ext cx="3689122" cy="2676997"/>
          </a:xfrm>
          <a:prstGeom prst="rect">
            <a:avLst/>
          </a:prstGeom>
        </p:spPr>
      </p:pic>
      <p:sp>
        <p:nvSpPr>
          <p:cNvPr id="22" name="Title 1">
            <a:extLst>
              <a:ext uri="{FF2B5EF4-FFF2-40B4-BE49-F238E27FC236}">
                <a16:creationId xmlns:a16="http://schemas.microsoft.com/office/drawing/2014/main" id="{5AF84B40-E827-D978-312C-0D3A3E3E8846}"/>
              </a:ext>
            </a:extLst>
          </p:cNvPr>
          <p:cNvSpPr>
            <a:spLocks noGrp="1"/>
          </p:cNvSpPr>
          <p:nvPr>
            <p:ph type="title"/>
          </p:nvPr>
        </p:nvSpPr>
        <p:spPr>
          <a:xfrm>
            <a:off x="6257" y="155429"/>
            <a:ext cx="12192000" cy="508499"/>
          </a:xfrm>
        </p:spPr>
        <p:txBody>
          <a:bodyPr>
            <a:normAutofit fontScale="90000"/>
          </a:bodyPr>
          <a:lstStyle/>
          <a:p>
            <a:pPr algn="ctr"/>
            <a:r>
              <a:rPr lang="en-US" sz="3200" dirty="0"/>
              <a:t>Multi-Disturbance Working Group</a:t>
            </a:r>
          </a:p>
        </p:txBody>
      </p:sp>
      <p:sp>
        <p:nvSpPr>
          <p:cNvPr id="20" name="TextBox 19">
            <a:extLst>
              <a:ext uri="{FF2B5EF4-FFF2-40B4-BE49-F238E27FC236}">
                <a16:creationId xmlns:a16="http://schemas.microsoft.com/office/drawing/2014/main" id="{7E5F9DE4-CE2F-63A1-4517-2EE888592855}"/>
              </a:ext>
            </a:extLst>
          </p:cNvPr>
          <p:cNvSpPr txBox="1"/>
          <p:nvPr/>
        </p:nvSpPr>
        <p:spPr>
          <a:xfrm>
            <a:off x="168894" y="966169"/>
            <a:ext cx="7516796"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dirty="0"/>
              <a:t>Synthesis of major North American Arctic-Boreal disturbances</a:t>
            </a:r>
          </a:p>
          <a:p>
            <a:pPr marL="285750" indent="-285750">
              <a:spcAft>
                <a:spcPts val="600"/>
              </a:spcAft>
              <a:buFont typeface="Arial" panose="020B0604020202020204" pitchFamily="34" charset="0"/>
              <a:buChar char="•"/>
            </a:pPr>
            <a:r>
              <a:rPr lang="en-US" sz="1800" dirty="0"/>
              <a:t>Focus on interactions and spatiotemporal characteristics</a:t>
            </a:r>
          </a:p>
          <a:p>
            <a:pPr marL="285750" indent="-285750">
              <a:spcAft>
                <a:spcPts val="600"/>
              </a:spcAft>
              <a:buFont typeface="Arial" panose="020B0604020202020204" pitchFamily="34" charset="0"/>
              <a:buChar char="•"/>
            </a:pPr>
            <a:r>
              <a:rPr lang="en-US" sz="1800" dirty="0"/>
              <a:t>Case studies showing vegetation loss and recovery (NDVI and NDMI)</a:t>
            </a:r>
          </a:p>
        </p:txBody>
      </p:sp>
      <p:grpSp>
        <p:nvGrpSpPr>
          <p:cNvPr id="23" name="Group 22">
            <a:extLst>
              <a:ext uri="{FF2B5EF4-FFF2-40B4-BE49-F238E27FC236}">
                <a16:creationId xmlns:a16="http://schemas.microsoft.com/office/drawing/2014/main" id="{2444F872-524E-23A1-EDB9-3C75D22692B3}"/>
              </a:ext>
            </a:extLst>
          </p:cNvPr>
          <p:cNvGrpSpPr/>
          <p:nvPr/>
        </p:nvGrpSpPr>
        <p:grpSpPr>
          <a:xfrm>
            <a:off x="8151105" y="1232619"/>
            <a:ext cx="3845160" cy="2883870"/>
            <a:chOff x="7235452" y="1245145"/>
            <a:chExt cx="4612290" cy="3459218"/>
          </a:xfrm>
        </p:grpSpPr>
        <p:pic>
          <p:nvPicPr>
            <p:cNvPr id="24" name="Picture 23">
              <a:extLst>
                <a:ext uri="{FF2B5EF4-FFF2-40B4-BE49-F238E27FC236}">
                  <a16:creationId xmlns:a16="http://schemas.microsoft.com/office/drawing/2014/main" id="{2A9D6D50-F5C7-7EF6-694C-E9D4A979F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452" y="1245145"/>
              <a:ext cx="4612290" cy="3459218"/>
            </a:xfrm>
            <a:prstGeom prst="rect">
              <a:avLst/>
            </a:prstGeom>
          </p:spPr>
        </p:pic>
        <p:sp>
          <p:nvSpPr>
            <p:cNvPr id="26" name="TextBox 25">
              <a:extLst>
                <a:ext uri="{FF2B5EF4-FFF2-40B4-BE49-F238E27FC236}">
                  <a16:creationId xmlns:a16="http://schemas.microsoft.com/office/drawing/2014/main" id="{2DC32589-5EEF-4E3C-A085-E589D81F7CAE}"/>
                </a:ext>
              </a:extLst>
            </p:cNvPr>
            <p:cNvSpPr txBox="1"/>
            <p:nvPr/>
          </p:nvSpPr>
          <p:spPr>
            <a:xfrm>
              <a:off x="7468644" y="1271578"/>
              <a:ext cx="3666787" cy="369332"/>
            </a:xfrm>
            <a:prstGeom prst="rect">
              <a:avLst/>
            </a:prstGeom>
            <a:noFill/>
          </p:spPr>
          <p:txBody>
            <a:bodyPr wrap="square">
              <a:spAutoFit/>
            </a:bodyPr>
            <a:lstStyle/>
            <a:p>
              <a:r>
                <a:rPr lang="en-US" b="1" dirty="0"/>
                <a:t>Spatiotemporal characteristics</a:t>
              </a:r>
            </a:p>
          </p:txBody>
        </p:sp>
      </p:grpSp>
      <p:grpSp>
        <p:nvGrpSpPr>
          <p:cNvPr id="25" name="Group 24">
            <a:extLst>
              <a:ext uri="{FF2B5EF4-FFF2-40B4-BE49-F238E27FC236}">
                <a16:creationId xmlns:a16="http://schemas.microsoft.com/office/drawing/2014/main" id="{43BD8401-834F-C9F7-9ABC-4FB996BE6EEE}"/>
              </a:ext>
            </a:extLst>
          </p:cNvPr>
          <p:cNvGrpSpPr/>
          <p:nvPr/>
        </p:nvGrpSpPr>
        <p:grpSpPr>
          <a:xfrm>
            <a:off x="8700288" y="4216697"/>
            <a:ext cx="3181695" cy="2428371"/>
            <a:chOff x="8700288" y="4216697"/>
            <a:chExt cx="3181695" cy="2428371"/>
          </a:xfrm>
        </p:grpSpPr>
        <p:pic>
          <p:nvPicPr>
            <p:cNvPr id="28" name="Picture 27">
              <a:extLst>
                <a:ext uri="{FF2B5EF4-FFF2-40B4-BE49-F238E27FC236}">
                  <a16:creationId xmlns:a16="http://schemas.microsoft.com/office/drawing/2014/main" id="{68C5A651-C2CA-3C7E-B98F-FE2944B85DF4}"/>
                </a:ext>
              </a:extLst>
            </p:cNvPr>
            <p:cNvPicPr>
              <a:picLocks noChangeAspect="1"/>
            </p:cNvPicPr>
            <p:nvPr/>
          </p:nvPicPr>
          <p:blipFill>
            <a:blip r:embed="rId5"/>
            <a:stretch>
              <a:fillRect/>
            </a:stretch>
          </p:blipFill>
          <p:spPr>
            <a:xfrm>
              <a:off x="8700288" y="4216697"/>
              <a:ext cx="3181695" cy="2272639"/>
            </a:xfrm>
            <a:prstGeom prst="rect">
              <a:avLst/>
            </a:prstGeom>
          </p:spPr>
        </p:pic>
        <p:sp>
          <p:nvSpPr>
            <p:cNvPr id="29" name="TextBox 28">
              <a:extLst>
                <a:ext uri="{FF2B5EF4-FFF2-40B4-BE49-F238E27FC236}">
                  <a16:creationId xmlns:a16="http://schemas.microsoft.com/office/drawing/2014/main" id="{BD90B409-D357-7513-0DCA-8792F0C33D9E}"/>
                </a:ext>
              </a:extLst>
            </p:cNvPr>
            <p:cNvSpPr txBox="1"/>
            <p:nvPr/>
          </p:nvSpPr>
          <p:spPr>
            <a:xfrm>
              <a:off x="8700288" y="6275736"/>
              <a:ext cx="3056916" cy="369332"/>
            </a:xfrm>
            <a:prstGeom prst="rect">
              <a:avLst/>
            </a:prstGeom>
            <a:noFill/>
          </p:spPr>
          <p:txBody>
            <a:bodyPr wrap="square">
              <a:spAutoFit/>
            </a:bodyPr>
            <a:lstStyle/>
            <a:p>
              <a:r>
                <a:rPr lang="en-US" b="1" dirty="0"/>
                <a:t>Interactions</a:t>
              </a:r>
            </a:p>
          </p:txBody>
        </p:sp>
      </p:grpSp>
      <p:pic>
        <p:nvPicPr>
          <p:cNvPr id="31" name="Picture 30">
            <a:extLst>
              <a:ext uri="{FF2B5EF4-FFF2-40B4-BE49-F238E27FC236}">
                <a16:creationId xmlns:a16="http://schemas.microsoft.com/office/drawing/2014/main" id="{18E337C3-79E9-0DF9-A64F-57F279360718}"/>
              </a:ext>
            </a:extLst>
          </p:cNvPr>
          <p:cNvPicPr>
            <a:picLocks noChangeAspect="1"/>
          </p:cNvPicPr>
          <p:nvPr/>
        </p:nvPicPr>
        <p:blipFill rotWithShape="1">
          <a:blip r:embed="rId6"/>
          <a:srcRect b="47791"/>
          <a:stretch/>
        </p:blipFill>
        <p:spPr>
          <a:xfrm>
            <a:off x="4000638" y="5353016"/>
            <a:ext cx="4557028" cy="1321757"/>
          </a:xfrm>
          <a:prstGeom prst="rect">
            <a:avLst/>
          </a:prstGeom>
        </p:spPr>
      </p:pic>
      <p:grpSp>
        <p:nvGrpSpPr>
          <p:cNvPr id="27" name="Group 26">
            <a:extLst>
              <a:ext uri="{FF2B5EF4-FFF2-40B4-BE49-F238E27FC236}">
                <a16:creationId xmlns:a16="http://schemas.microsoft.com/office/drawing/2014/main" id="{0653524F-F385-A307-090F-AA2A087B0C00}"/>
              </a:ext>
            </a:extLst>
          </p:cNvPr>
          <p:cNvGrpSpPr/>
          <p:nvPr/>
        </p:nvGrpSpPr>
        <p:grpSpPr>
          <a:xfrm>
            <a:off x="4504582" y="2347140"/>
            <a:ext cx="3413173" cy="2772512"/>
            <a:chOff x="4504582" y="2347140"/>
            <a:chExt cx="3413173" cy="2772512"/>
          </a:xfrm>
        </p:grpSpPr>
        <p:pic>
          <p:nvPicPr>
            <p:cNvPr id="32" name="Picture 31">
              <a:extLst>
                <a:ext uri="{FF2B5EF4-FFF2-40B4-BE49-F238E27FC236}">
                  <a16:creationId xmlns:a16="http://schemas.microsoft.com/office/drawing/2014/main" id="{E6E0CCE4-2061-D03B-546F-979E892BBB4C}"/>
                </a:ext>
              </a:extLst>
            </p:cNvPr>
            <p:cNvPicPr>
              <a:picLocks noChangeAspect="1"/>
            </p:cNvPicPr>
            <p:nvPr/>
          </p:nvPicPr>
          <p:blipFill>
            <a:blip r:embed="rId7"/>
            <a:stretch>
              <a:fillRect/>
            </a:stretch>
          </p:blipFill>
          <p:spPr>
            <a:xfrm>
              <a:off x="4504582" y="2681671"/>
              <a:ext cx="3413173" cy="2437981"/>
            </a:xfrm>
            <a:prstGeom prst="rect">
              <a:avLst/>
            </a:prstGeom>
          </p:spPr>
        </p:pic>
        <p:sp>
          <p:nvSpPr>
            <p:cNvPr id="33" name="TextBox 32">
              <a:extLst>
                <a:ext uri="{FF2B5EF4-FFF2-40B4-BE49-F238E27FC236}">
                  <a16:creationId xmlns:a16="http://schemas.microsoft.com/office/drawing/2014/main" id="{C1CF83C5-8FC7-3DCB-DDE8-A5E09DEF2D1F}"/>
                </a:ext>
              </a:extLst>
            </p:cNvPr>
            <p:cNvSpPr txBox="1"/>
            <p:nvPr/>
          </p:nvSpPr>
          <p:spPr>
            <a:xfrm>
              <a:off x="4668598" y="2347140"/>
              <a:ext cx="2854804" cy="307777"/>
            </a:xfrm>
            <a:prstGeom prst="rect">
              <a:avLst/>
            </a:prstGeom>
            <a:noFill/>
          </p:spPr>
          <p:txBody>
            <a:bodyPr wrap="square">
              <a:spAutoFit/>
            </a:bodyPr>
            <a:lstStyle/>
            <a:p>
              <a:r>
                <a:rPr lang="en-US" b="1" dirty="0"/>
                <a:t>Comparing vegetation impacts</a:t>
              </a:r>
            </a:p>
          </p:txBody>
        </p:sp>
      </p:grpSp>
      <p:sp>
        <p:nvSpPr>
          <p:cNvPr id="35" name="TextBox 34">
            <a:extLst>
              <a:ext uri="{FF2B5EF4-FFF2-40B4-BE49-F238E27FC236}">
                <a16:creationId xmlns:a16="http://schemas.microsoft.com/office/drawing/2014/main" id="{77C0ED80-396A-E03D-FA5D-680A962F74B4}"/>
              </a:ext>
            </a:extLst>
          </p:cNvPr>
          <p:cNvSpPr txBox="1"/>
          <p:nvPr/>
        </p:nvSpPr>
        <p:spPr>
          <a:xfrm>
            <a:off x="4279236" y="6025974"/>
            <a:ext cx="3286974" cy="369332"/>
          </a:xfrm>
          <a:prstGeom prst="rect">
            <a:avLst/>
          </a:prstGeom>
          <a:noFill/>
        </p:spPr>
        <p:txBody>
          <a:bodyPr wrap="square">
            <a:spAutoFit/>
          </a:bodyPr>
          <a:lstStyle/>
          <a:p>
            <a:r>
              <a:rPr lang="en-US" b="1" dirty="0"/>
              <a:t>Trajectories of change</a:t>
            </a:r>
          </a:p>
        </p:txBody>
      </p:sp>
    </p:spTree>
    <p:extLst>
      <p:ext uri="{BB962C8B-B14F-4D97-AF65-F5344CB8AC3E}">
        <p14:creationId xmlns:p14="http://schemas.microsoft.com/office/powerpoint/2010/main" val="3415041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11b751c4bde_0_9"/>
          <p:cNvPicPr preferRelativeResize="0"/>
          <p:nvPr/>
        </p:nvPicPr>
        <p:blipFill>
          <a:blip r:embed="rId3">
            <a:alphaModFix/>
          </a:blip>
          <a:stretch>
            <a:fillRect/>
          </a:stretch>
        </p:blipFill>
        <p:spPr>
          <a:xfrm>
            <a:off x="5777867" y="3173967"/>
            <a:ext cx="6203602" cy="3489534"/>
          </a:xfrm>
          <a:prstGeom prst="rect">
            <a:avLst/>
          </a:prstGeom>
          <a:noFill/>
          <a:ln>
            <a:noFill/>
          </a:ln>
        </p:spPr>
      </p:pic>
      <p:pic>
        <p:nvPicPr>
          <p:cNvPr id="391" name="Google Shape;391;g11b751c4bde_0_9"/>
          <p:cNvPicPr preferRelativeResize="0"/>
          <p:nvPr/>
        </p:nvPicPr>
        <p:blipFill>
          <a:blip r:embed="rId4">
            <a:alphaModFix/>
          </a:blip>
          <a:stretch>
            <a:fillRect/>
          </a:stretch>
        </p:blipFill>
        <p:spPr>
          <a:xfrm>
            <a:off x="6729000" y="335467"/>
            <a:ext cx="5361403" cy="2382264"/>
          </a:xfrm>
          <a:prstGeom prst="rect">
            <a:avLst/>
          </a:prstGeom>
          <a:noFill/>
          <a:ln>
            <a:noFill/>
          </a:ln>
        </p:spPr>
      </p:pic>
      <p:sp>
        <p:nvSpPr>
          <p:cNvPr id="392" name="Google Shape;392;g11b751c4bde_0_9"/>
          <p:cNvSpPr txBox="1">
            <a:spLocks noGrp="1"/>
          </p:cNvSpPr>
          <p:nvPr>
            <p:ph type="body" idx="1"/>
          </p:nvPr>
        </p:nvSpPr>
        <p:spPr>
          <a:xfrm>
            <a:off x="182875" y="1536850"/>
            <a:ext cx="5103900" cy="4197300"/>
          </a:xfrm>
          <a:prstGeom prst="rect">
            <a:avLst/>
          </a:prstGeom>
        </p:spPr>
        <p:txBody>
          <a:bodyPr spcFirstLastPara="1" wrap="square" lIns="91425" tIns="45700" rIns="91425" bIns="45700" anchor="t" anchorCtr="0">
            <a:normAutofit/>
          </a:bodyPr>
          <a:lstStyle/>
          <a:p>
            <a:pPr marL="609600" lvl="0" indent="-431800" algn="l" rtl="0">
              <a:spcBef>
                <a:spcPts val="1000"/>
              </a:spcBef>
              <a:spcAft>
                <a:spcPts val="0"/>
              </a:spcAft>
              <a:buClr>
                <a:schemeClr val="dk1"/>
              </a:buClr>
              <a:buSzPts val="2000"/>
              <a:buChar char="•"/>
            </a:pPr>
            <a:r>
              <a:rPr lang="en-US" sz="2000">
                <a:solidFill>
                  <a:schemeClr val="dk1"/>
                </a:solidFill>
              </a:rPr>
              <a:t>Dynamic vegetation models (DVM) </a:t>
            </a:r>
            <a:r>
              <a:rPr lang="en-US" sz="2000"/>
              <a:t>are used to </a:t>
            </a:r>
            <a:r>
              <a:rPr lang="en-US" sz="2000">
                <a:solidFill>
                  <a:schemeClr val="dk1"/>
                </a:solidFill>
              </a:rPr>
              <a:t> pr</a:t>
            </a:r>
            <a:r>
              <a:rPr lang="en-US" sz="2000"/>
              <a:t>oject vegetation community composition changes under</a:t>
            </a:r>
            <a:r>
              <a:rPr lang="en-US" sz="2000">
                <a:solidFill>
                  <a:schemeClr val="dk1"/>
                </a:solidFill>
              </a:rPr>
              <a:t> future Arctic conditions</a:t>
            </a:r>
            <a:endParaRPr sz="2000">
              <a:solidFill>
                <a:schemeClr val="dk1"/>
              </a:solidFill>
            </a:endParaRPr>
          </a:p>
          <a:p>
            <a:pPr marL="609600" lvl="0" indent="-431800" algn="l" rtl="0">
              <a:spcBef>
                <a:spcPts val="1000"/>
              </a:spcBef>
              <a:spcAft>
                <a:spcPts val="0"/>
              </a:spcAft>
              <a:buClr>
                <a:schemeClr val="dk1"/>
              </a:buClr>
              <a:buSzPts val="2000"/>
              <a:buChar char="•"/>
            </a:pPr>
            <a:r>
              <a:rPr lang="en-US" sz="2000">
                <a:solidFill>
                  <a:schemeClr val="dk1"/>
                </a:solidFill>
              </a:rPr>
              <a:t>However, the array of DVMs is large and each one covers different processes</a:t>
            </a:r>
            <a:endParaRPr sz="2000">
              <a:solidFill>
                <a:schemeClr val="dk1"/>
              </a:solidFill>
            </a:endParaRPr>
          </a:p>
          <a:p>
            <a:pPr marL="609600" lvl="0" indent="-431800" algn="l" rtl="0">
              <a:spcBef>
                <a:spcPts val="1000"/>
              </a:spcBef>
              <a:spcAft>
                <a:spcPts val="0"/>
              </a:spcAft>
              <a:buClr>
                <a:schemeClr val="dk1"/>
              </a:buClr>
              <a:buSzPts val="2000"/>
              <a:buChar char="•"/>
            </a:pPr>
            <a:r>
              <a:rPr lang="en-US" sz="2000">
                <a:solidFill>
                  <a:schemeClr val="dk1"/>
                </a:solidFill>
              </a:rPr>
              <a:t>Aim to simplify </a:t>
            </a:r>
            <a:r>
              <a:rPr lang="en-US" sz="2000"/>
              <a:t>our understanding of the utility of different DVMs and the plant community properties and </a:t>
            </a:r>
            <a:r>
              <a:rPr lang="en-US" sz="2000">
                <a:solidFill>
                  <a:schemeClr val="dk1"/>
                </a:solidFill>
              </a:rPr>
              <a:t>ecosystem processes are represented by each model</a:t>
            </a:r>
            <a:endParaRPr sz="2000">
              <a:solidFill>
                <a:schemeClr val="dk1"/>
              </a:solidFill>
            </a:endParaRPr>
          </a:p>
          <a:p>
            <a:pPr marL="609600" lvl="0" indent="-431800" algn="l" rtl="0">
              <a:spcBef>
                <a:spcPts val="1000"/>
              </a:spcBef>
              <a:spcAft>
                <a:spcPts val="0"/>
              </a:spcAft>
              <a:buSzPts val="2000"/>
              <a:buChar char="•"/>
            </a:pPr>
            <a:r>
              <a:rPr lang="en-US" sz="2000"/>
              <a:t>Developed a tree diagram of model relatedness, using model properties</a:t>
            </a:r>
            <a:endParaRPr sz="2000"/>
          </a:p>
        </p:txBody>
      </p:sp>
      <p:sp>
        <p:nvSpPr>
          <p:cNvPr id="393" name="Google Shape;393;g11b751c4bde_0_9"/>
          <p:cNvSpPr txBox="1"/>
          <p:nvPr/>
        </p:nvSpPr>
        <p:spPr>
          <a:xfrm>
            <a:off x="5777867" y="6313500"/>
            <a:ext cx="2015100" cy="430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200">
                <a:solidFill>
                  <a:schemeClr val="lt1"/>
                </a:solidFill>
              </a:rPr>
              <a:t>© Shelby Lawton</a:t>
            </a:r>
            <a:endParaRPr sz="1200">
              <a:solidFill>
                <a:schemeClr val="lt1"/>
              </a:solidFill>
            </a:endParaRPr>
          </a:p>
        </p:txBody>
      </p:sp>
      <p:sp>
        <p:nvSpPr>
          <p:cNvPr id="394" name="Google Shape;394;g11b751c4bde_0_9"/>
          <p:cNvSpPr txBox="1"/>
          <p:nvPr/>
        </p:nvSpPr>
        <p:spPr>
          <a:xfrm>
            <a:off x="182875" y="5903700"/>
            <a:ext cx="5103900" cy="954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300" b="1">
                <a:solidFill>
                  <a:srgbClr val="9900FF"/>
                </a:solidFill>
              </a:rPr>
              <a:t>Heffernan, Epstein, Armstrong, Rogers, Lutz, Virkkala</a:t>
            </a:r>
            <a:endParaRPr sz="2300" b="1">
              <a:solidFill>
                <a:srgbClr val="9900FF"/>
              </a:solidFill>
            </a:endParaRPr>
          </a:p>
        </p:txBody>
      </p:sp>
      <p:sp>
        <p:nvSpPr>
          <p:cNvPr id="395" name="Google Shape;395;g11b751c4bde_0_9"/>
          <p:cNvSpPr txBox="1">
            <a:spLocks noGrp="1"/>
          </p:cNvSpPr>
          <p:nvPr>
            <p:ph type="title"/>
          </p:nvPr>
        </p:nvSpPr>
        <p:spPr>
          <a:xfrm>
            <a:off x="415600" y="236575"/>
            <a:ext cx="6923700" cy="14985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500"/>
              <a:buFont typeface="Arial"/>
              <a:buNone/>
            </a:pPr>
            <a:r>
              <a:rPr lang="en-US" sz="3100" b="1"/>
              <a:t>Synthesis of Dynamic Vegetation Models for Arctic-Boreal Zone Research</a:t>
            </a:r>
            <a:endParaRPr sz="3100" b="1"/>
          </a:p>
          <a:p>
            <a:pPr marL="0" lvl="0" indent="0" algn="l" rtl="0">
              <a:spcBef>
                <a:spcPts val="1300"/>
              </a:spcBef>
              <a:spcAft>
                <a:spcPts val="0"/>
              </a:spcAft>
              <a:buNone/>
            </a:pPr>
            <a:endParaRPr sz="3100" b="1">
              <a:solidFill>
                <a:srgbClr val="222222"/>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Google Shape;363;p1">
            <a:extLst>
              <a:ext uri="{FF2B5EF4-FFF2-40B4-BE49-F238E27FC236}">
                <a16:creationId xmlns:a16="http://schemas.microsoft.com/office/drawing/2014/main" id="{5D4CD11A-0F85-40C3-EE88-B148B83400DE}"/>
              </a:ext>
            </a:extLst>
          </p:cNvPr>
          <p:cNvPicPr preferRelativeResize="0"/>
          <p:nvPr/>
        </p:nvPicPr>
        <p:blipFill rotWithShape="1">
          <a:blip r:embed="rId3">
            <a:alphaModFix/>
          </a:blip>
          <a:srcRect b="25000"/>
          <a:stretch/>
        </p:blipFill>
        <p:spPr>
          <a:xfrm>
            <a:off x="-2" y="-2"/>
            <a:ext cx="12192001" cy="6858001"/>
          </a:xfrm>
          <a:prstGeom prst="rect">
            <a:avLst/>
          </a:prstGeom>
          <a:noFill/>
          <a:ln>
            <a:noFill/>
          </a:ln>
        </p:spPr>
      </p:pic>
      <p:sp>
        <p:nvSpPr>
          <p:cNvPr id="385" name="Google Shape;385;p4"/>
          <p:cNvSpPr txBox="1">
            <a:spLocks noGrp="1"/>
          </p:cNvSpPr>
          <p:nvPr>
            <p:ph type="title"/>
          </p:nvPr>
        </p:nvSpPr>
        <p:spPr>
          <a:xfrm>
            <a:off x="-2" y="673465"/>
            <a:ext cx="12192000" cy="8163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t>Individual contributions: Boreal</a:t>
            </a:r>
            <a:endParaRPr dirty="0"/>
          </a:p>
        </p:txBody>
      </p:sp>
    </p:spTree>
    <p:extLst>
      <p:ext uri="{BB962C8B-B14F-4D97-AF65-F5344CB8AC3E}">
        <p14:creationId xmlns:p14="http://schemas.microsoft.com/office/powerpoint/2010/main" val="424589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1b751c4bde_0_76"/>
          <p:cNvSpPr txBox="1">
            <a:spLocks noGrp="1"/>
          </p:cNvSpPr>
          <p:nvPr>
            <p:ph type="body" idx="1"/>
          </p:nvPr>
        </p:nvSpPr>
        <p:spPr>
          <a:xfrm>
            <a:off x="415600" y="1375650"/>
            <a:ext cx="4468500" cy="4475700"/>
          </a:xfrm>
          <a:prstGeom prst="rect">
            <a:avLst/>
          </a:prstGeom>
        </p:spPr>
        <p:txBody>
          <a:bodyPr spcFirstLastPara="1" wrap="square" lIns="91425" tIns="45700" rIns="91425" bIns="45700" anchor="t" anchorCtr="0">
            <a:noAutofit/>
          </a:bodyPr>
          <a:lstStyle/>
          <a:p>
            <a:pPr marL="609600" lvl="0" indent="-438150" algn="l" rtl="0">
              <a:spcBef>
                <a:spcPts val="1000"/>
              </a:spcBef>
              <a:spcAft>
                <a:spcPts val="0"/>
              </a:spcAft>
              <a:buClr>
                <a:schemeClr val="dk1"/>
              </a:buClr>
              <a:buSzPts val="2100"/>
              <a:buChar char="•"/>
            </a:pPr>
            <a:r>
              <a:rPr lang="en-US" sz="2100"/>
              <a:t>NOAA International Tree Ring Data Bank and Arctic Data Center</a:t>
            </a:r>
            <a:endParaRPr sz="2100"/>
          </a:p>
          <a:p>
            <a:pPr marL="609600" lvl="0" indent="-438150" algn="l" rtl="0">
              <a:spcBef>
                <a:spcPts val="1000"/>
              </a:spcBef>
              <a:spcAft>
                <a:spcPts val="0"/>
              </a:spcAft>
              <a:buClr>
                <a:schemeClr val="dk1"/>
              </a:buClr>
              <a:buSzPts val="2100"/>
              <a:buChar char="•"/>
            </a:pPr>
            <a:r>
              <a:rPr lang="en-US" sz="2100">
                <a:solidFill>
                  <a:schemeClr val="dk1"/>
                </a:solidFill>
              </a:rPr>
              <a:t>Divergence problem (differential tree growth r</a:t>
            </a:r>
            <a:r>
              <a:rPr lang="en-US" sz="2100"/>
              <a:t>esponses to past and more recent temperature dynamics) are</a:t>
            </a:r>
            <a:r>
              <a:rPr lang="en-US" sz="2100">
                <a:solidFill>
                  <a:schemeClr val="dk1"/>
                </a:solidFill>
              </a:rPr>
              <a:t> not universal and </a:t>
            </a:r>
            <a:r>
              <a:rPr lang="en-US" sz="2100"/>
              <a:t>are </a:t>
            </a:r>
            <a:r>
              <a:rPr lang="en-US" sz="2100">
                <a:solidFill>
                  <a:schemeClr val="dk1"/>
                </a:solidFill>
              </a:rPr>
              <a:t>better assessed on a site- and species-specific basis.</a:t>
            </a:r>
            <a:endParaRPr sz="2100">
              <a:solidFill>
                <a:schemeClr val="dk1"/>
              </a:solidFill>
            </a:endParaRPr>
          </a:p>
          <a:p>
            <a:pPr marL="609600" lvl="0" indent="-438150" algn="l" rtl="0">
              <a:spcBef>
                <a:spcPts val="1000"/>
              </a:spcBef>
              <a:spcAft>
                <a:spcPts val="0"/>
              </a:spcAft>
              <a:buClr>
                <a:schemeClr val="dk1"/>
              </a:buClr>
              <a:buSzPts val="2100"/>
              <a:buChar char="•"/>
            </a:pPr>
            <a:r>
              <a:rPr lang="en-US" sz="2100"/>
              <a:t>Statistical models</a:t>
            </a:r>
            <a:r>
              <a:rPr lang="en-US" sz="2100">
                <a:solidFill>
                  <a:schemeClr val="dk1"/>
                </a:solidFill>
              </a:rPr>
              <a:t> </a:t>
            </a:r>
            <a:r>
              <a:rPr lang="en-US" sz="2100"/>
              <a:t>reveal</a:t>
            </a:r>
            <a:r>
              <a:rPr lang="en-US" sz="2100">
                <a:solidFill>
                  <a:schemeClr val="dk1"/>
                </a:solidFill>
              </a:rPr>
              <a:t> a complicated picture with soil characteristics playing an important role in moderating the effects of climate on tree growth</a:t>
            </a:r>
            <a:endParaRPr sz="2100">
              <a:solidFill>
                <a:schemeClr val="dk1"/>
              </a:solidFill>
            </a:endParaRPr>
          </a:p>
          <a:p>
            <a:pPr marL="609600" lvl="0" indent="0" algn="l" rtl="0">
              <a:spcBef>
                <a:spcPts val="1000"/>
              </a:spcBef>
              <a:spcAft>
                <a:spcPts val="0"/>
              </a:spcAft>
              <a:buNone/>
            </a:pPr>
            <a:endParaRPr sz="2100">
              <a:solidFill>
                <a:schemeClr val="dk1"/>
              </a:solidFill>
            </a:endParaRPr>
          </a:p>
        </p:txBody>
      </p:sp>
      <p:sp>
        <p:nvSpPr>
          <p:cNvPr id="406" name="Google Shape;406;g11b751c4bde_0_76"/>
          <p:cNvSpPr txBox="1">
            <a:spLocks noGrp="1"/>
          </p:cNvSpPr>
          <p:nvPr>
            <p:ph type="title"/>
          </p:nvPr>
        </p:nvSpPr>
        <p:spPr>
          <a:xfrm>
            <a:off x="415600" y="161367"/>
            <a:ext cx="6638100" cy="112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b="1">
                <a:solidFill>
                  <a:srgbClr val="222222"/>
                </a:solidFill>
                <a:highlight>
                  <a:srgbClr val="FFFFFF"/>
                </a:highlight>
              </a:rPr>
              <a:t>Drivers of growth in boreal Alaska and Canada from a tree ring perspective</a:t>
            </a:r>
            <a:endParaRPr sz="3100" b="1"/>
          </a:p>
        </p:txBody>
      </p:sp>
      <p:pic>
        <p:nvPicPr>
          <p:cNvPr id="407" name="Google Shape;407;g11b751c4bde_0_76"/>
          <p:cNvPicPr preferRelativeResize="0"/>
          <p:nvPr/>
        </p:nvPicPr>
        <p:blipFill>
          <a:blip r:embed="rId3">
            <a:alphaModFix/>
          </a:blip>
          <a:stretch>
            <a:fillRect/>
          </a:stretch>
        </p:blipFill>
        <p:spPr>
          <a:xfrm>
            <a:off x="5164016" y="3428999"/>
            <a:ext cx="4231398" cy="3022734"/>
          </a:xfrm>
          <a:prstGeom prst="rect">
            <a:avLst/>
          </a:prstGeom>
          <a:noFill/>
          <a:ln>
            <a:noFill/>
          </a:ln>
        </p:spPr>
      </p:pic>
      <p:pic>
        <p:nvPicPr>
          <p:cNvPr id="408" name="Google Shape;408;g11b751c4bde_0_76"/>
          <p:cNvPicPr preferRelativeResize="0"/>
          <p:nvPr/>
        </p:nvPicPr>
        <p:blipFill>
          <a:blip r:embed="rId4">
            <a:alphaModFix/>
          </a:blip>
          <a:stretch>
            <a:fillRect/>
          </a:stretch>
        </p:blipFill>
        <p:spPr>
          <a:xfrm>
            <a:off x="9521632" y="3323734"/>
            <a:ext cx="2670366" cy="3338767"/>
          </a:xfrm>
          <a:prstGeom prst="rect">
            <a:avLst/>
          </a:prstGeom>
          <a:noFill/>
          <a:ln>
            <a:noFill/>
          </a:ln>
        </p:spPr>
      </p:pic>
      <p:pic>
        <p:nvPicPr>
          <p:cNvPr id="409" name="Google Shape;409;g11b751c4bde_0_76"/>
          <p:cNvPicPr preferRelativeResize="0"/>
          <p:nvPr/>
        </p:nvPicPr>
        <p:blipFill>
          <a:blip r:embed="rId5">
            <a:alphaModFix/>
          </a:blip>
          <a:stretch>
            <a:fillRect/>
          </a:stretch>
        </p:blipFill>
        <p:spPr>
          <a:xfrm>
            <a:off x="7542067" y="394432"/>
            <a:ext cx="4468431" cy="2508087"/>
          </a:xfrm>
          <a:prstGeom prst="rect">
            <a:avLst/>
          </a:prstGeom>
          <a:noFill/>
          <a:ln>
            <a:noFill/>
          </a:ln>
        </p:spPr>
      </p:pic>
      <p:sp>
        <p:nvSpPr>
          <p:cNvPr id="410" name="Google Shape;410;g11b751c4bde_0_76"/>
          <p:cNvSpPr txBox="1"/>
          <p:nvPr/>
        </p:nvSpPr>
        <p:spPr>
          <a:xfrm>
            <a:off x="178299" y="5945125"/>
            <a:ext cx="4468500" cy="954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300" b="1">
                <a:solidFill>
                  <a:srgbClr val="9900FF"/>
                </a:solidFill>
              </a:rPr>
              <a:t>Bulzoni, Heffernan, et al.</a:t>
            </a:r>
            <a:endParaRPr sz="2300" b="1">
              <a:solidFill>
                <a:srgbClr val="9900FF"/>
              </a:solidFill>
            </a:endParaRPr>
          </a:p>
          <a:p>
            <a:pPr marL="0" lvl="0" indent="0" algn="l" rtl="0">
              <a:spcBef>
                <a:spcPts val="0"/>
              </a:spcBef>
              <a:spcAft>
                <a:spcPts val="0"/>
              </a:spcAft>
              <a:buNone/>
            </a:pPr>
            <a:r>
              <a:rPr lang="en-US" sz="2300" b="1">
                <a:solidFill>
                  <a:srgbClr val="9900FF"/>
                </a:solidFill>
              </a:rPr>
              <a:t>(see poster)</a:t>
            </a:r>
            <a:endParaRPr sz="2300" b="1">
              <a:solidFill>
                <a:srgbClr val="9900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7" descr="Map&#10;&#10;Description automatically generated"/>
          <p:cNvPicPr preferRelativeResize="0"/>
          <p:nvPr/>
        </p:nvPicPr>
        <p:blipFill rotWithShape="1">
          <a:blip r:embed="rId3">
            <a:alphaModFix/>
          </a:blip>
          <a:srcRect l="11183" t="5315" r="16265" b="3963"/>
          <a:stretch/>
        </p:blipFill>
        <p:spPr>
          <a:xfrm>
            <a:off x="122863" y="449702"/>
            <a:ext cx="6886259" cy="4843622"/>
          </a:xfrm>
          <a:prstGeom prst="rect">
            <a:avLst/>
          </a:prstGeom>
          <a:noFill/>
          <a:ln>
            <a:noFill/>
          </a:ln>
        </p:spPr>
      </p:pic>
      <p:pic>
        <p:nvPicPr>
          <p:cNvPr id="417" name="Google Shape;417;p7"/>
          <p:cNvPicPr preferRelativeResize="0"/>
          <p:nvPr/>
        </p:nvPicPr>
        <p:blipFill rotWithShape="1">
          <a:blip r:embed="rId4">
            <a:alphaModFix/>
          </a:blip>
          <a:srcRect/>
          <a:stretch/>
        </p:blipFill>
        <p:spPr>
          <a:xfrm>
            <a:off x="6975253" y="3383758"/>
            <a:ext cx="5246370" cy="3238500"/>
          </a:xfrm>
          <a:prstGeom prst="rect">
            <a:avLst/>
          </a:prstGeom>
          <a:noFill/>
          <a:ln>
            <a:noFill/>
          </a:ln>
        </p:spPr>
      </p:pic>
      <p:pic>
        <p:nvPicPr>
          <p:cNvPr id="418" name="Google Shape;418;p7"/>
          <p:cNvPicPr preferRelativeResize="0"/>
          <p:nvPr/>
        </p:nvPicPr>
        <p:blipFill rotWithShape="1">
          <a:blip r:embed="rId5">
            <a:alphaModFix/>
          </a:blip>
          <a:srcRect/>
          <a:stretch/>
        </p:blipFill>
        <p:spPr>
          <a:xfrm>
            <a:off x="8733596" y="4119984"/>
            <a:ext cx="3429000" cy="2190750"/>
          </a:xfrm>
          <a:prstGeom prst="rect">
            <a:avLst/>
          </a:prstGeom>
          <a:noFill/>
          <a:ln w="9525" cap="flat" cmpd="sng">
            <a:solidFill>
              <a:schemeClr val="dk1"/>
            </a:solidFill>
            <a:prstDash val="solid"/>
            <a:round/>
            <a:headEnd type="none" w="sm" len="sm"/>
            <a:tailEnd type="none" w="sm" len="sm"/>
          </a:ln>
        </p:spPr>
      </p:pic>
      <p:grpSp>
        <p:nvGrpSpPr>
          <p:cNvPr id="419" name="Google Shape;419;p7"/>
          <p:cNvGrpSpPr/>
          <p:nvPr/>
        </p:nvGrpSpPr>
        <p:grpSpPr>
          <a:xfrm>
            <a:off x="7963712" y="4119984"/>
            <a:ext cx="769884" cy="2190750"/>
            <a:chOff x="2578100" y="1591762"/>
            <a:chExt cx="2790874" cy="4549194"/>
          </a:xfrm>
        </p:grpSpPr>
        <p:sp>
          <p:nvSpPr>
            <p:cNvPr id="420" name="Google Shape;420;p7"/>
            <p:cNvSpPr/>
            <p:nvPr/>
          </p:nvSpPr>
          <p:spPr>
            <a:xfrm>
              <a:off x="2578100" y="2032000"/>
              <a:ext cx="1956426" cy="3759201"/>
            </a:xfrm>
            <a:prstGeom prst="rect">
              <a:avLst/>
            </a:prstGeom>
            <a:noFill/>
            <a:ln w="12700" cap="flat" cmpd="sng">
              <a:solidFill>
                <a:srgbClr val="3F3F3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cxnSp>
          <p:nvCxnSpPr>
            <p:cNvPr id="421" name="Google Shape;421;p7"/>
            <p:cNvCxnSpPr/>
            <p:nvPr/>
          </p:nvCxnSpPr>
          <p:spPr>
            <a:xfrm rot="10800000" flipH="1">
              <a:off x="4532760" y="1591762"/>
              <a:ext cx="836214" cy="440238"/>
            </a:xfrm>
            <a:prstGeom prst="straightConnector1">
              <a:avLst/>
            </a:prstGeom>
            <a:noFill/>
            <a:ln w="12700" cap="flat" cmpd="sng">
              <a:solidFill>
                <a:srgbClr val="3F3F3F"/>
              </a:solidFill>
              <a:prstDash val="dash"/>
              <a:miter lim="800000"/>
              <a:headEnd type="none" w="sm" len="sm"/>
              <a:tailEnd type="none" w="sm" len="sm"/>
            </a:ln>
          </p:spPr>
        </p:cxnSp>
        <p:cxnSp>
          <p:nvCxnSpPr>
            <p:cNvPr id="422" name="Google Shape;422;p7"/>
            <p:cNvCxnSpPr/>
            <p:nvPr/>
          </p:nvCxnSpPr>
          <p:spPr>
            <a:xfrm>
              <a:off x="4534526" y="5791201"/>
              <a:ext cx="834448" cy="349755"/>
            </a:xfrm>
            <a:prstGeom prst="straightConnector1">
              <a:avLst/>
            </a:prstGeom>
            <a:noFill/>
            <a:ln w="12700" cap="flat" cmpd="sng">
              <a:solidFill>
                <a:srgbClr val="3F3F3F"/>
              </a:solidFill>
              <a:prstDash val="dash"/>
              <a:miter lim="800000"/>
              <a:headEnd type="none" w="sm" len="sm"/>
              <a:tailEnd type="none" w="sm" len="sm"/>
            </a:ln>
          </p:spPr>
        </p:cxnSp>
      </p:grpSp>
      <p:pic>
        <p:nvPicPr>
          <p:cNvPr id="423" name="Google Shape;423;p7"/>
          <p:cNvPicPr preferRelativeResize="0"/>
          <p:nvPr/>
        </p:nvPicPr>
        <p:blipFill rotWithShape="1">
          <a:blip r:embed="rId6">
            <a:alphaModFix/>
          </a:blip>
          <a:srcRect r="-398"/>
          <a:stretch/>
        </p:blipFill>
        <p:spPr>
          <a:xfrm>
            <a:off x="6986544" y="885041"/>
            <a:ext cx="5259600" cy="2438400"/>
          </a:xfrm>
          <a:prstGeom prst="rect">
            <a:avLst/>
          </a:prstGeom>
          <a:noFill/>
          <a:ln>
            <a:noFill/>
          </a:ln>
        </p:spPr>
      </p:pic>
      <p:sp>
        <p:nvSpPr>
          <p:cNvPr id="424" name="Google Shape;424;p7"/>
          <p:cNvSpPr txBox="1"/>
          <p:nvPr/>
        </p:nvSpPr>
        <p:spPr>
          <a:xfrm>
            <a:off x="11288" y="56445"/>
            <a:ext cx="8116711" cy="376578"/>
          </a:xfrm>
          <a:prstGeom prst="rect">
            <a:avLst/>
          </a:prstGeom>
          <a:noFill/>
          <a:ln>
            <a:noFill/>
          </a:ln>
        </p:spPr>
        <p:txBody>
          <a:bodyPr spcFirstLastPara="1" wrap="square" lIns="91425" tIns="45700" rIns="91425" bIns="45700" anchor="t" anchorCtr="0">
            <a:spAutoFit/>
          </a:bodyPr>
          <a:lstStyle/>
          <a:p>
            <a:pPr marL="0" marR="0" lvl="0" indent="0" algn="l" rtl="0">
              <a:lnSpc>
                <a:spcPct val="133333"/>
              </a:lnSpc>
              <a:spcBef>
                <a:spcPts val="0"/>
              </a:spcBef>
              <a:spcAft>
                <a:spcPts val="0"/>
              </a:spcAft>
              <a:buClr>
                <a:srgbClr val="3A3838"/>
              </a:buClr>
              <a:buSzPts val="1800"/>
              <a:buFont typeface="Georgia"/>
              <a:buNone/>
            </a:pPr>
            <a:r>
              <a:rPr lang="en-US" sz="1800" b="1" i="0" u="none" strike="noStrike" cap="none">
                <a:solidFill>
                  <a:srgbClr val="3A3838"/>
                </a:solidFill>
                <a:latin typeface="Georgia"/>
                <a:ea typeface="Georgia"/>
                <a:cs typeface="Georgia"/>
                <a:sym typeface="Georgia"/>
              </a:rPr>
              <a:t>Causal Agents of Disturbance for ABoVE Core Domain (1987-2012)</a:t>
            </a:r>
            <a:endParaRPr sz="1100" b="1" i="0" u="none" strike="noStrike" cap="none">
              <a:solidFill>
                <a:srgbClr val="3A3838"/>
              </a:solidFill>
              <a:latin typeface="Georgia"/>
              <a:ea typeface="Georgia"/>
              <a:cs typeface="Georgia"/>
              <a:sym typeface="Georgia"/>
            </a:endParaRPr>
          </a:p>
        </p:txBody>
      </p:sp>
      <p:sp>
        <p:nvSpPr>
          <p:cNvPr id="425" name="Google Shape;425;p7"/>
          <p:cNvSpPr txBox="1"/>
          <p:nvPr/>
        </p:nvSpPr>
        <p:spPr>
          <a:xfrm>
            <a:off x="9911645" y="6569685"/>
            <a:ext cx="232997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F7F7F"/>
              </a:buClr>
              <a:buSzPts val="1600"/>
              <a:buFont typeface="Calibri"/>
              <a:buNone/>
            </a:pPr>
            <a:r>
              <a:rPr lang="en-US" sz="1600" b="1" i="0" u="none" strike="noStrike" cap="none">
                <a:solidFill>
                  <a:srgbClr val="7F7F7F"/>
                </a:solidFill>
                <a:latin typeface="Calibri"/>
                <a:ea typeface="Calibri"/>
                <a:cs typeface="Calibri"/>
                <a:sym typeface="Calibri"/>
              </a:rPr>
              <a:t>(Zhang et al., 2022, RSE)</a:t>
            </a:r>
            <a:endParaRPr sz="2800" b="1" i="0" u="none" strike="noStrike" cap="none">
              <a:solidFill>
                <a:srgbClr val="7F7F7F"/>
              </a:solidFill>
              <a:latin typeface="Times New Roman"/>
              <a:ea typeface="Times New Roman"/>
              <a:cs typeface="Times New Roman"/>
              <a:sym typeface="Times New Roman"/>
            </a:endParaRPr>
          </a:p>
        </p:txBody>
      </p:sp>
      <p:sp>
        <p:nvSpPr>
          <p:cNvPr id="426" name="Google Shape;426;p7"/>
          <p:cNvSpPr txBox="1"/>
          <p:nvPr/>
        </p:nvSpPr>
        <p:spPr>
          <a:xfrm>
            <a:off x="122863" y="5357940"/>
            <a:ext cx="7372959" cy="1431161"/>
          </a:xfrm>
          <a:prstGeom prst="rect">
            <a:avLst/>
          </a:prstGeom>
          <a:noFill/>
          <a:ln>
            <a:noFill/>
          </a:ln>
        </p:spPr>
        <p:txBody>
          <a:bodyPr spcFirstLastPara="1" wrap="square" lIns="91425" tIns="45700" rIns="91425" bIns="45700" anchor="t" anchorCtr="0">
            <a:spAutoFit/>
          </a:bodyPr>
          <a:lstStyle/>
          <a:p>
            <a:pPr marL="173038" marR="0" lvl="0" indent="-173038"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7.2% of ABoVE core domain has been disturbed from 1987 to 2012</a:t>
            </a:r>
            <a:endParaRPr/>
          </a:p>
          <a:p>
            <a:pPr marL="173038" marR="0" lvl="0" indent="-173038" algn="l" rtl="0">
              <a:lnSpc>
                <a:spcPct val="100000"/>
              </a:lnSpc>
              <a:spcBef>
                <a:spcPts val="60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33.6 % of the disturbance occurred in forested ecosystems </a:t>
            </a:r>
            <a:endParaRPr sz="1800" b="0" i="0" u="none" strike="noStrike" cap="none">
              <a:solidFill>
                <a:srgbClr val="000000"/>
              </a:solidFill>
              <a:latin typeface="Calibri"/>
              <a:ea typeface="Calibri"/>
              <a:cs typeface="Calibri"/>
              <a:sym typeface="Calibri"/>
            </a:endParaRPr>
          </a:p>
          <a:p>
            <a:pPr marL="173038" marR="0" lvl="0" indent="-173038" algn="l" rtl="0">
              <a:lnSpc>
                <a:spcPct val="100000"/>
              </a:lnSpc>
              <a:spcBef>
                <a:spcPts val="60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Fire overall plays the dominant role across the entire ABoVE study region</a:t>
            </a:r>
            <a:endParaRPr/>
          </a:p>
          <a:p>
            <a:pPr marL="173038" marR="0" lvl="0" indent="-173038" algn="l" rtl="0">
              <a:lnSpc>
                <a:spcPct val="100000"/>
              </a:lnSpc>
              <a:spcBef>
                <a:spcPts val="60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Pest damage may keep increasing but we need to extend our study period </a:t>
            </a:r>
            <a:endParaRPr/>
          </a:p>
        </p:txBody>
      </p:sp>
      <p:pic>
        <p:nvPicPr>
          <p:cNvPr id="427" name="Google Shape;427;p7"/>
          <p:cNvPicPr preferRelativeResize="0"/>
          <p:nvPr/>
        </p:nvPicPr>
        <p:blipFill rotWithShape="1">
          <a:blip r:embed="rId7">
            <a:alphaModFix/>
          </a:blip>
          <a:srcRect/>
          <a:stretch/>
        </p:blipFill>
        <p:spPr>
          <a:xfrm>
            <a:off x="10796267" y="126676"/>
            <a:ext cx="1272870" cy="571748"/>
          </a:xfrm>
          <a:prstGeom prst="rect">
            <a:avLst/>
          </a:prstGeom>
          <a:noFill/>
          <a:ln>
            <a:noFill/>
          </a:ln>
        </p:spPr>
      </p:pic>
      <p:pic>
        <p:nvPicPr>
          <p:cNvPr id="428" name="Google Shape;428;p7"/>
          <p:cNvPicPr preferRelativeResize="0"/>
          <p:nvPr/>
        </p:nvPicPr>
        <p:blipFill rotWithShape="1">
          <a:blip r:embed="rId8">
            <a:alphaModFix/>
          </a:blip>
          <a:srcRect/>
          <a:stretch/>
        </p:blipFill>
        <p:spPr>
          <a:xfrm>
            <a:off x="8968152" y="124352"/>
            <a:ext cx="1610164" cy="602801"/>
          </a:xfrm>
          <a:prstGeom prst="rect">
            <a:avLst/>
          </a:prstGeom>
          <a:noFill/>
          <a:ln>
            <a:noFill/>
          </a:ln>
        </p:spPr>
      </p:pic>
      <p:pic>
        <p:nvPicPr>
          <p:cNvPr id="429" name="Google Shape;429;p7"/>
          <p:cNvPicPr preferRelativeResize="0"/>
          <p:nvPr/>
        </p:nvPicPr>
        <p:blipFill rotWithShape="1">
          <a:blip r:embed="rId9">
            <a:alphaModFix/>
          </a:blip>
          <a:srcRect/>
          <a:stretch/>
        </p:blipFill>
        <p:spPr>
          <a:xfrm>
            <a:off x="8258213" y="161899"/>
            <a:ext cx="720090" cy="5537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3161</Words>
  <Application>Microsoft Macintosh PowerPoint</Application>
  <PresentationFormat>Widescreen</PresentationFormat>
  <Paragraphs>212</Paragraphs>
  <Slides>22</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22</vt:i4>
      </vt:variant>
    </vt:vector>
  </HeadingPairs>
  <TitlesOfParts>
    <vt:vector size="35" baseType="lpstr">
      <vt:lpstr>-apple-system</vt:lpstr>
      <vt:lpstr>Arial</vt:lpstr>
      <vt:lpstr>Calibri</vt:lpstr>
      <vt:lpstr>Calibri Light</vt:lpstr>
      <vt:lpstr>Georgia</vt:lpstr>
      <vt:lpstr>Open Sans</vt:lpstr>
      <vt:lpstr>Times New Roman</vt:lpstr>
      <vt:lpstr>Office Theme</vt:lpstr>
      <vt:lpstr>1_Office Theme</vt:lpstr>
      <vt:lpstr>2_Office Theme</vt:lpstr>
      <vt:lpstr>Simple Light</vt:lpstr>
      <vt:lpstr>Office Theme</vt:lpstr>
      <vt:lpstr>3_Office Theme</vt:lpstr>
      <vt:lpstr>PowerPoint Presentation</vt:lpstr>
      <vt:lpstr>PowerPoint Presentation</vt:lpstr>
      <vt:lpstr>PowerPoint Presentation</vt:lpstr>
      <vt:lpstr>Syntheses</vt:lpstr>
      <vt:lpstr>Multi-Disturbance Working Group</vt:lpstr>
      <vt:lpstr>Synthesis of Dynamic Vegetation Models for Arctic-Boreal Zone Research </vt:lpstr>
      <vt:lpstr>Individual contributions: Boreal</vt:lpstr>
      <vt:lpstr>Drivers of growth in boreal Alaska and Canada from a tree ring perspective</vt:lpstr>
      <vt:lpstr>PowerPoint Presentation</vt:lpstr>
      <vt:lpstr>PowerPoint Presentation</vt:lpstr>
      <vt:lpstr>PowerPoint Presentation</vt:lpstr>
      <vt:lpstr>PowerPoint Presentation</vt:lpstr>
      <vt:lpstr>Individual contributions: Tundra-taiga ecotone</vt:lpstr>
      <vt:lpstr>PowerPoint Presentation</vt:lpstr>
      <vt:lpstr>Insights into PFT growth drivers from Canada’s National Forest Inventory Data</vt:lpstr>
      <vt:lpstr>PowerPoint Presentation</vt:lpstr>
      <vt:lpstr>PowerPoint Presentation</vt:lpstr>
      <vt:lpstr>Individual contributions: Arctic and alpine tundra)</vt:lpstr>
      <vt:lpstr>PowerPoint Presentation</vt:lpstr>
      <vt:lpstr>PowerPoint Presentation</vt:lpstr>
      <vt:lpstr>Implications of alder shrub expansion on soil properties in alpine tundra in Interior Alaska</vt:lpstr>
      <vt:lpstr>Impacts of increasing alder biomass and cover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Rogers</dc:creator>
  <cp:lastModifiedBy>Brendan Rogers</cp:lastModifiedBy>
  <cp:revision>7</cp:revision>
  <dcterms:created xsi:type="dcterms:W3CDTF">2019-05-17T19:52:52Z</dcterms:created>
  <dcterms:modified xsi:type="dcterms:W3CDTF">2022-05-10T15:33:04Z</dcterms:modified>
</cp:coreProperties>
</file>