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2.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67" r:id="rId3"/>
    <p:sldId id="1500" r:id="rId4"/>
    <p:sldId id="258" r:id="rId5"/>
    <p:sldId id="317" r:id="rId6"/>
    <p:sldId id="320" r:id="rId7"/>
    <p:sldId id="1502" r:id="rId8"/>
    <p:sldId id="466" r:id="rId9"/>
    <p:sldId id="465" r:id="rId10"/>
    <p:sldId id="948" r:id="rId11"/>
    <p:sldId id="898" r:id="rId12"/>
    <p:sldId id="307" r:id="rId13"/>
    <p:sldId id="291" r:id="rId14"/>
    <p:sldId id="261" r:id="rId15"/>
    <p:sldId id="308" r:id="rId16"/>
    <p:sldId id="1503" r:id="rId17"/>
    <p:sldId id="615" r:id="rId18"/>
    <p:sldId id="298" r:id="rId19"/>
    <p:sldId id="1504" r:id="rId20"/>
    <p:sldId id="1505" r:id="rId21"/>
    <p:sldId id="1506" r:id="rId22"/>
  </p:sldIdLst>
  <p:sldSz cx="12192000" cy="6858000"/>
  <p:notesSz cx="12192000" cy="6858000"/>
  <p:custDataLst>
    <p:tags r:id="rId24"/>
  </p:custData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14A07-D181-430F-AE7E-DB2A221CD097}" v="9" dt="2024-05-14T22:38:31.78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76" autoAdjust="0"/>
  </p:normalViewPr>
  <p:slideViewPr>
    <p:cSldViewPr>
      <p:cViewPr varScale="1">
        <p:scale>
          <a:sx n="97" d="100"/>
          <a:sy n="97" d="100"/>
        </p:scale>
        <p:origin x="107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BFA1A-F5AC-4D00-BF72-75F0555CCFD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C3DF79-732E-4333-B510-D18C605EA5B1}">
      <dgm:prSet/>
      <dgm:spPr/>
      <dgm:t>
        <a:bodyPr/>
        <a:lstStyle/>
        <a:p>
          <a:r>
            <a:rPr lang="en-US"/>
            <a:t>ALL aspects of sustainable forest management in Canada require projections of future of </a:t>
          </a:r>
          <a:r>
            <a:rPr lang="en-CA"/>
            <a:t>wood quantity, quality, biomass (carbon), habitat, etc. </a:t>
          </a:r>
        </a:p>
        <a:p>
          <a:r>
            <a:rPr lang="en-CA"/>
            <a:t>With a changing climate, there is a risk that these projections are no longer reliable.</a:t>
          </a:r>
          <a:endParaRPr lang="en-US"/>
        </a:p>
      </dgm:t>
    </dgm:pt>
    <dgm:pt modelId="{C0FE0708-39F3-46B8-B442-0E324962F9E7}" type="parTrans" cxnId="{BFF562E3-9B9F-4434-BDC1-5FB1904DA70E}">
      <dgm:prSet/>
      <dgm:spPr/>
      <dgm:t>
        <a:bodyPr/>
        <a:lstStyle/>
        <a:p>
          <a:endParaRPr lang="en-US"/>
        </a:p>
      </dgm:t>
    </dgm:pt>
    <dgm:pt modelId="{5F832F9F-2386-4819-9E19-BF98B922C0CF}" type="sibTrans" cxnId="{BFF562E3-9B9F-4434-BDC1-5FB1904DA70E}">
      <dgm:prSet/>
      <dgm:spPr/>
      <dgm:t>
        <a:bodyPr/>
        <a:lstStyle/>
        <a:p>
          <a:endParaRPr lang="en-US"/>
        </a:p>
      </dgm:t>
    </dgm:pt>
    <dgm:pt modelId="{D24FC415-8475-4ED6-AB65-E91978BF1231}" type="pres">
      <dgm:prSet presAssocID="{5F0BFA1A-F5AC-4D00-BF72-75F0555CCFDE}" presName="linear" presStyleCnt="0">
        <dgm:presLayoutVars>
          <dgm:animLvl val="lvl"/>
          <dgm:resizeHandles val="exact"/>
        </dgm:presLayoutVars>
      </dgm:prSet>
      <dgm:spPr/>
    </dgm:pt>
    <dgm:pt modelId="{762E6A96-B4B6-4092-A85D-02BE1B5FC7BE}" type="pres">
      <dgm:prSet presAssocID="{85C3DF79-732E-4333-B510-D18C605EA5B1}" presName="parentText" presStyleLbl="node1" presStyleIdx="0" presStyleCnt="1" custLinFactNeighborY="-4788">
        <dgm:presLayoutVars>
          <dgm:chMax val="0"/>
          <dgm:bulletEnabled val="1"/>
        </dgm:presLayoutVars>
      </dgm:prSet>
      <dgm:spPr/>
    </dgm:pt>
  </dgm:ptLst>
  <dgm:cxnLst>
    <dgm:cxn modelId="{10CA6002-C718-411C-894E-3A26807FC0D5}" type="presOf" srcId="{85C3DF79-732E-4333-B510-D18C605EA5B1}" destId="{762E6A96-B4B6-4092-A85D-02BE1B5FC7BE}" srcOrd="0" destOrd="0" presId="urn:microsoft.com/office/officeart/2005/8/layout/vList2"/>
    <dgm:cxn modelId="{682906C2-8DE4-41C2-9601-F30435A8E7A9}" type="presOf" srcId="{5F0BFA1A-F5AC-4D00-BF72-75F0555CCFDE}" destId="{D24FC415-8475-4ED6-AB65-E91978BF1231}" srcOrd="0" destOrd="0" presId="urn:microsoft.com/office/officeart/2005/8/layout/vList2"/>
    <dgm:cxn modelId="{BFF562E3-9B9F-4434-BDC1-5FB1904DA70E}" srcId="{5F0BFA1A-F5AC-4D00-BF72-75F0555CCFDE}" destId="{85C3DF79-732E-4333-B510-D18C605EA5B1}" srcOrd="0" destOrd="0" parTransId="{C0FE0708-39F3-46B8-B442-0E324962F9E7}" sibTransId="{5F832F9F-2386-4819-9E19-BF98B922C0CF}"/>
    <dgm:cxn modelId="{4FE4EC0A-132F-4FCE-9077-AC42D9ADF710}" type="presParOf" srcId="{D24FC415-8475-4ED6-AB65-E91978BF1231}" destId="{762E6A96-B4B6-4092-A85D-02BE1B5FC7B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E6A96-B4B6-4092-A85D-02BE1B5FC7BE}">
      <dsp:nvSpPr>
        <dsp:cNvPr id="0" name=""/>
        <dsp:cNvSpPr/>
      </dsp:nvSpPr>
      <dsp:spPr>
        <a:xfrm>
          <a:off x="0" y="0"/>
          <a:ext cx="7814520" cy="1389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ALL aspects of sustainable forest management in Canada require projections of future of </a:t>
          </a:r>
          <a:r>
            <a:rPr lang="en-CA" sz="1800" kern="1200"/>
            <a:t>wood quantity, quality, biomass (carbon), habitat, etc. </a:t>
          </a:r>
        </a:p>
        <a:p>
          <a:pPr marL="0" lvl="0" indent="0" algn="l" defTabSz="800100">
            <a:lnSpc>
              <a:spcPct val="90000"/>
            </a:lnSpc>
            <a:spcBef>
              <a:spcPct val="0"/>
            </a:spcBef>
            <a:spcAft>
              <a:spcPct val="35000"/>
            </a:spcAft>
            <a:buNone/>
          </a:pPr>
          <a:r>
            <a:rPr lang="en-CA" sz="1800" kern="1200"/>
            <a:t>With a changing climate, there is a risk that these projections are no longer reliable.</a:t>
          </a:r>
          <a:endParaRPr lang="en-US" sz="1800" kern="1200"/>
        </a:p>
      </dsp:txBody>
      <dsp:txXfrm>
        <a:off x="67852" y="67852"/>
        <a:ext cx="7678816" cy="12542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32EA187-182C-407B-945F-C275AB531B16}" type="datetimeFigureOut">
              <a:rPr lang="en-CA" smtClean="0"/>
              <a:t>2024-05-06</a:t>
            </a:fld>
            <a:endParaRPr lang="en-CA"/>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8871277-BA6F-4DCB-A988-0CFCE4EBD487}" type="slidenum">
              <a:rPr lang="en-CA" smtClean="0"/>
              <a:t>‹#›</a:t>
            </a:fld>
            <a:endParaRPr lang="en-CA"/>
          </a:p>
        </p:txBody>
      </p:sp>
    </p:spTree>
    <p:extLst>
      <p:ext uri="{BB962C8B-B14F-4D97-AF65-F5344CB8AC3E}">
        <p14:creationId xmlns:p14="http://schemas.microsoft.com/office/powerpoint/2010/main" val="403630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fs.nrcan.gc.ca/publications?id=3422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many of you know, our colleague and friend </a:t>
            </a:r>
            <a:r>
              <a:rPr lang="en-CA" sz="1800" dirty="0">
                <a:effectLst/>
                <a:latin typeface="Calibri" panose="020F0502020204030204" pitchFamily="34" charset="0"/>
                <a:ea typeface="Times New Roman" panose="02020603050405020304" pitchFamily="18" charset="0"/>
              </a:rPr>
              <a:t>Jason Edwards died unexpectedly and suddenly last November. Jason was the CFS </a:t>
            </a:r>
            <a:r>
              <a:rPr lang="en-CA" sz="1800" dirty="0" err="1">
                <a:effectLst/>
                <a:latin typeface="Calibri" panose="020F0502020204030204" pitchFamily="34" charset="0"/>
                <a:ea typeface="Times New Roman" panose="02020603050405020304" pitchFamily="18" charset="0"/>
              </a:rPr>
              <a:t>liason</a:t>
            </a:r>
            <a:r>
              <a:rPr lang="en-CA" sz="1800" dirty="0">
                <a:effectLst/>
                <a:latin typeface="Calibri" panose="020F0502020204030204" pitchFamily="34" charset="0"/>
                <a:ea typeface="Times New Roman" panose="02020603050405020304" pitchFamily="18" charset="0"/>
              </a:rPr>
              <a:t> to </a:t>
            </a:r>
            <a:r>
              <a:rPr lang="en-CA" sz="1800" dirty="0" err="1">
                <a:effectLst/>
                <a:latin typeface="Calibri" panose="020F0502020204030204" pitchFamily="34" charset="0"/>
                <a:ea typeface="Times New Roman" panose="02020603050405020304" pitchFamily="18" charset="0"/>
              </a:rPr>
              <a:t>ABoVE</a:t>
            </a:r>
            <a:r>
              <a:rPr lang="en-CA" sz="1800" dirty="0">
                <a:effectLst/>
                <a:latin typeface="Calibri" panose="020F0502020204030204" pitchFamily="34" charset="0"/>
                <a:ea typeface="Times New Roman" panose="02020603050405020304" pitchFamily="18" charset="0"/>
              </a:rPr>
              <a:t> and attended many of the Science Team meetings to report on the CFS research efforts relevant to </a:t>
            </a:r>
            <a:r>
              <a:rPr lang="en-CA" sz="1800" dirty="0" err="1">
                <a:effectLst/>
                <a:latin typeface="Calibri" panose="020F0502020204030204" pitchFamily="34" charset="0"/>
                <a:ea typeface="Times New Roman" panose="02020603050405020304" pitchFamily="18" charset="0"/>
              </a:rPr>
              <a:t>ABoVE</a:t>
            </a:r>
            <a:r>
              <a:rPr lang="en-CA" sz="1800" dirty="0">
                <a:effectLst/>
                <a:latin typeface="Calibri" panose="020F0502020204030204" pitchFamily="34" charset="0"/>
                <a:ea typeface="Times New Roman" panose="02020603050405020304" pitchFamily="18" charset="0"/>
              </a:rPr>
              <a:t> researchers.  The photo on left was from the 2019 ASTM in La Jolla. That was the last time Jason presented in person in this forum.</a:t>
            </a:r>
            <a:endParaRPr lang="en-CA" dirty="0"/>
          </a:p>
        </p:txBody>
      </p:sp>
      <p:sp>
        <p:nvSpPr>
          <p:cNvPr id="4" name="Slide Number Placeholder 3"/>
          <p:cNvSpPr>
            <a:spLocks noGrp="1"/>
          </p:cNvSpPr>
          <p:nvPr>
            <p:ph type="sldNum" sz="quarter" idx="5"/>
          </p:nvPr>
        </p:nvSpPr>
        <p:spPr/>
        <p:txBody>
          <a:bodyPr/>
          <a:lstStyle/>
          <a:p>
            <a:fld id="{E8871277-BA6F-4DCB-A988-0CFCE4EBD487}" type="slidenum">
              <a:rPr lang="en-CA" smtClean="0"/>
              <a:t>2</a:t>
            </a:fld>
            <a:endParaRPr lang="en-CA"/>
          </a:p>
        </p:txBody>
      </p:sp>
    </p:spTree>
    <p:extLst>
      <p:ext uri="{BB962C8B-B14F-4D97-AF65-F5344CB8AC3E}">
        <p14:creationId xmlns:p14="http://schemas.microsoft.com/office/powerpoint/2010/main" val="48756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CA" dirty="0" err="1"/>
              <a:t>NorthForM</a:t>
            </a:r>
            <a:r>
              <a:rPr lang="en-CA" dirty="0"/>
              <a:t> is establishing hundreds of FI plots (layout in top left corner)  across different boreal ecozones. In addition, it is acquiring airborne lidar over those plots and along thousands of kilometers of transects. The plots will be used to develop ALS models, which will then be applied along the transects to create reference data for satellite-based mapping.</a:t>
            </a:r>
          </a:p>
        </p:txBody>
      </p:sp>
      <p:sp>
        <p:nvSpPr>
          <p:cNvPr id="4" name="Espace réservé du numéro de diapositive 3"/>
          <p:cNvSpPr>
            <a:spLocks noGrp="1"/>
          </p:cNvSpPr>
          <p:nvPr>
            <p:ph type="sldNum" sz="quarter" idx="10"/>
          </p:nvPr>
        </p:nvSpPr>
        <p:spPr/>
        <p:txBody>
          <a:bodyPr/>
          <a:lstStyle/>
          <a:p>
            <a:fld id="{CF37E8E8-C4C9-42C9-95D8-02B5867392E4}" type="slidenum">
              <a:rPr lang="en-CA" smtClean="0"/>
              <a:t>11</a:t>
            </a:fld>
            <a:endParaRPr lang="en-CA"/>
          </a:p>
        </p:txBody>
      </p:sp>
    </p:spTree>
    <p:extLst>
      <p:ext uri="{BB962C8B-B14F-4D97-AF65-F5344CB8AC3E}">
        <p14:creationId xmlns:p14="http://schemas.microsoft.com/office/powerpoint/2010/main" val="338039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Continuing with the wildfire theme, as you know, the 2023 fire season in Canada was unprecedented, with 15 </a:t>
            </a:r>
            <a:r>
              <a:rPr lang="en-CA" dirty="0" err="1"/>
              <a:t>Mha</a:t>
            </a:r>
            <a:r>
              <a:rPr lang="en-CA" dirty="0"/>
              <a:t> burned. There is a paper in review in Nature Communications that describes causes and impacts, a preprint of which is available in the link below.</a:t>
            </a:r>
          </a:p>
        </p:txBody>
      </p:sp>
      <p:sp>
        <p:nvSpPr>
          <p:cNvPr id="4" name="Slide Number Placeholder 3"/>
          <p:cNvSpPr>
            <a:spLocks noGrp="1"/>
          </p:cNvSpPr>
          <p:nvPr>
            <p:ph type="sldNum" sz="quarter" idx="5"/>
          </p:nvPr>
        </p:nvSpPr>
        <p:spPr/>
        <p:txBody>
          <a:bodyPr/>
          <a:lstStyle/>
          <a:p>
            <a:fld id="{E8871277-BA6F-4DCB-A988-0CFCE4EBD487}" type="slidenum">
              <a:rPr lang="en-CA" smtClean="0"/>
              <a:t>12</a:t>
            </a:fld>
            <a:endParaRPr lang="en-CA"/>
          </a:p>
        </p:txBody>
      </p:sp>
    </p:spTree>
    <p:extLst>
      <p:ext uri="{BB962C8B-B14F-4D97-AF65-F5344CB8AC3E}">
        <p14:creationId xmlns:p14="http://schemas.microsoft.com/office/powerpoint/2010/main" val="349002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one of the largest fire events in the season, the border fire complex along the border between NWT and BC&amp;AB. It started in May and ended up in September with some periods of inactivity. It burned over a million acres.</a:t>
            </a:r>
          </a:p>
        </p:txBody>
      </p:sp>
      <p:sp>
        <p:nvSpPr>
          <p:cNvPr id="4" name="Slide Number Placeholder 3"/>
          <p:cNvSpPr>
            <a:spLocks noGrp="1"/>
          </p:cNvSpPr>
          <p:nvPr>
            <p:ph type="sldNum" sz="quarter" idx="5"/>
          </p:nvPr>
        </p:nvSpPr>
        <p:spPr/>
        <p:txBody>
          <a:bodyPr/>
          <a:lstStyle/>
          <a:p>
            <a:fld id="{E8871277-BA6F-4DCB-A988-0CFCE4EBD487}" type="slidenum">
              <a:rPr lang="en-CA" smtClean="0"/>
              <a:t>13</a:t>
            </a:fld>
            <a:endParaRPr lang="en-CA"/>
          </a:p>
        </p:txBody>
      </p:sp>
    </p:spTree>
    <p:extLst>
      <p:ext uri="{BB962C8B-B14F-4D97-AF65-F5344CB8AC3E}">
        <p14:creationId xmlns:p14="http://schemas.microsoft.com/office/powerpoint/2010/main" val="71815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Many of you already use NBAC. I wanted to let you now that very soon you will be able to download from CWFIS an extended time series of NBAC that goes all the way back to 1972. My teammate Rob Skakun did this using Landsat MSS, making NBAC the longest satellite-based time series of burned area, now 52 years long. In the new release, NBAC will also include information on burn severity. Both the MSS mapping and the burn severity attribution will be described in two upcoming papers.</a:t>
            </a:r>
          </a:p>
        </p:txBody>
      </p:sp>
      <p:sp>
        <p:nvSpPr>
          <p:cNvPr id="4" name="Slide Number Placeholder 3"/>
          <p:cNvSpPr>
            <a:spLocks noGrp="1"/>
          </p:cNvSpPr>
          <p:nvPr>
            <p:ph type="sldNum" sz="quarter" idx="5"/>
          </p:nvPr>
        </p:nvSpPr>
        <p:spPr/>
        <p:txBody>
          <a:bodyPr/>
          <a:lstStyle/>
          <a:p>
            <a:fld id="{E8871277-BA6F-4DCB-A988-0CFCE4EBD487}" type="slidenum">
              <a:rPr lang="en-CA" smtClean="0"/>
              <a:t>14</a:t>
            </a:fld>
            <a:endParaRPr lang="en-CA"/>
          </a:p>
        </p:txBody>
      </p:sp>
    </p:spTree>
    <p:extLst>
      <p:ext uri="{BB962C8B-B14F-4D97-AF65-F5344CB8AC3E}">
        <p14:creationId xmlns:p14="http://schemas.microsoft.com/office/powerpoint/2010/main" val="3673956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novelty in NBAC is that it now includes fires in the tundra, thanks to a new study by Matt Heathcoat and others including Rob Skakun . The tundra dataset was mostly produced in Google Earth Engine, with postprocessing in QGIS and R. In the figure in panel A, all dots are new fires, underlying black stars (hard to see) are existing tundra fires that were already in NBAC. Rest of panel shows closeups of  three regions. Size of dot indicates fire size, and </a:t>
            </a:r>
            <a:r>
              <a:rPr lang="en-US" dirty="0" err="1"/>
              <a:t>colour</a:t>
            </a:r>
            <a:r>
              <a:rPr lang="en-US" dirty="0"/>
              <a:t> goes from blue (1986) to green (2000) to red (2022).</a:t>
            </a:r>
          </a:p>
          <a:p>
            <a:endParaRPr lang="en-US" dirty="0"/>
          </a:p>
          <a:p>
            <a:r>
              <a:rPr lang="en-US" dirty="0"/>
              <a:t>From 2012 -  2022 (both </a:t>
            </a:r>
            <a:r>
              <a:rPr lang="en-US" dirty="0" err="1"/>
              <a:t>viirs</a:t>
            </a:r>
            <a:r>
              <a:rPr lang="en-US" dirty="0"/>
              <a:t> and </a:t>
            </a:r>
            <a:r>
              <a:rPr lang="en-US" dirty="0" err="1"/>
              <a:t>modis</a:t>
            </a:r>
            <a:r>
              <a:rPr lang="en-US" dirty="0"/>
              <a:t> active)</a:t>
            </a:r>
          </a:p>
          <a:p>
            <a:r>
              <a:rPr lang="en-US" dirty="0"/>
              <a:t>25 fires had hotspots from both sensors</a:t>
            </a:r>
          </a:p>
          <a:p>
            <a:r>
              <a:rPr lang="en-US" dirty="0"/>
              <a:t>7 were </a:t>
            </a:r>
            <a:r>
              <a:rPr lang="en-US" dirty="0" err="1"/>
              <a:t>modis</a:t>
            </a:r>
            <a:r>
              <a:rPr lang="en-US" dirty="0"/>
              <a:t> only</a:t>
            </a:r>
          </a:p>
          <a:p>
            <a:r>
              <a:rPr lang="en-US" dirty="0"/>
              <a:t>2 were </a:t>
            </a:r>
            <a:r>
              <a:rPr lang="en-US" dirty="0" err="1"/>
              <a:t>viirs</a:t>
            </a:r>
            <a:r>
              <a:rPr lang="en-US" dirty="0"/>
              <a:t> only</a:t>
            </a:r>
          </a:p>
          <a:p>
            <a:r>
              <a:rPr lang="en-US" dirty="0"/>
              <a:t>46 had no hotspots detected at all</a:t>
            </a:r>
          </a:p>
          <a:p>
            <a:endParaRPr lang="en-US" dirty="0"/>
          </a:p>
        </p:txBody>
      </p:sp>
      <p:sp>
        <p:nvSpPr>
          <p:cNvPr id="4" name="Slide Number Placeholder 3"/>
          <p:cNvSpPr>
            <a:spLocks noGrp="1"/>
          </p:cNvSpPr>
          <p:nvPr>
            <p:ph type="sldNum" sz="quarter" idx="5"/>
          </p:nvPr>
        </p:nvSpPr>
        <p:spPr/>
        <p:txBody>
          <a:bodyPr/>
          <a:lstStyle/>
          <a:p>
            <a:fld id="{CC812618-E1BD-3A45-AB22-30A63A150836}" type="slidenum">
              <a:rPr lang="en-US" smtClean="0"/>
              <a:t>15</a:t>
            </a:fld>
            <a:endParaRPr lang="en-US"/>
          </a:p>
        </p:txBody>
      </p:sp>
    </p:spTree>
    <p:extLst>
      <p:ext uri="{BB962C8B-B14F-4D97-AF65-F5344CB8AC3E}">
        <p14:creationId xmlns:p14="http://schemas.microsoft.com/office/powerpoint/2010/main" val="74576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fire-related item, this one on post-fire recovery. It’s outside the </a:t>
            </a:r>
            <a:r>
              <a:rPr lang="en-US" dirty="0" err="1"/>
              <a:t>AboVE</a:t>
            </a:r>
            <a:r>
              <a:rPr lang="en-US" dirty="0"/>
              <a:t> domain, but the methods could be replicated there.  My CFS colleague Joanne White and her UBC co-authors derived a time series of canopy heights at 30 m that provides insights on post-fire height recovery in northern unmanaged forests. The study provides evidence of the progressive falling of snags in the 10 years after the fire, which is thereafter offset by the growing young trees (top right graph)</a:t>
            </a:r>
          </a:p>
          <a:p>
            <a:endParaRPr lang="en-CA" dirty="0"/>
          </a:p>
        </p:txBody>
      </p:sp>
      <p:sp>
        <p:nvSpPr>
          <p:cNvPr id="4" name="Slide Number Placeholder 3"/>
          <p:cNvSpPr>
            <a:spLocks noGrp="1"/>
          </p:cNvSpPr>
          <p:nvPr>
            <p:ph type="sldNum" sz="quarter" idx="5"/>
          </p:nvPr>
        </p:nvSpPr>
        <p:spPr/>
        <p:txBody>
          <a:bodyPr/>
          <a:lstStyle/>
          <a:p>
            <a:fld id="{C446032B-C47E-4865-A788-44FDA2E84746}" type="slidenum">
              <a:rPr lang="en-CA" smtClean="0"/>
              <a:t>16</a:t>
            </a:fld>
            <a:endParaRPr lang="en-CA"/>
          </a:p>
        </p:txBody>
      </p:sp>
    </p:spTree>
    <p:extLst>
      <p:ext uri="{BB962C8B-B14F-4D97-AF65-F5344CB8AC3E}">
        <p14:creationId xmlns:p14="http://schemas.microsoft.com/office/powerpoint/2010/main" val="3250088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41EE-13FC-87AD-6033-BC78542C16D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E5D9A9F0-014B-67EE-DF52-9A22F7D783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B6F561C-227D-7E32-0AF1-58F9F62CCA20}"/>
              </a:ext>
            </a:extLst>
          </p:cNvPr>
          <p:cNvSpPr>
            <a:spLocks noGrp="1"/>
          </p:cNvSpPr>
          <p:nvPr>
            <p:ph type="body" idx="1"/>
          </p:nvPr>
        </p:nvSpPr>
        <p:spPr/>
        <p:txBody>
          <a:bodyPr/>
          <a:lstStyle/>
          <a:p>
            <a:r>
              <a:rPr lang="en-CA" dirty="0"/>
              <a:t>In addition of raster products with forest information, CFS also produces RS data derivatives. Here is a raster product you may be interested, a PALSAR-2 composite of summer 2020 that my CFS colleague Andre Beaudoin and team created, which is available from open.Canada.ca  like others I described earlier. We plan to use it within the MVI project in which we are creating new set of forest attributes </a:t>
            </a:r>
            <a:r>
              <a:rPr lang="en-CA" dirty="0" err="1"/>
              <a:t>rasters</a:t>
            </a:r>
            <a:r>
              <a:rPr lang="en-CA" dirty="0"/>
              <a:t> for the Taiga plains ecozone. This </a:t>
            </a:r>
            <a:r>
              <a:rPr lang="en-CA" dirty="0" err="1"/>
              <a:t>palsar</a:t>
            </a:r>
            <a:r>
              <a:rPr lang="en-CA" dirty="0"/>
              <a:t> composite is especially suited for wetland mapping. </a:t>
            </a:r>
          </a:p>
          <a:p>
            <a:endParaRPr lang="en-CA" dirty="0"/>
          </a:p>
        </p:txBody>
      </p:sp>
      <p:sp>
        <p:nvSpPr>
          <p:cNvPr id="4" name="Espace réservé du numéro de diapositive 3">
            <a:extLst>
              <a:ext uri="{FF2B5EF4-FFF2-40B4-BE49-F238E27FC236}">
                <a16:creationId xmlns:a16="http://schemas.microsoft.com/office/drawing/2014/main" id="{12C0BBD7-E6AA-C90F-9C5A-C4B87E9142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6F732-00F6-2D40-9C23-8FCFB28E1E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379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59DFB1A-3D28-AF8D-5663-8F9C641056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90BA599-8213-B848-30C6-E3464B9A85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a:t>In fact, it was used in this new product that may also interest you, a new wetland map Canada-wide with 5 wetland classes. You can see  on the left a detail of the map near Fort Smith NWT and compare it with a preexisting wetland map. The oval shows that the new map can really resolve those peatland edge areas.</a:t>
            </a:r>
            <a:r>
              <a:rPr lang="en-CA" sz="1800" dirty="0">
                <a:effectLst/>
                <a:latin typeface="Calibri" panose="020F0502020204030204" pitchFamily="34" charset="0"/>
                <a:ea typeface="Calibri" panose="020F0502020204030204" pitchFamily="34" charset="0"/>
              </a:rPr>
              <a:t> The older peat map flagged it as a mixed peatland/upland area, but the new map in fact maps it correctly it as upland forest (</a:t>
            </a:r>
            <a:r>
              <a:rPr lang="en-CA" sz="1800" dirty="0" err="1">
                <a:effectLst/>
                <a:latin typeface="Calibri" panose="020F0502020204030204" pitchFamily="34" charset="0"/>
                <a:ea typeface="Calibri" panose="020F0502020204030204" pitchFamily="34" charset="0"/>
              </a:rPr>
              <a:t>whoevee</a:t>
            </a:r>
            <a:r>
              <a:rPr lang="en-CA" sz="1800" dirty="0">
                <a:effectLst/>
                <a:latin typeface="Calibri" panose="020F0502020204030204" pitchFamily="34" charset="0"/>
                <a:ea typeface="Calibri" panose="020F0502020204030204" pitchFamily="34" charset="0"/>
              </a:rPr>
              <a:t> has visited For Smith will know this) </a:t>
            </a:r>
            <a:endParaRPr lang="en-CA" altLang="en-US" dirty="0"/>
          </a:p>
        </p:txBody>
      </p:sp>
      <p:sp>
        <p:nvSpPr>
          <p:cNvPr id="18436" name="Slide Number Placeholder 3">
            <a:extLst>
              <a:ext uri="{FF2B5EF4-FFF2-40B4-BE49-F238E27FC236}">
                <a16:creationId xmlns:a16="http://schemas.microsoft.com/office/drawing/2014/main" id="{93394295-04DB-6856-ECCB-0F1019072E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B5BDAA-8761-40D3-A898-05F69D1DD99E}" type="slidenum">
              <a:rPr lang="en-CA" altLang="en-US"/>
              <a:pPr fontAlgn="base">
                <a:spcBef>
                  <a:spcPct val="0"/>
                </a:spcBef>
                <a:spcAft>
                  <a:spcPct val="0"/>
                </a:spcAft>
              </a:pPr>
              <a:t>18</a:t>
            </a:fld>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tx1"/>
                </a:solidFill>
                <a:latin typeface="+mn-lt"/>
                <a:cs typeface="Arial"/>
              </a:rPr>
              <a:t>And now a  couple of items to wrap up. There is a new </a:t>
            </a:r>
            <a:r>
              <a:rPr lang="en-US" sz="1200" dirty="0">
                <a:solidFill>
                  <a:schemeClr val="tx1"/>
                </a:solidFill>
                <a:latin typeface="+mn-lt"/>
                <a:cs typeface="Arial"/>
                <a:hlinkClick r:id="rId3">
                  <a:extLst>
                    <a:ext uri="{A12FA001-AC4F-418D-AE19-62706E023703}">
                      <ahyp:hlinkClr xmlns:ahyp="http://schemas.microsoft.com/office/drawing/2018/hyperlinkcolor" val="tx"/>
                    </a:ext>
                  </a:extLst>
                </a:hlinkClick>
              </a:rPr>
              <a:t>Blueprint</a:t>
            </a:r>
            <a:r>
              <a:rPr lang="en-US" sz="1200" dirty="0">
                <a:solidFill>
                  <a:schemeClr val="tx1"/>
                </a:solidFill>
                <a:latin typeface="+mn-lt"/>
                <a:cs typeface="Arial"/>
              </a:rPr>
              <a:t> for forest C science in Canada that was recently published. The original blueprint is from 2012, and since then advances in forest carbon science have supported policy and forest management decisions.</a:t>
            </a:r>
          </a:p>
          <a:p>
            <a:pPr marL="0" indent="0">
              <a:buNone/>
            </a:pPr>
            <a:endParaRPr lang="en-US" sz="1200" dirty="0">
              <a:solidFill>
                <a:schemeClr val="tx1"/>
              </a:solidFill>
              <a:latin typeface="+mn-lt"/>
              <a:cs typeface="Arial"/>
            </a:endParaRPr>
          </a:p>
          <a:p>
            <a:pPr marL="0" indent="0">
              <a:buNone/>
            </a:pPr>
            <a:r>
              <a:rPr lang="en-US" sz="1200" dirty="0">
                <a:solidFill>
                  <a:schemeClr val="tx1"/>
                </a:solidFill>
                <a:latin typeface="+mn-lt"/>
                <a:cs typeface="Arial"/>
              </a:rPr>
              <a:t>The updated blueprint:​</a:t>
            </a:r>
          </a:p>
          <a:p>
            <a:pPr marL="287020" indent="-287020"/>
            <a:r>
              <a:rPr lang="en-US" sz="1200" dirty="0">
                <a:solidFill>
                  <a:schemeClr val="tx1"/>
                </a:solidFill>
                <a:latin typeface="+mn-lt"/>
                <a:cs typeface="Arial"/>
              </a:rPr>
              <a:t>Takes stock of progress over the past 10 years​</a:t>
            </a:r>
          </a:p>
          <a:p>
            <a:pPr marL="287020" indent="-287020"/>
            <a:r>
              <a:rPr lang="en-US" sz="1200" dirty="0">
                <a:solidFill>
                  <a:schemeClr val="tx1"/>
                </a:solidFill>
                <a:latin typeface="+mn-lt"/>
                <a:cs typeface="Arial"/>
              </a:rPr>
              <a:t>Identifies policy-relevant research priorities to orient activities of research organizations and guide research-funding decisions​ </a:t>
            </a:r>
            <a:r>
              <a:rPr lang="en-CA" sz="1200" dirty="0">
                <a:solidFill>
                  <a:schemeClr val="tx1"/>
                </a:solidFill>
                <a:latin typeface="+mn-lt"/>
                <a:cs typeface="Arial"/>
              </a:rPr>
              <a:t>across the Canadian forest carbon science and policy communities. </a:t>
            </a:r>
            <a:endParaRPr lang="en-US" sz="1200" dirty="0">
              <a:solidFill>
                <a:schemeClr val="tx1"/>
              </a:solidFill>
              <a:latin typeface="+mn-lt"/>
              <a:cs typeface="Arial"/>
            </a:endParaRPr>
          </a:p>
          <a:p>
            <a:endParaRPr lang="en-CA" dirty="0"/>
          </a:p>
        </p:txBody>
      </p:sp>
      <p:sp>
        <p:nvSpPr>
          <p:cNvPr id="4" name="Slide Number Placeholder 3"/>
          <p:cNvSpPr>
            <a:spLocks noGrp="1"/>
          </p:cNvSpPr>
          <p:nvPr>
            <p:ph type="sldNum" sz="quarter" idx="5"/>
          </p:nvPr>
        </p:nvSpPr>
        <p:spPr/>
        <p:txBody>
          <a:bodyPr/>
          <a:lstStyle/>
          <a:p>
            <a:fld id="{E8871277-BA6F-4DCB-A988-0CFCE4EBD487}" type="slidenum">
              <a:rPr lang="en-CA" smtClean="0"/>
              <a:t>19</a:t>
            </a:fld>
            <a:endParaRPr lang="en-CA"/>
          </a:p>
        </p:txBody>
      </p:sp>
    </p:spTree>
    <p:extLst>
      <p:ext uri="{BB962C8B-B14F-4D97-AF65-F5344CB8AC3E}">
        <p14:creationId xmlns:p14="http://schemas.microsoft.com/office/powerpoint/2010/main" val="299619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717550" y="1162050"/>
            <a:ext cx="5575300" cy="3136900"/>
          </a:xfrm>
          <a:ln/>
        </p:spPr>
      </p:sp>
      <p:sp>
        <p:nvSpPr>
          <p:cNvPr id="8195" name="Notes Placeholder 2"/>
          <p:cNvSpPr>
            <a:spLocks noGrp="1"/>
          </p:cNvSpPr>
          <p:nvPr>
            <p:ph type="body" idx="1"/>
          </p:nvPr>
        </p:nvSpPr>
        <p:spPr>
          <a:noFill/>
        </p:spPr>
        <p:txBody>
          <a:bodyPr/>
          <a:lstStyle/>
          <a:p>
            <a:r>
              <a:rPr lang="en-US" altLang="en-US" dirty="0">
                <a:latin typeface="Arial" panose="020B0604020202020204" pitchFamily="34" charset="0"/>
                <a:cs typeface="Arial" panose="020B0604020202020204" pitchFamily="34" charset="0"/>
              </a:rPr>
              <a:t>And finally, an update about the Climate Sensitive Growth and Yield Modelling Initiative. </a:t>
            </a:r>
            <a:r>
              <a:rPr lang="en-US" b="0" i="0" dirty="0">
                <a:solidFill>
                  <a:srgbClr val="333333"/>
                </a:solidFill>
                <a:effectLst/>
                <a:latin typeface="Noto Serif" panose="02020502060505020204" pitchFamily="18"/>
              </a:rPr>
              <a:t>Growth and yield models are used to project future forest conditions and estimate quantities such as wood volume, biomass and C. However, most models currently used in Canada do not adequately account for climate and other environmental variables, which limits their effectiveness under a changing climate.</a:t>
            </a:r>
          </a:p>
          <a:p>
            <a:pPr lvl="0"/>
            <a:r>
              <a:rPr lang="en-CA" dirty="0"/>
              <a:t>Internal CFS climate sensitive growth modelling steering committee that has met regularly since 2020</a:t>
            </a:r>
            <a:endParaRPr lang="en-US" dirty="0"/>
          </a:p>
          <a:p>
            <a:pPr lvl="0"/>
            <a:r>
              <a:rPr lang="en-CA" dirty="0"/>
              <a:t>Regular on-going meetings with inter-provincial working group for information sharing (since 2020)</a:t>
            </a:r>
            <a:endParaRPr lang="en-US" dirty="0"/>
          </a:p>
          <a:p>
            <a:endParaRPr lang="en-US" altLang="en-US" dirty="0">
              <a:latin typeface="Arial" panose="020B0604020202020204" pitchFamily="34" charset="0"/>
              <a:cs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09E890-06C8-4E39-81FD-593F6AA4327B}" type="slidenum">
              <a:rPr lang="en-US" altLang="en-US" smtClean="0"/>
              <a:pPr/>
              <a:t>20</a:t>
            </a:fld>
            <a:endParaRPr lang="en-US" altLang="en-US"/>
          </a:p>
        </p:txBody>
      </p:sp>
    </p:spTree>
    <p:extLst>
      <p:ext uri="{BB962C8B-B14F-4D97-AF65-F5344CB8AC3E}">
        <p14:creationId xmlns:p14="http://schemas.microsoft.com/office/powerpoint/2010/main" val="204613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Ground plots. </a:t>
            </a:r>
            <a:r>
              <a:rPr lang="en-CA" sz="1800" dirty="0">
                <a:effectLst/>
                <a:latin typeface="Calibri" panose="020F0502020204030204" pitchFamily="34" charset="0"/>
                <a:ea typeface="Calibri" panose="020F0502020204030204" pitchFamily="34" charset="0"/>
              </a:rPr>
              <a:t>In 2023, YT had 13 plots (all establishment) and NT had 11 plots (10 were 2</a:t>
            </a:r>
            <a:r>
              <a:rPr lang="en-CA" sz="1800" baseline="30000" dirty="0">
                <a:effectLst/>
                <a:latin typeface="Calibri" panose="020F0502020204030204" pitchFamily="34" charset="0"/>
                <a:ea typeface="Calibri" panose="020F0502020204030204" pitchFamily="34" charset="0"/>
              </a:rPr>
              <a:t>nd</a:t>
            </a:r>
            <a:r>
              <a:rPr lang="en-CA" sz="1800" dirty="0">
                <a:effectLst/>
                <a:latin typeface="Calibri" panose="020F0502020204030204" pitchFamily="34" charset="0"/>
                <a:ea typeface="Calibri" panose="020F0502020204030204" pitchFamily="34" charset="0"/>
              </a:rPr>
              <a:t> remeasurement and 1 establishment). NT has 137 plots with 135 available to download on the NFI website. YT has 70 plots forecasted, but 24 measured to date. </a:t>
            </a:r>
            <a:r>
              <a:rPr lang="en-CA" sz="1800" dirty="0"/>
              <a:t>– not used for </a:t>
            </a:r>
            <a:r>
              <a:rPr lang="en-CA" sz="1800" dirty="0" err="1"/>
              <a:t>for</a:t>
            </a:r>
            <a:r>
              <a:rPr lang="en-CA" sz="1800" dirty="0"/>
              <a:t> Canada’s reporting requirements regarding forest area estimates but for tracking change in forest attributes in NFI reporting units. </a:t>
            </a:r>
            <a:endParaRPr lang="en-CA" dirty="0"/>
          </a:p>
        </p:txBody>
      </p:sp>
      <p:sp>
        <p:nvSpPr>
          <p:cNvPr id="4" name="Slide Number Placeholder 3"/>
          <p:cNvSpPr>
            <a:spLocks noGrp="1"/>
          </p:cNvSpPr>
          <p:nvPr>
            <p:ph type="sldNum" sz="quarter" idx="5"/>
          </p:nvPr>
        </p:nvSpPr>
        <p:spPr/>
        <p:txBody>
          <a:bodyPr/>
          <a:lstStyle/>
          <a:p>
            <a:pPr>
              <a:defRPr/>
            </a:pPr>
            <a:fld id="{23EC6283-1497-45C5-ACA3-EE15FBE5B17D}" type="slidenum">
              <a:rPr lang="en-CA" smtClean="0"/>
              <a:pPr>
                <a:defRPr/>
              </a:pPr>
              <a:t>3</a:t>
            </a:fld>
            <a:endParaRPr lang="en-CA"/>
          </a:p>
        </p:txBody>
      </p:sp>
    </p:spTree>
    <p:extLst>
      <p:ext uri="{BB962C8B-B14F-4D97-AF65-F5344CB8AC3E}">
        <p14:creationId xmlns:p14="http://schemas.microsoft.com/office/powerpoint/2010/main" val="211428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800" b="0" i="0" u="none" strike="noStrike" baseline="0" dirty="0">
                <a:latin typeface="Calibri" panose="020F0502020204030204" pitchFamily="34" charset="0"/>
              </a:rPr>
              <a:t>Geographical coverage of the models (a) currently approved by provincial and</a:t>
            </a:r>
          </a:p>
          <a:p>
            <a:pPr marR="0" algn="l" rtl="0"/>
            <a:r>
              <a:rPr lang="en-US" sz="1800" b="0" i="0" u="none" strike="noStrike" baseline="0" dirty="0">
                <a:latin typeface="Calibri" panose="020F0502020204030204" pitchFamily="34" charset="0"/>
              </a:rPr>
              <a:t>territorial agencies for the management of publicly-owned forests, and (b) previously</a:t>
            </a:r>
          </a:p>
          <a:p>
            <a:pPr marR="0" algn="l" rtl="0"/>
            <a:r>
              <a:rPr lang="en-US" sz="1800" b="0" i="0" u="none" strike="noStrike" baseline="0" dirty="0">
                <a:latin typeface="Calibri" panose="020F0502020204030204" pitchFamily="34" charset="0"/>
              </a:rPr>
              <a:t>supported by provincial and territorial agencies or used in the context of research</a:t>
            </a:r>
          </a:p>
          <a:p>
            <a:pPr marR="0" algn="l" rtl="0"/>
            <a:r>
              <a:rPr lang="en-CA" sz="1800" b="0" i="0" u="none" strike="noStrike" baseline="0" dirty="0">
                <a:latin typeface="Calibri" panose="020F0502020204030204" pitchFamily="34" charset="0"/>
              </a:rPr>
              <a:t>projects. </a:t>
            </a:r>
            <a:r>
              <a:rPr lang="en-CA" sz="1800" b="0" i="0" u="none" strike="noStrike" baseline="0" dirty="0">
                <a:effectLst/>
                <a:latin typeface="Aptos" panose="020B0004020202020204" pitchFamily="34" charset="0"/>
                <a:cs typeface="Calibri" panose="020F0502020204030204" pitchFamily="34" charset="0"/>
              </a:rPr>
              <a:t>N</a:t>
            </a:r>
            <a:r>
              <a:rPr lang="en-CA" sz="1800" dirty="0">
                <a:effectLst/>
                <a:latin typeface="Aptos" panose="020B0004020202020204" pitchFamily="34" charset="0"/>
                <a:ea typeface="Calibri" panose="020F0502020204030204" pitchFamily="34" charset="0"/>
                <a:cs typeface="Calibri" panose="020F0502020204030204" pitchFamily="34" charset="0"/>
              </a:rPr>
              <a:t>one of the currently approved models  (top figure) have annual climate sensitivity, </a:t>
            </a:r>
          </a:p>
          <a:p>
            <a:pPr marR="0" algn="l" rtl="0"/>
            <a:r>
              <a:rPr lang="en-CA" sz="1800" dirty="0">
                <a:effectLst/>
                <a:latin typeface="Aptos" panose="020B0004020202020204" pitchFamily="34" charset="0"/>
                <a:ea typeface="Calibri" panose="020F0502020204030204" pitchFamily="34" charset="0"/>
                <a:cs typeface="Calibri" panose="020F0502020204030204" pitchFamily="34" charset="0"/>
              </a:rPr>
              <a:t>and the majority only have indirect climate sensitivity (through e.g. the site index)</a:t>
            </a: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38CBF14-A3AD-4E3B-8DCA-AAF5442A0F94}" type="slidenum">
              <a:rPr lang="en-CA" smtClean="0"/>
              <a:t>21</a:t>
            </a:fld>
            <a:endParaRPr lang="en-CA"/>
          </a:p>
        </p:txBody>
      </p:sp>
    </p:spTree>
    <p:extLst>
      <p:ext uri="{BB962C8B-B14F-4D97-AF65-F5344CB8AC3E}">
        <p14:creationId xmlns:p14="http://schemas.microsoft.com/office/powerpoint/2010/main" val="94801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Here is an example of application of NFI grounds plot data to C fluxes in the TPE, by my CFS Edmonton colleague Sasha Hararuk. She used data from undisturbed NFI plots initially measured in 2004 and then in 2014 to estimate the rate of change in four C pools in the Taiga Plains ecozone. Two interesting findings are that the rate of C accumulation is similar between the large tree and the small tree pools (DBH threshold 9 cm), and accumulation in those two pools is about 10 times slower than in the soil organic layer pool, although uncertainty in this pool is higher, especially for upland.</a:t>
            </a:r>
            <a:endParaRPr lang="en-CA" dirty="0"/>
          </a:p>
        </p:txBody>
      </p:sp>
      <p:sp>
        <p:nvSpPr>
          <p:cNvPr id="4" name="Slide Number Placeholder 3"/>
          <p:cNvSpPr>
            <a:spLocks noGrp="1"/>
          </p:cNvSpPr>
          <p:nvPr>
            <p:ph type="sldNum" sz="quarter" idx="5"/>
          </p:nvPr>
        </p:nvSpPr>
        <p:spPr/>
        <p:txBody>
          <a:bodyPr/>
          <a:lstStyle/>
          <a:p>
            <a:fld id="{513797A9-715A-467E-83E1-0E6695FDF24A}" type="slidenum">
              <a:rPr lang="en-CA" smtClean="0"/>
              <a:t>4</a:t>
            </a:fld>
            <a:endParaRPr lang="en-CA"/>
          </a:p>
        </p:txBody>
      </p:sp>
    </p:spTree>
    <p:extLst>
      <p:ext uri="{BB962C8B-B14F-4D97-AF65-F5344CB8AC3E}">
        <p14:creationId xmlns:p14="http://schemas.microsoft.com/office/powerpoint/2010/main" val="197941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2000" b="1" dirty="0"/>
              <a:t>Multi-Agency Ground plot database (</a:t>
            </a:r>
            <a:r>
              <a:rPr lang="en-CA" sz="2000" b="1" dirty="0" err="1"/>
              <a:t>MAGPlot</a:t>
            </a:r>
            <a:r>
              <a:rPr lang="en-CA" sz="2000" b="1" dirty="0"/>
              <a:t>)</a:t>
            </a:r>
          </a:p>
          <a:p>
            <a:pPr marL="742950" lvl="1" indent="-285750">
              <a:buFont typeface="Arial" panose="020B0604020202020204" pitchFamily="34" charset="0"/>
              <a:buChar char="•"/>
            </a:pPr>
            <a:r>
              <a:rPr lang="en-CA" sz="2000" dirty="0"/>
              <a:t>Pan-Canadian assembly and harmonization of forest ground sample data (e.g. PSPs)</a:t>
            </a:r>
          </a:p>
          <a:p>
            <a:pPr marL="742950" lvl="1" indent="-285750">
              <a:buFont typeface="Arial" panose="020B0604020202020204" pitchFamily="34" charset="0"/>
              <a:buChar char="•"/>
            </a:pPr>
            <a:r>
              <a:rPr lang="en-CA" sz="2000" dirty="0"/>
              <a:t>Over 8,300,000 tree records assembled (~42,000 individual plots, including NFI plots)</a:t>
            </a:r>
          </a:p>
          <a:p>
            <a:pPr marL="742950" lvl="1" indent="-285750">
              <a:buFont typeface="Arial" panose="020B0604020202020204" pitchFamily="34" charset="0"/>
              <a:buChar char="•"/>
            </a:pPr>
            <a:r>
              <a:rPr lang="en-CA" sz="2000" dirty="0"/>
              <a:t>Expected users: growth and yield, 2BT, biodiversity, impact assessment</a:t>
            </a:r>
          </a:p>
          <a:p>
            <a:endParaRPr lang="en-CA" dirty="0"/>
          </a:p>
          <a:p>
            <a:r>
              <a:rPr lang="en-CA" dirty="0"/>
              <a:t>Both </a:t>
            </a:r>
            <a:r>
              <a:rPr lang="en-CA" dirty="0" err="1"/>
              <a:t>MAGPlot</a:t>
            </a:r>
            <a:r>
              <a:rPr lang="en-CA" dirty="0"/>
              <a:t> and CASFRI have accessible data products since last month. Discoverable through </a:t>
            </a:r>
            <a:r>
              <a:rPr lang="en-CA" dirty="0" err="1"/>
              <a:t>FedGeospatialPortal</a:t>
            </a:r>
            <a:r>
              <a:rPr lang="en-CA" dirty="0"/>
              <a:t> and </a:t>
            </a:r>
            <a:r>
              <a:rPr lang="en-CA" dirty="0" err="1"/>
              <a:t>OpenSciDataPlatform</a:t>
            </a:r>
            <a:r>
              <a:rPr lang="en-CA" dirty="0"/>
              <a:t>, viewable through NFIS.</a:t>
            </a:r>
          </a:p>
          <a:p>
            <a:r>
              <a:rPr lang="en-US" b="0" i="0" dirty="0">
                <a:solidFill>
                  <a:srgbClr val="000000"/>
                </a:solidFill>
                <a:effectLst/>
                <a:latin typeface="Noto Sans" panose="020B0502040504020204" pitchFamily="34"/>
              </a:rPr>
              <a:t>Ground plot sites from NFI, NWT, AB and other jurisdictions require a signed data use agreement with the contributing jurisdiction, contact nfisupport@nfis.org for data requests.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E82A7-8D70-4375-B373-94FB6A4497E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47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P/Ts invest massive efforts in collecting their own Forest Resource Inventories (FRI) and permanent sample plot (PSP) datasets to support their own forest management needs. But until now there was no operational ongoing, effort to make this data FAIR nationally and on an ongoing basis (evergreen).</a:t>
            </a:r>
          </a:p>
          <a:p>
            <a:r>
              <a:rPr lang="en-CA" dirty="0"/>
              <a:t>Data sharing issues, plot design, standards are different</a:t>
            </a:r>
          </a:p>
          <a:p>
            <a:r>
              <a:rPr lang="en-CA" dirty="0"/>
              <a:t>244 GB of forest resource inventory</a:t>
            </a:r>
          </a:p>
          <a:p>
            <a:pPr marL="285750" indent="-285750">
              <a:buFont typeface="Arial" panose="020B0604020202020204" pitchFamily="34" charset="0"/>
              <a:buChar char="•"/>
            </a:pPr>
            <a:r>
              <a:rPr lang="en-CA" sz="2000" b="1" dirty="0"/>
              <a:t>Common Attribute Schema for Forest Resource Inventory (CASFRI)</a:t>
            </a:r>
          </a:p>
          <a:p>
            <a:pPr marL="742950" lvl="1" indent="-285750">
              <a:buFont typeface="Arial" panose="020B0604020202020204" pitchFamily="34" charset="0"/>
              <a:buChar char="•"/>
            </a:pPr>
            <a:r>
              <a:rPr lang="en-CA" sz="2000" dirty="0"/>
              <a:t>Pan-Canadian assembly and harmonization of forest resource inventory data (polygonal forest inventory</a:t>
            </a:r>
          </a:p>
          <a:p>
            <a:pPr marL="742950" lvl="1" indent="-285750">
              <a:buFont typeface="Arial" panose="020B0604020202020204" pitchFamily="34" charset="0"/>
              <a:buChar char="•"/>
            </a:pPr>
            <a:r>
              <a:rPr lang="en-CA" sz="2000" dirty="0"/>
              <a:t>Over 600M ha of inventory (multiple inventories over time)</a:t>
            </a:r>
          </a:p>
          <a:p>
            <a:pPr marL="742950" lvl="1" indent="-285750">
              <a:buFont typeface="Arial" panose="020B0604020202020204" pitchFamily="34" charset="0"/>
              <a:buChar char="•"/>
            </a:pPr>
            <a:r>
              <a:rPr lang="en-CA" sz="2000" dirty="0"/>
              <a:t>Expected users: Carbon modelling, biodiversity, impact assessment</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E82A7-8D70-4375-B373-94FB6A4497E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36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US" b="0" i="0" dirty="0">
                <a:solidFill>
                  <a:srgbClr val="333333"/>
                </a:solidFill>
                <a:effectLst/>
                <a:latin typeface="Noto Sans" panose="020B0502040504020204" pitchFamily="34"/>
              </a:rPr>
              <a:t>SCANFI was developed by Luc Guindon et al. to provide a current, spatially-explicit estimate of forest attributes, using a consistent data source and methodology across all provincial boundaries and territories. SCANFI is the first coherent 30m Canadian wall-to-wall map of tree structure and species composition and opens novel opportunities for a plethora of studies in a number of areas, such as forest economics, fire science and ecology.</a:t>
            </a:r>
          </a:p>
          <a:p>
            <a:pPr marL="0" indent="0">
              <a:buFont typeface="Arial" panose="020B0604020202020204" pitchFamily="34" charset="0"/>
              <a:buNone/>
            </a:pPr>
            <a:r>
              <a:rPr lang="en-US" b="0" i="0" dirty="0">
                <a:solidFill>
                  <a:srgbClr val="333333"/>
                </a:solidFill>
                <a:effectLst/>
                <a:latin typeface="Noto Sans" panose="020B0502040504020204" pitchFamily="34"/>
              </a:rPr>
              <a:t>NFI land cover class values: Land cover classes include Water, Rock, </a:t>
            </a:r>
            <a:r>
              <a:rPr lang="en-US" b="0" i="0" dirty="0" err="1">
                <a:solidFill>
                  <a:srgbClr val="333333"/>
                </a:solidFill>
                <a:effectLst/>
                <a:latin typeface="Noto Sans" panose="020B0502040504020204" pitchFamily="34"/>
              </a:rPr>
              <a:t>Bryoid</a:t>
            </a:r>
            <a:r>
              <a:rPr lang="en-US" b="0" i="0" dirty="0">
                <a:solidFill>
                  <a:srgbClr val="333333"/>
                </a:solidFill>
                <a:effectLst/>
                <a:latin typeface="Noto Sans" panose="020B0502040504020204" pitchFamily="34"/>
              </a:rPr>
              <a:t>, Herbs, Shrub, Treed broadleaf, Treed mixed and Treed conifer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3333"/>
                </a:solidFill>
                <a:effectLst/>
                <a:latin typeface="Noto Sans" panose="020B0502040504020204" pitchFamily="34"/>
              </a:rPr>
              <a:t>Tree species cover (%): estimated as the proportion of the canopy covered by each tree species, currently for main conifer species individually and for broadleaf species as a whole.</a:t>
            </a:r>
          </a:p>
          <a:p>
            <a:pPr marL="0" indent="0">
              <a:buFont typeface="Arial" panose="020B0604020202020204" pitchFamily="34" charset="0"/>
              <a:buNone/>
            </a:pPr>
            <a:endParaRPr lang="en-CA" altLang="en-US" dirty="0"/>
          </a:p>
        </p:txBody>
      </p:sp>
      <p:sp>
        <p:nvSpPr>
          <p:cNvPr id="4" name="Espace réservé du numéro de diapositive 3"/>
          <p:cNvSpPr>
            <a:spLocks noGrp="1"/>
          </p:cNvSpPr>
          <p:nvPr>
            <p:ph type="sldNum" sz="quarter" idx="10"/>
          </p:nvPr>
        </p:nvSpPr>
        <p:spPr/>
        <p:txBody>
          <a:bodyPr/>
          <a:lstStyle/>
          <a:p>
            <a:fld id="{CF37E8E8-C4C9-42C9-95D8-02B5867392E4}" type="slidenum">
              <a:rPr lang="en-CA" smtClean="0"/>
              <a:t>7</a:t>
            </a:fld>
            <a:endParaRPr lang="en-CA"/>
          </a:p>
        </p:txBody>
      </p:sp>
    </p:spTree>
    <p:extLst>
      <p:ext uri="{BB962C8B-B14F-4D97-AF65-F5344CB8AC3E}">
        <p14:creationId xmlns:p14="http://schemas.microsoft.com/office/powerpoint/2010/main" val="393949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The National Terrestrial Ecosystem Monitoring System (NTEMS) was developed by mt CFS colleagues Txomin Hermosilla, Mike Wulder and others using data from the Landsat series of satellites and cloud computing. NTEMS recreates the history of Canada's forests since 1985 at a higher level of spatial and categorical detail than ever before. </a:t>
            </a:r>
            <a:endParaRPr lang="en-CA" dirty="0"/>
          </a:p>
        </p:txBody>
      </p:sp>
      <p:sp>
        <p:nvSpPr>
          <p:cNvPr id="4" name="Slide Number Placeholder 3"/>
          <p:cNvSpPr>
            <a:spLocks noGrp="1"/>
          </p:cNvSpPr>
          <p:nvPr>
            <p:ph type="sldNum" sz="quarter" idx="5"/>
          </p:nvPr>
        </p:nvSpPr>
        <p:spPr/>
        <p:txBody>
          <a:bodyPr/>
          <a:lstStyle/>
          <a:p>
            <a:fld id="{E8871277-BA6F-4DCB-A988-0CFCE4EBD487}" type="slidenum">
              <a:rPr lang="en-CA" smtClean="0"/>
              <a:t>8</a:t>
            </a:fld>
            <a:endParaRPr lang="en-CA"/>
          </a:p>
        </p:txBody>
      </p:sp>
    </p:spTree>
    <p:extLst>
      <p:ext uri="{BB962C8B-B14F-4D97-AF65-F5344CB8AC3E}">
        <p14:creationId xmlns:p14="http://schemas.microsoft.com/office/powerpoint/2010/main" val="207186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baseline="0" dirty="0">
                <a:solidFill>
                  <a:schemeClr val="tx1"/>
                </a:solidFill>
                <a:effectLst/>
                <a:latin typeface="+mn-lt"/>
                <a:ea typeface="+mn-ea"/>
                <a:cs typeface="+mn-cs"/>
              </a:rPr>
              <a:t>This is the latest product in NTEMS.</a:t>
            </a:r>
          </a:p>
          <a:p>
            <a:r>
              <a:rPr lang="en-US" sz="1200" kern="1200" baseline="0" dirty="0">
                <a:solidFill>
                  <a:schemeClr val="tx1"/>
                </a:solidFill>
                <a:effectLst/>
                <a:latin typeface="Segoe UI" panose="020B0502040204020203" pitchFamily="34" charset="0"/>
                <a:ea typeface="+mn-ea"/>
                <a:cs typeface="+mn-cs"/>
              </a:rPr>
              <a:t>The 1</a:t>
            </a:r>
            <a:r>
              <a:rPr lang="en-US" sz="1200" kern="1200" baseline="30000" dirty="0">
                <a:solidFill>
                  <a:schemeClr val="tx1"/>
                </a:solidFill>
                <a:effectLst/>
                <a:latin typeface="Segoe UI" panose="020B0502040204020203" pitchFamily="34" charset="0"/>
                <a:ea typeface="+mn-ea"/>
                <a:cs typeface="+mn-cs"/>
              </a:rPr>
              <a:t>st</a:t>
            </a:r>
            <a:r>
              <a:rPr lang="en-US" sz="1200" kern="1200" baseline="0" dirty="0">
                <a:solidFill>
                  <a:schemeClr val="tx1"/>
                </a:solidFill>
                <a:effectLst/>
                <a:latin typeface="Segoe UI" panose="020B0502040204020203" pitchFamily="34" charset="0"/>
                <a:ea typeface="+mn-ea"/>
                <a:cs typeface="+mn-cs"/>
              </a:rPr>
              <a:t> step was </a:t>
            </a:r>
            <a:r>
              <a:rPr lang="en-US" dirty="0">
                <a:effectLst/>
                <a:latin typeface="Segoe UI" panose="020B0502040204020203" pitchFamily="34" charset="0"/>
              </a:rPr>
              <a:t>image segmentation of a 5 channel image (1st 3 channels are BAP 2020 composites of Landsat b4, b5, and b7, channel 4 is year of last harvest and channel 5 is year of last fire. Segments smaller than the MMU (0.45ha - 5 Landsat pixels) were merged to the </a:t>
            </a:r>
            <a:r>
              <a:rPr lang="en-US" dirty="0" err="1">
                <a:effectLst/>
                <a:latin typeface="Segoe UI" panose="020B0502040204020203" pitchFamily="34" charset="0"/>
              </a:rPr>
              <a:t>neighbouring</a:t>
            </a:r>
            <a:r>
              <a:rPr lang="en-US" dirty="0">
                <a:effectLst/>
                <a:latin typeface="Segoe UI" panose="020B0502040204020203" pitchFamily="34" charset="0"/>
              </a:rPr>
              <a:t> segment with which they shared the most of their perimeter. Then each segment/polygon is assigned a bunch of attributes, namely LC, leading species (up to 5 species with their %occupancy), disturbance and recovery attributes, and metrics (min, max, med, mean and </a:t>
            </a:r>
            <a:r>
              <a:rPr lang="en-US" dirty="0" err="1">
                <a:effectLst/>
                <a:latin typeface="Segoe UI" panose="020B0502040204020203" pitchFamily="34" charset="0"/>
              </a:rPr>
              <a:t>stddev</a:t>
            </a:r>
            <a:r>
              <a:rPr lang="en-US" dirty="0">
                <a:effectLst/>
                <a:latin typeface="Segoe UI" panose="020B0502040204020203" pitchFamily="34" charset="0"/>
              </a:rPr>
              <a:t>) for canopy height, </a:t>
            </a:r>
            <a:r>
              <a:rPr lang="en-US" dirty="0" err="1">
                <a:effectLst/>
                <a:latin typeface="Segoe UI" panose="020B0502040204020203" pitchFamily="34" charset="0"/>
              </a:rPr>
              <a:t>lorey's</a:t>
            </a:r>
            <a:r>
              <a:rPr lang="en-US" dirty="0">
                <a:effectLst/>
                <a:latin typeface="Segoe UI" panose="020B0502040204020203" pitchFamily="34" charset="0"/>
              </a:rPr>
              <a:t> h, canopy cover, basal area, </a:t>
            </a:r>
            <a:r>
              <a:rPr lang="en-US" dirty="0" err="1">
                <a:effectLst/>
                <a:latin typeface="Segoe UI" panose="020B0502040204020203" pitchFamily="34" charset="0"/>
              </a:rPr>
              <a:t>agb</a:t>
            </a:r>
            <a:r>
              <a:rPr lang="en-US" dirty="0">
                <a:effectLst/>
                <a:latin typeface="Segoe UI" panose="020B0502040204020203" pitchFamily="34" charset="0"/>
              </a:rPr>
              <a:t>, vol, and age (from the NTEMS </a:t>
            </a:r>
            <a:r>
              <a:rPr lang="en-US" dirty="0" err="1">
                <a:effectLst/>
                <a:latin typeface="Segoe UI" panose="020B0502040204020203" pitchFamily="34" charset="0"/>
              </a:rPr>
              <a:t>rasters</a:t>
            </a:r>
            <a:r>
              <a:rPr lang="en-US" dirty="0">
                <a:effectLst/>
                <a:latin typeface="Segoe UI" panose="020B0502040204020203" pitchFamily="34" charset="0"/>
              </a:rPr>
              <a:t> available from NFIS).</a:t>
            </a:r>
            <a:endParaRPr lang="en-CA"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8423F2-9B36-4AC3-AE54-610CEEB378B9}" type="slidenum">
              <a:rPr lang="en-CA" smtClean="0"/>
              <a:t>9</a:t>
            </a:fld>
            <a:endParaRPr lang="en-CA"/>
          </a:p>
        </p:txBody>
      </p:sp>
    </p:spTree>
    <p:extLst>
      <p:ext uri="{BB962C8B-B14F-4D97-AF65-F5344CB8AC3E}">
        <p14:creationId xmlns:p14="http://schemas.microsoft.com/office/powerpoint/2010/main" val="377394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CA"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rial" panose="020B0604020202020204" pitchFamily="34" charset="0"/>
              </a:rPr>
              <a:t>This new initiative, called t</a:t>
            </a:r>
            <a:r>
              <a:rPr lang="en-US" sz="1800" dirty="0"/>
              <a:t>he Northern Forest fuels Mapping program (</a:t>
            </a:r>
            <a:r>
              <a:rPr lang="en-US" sz="1800" dirty="0" err="1"/>
              <a:t>NorthForM</a:t>
            </a:r>
            <a:r>
              <a:rPr lang="en-US" sz="1800" dirty="0"/>
              <a:t>),</a:t>
            </a:r>
            <a:r>
              <a:rPr lang="en-US" sz="1800" b="0" i="0" u="none" strike="noStrike" baseline="0" dirty="0">
                <a:solidFill>
                  <a:srgbClr val="000000"/>
                </a:solidFill>
                <a:latin typeface="Arial" panose="020B0604020202020204" pitchFamily="34" charset="0"/>
              </a:rPr>
              <a:t> 24 MCAD across 5 years, aims at </a:t>
            </a:r>
            <a:r>
              <a:rPr lang="en-CA" sz="1800" dirty="0">
                <a:effectLst/>
                <a:latin typeface="Calibri" panose="020F0502020204030204" pitchFamily="34" charset="0"/>
                <a:ea typeface="Calibri" panose="020F0502020204030204" pitchFamily="34" charset="0"/>
              </a:rPr>
              <a:t>enhancing wildfire hazard assessment informing community actions to improve their wildfire resilience, especially for communities in northern Canada</a:t>
            </a:r>
            <a:r>
              <a:rPr lang="en-US" sz="1800" b="0" i="0" u="none" strike="noStrike" baseline="0" dirty="0">
                <a:solidFill>
                  <a:srgbClr val="000000"/>
                </a:solidFill>
                <a:latin typeface="Arial" panose="020B0604020202020204" pitchFamily="34" charset="0"/>
              </a:rPr>
              <a:t>. In particular, it will produce</a:t>
            </a:r>
            <a:r>
              <a:rPr lang="en-US" sz="1800" dirty="0"/>
              <a:t> fuel maps at 30 m spatial resolution, both current Fire </a:t>
            </a:r>
            <a:r>
              <a:rPr lang="en-US" sz="1800" dirty="0" err="1"/>
              <a:t>Behaviour</a:t>
            </a:r>
            <a:r>
              <a:rPr lang="en-US" sz="1800" dirty="0"/>
              <a:t> Prediction (FBP) fuel types (left table) and NG-CFFDRS Fuel Attributes (right table)</a:t>
            </a:r>
            <a:endParaRPr lang="en-CA" sz="1800" dirty="0"/>
          </a:p>
          <a:p>
            <a:endParaRPr lang="en-US" sz="1800" b="0" i="0" u="none" strike="noStrike" baseline="0" dirty="0">
              <a:solidFill>
                <a:srgbClr val="000000"/>
              </a:solidFill>
              <a:latin typeface="Arial" panose="020B0604020202020204" pitchFamily="34" charset="0"/>
            </a:endParaRPr>
          </a:p>
          <a:p>
            <a:pPr marL="181240" indent="-181240">
              <a:buFont typeface="Arial" panose="020B0604020202020204" pitchFamily="34" charset="0"/>
              <a:buChar char="•"/>
            </a:pPr>
            <a:endParaRPr lang="en-CA" altLang="en-US" dirty="0"/>
          </a:p>
        </p:txBody>
      </p:sp>
      <p:sp>
        <p:nvSpPr>
          <p:cNvPr id="4" name="Espace réservé du numéro de diapositive 3"/>
          <p:cNvSpPr>
            <a:spLocks noGrp="1"/>
          </p:cNvSpPr>
          <p:nvPr>
            <p:ph type="sldNum" sz="quarter" idx="10"/>
          </p:nvPr>
        </p:nvSpPr>
        <p:spPr/>
        <p:txBody>
          <a:bodyPr/>
          <a:lstStyle/>
          <a:p>
            <a:fld id="{CF37E8E8-C4C9-42C9-95D8-02B5867392E4}" type="slidenum">
              <a:rPr lang="en-CA" smtClean="0"/>
              <a:t>10</a:t>
            </a:fld>
            <a:endParaRPr lang="en-CA"/>
          </a:p>
        </p:txBody>
      </p:sp>
    </p:spTree>
    <p:extLst>
      <p:ext uri="{BB962C8B-B14F-4D97-AF65-F5344CB8AC3E}">
        <p14:creationId xmlns:p14="http://schemas.microsoft.com/office/powerpoint/2010/main" val="249263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24" y="0"/>
            <a:ext cx="12188951" cy="6857998"/>
          </a:xfrm>
          <a:prstGeom prst="rect">
            <a:avLst/>
          </a:prstGeom>
        </p:spPr>
      </p:pic>
      <p:pic>
        <p:nvPicPr>
          <p:cNvPr id="17" name="bg object 17"/>
          <p:cNvPicPr/>
          <p:nvPr/>
        </p:nvPicPr>
        <p:blipFill>
          <a:blip r:embed="rId3" cstate="print"/>
          <a:stretch>
            <a:fillRect/>
          </a:stretch>
        </p:blipFill>
        <p:spPr>
          <a:xfrm>
            <a:off x="1034796" y="772668"/>
            <a:ext cx="10122408" cy="5782056"/>
          </a:xfrm>
          <a:prstGeom prst="rect">
            <a:avLst/>
          </a:prstGeom>
        </p:spPr>
      </p:pic>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5936807-9E26-4260-A5F6-AE41EA582CC2}" type="datetime1">
              <a:rPr lang="en-CA" smtClean="0"/>
              <a:t>2024-05-06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EE2C81-4983-49FF-8B18-98FDC92F63BC}" type="slidenum">
              <a:rPr lang="en-CA" smtClean="0"/>
              <a:t>‹#›</a:t>
            </a:fld>
            <a:endParaRPr lang="en-CA"/>
          </a:p>
        </p:txBody>
      </p:sp>
    </p:spTree>
    <p:extLst>
      <p:ext uri="{BB962C8B-B14F-4D97-AF65-F5344CB8AC3E}">
        <p14:creationId xmlns:p14="http://schemas.microsoft.com/office/powerpoint/2010/main" val="166605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1344-BC96-7D50-C029-60038F8853B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EAE3873-5B61-B2E7-119A-DB95991ED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42CAA89-1F37-DA14-545D-28D826E8ED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58CA6BE-690F-83E7-5667-B907BB7C353A}"/>
              </a:ext>
            </a:extLst>
          </p:cNvPr>
          <p:cNvSpPr>
            <a:spLocks noGrp="1"/>
          </p:cNvSpPr>
          <p:nvPr>
            <p:ph type="dt" sz="half" idx="10"/>
          </p:nvPr>
        </p:nvSpPr>
        <p:spPr/>
        <p:txBody>
          <a:bodyPr/>
          <a:lstStyle/>
          <a:p>
            <a:fld id="{395B22AD-801D-4ECD-90D9-399AB6A947C0}" type="datetimeFigureOut">
              <a:rPr lang="en-CA" smtClean="0"/>
              <a:t>2024-05-06</a:t>
            </a:fld>
            <a:endParaRPr lang="en-CA"/>
          </a:p>
        </p:txBody>
      </p:sp>
      <p:sp>
        <p:nvSpPr>
          <p:cNvPr id="6" name="Footer Placeholder 5">
            <a:extLst>
              <a:ext uri="{FF2B5EF4-FFF2-40B4-BE49-F238E27FC236}">
                <a16:creationId xmlns:a16="http://schemas.microsoft.com/office/drawing/2014/main" id="{3CDCF47E-BCC1-BBEF-ACA7-5909DFBAF86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7F0E4C8-FD63-D7E4-0EE1-3943035F7811}"/>
              </a:ext>
            </a:extLst>
          </p:cNvPr>
          <p:cNvSpPr>
            <a:spLocks noGrp="1"/>
          </p:cNvSpPr>
          <p:nvPr>
            <p:ph type="sldNum" sz="quarter" idx="12"/>
          </p:nvPr>
        </p:nvSpPr>
        <p:spPr/>
        <p:txBody>
          <a:bodyPr/>
          <a:lstStyle/>
          <a:p>
            <a:fld id="{5BA611C8-FF82-4A80-A964-73B2AE9A99C2}" type="slidenum">
              <a:rPr lang="en-CA" smtClean="0"/>
              <a:t>‹#›</a:t>
            </a:fld>
            <a:endParaRPr lang="en-CA"/>
          </a:p>
        </p:txBody>
      </p:sp>
    </p:spTree>
    <p:extLst>
      <p:ext uri="{BB962C8B-B14F-4D97-AF65-F5344CB8AC3E}">
        <p14:creationId xmlns:p14="http://schemas.microsoft.com/office/powerpoint/2010/main" val="334095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1524" y="0"/>
            <a:ext cx="12188951" cy="6857998"/>
          </a:xfrm>
          <a:prstGeom prst="rect">
            <a:avLst/>
          </a:prstGeom>
        </p:spPr>
      </p:pic>
      <p:sp>
        <p:nvSpPr>
          <p:cNvPr id="2" name="Holder 2"/>
          <p:cNvSpPr>
            <a:spLocks noGrp="1"/>
          </p:cNvSpPr>
          <p:nvPr>
            <p:ph type="title"/>
          </p:nvPr>
        </p:nvSpPr>
        <p:spPr>
          <a:xfrm>
            <a:off x="217728" y="107442"/>
            <a:ext cx="11422938" cy="837132"/>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380796" y="1281659"/>
            <a:ext cx="11386185" cy="2207260"/>
          </a:xfrm>
          <a:prstGeom prst="rect">
            <a:avLst/>
          </a:prstGeom>
        </p:spPr>
        <p:txBody>
          <a:bodyPr wrap="square" lIns="0" tIns="0" rIns="0" bIns="0">
            <a:spAutoFit/>
          </a:bodyPr>
          <a:lstStyle>
            <a:lvl1pPr>
              <a:defRPr sz="2000" b="0" i="0">
                <a:solidFill>
                  <a:srgbClr val="40404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TextBox 7">
            <a:extLst>
              <a:ext uri="{FF2B5EF4-FFF2-40B4-BE49-F238E27FC236}">
                <a16:creationId xmlns:a16="http://schemas.microsoft.com/office/drawing/2014/main" id="{4D20C3BA-28BE-2214-B33F-3083CCE17D6F}"/>
              </a:ext>
            </a:extLst>
          </p:cNvPr>
          <p:cNvSpPr txBox="1"/>
          <p:nvPr userDrawn="1">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hyperlink" Target="https://essopenarchive.org/doi/full/10.22541/essoar.170914412.27504349/v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hyperlink" Target="https://www.mdpi.com/2072-4292/16/2/23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doi.org/10.1080/01431161.2024.2326534"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hyperlink" Target="https://can01.safelinks.protection.outlook.com/?url=https%3A%2F%2Fzenodo.org%2Frecords%2F10627580&amp;data=05%7C02%7Candre.beaudoin%40NRCan-RNCan.gc.ca%7C7984ab8714794eb4334b08dc479b4481%7C05c95b3390ca49d5b644288b930b912b%7C0%7C0%7C638463979404283258%7CUnknown%7CTWFpbGZsb3d8eyJWIjoiMC4wLjAwMDAiLCJQIjoiV2luMzIiLCJBTiI6Ik1haWwiLCJXVCI6Mn0%3D%7C0%7C%7C%7C&amp;sdata=ZOTo%2Bp3MLyyO5q8uGezsBk63RoWnDopoxbJvv6z7pSk%3D&amp;reserved=0" TargetMode="External"/><Relationship Id="rId3" Type="http://schemas.openxmlformats.org/officeDocument/2006/relationships/image" Target="../media/image55.png"/><Relationship Id="rId7" Type="http://schemas.openxmlformats.org/officeDocument/2006/relationships/hyperlink" Target="https://doi.org/10.1002/rse2.38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23687/8ec4ee78-9240-4bd0-9c97-d3a27829e209" TargetMode="External"/><Relationship Id="rId5" Type="http://schemas.openxmlformats.org/officeDocument/2006/relationships/image" Target="../media/image56.png"/><Relationship Id="rId4" Type="http://schemas.openxmlformats.org/officeDocument/2006/relationships/hyperlink" Target="https://open.canada.ca/data/en/dataset/8ec4ee78-9240-4bd0-9c97-d3a27829e20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4.emf"/><Relationship Id="rId4" Type="http://schemas.openxmlformats.org/officeDocument/2006/relationships/diagramData" Target="../diagrams/data1.xml"/><Relationship Id="rId9"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Danielle.Main@nrcan-rncan.gc.ca"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osdp-psdo.canada.ca/dp/en/search/metadata/NRCAN-FGP-1-8824392d-464e-413d-8bde-eaed61c79743" TargetMode="Externa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open.canada.ca/data/en/dataset/18e6a919-53fd-41ce-b4e2-44a9707c52dc" TargetMode="External"/><Relationship Id="rId4" Type="http://schemas.openxmlformats.org/officeDocument/2006/relationships/hyperlink" Target="https://cdnsciencepub.com/doi/10.1139/cjfr-2023-011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pendata.nfis.org/mapserver/nfis-change_eng.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hyperlink" Target="https://doi.org/10.1093/forestry/cpad065" TargetMode="External"/><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 y="0"/>
            <a:ext cx="12188951" cy="6857998"/>
          </a:xfrm>
          <a:prstGeom prst="rect">
            <a:avLst/>
          </a:prstGeom>
        </p:spPr>
      </p:pic>
      <p:pic>
        <p:nvPicPr>
          <p:cNvPr id="3" name="object 3"/>
          <p:cNvPicPr/>
          <p:nvPr/>
        </p:nvPicPr>
        <p:blipFill>
          <a:blip r:embed="rId3" cstate="print"/>
          <a:stretch>
            <a:fillRect/>
          </a:stretch>
        </p:blipFill>
        <p:spPr>
          <a:xfrm>
            <a:off x="0" y="4194047"/>
            <a:ext cx="9345168" cy="1382267"/>
          </a:xfrm>
          <a:prstGeom prst="rect">
            <a:avLst/>
          </a:prstGeom>
        </p:spPr>
      </p:pic>
      <p:sp>
        <p:nvSpPr>
          <p:cNvPr id="4" name="object 4"/>
          <p:cNvSpPr txBox="1"/>
          <p:nvPr/>
        </p:nvSpPr>
        <p:spPr>
          <a:xfrm>
            <a:off x="330200" y="4368749"/>
            <a:ext cx="8638540" cy="772160"/>
          </a:xfrm>
          <a:prstGeom prst="rect">
            <a:avLst/>
          </a:prstGeom>
        </p:spPr>
        <p:txBody>
          <a:bodyPr vert="horz" wrap="square" lIns="0" tIns="12065" rIns="0" bIns="0" rtlCol="0">
            <a:spAutoFit/>
          </a:bodyPr>
          <a:lstStyle/>
          <a:p>
            <a:pPr marL="12700">
              <a:lnSpc>
                <a:spcPct val="100000"/>
              </a:lnSpc>
              <a:spcBef>
                <a:spcPts val="95"/>
              </a:spcBef>
            </a:pPr>
            <a:r>
              <a:rPr sz="4900" b="1" dirty="0">
                <a:solidFill>
                  <a:srgbClr val="FFFFFF"/>
                </a:solidFill>
                <a:latin typeface="Times New Roman"/>
                <a:cs typeface="Times New Roman"/>
              </a:rPr>
              <a:t>Canadian</a:t>
            </a:r>
            <a:r>
              <a:rPr sz="4900" b="1" spc="-200" dirty="0">
                <a:solidFill>
                  <a:srgbClr val="FFFFFF"/>
                </a:solidFill>
                <a:latin typeface="Times New Roman"/>
                <a:cs typeface="Times New Roman"/>
              </a:rPr>
              <a:t> </a:t>
            </a:r>
            <a:r>
              <a:rPr sz="4900" b="1" dirty="0">
                <a:solidFill>
                  <a:srgbClr val="FFFFFF"/>
                </a:solidFill>
                <a:latin typeface="Times New Roman"/>
                <a:cs typeface="Times New Roman"/>
              </a:rPr>
              <a:t>Forest</a:t>
            </a:r>
            <a:r>
              <a:rPr sz="4900" b="1" spc="-195" dirty="0">
                <a:solidFill>
                  <a:srgbClr val="FFFFFF"/>
                </a:solidFill>
                <a:latin typeface="Times New Roman"/>
                <a:cs typeface="Times New Roman"/>
              </a:rPr>
              <a:t> </a:t>
            </a:r>
            <a:r>
              <a:rPr sz="4900" b="1" dirty="0">
                <a:solidFill>
                  <a:srgbClr val="FFFFFF"/>
                </a:solidFill>
                <a:latin typeface="Times New Roman"/>
                <a:cs typeface="Times New Roman"/>
              </a:rPr>
              <a:t>Service</a:t>
            </a:r>
            <a:r>
              <a:rPr sz="4900" b="1" spc="-185" dirty="0">
                <a:solidFill>
                  <a:srgbClr val="FFFFFF"/>
                </a:solidFill>
                <a:latin typeface="Times New Roman"/>
                <a:cs typeface="Times New Roman"/>
              </a:rPr>
              <a:t> </a:t>
            </a:r>
            <a:r>
              <a:rPr sz="4900" b="1" spc="-10" dirty="0">
                <a:solidFill>
                  <a:srgbClr val="FFFFFF"/>
                </a:solidFill>
                <a:latin typeface="Times New Roman"/>
                <a:cs typeface="Times New Roman"/>
              </a:rPr>
              <a:t>Update</a:t>
            </a:r>
            <a:endParaRPr sz="4900">
              <a:latin typeface="Times New Roman"/>
              <a:cs typeface="Times New Roman"/>
            </a:endParaRPr>
          </a:p>
        </p:txBody>
      </p:sp>
      <p:grpSp>
        <p:nvGrpSpPr>
          <p:cNvPr id="5" name="object 5"/>
          <p:cNvGrpSpPr/>
          <p:nvPr/>
        </p:nvGrpSpPr>
        <p:grpSpPr>
          <a:xfrm>
            <a:off x="268224" y="5239511"/>
            <a:ext cx="6648450" cy="976630"/>
            <a:chOff x="268224" y="5239511"/>
            <a:chExt cx="6648450" cy="976630"/>
          </a:xfrm>
        </p:grpSpPr>
        <p:pic>
          <p:nvPicPr>
            <p:cNvPr id="6" name="object 6"/>
            <p:cNvPicPr/>
            <p:nvPr/>
          </p:nvPicPr>
          <p:blipFill>
            <a:blip r:embed="rId4" cstate="print"/>
            <a:stretch>
              <a:fillRect/>
            </a:stretch>
          </p:blipFill>
          <p:spPr>
            <a:xfrm>
              <a:off x="268224" y="5239511"/>
              <a:ext cx="806957" cy="427481"/>
            </a:xfrm>
            <a:prstGeom prst="rect">
              <a:avLst/>
            </a:prstGeom>
          </p:spPr>
        </p:pic>
        <p:pic>
          <p:nvPicPr>
            <p:cNvPr id="7" name="object 7"/>
            <p:cNvPicPr/>
            <p:nvPr/>
          </p:nvPicPr>
          <p:blipFill>
            <a:blip r:embed="rId5" cstate="print"/>
            <a:stretch>
              <a:fillRect/>
            </a:stretch>
          </p:blipFill>
          <p:spPr>
            <a:xfrm>
              <a:off x="818388" y="5239511"/>
              <a:ext cx="869441" cy="427481"/>
            </a:xfrm>
            <a:prstGeom prst="rect">
              <a:avLst/>
            </a:prstGeom>
          </p:spPr>
        </p:pic>
        <p:pic>
          <p:nvPicPr>
            <p:cNvPr id="8" name="object 8"/>
            <p:cNvPicPr/>
            <p:nvPr/>
          </p:nvPicPr>
          <p:blipFill>
            <a:blip r:embed="rId6" cstate="print"/>
            <a:stretch>
              <a:fillRect/>
            </a:stretch>
          </p:blipFill>
          <p:spPr>
            <a:xfrm>
              <a:off x="1475232" y="5239511"/>
              <a:ext cx="944118" cy="427481"/>
            </a:xfrm>
            <a:prstGeom prst="rect">
              <a:avLst/>
            </a:prstGeom>
          </p:spPr>
        </p:pic>
        <p:pic>
          <p:nvPicPr>
            <p:cNvPr id="9" name="object 9"/>
            <p:cNvPicPr/>
            <p:nvPr/>
          </p:nvPicPr>
          <p:blipFill>
            <a:blip r:embed="rId7" cstate="print"/>
            <a:stretch>
              <a:fillRect/>
            </a:stretch>
          </p:blipFill>
          <p:spPr>
            <a:xfrm>
              <a:off x="268224" y="5605271"/>
              <a:ext cx="1614677" cy="427481"/>
            </a:xfrm>
            <a:prstGeom prst="rect">
              <a:avLst/>
            </a:prstGeom>
          </p:spPr>
        </p:pic>
        <p:pic>
          <p:nvPicPr>
            <p:cNvPr id="10" name="object 10"/>
            <p:cNvPicPr/>
            <p:nvPr/>
          </p:nvPicPr>
          <p:blipFill>
            <a:blip r:embed="rId8" cstate="print"/>
            <a:stretch>
              <a:fillRect/>
            </a:stretch>
          </p:blipFill>
          <p:spPr>
            <a:xfrm>
              <a:off x="1740407" y="5867399"/>
              <a:ext cx="3057906" cy="41986"/>
            </a:xfrm>
            <a:prstGeom prst="rect">
              <a:avLst/>
            </a:prstGeom>
          </p:spPr>
        </p:pic>
        <p:pic>
          <p:nvPicPr>
            <p:cNvPr id="11" name="object 11"/>
            <p:cNvPicPr/>
            <p:nvPr/>
          </p:nvPicPr>
          <p:blipFill>
            <a:blip r:embed="rId9" cstate="print"/>
            <a:stretch>
              <a:fillRect/>
            </a:stretch>
          </p:blipFill>
          <p:spPr>
            <a:xfrm>
              <a:off x="1626107" y="5605271"/>
              <a:ext cx="2237994" cy="427481"/>
            </a:xfrm>
            <a:prstGeom prst="rect">
              <a:avLst/>
            </a:prstGeom>
          </p:spPr>
        </p:pic>
        <p:pic>
          <p:nvPicPr>
            <p:cNvPr id="12" name="object 12"/>
            <p:cNvPicPr/>
            <p:nvPr/>
          </p:nvPicPr>
          <p:blipFill>
            <a:blip r:embed="rId10" cstate="print"/>
            <a:stretch>
              <a:fillRect/>
            </a:stretch>
          </p:blipFill>
          <p:spPr>
            <a:xfrm>
              <a:off x="3607308" y="5605271"/>
              <a:ext cx="319265" cy="427481"/>
            </a:xfrm>
            <a:prstGeom prst="rect">
              <a:avLst/>
            </a:prstGeom>
          </p:spPr>
        </p:pic>
        <p:pic>
          <p:nvPicPr>
            <p:cNvPr id="13" name="object 13"/>
            <p:cNvPicPr/>
            <p:nvPr/>
          </p:nvPicPr>
          <p:blipFill>
            <a:blip r:embed="rId11" cstate="print"/>
            <a:stretch>
              <a:fillRect/>
            </a:stretch>
          </p:blipFill>
          <p:spPr>
            <a:xfrm>
              <a:off x="3669791" y="5605271"/>
              <a:ext cx="1242822" cy="427481"/>
            </a:xfrm>
            <a:prstGeom prst="rect">
              <a:avLst/>
            </a:prstGeom>
          </p:spPr>
        </p:pic>
        <p:pic>
          <p:nvPicPr>
            <p:cNvPr id="14" name="object 14"/>
            <p:cNvPicPr/>
            <p:nvPr/>
          </p:nvPicPr>
          <p:blipFill>
            <a:blip r:embed="rId12" cstate="print"/>
            <a:stretch>
              <a:fillRect/>
            </a:stretch>
          </p:blipFill>
          <p:spPr>
            <a:xfrm>
              <a:off x="268224" y="5788151"/>
              <a:ext cx="6648450" cy="427481"/>
            </a:xfrm>
            <a:prstGeom prst="rect">
              <a:avLst/>
            </a:prstGeom>
          </p:spPr>
        </p:pic>
      </p:grpSp>
      <p:sp>
        <p:nvSpPr>
          <p:cNvPr id="15" name="object 15"/>
          <p:cNvSpPr txBox="1"/>
          <p:nvPr/>
        </p:nvSpPr>
        <p:spPr>
          <a:xfrm>
            <a:off x="375920" y="5286247"/>
            <a:ext cx="6409690" cy="80264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Arial"/>
                <a:cs typeface="Arial"/>
              </a:rPr>
              <a:t>NASA</a:t>
            </a:r>
            <a:r>
              <a:rPr sz="1500" spc="-160" dirty="0">
                <a:solidFill>
                  <a:srgbClr val="FFFFFF"/>
                </a:solidFill>
                <a:latin typeface="Arial"/>
                <a:cs typeface="Arial"/>
              </a:rPr>
              <a:t> </a:t>
            </a:r>
            <a:r>
              <a:rPr sz="1500" dirty="0" err="1">
                <a:solidFill>
                  <a:srgbClr val="FFFFFF"/>
                </a:solidFill>
                <a:latin typeface="Arial"/>
                <a:cs typeface="Arial"/>
              </a:rPr>
              <a:t>ABoVE</a:t>
            </a:r>
            <a:r>
              <a:rPr sz="1500" spc="-85" dirty="0">
                <a:solidFill>
                  <a:srgbClr val="FFFFFF"/>
                </a:solidFill>
                <a:latin typeface="Arial"/>
                <a:cs typeface="Arial"/>
              </a:rPr>
              <a:t> </a:t>
            </a:r>
            <a:r>
              <a:rPr sz="1500" spc="-10" dirty="0">
                <a:solidFill>
                  <a:srgbClr val="FFFFFF"/>
                </a:solidFill>
                <a:latin typeface="Arial"/>
                <a:cs typeface="Arial"/>
              </a:rPr>
              <a:t>ASTM</a:t>
            </a:r>
            <a:r>
              <a:rPr lang="en-CA" sz="1500" spc="-10" dirty="0">
                <a:solidFill>
                  <a:srgbClr val="FFFFFF"/>
                </a:solidFill>
                <a:latin typeface="Arial"/>
                <a:cs typeface="Arial"/>
              </a:rPr>
              <a:t>10, Boulder CO, May 22 2024</a:t>
            </a:r>
            <a:endParaRPr sz="1500" dirty="0">
              <a:latin typeface="Arial"/>
              <a:cs typeface="Arial"/>
            </a:endParaRPr>
          </a:p>
          <a:p>
            <a:pPr marL="12700">
              <a:lnSpc>
                <a:spcPts val="1620"/>
              </a:lnSpc>
              <a:spcBef>
                <a:spcPts val="1080"/>
              </a:spcBef>
            </a:pPr>
            <a:r>
              <a:rPr lang="en-CA" sz="1500" dirty="0">
                <a:solidFill>
                  <a:srgbClr val="FFFFFF"/>
                </a:solidFill>
                <a:latin typeface="Arial"/>
                <a:cs typeface="Arial"/>
              </a:rPr>
              <a:t>Guillermo Castilla</a:t>
            </a:r>
            <a:endParaRPr lang="en-US" sz="1500" dirty="0">
              <a:latin typeface="Arial"/>
              <a:cs typeface="Arial"/>
            </a:endParaRPr>
          </a:p>
          <a:p>
            <a:pPr marL="12700">
              <a:lnSpc>
                <a:spcPts val="1620"/>
              </a:lnSpc>
            </a:pPr>
            <a:r>
              <a:rPr lang="en-US" sz="1500" spc="-10" dirty="0">
                <a:solidFill>
                  <a:srgbClr val="FFFFFF"/>
                </a:solidFill>
                <a:latin typeface="Arial"/>
                <a:cs typeface="Arial"/>
              </a:rPr>
              <a:t>Remote Sensing research scientist</a:t>
            </a:r>
            <a:r>
              <a:rPr lang="en-US" sz="1500" dirty="0">
                <a:solidFill>
                  <a:srgbClr val="FFFFFF"/>
                </a:solidFill>
                <a:latin typeface="Arial"/>
                <a:cs typeface="Arial"/>
              </a:rPr>
              <a:t>,</a:t>
            </a:r>
            <a:r>
              <a:rPr lang="en-US" sz="1500" spc="-40" dirty="0">
                <a:solidFill>
                  <a:srgbClr val="FFFFFF"/>
                </a:solidFill>
                <a:latin typeface="Arial"/>
                <a:cs typeface="Arial"/>
              </a:rPr>
              <a:t> </a:t>
            </a:r>
            <a:r>
              <a:rPr lang="en-US" sz="1500" dirty="0">
                <a:solidFill>
                  <a:srgbClr val="FFFFFF"/>
                </a:solidFill>
                <a:latin typeface="Arial"/>
                <a:cs typeface="Arial"/>
              </a:rPr>
              <a:t>Northern</a:t>
            </a:r>
            <a:r>
              <a:rPr lang="en-US" sz="1500" spc="-25" dirty="0">
                <a:solidFill>
                  <a:srgbClr val="FFFFFF"/>
                </a:solidFill>
                <a:latin typeface="Arial"/>
                <a:cs typeface="Arial"/>
              </a:rPr>
              <a:t> </a:t>
            </a:r>
            <a:r>
              <a:rPr lang="en-US" sz="1500" dirty="0">
                <a:solidFill>
                  <a:srgbClr val="FFFFFF"/>
                </a:solidFill>
                <a:latin typeface="Arial"/>
                <a:cs typeface="Arial"/>
              </a:rPr>
              <a:t>Forestry</a:t>
            </a:r>
            <a:r>
              <a:rPr lang="en-US" sz="1500" spc="-50" dirty="0">
                <a:solidFill>
                  <a:srgbClr val="FFFFFF"/>
                </a:solidFill>
                <a:latin typeface="Arial"/>
                <a:cs typeface="Arial"/>
              </a:rPr>
              <a:t> </a:t>
            </a:r>
            <a:r>
              <a:rPr lang="en-US" sz="1500" dirty="0">
                <a:solidFill>
                  <a:srgbClr val="FFFFFF"/>
                </a:solidFill>
                <a:latin typeface="Arial"/>
                <a:cs typeface="Arial"/>
              </a:rPr>
              <a:t>Centre,</a:t>
            </a:r>
            <a:r>
              <a:rPr lang="en-US" sz="1500" spc="-30" dirty="0">
                <a:solidFill>
                  <a:srgbClr val="FFFFFF"/>
                </a:solidFill>
                <a:latin typeface="Arial"/>
                <a:cs typeface="Arial"/>
              </a:rPr>
              <a:t> </a:t>
            </a:r>
            <a:r>
              <a:rPr lang="en-US" sz="1500" spc="-10" dirty="0">
                <a:solidFill>
                  <a:srgbClr val="FFFFFF"/>
                </a:solidFill>
                <a:latin typeface="Arial"/>
                <a:cs typeface="Arial"/>
              </a:rPr>
              <a:t>Edmonton</a:t>
            </a:r>
            <a:endParaRPr lang="en-US" sz="15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a:ext>
            </a:extLst>
          </a:blip>
          <a:srcRect l="-571"/>
          <a:stretch/>
        </p:blipFill>
        <p:spPr>
          <a:xfrm>
            <a:off x="-127000" y="0"/>
            <a:ext cx="12300349" cy="6845300"/>
          </a:xfrm>
          <a:prstGeom prst="rect">
            <a:avLst/>
          </a:prstGeom>
        </p:spPr>
      </p:pic>
      <p:sp>
        <p:nvSpPr>
          <p:cNvPr id="3" name="Titre 1">
            <a:extLst>
              <a:ext uri="{FF2B5EF4-FFF2-40B4-BE49-F238E27FC236}">
                <a16:creationId xmlns:a16="http://schemas.microsoft.com/office/drawing/2014/main" id="{53F30EF0-3E30-0E73-DA18-540912EFF9AD}"/>
              </a:ext>
            </a:extLst>
          </p:cNvPr>
          <p:cNvSpPr txBox="1">
            <a:spLocks/>
          </p:cNvSpPr>
          <p:nvPr/>
        </p:nvSpPr>
        <p:spPr>
          <a:xfrm>
            <a:off x="215964" y="260908"/>
            <a:ext cx="4051236" cy="747185"/>
          </a:xfrm>
          <a:prstGeom prst="rect">
            <a:avLst/>
          </a:prstGeom>
          <a:solidFill>
            <a:schemeClr val="tx1">
              <a:lumMod val="95000"/>
              <a:lumOff val="5000"/>
              <a:alpha val="67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a:solidFill>
                  <a:schemeClr val="bg1"/>
                </a:solidFill>
              </a:rPr>
              <a:t>Forest Fuel map products</a:t>
            </a:r>
          </a:p>
        </p:txBody>
      </p:sp>
      <p:sp>
        <p:nvSpPr>
          <p:cNvPr id="8" name="Rectangle 7">
            <a:extLst>
              <a:ext uri="{FF2B5EF4-FFF2-40B4-BE49-F238E27FC236}">
                <a16:creationId xmlns:a16="http://schemas.microsoft.com/office/drawing/2014/main" id="{7449B416-A665-1C75-1F62-55226EE5FEE5}"/>
              </a:ext>
            </a:extLst>
          </p:cNvPr>
          <p:cNvSpPr/>
          <p:nvPr/>
        </p:nvSpPr>
        <p:spPr>
          <a:xfrm>
            <a:off x="4747868" y="233662"/>
            <a:ext cx="2442949" cy="9792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000" b="1" dirty="0"/>
              <a:t>NFI</a:t>
            </a:r>
          </a:p>
        </p:txBody>
      </p:sp>
      <p:sp>
        <p:nvSpPr>
          <p:cNvPr id="9" name="Rectangle 8">
            <a:extLst>
              <a:ext uri="{FF2B5EF4-FFF2-40B4-BE49-F238E27FC236}">
                <a16:creationId xmlns:a16="http://schemas.microsoft.com/office/drawing/2014/main" id="{31C3E2C6-F5B9-C348-5966-8BE4FBC321BA}"/>
              </a:ext>
            </a:extLst>
          </p:cNvPr>
          <p:cNvSpPr/>
          <p:nvPr/>
        </p:nvSpPr>
        <p:spPr>
          <a:xfrm>
            <a:off x="4766785" y="1792874"/>
            <a:ext cx="2442949" cy="1446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000" b="1" dirty="0"/>
              <a:t>Northern Forests fuel Mapping (</a:t>
            </a:r>
            <a:r>
              <a:rPr lang="en-CA" sz="2000" b="1" dirty="0" err="1"/>
              <a:t>NorthForM</a:t>
            </a:r>
            <a:r>
              <a:rPr lang="en-CA" sz="2000" b="1" dirty="0"/>
              <a:t>)</a:t>
            </a:r>
          </a:p>
        </p:txBody>
      </p:sp>
      <p:cxnSp>
        <p:nvCxnSpPr>
          <p:cNvPr id="12" name="Connecteur : en angle 11">
            <a:extLst>
              <a:ext uri="{FF2B5EF4-FFF2-40B4-BE49-F238E27FC236}">
                <a16:creationId xmlns:a16="http://schemas.microsoft.com/office/drawing/2014/main" id="{34C3C3A2-0430-C946-16DA-FDC6E36ADB5B}"/>
              </a:ext>
            </a:extLst>
          </p:cNvPr>
          <p:cNvCxnSpPr>
            <a:cxnSpLocks/>
            <a:stCxn id="8" idx="2"/>
            <a:endCxn id="9" idx="0"/>
          </p:cNvCxnSpPr>
          <p:nvPr/>
        </p:nvCxnSpPr>
        <p:spPr>
          <a:xfrm rot="16200000" flipH="1">
            <a:off x="5688816" y="1493429"/>
            <a:ext cx="579971" cy="18917"/>
          </a:xfrm>
          <a:prstGeom prst="bentConnector3">
            <a:avLst>
              <a:gd name="adj1" fmla="val 50000"/>
            </a:avLst>
          </a:prstGeom>
          <a:ln w="57150">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D62D1BF4-E5DA-046F-F182-4BAD40B1F95F}"/>
              </a:ext>
            </a:extLst>
          </p:cNvPr>
          <p:cNvSpPr/>
          <p:nvPr/>
        </p:nvSpPr>
        <p:spPr>
          <a:xfrm>
            <a:off x="955344" y="2342061"/>
            <a:ext cx="2699606" cy="10562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000" b="1" dirty="0"/>
              <a:t>Current CFFDRS FBP Fuels</a:t>
            </a:r>
          </a:p>
          <a:p>
            <a:pPr algn="ctr"/>
            <a:r>
              <a:rPr lang="en-CA" sz="2000" b="1" dirty="0"/>
              <a:t>(1 layer, 16 fuel types)</a:t>
            </a:r>
          </a:p>
        </p:txBody>
      </p:sp>
      <p:cxnSp>
        <p:nvCxnSpPr>
          <p:cNvPr id="20" name="Connecteur : en angle 19">
            <a:extLst>
              <a:ext uri="{FF2B5EF4-FFF2-40B4-BE49-F238E27FC236}">
                <a16:creationId xmlns:a16="http://schemas.microsoft.com/office/drawing/2014/main" id="{45A89FE7-14E0-0036-3A3C-FA6402AF08F3}"/>
              </a:ext>
            </a:extLst>
          </p:cNvPr>
          <p:cNvCxnSpPr>
            <a:cxnSpLocks/>
            <a:stCxn id="9" idx="1"/>
            <a:endCxn id="19" idx="3"/>
          </p:cNvCxnSpPr>
          <p:nvPr/>
        </p:nvCxnSpPr>
        <p:spPr>
          <a:xfrm rot="10800000" flipV="1">
            <a:off x="3654951" y="2516204"/>
            <a:ext cx="1111835" cy="353967"/>
          </a:xfrm>
          <a:prstGeom prst="bentConnector3">
            <a:avLst>
              <a:gd name="adj1" fmla="val 50000"/>
            </a:avLst>
          </a:prstGeom>
          <a:ln w="57150">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A8953576-0D51-9019-231E-09E1A9034100}"/>
              </a:ext>
            </a:extLst>
          </p:cNvPr>
          <p:cNvSpPr/>
          <p:nvPr/>
        </p:nvSpPr>
        <p:spPr>
          <a:xfrm>
            <a:off x="8321569" y="2338780"/>
            <a:ext cx="3169845" cy="10562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000" b="1" dirty="0"/>
              <a:t>Next-Gen CFFDRS FBP Fuels </a:t>
            </a:r>
          </a:p>
          <a:p>
            <a:pPr algn="ctr"/>
            <a:r>
              <a:rPr lang="en-CA" sz="2000" b="1" dirty="0"/>
              <a:t>(~16 fuel attributes layers)</a:t>
            </a:r>
          </a:p>
        </p:txBody>
      </p:sp>
      <p:cxnSp>
        <p:nvCxnSpPr>
          <p:cNvPr id="25" name="Connecteur : en angle 24">
            <a:extLst>
              <a:ext uri="{FF2B5EF4-FFF2-40B4-BE49-F238E27FC236}">
                <a16:creationId xmlns:a16="http://schemas.microsoft.com/office/drawing/2014/main" id="{B2BAE7A3-A570-D2D4-30EB-B2D71FD71DF7}"/>
              </a:ext>
            </a:extLst>
          </p:cNvPr>
          <p:cNvCxnSpPr>
            <a:cxnSpLocks/>
            <a:stCxn id="9" idx="3"/>
            <a:endCxn id="24" idx="1"/>
          </p:cNvCxnSpPr>
          <p:nvPr/>
        </p:nvCxnSpPr>
        <p:spPr>
          <a:xfrm>
            <a:off x="7209734" y="2516205"/>
            <a:ext cx="1111835" cy="350686"/>
          </a:xfrm>
          <a:prstGeom prst="bentConnector3">
            <a:avLst>
              <a:gd name="adj1" fmla="val 50000"/>
            </a:avLst>
          </a:prstGeom>
          <a:ln w="57150">
            <a:tailEnd type="triangle"/>
          </a:ln>
        </p:spPr>
        <p:style>
          <a:lnRef idx="1">
            <a:schemeClr val="dk1"/>
          </a:lnRef>
          <a:fillRef idx="0">
            <a:schemeClr val="dk1"/>
          </a:fillRef>
          <a:effectRef idx="0">
            <a:schemeClr val="dk1"/>
          </a:effectRef>
          <a:fontRef idx="minor">
            <a:schemeClr val="tx1"/>
          </a:fontRef>
        </p:style>
      </p:cxnSp>
      <p:pic>
        <p:nvPicPr>
          <p:cNvPr id="31" name="Image 30">
            <a:extLst>
              <a:ext uri="{FF2B5EF4-FFF2-40B4-BE49-F238E27FC236}">
                <a16:creationId xmlns:a16="http://schemas.microsoft.com/office/drawing/2014/main" id="{000C3887-A58B-6045-97B1-6AB8F0D7B7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6579" y="3466177"/>
            <a:ext cx="4732929" cy="3260797"/>
          </a:xfrm>
          <a:prstGeom prst="rect">
            <a:avLst/>
          </a:prstGeom>
        </p:spPr>
      </p:pic>
      <p:pic>
        <p:nvPicPr>
          <p:cNvPr id="5" name="Picture 4">
            <a:extLst>
              <a:ext uri="{FF2B5EF4-FFF2-40B4-BE49-F238E27FC236}">
                <a16:creationId xmlns:a16="http://schemas.microsoft.com/office/drawing/2014/main" id="{C530DB65-F77C-6AF5-B2B4-00D395D52546}"/>
              </a:ext>
            </a:extLst>
          </p:cNvPr>
          <p:cNvPicPr>
            <a:picLocks noChangeAspect="1"/>
          </p:cNvPicPr>
          <p:nvPr/>
        </p:nvPicPr>
        <p:blipFill>
          <a:blip r:embed="rId5"/>
          <a:stretch>
            <a:fillRect/>
          </a:stretch>
        </p:blipFill>
        <p:spPr>
          <a:xfrm>
            <a:off x="381000" y="3454940"/>
            <a:ext cx="4009623" cy="3333703"/>
          </a:xfrm>
          <a:prstGeom prst="rect">
            <a:avLst/>
          </a:prstGeom>
        </p:spPr>
      </p:pic>
    </p:spTree>
    <p:extLst>
      <p:ext uri="{BB962C8B-B14F-4D97-AF65-F5344CB8AC3E}">
        <p14:creationId xmlns:p14="http://schemas.microsoft.com/office/powerpoint/2010/main" val="390014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EE06ED-D41B-2C7C-F20F-A12160938D02}"/>
              </a:ext>
            </a:extLst>
          </p:cNvPr>
          <p:cNvPicPr>
            <a:picLocks noChangeAspect="1"/>
          </p:cNvPicPr>
          <p:nvPr/>
        </p:nvPicPr>
        <p:blipFill>
          <a:blip r:embed="rId3"/>
          <a:stretch>
            <a:fillRect/>
          </a:stretch>
        </p:blipFill>
        <p:spPr>
          <a:xfrm>
            <a:off x="3257104" y="0"/>
            <a:ext cx="8971767" cy="6858000"/>
          </a:xfrm>
          <a:prstGeom prst="rect">
            <a:avLst/>
          </a:prstGeom>
        </p:spPr>
      </p:pic>
      <p:pic>
        <p:nvPicPr>
          <p:cNvPr id="8" name="Picture 7">
            <a:extLst>
              <a:ext uri="{FF2B5EF4-FFF2-40B4-BE49-F238E27FC236}">
                <a16:creationId xmlns:a16="http://schemas.microsoft.com/office/drawing/2014/main" id="{D4918418-8654-853E-357D-035494AA0782}"/>
              </a:ext>
            </a:extLst>
          </p:cNvPr>
          <p:cNvPicPr>
            <a:picLocks noChangeAspect="1"/>
          </p:cNvPicPr>
          <p:nvPr/>
        </p:nvPicPr>
        <p:blipFill>
          <a:blip r:embed="rId4"/>
          <a:stretch>
            <a:fillRect/>
          </a:stretch>
        </p:blipFill>
        <p:spPr>
          <a:xfrm>
            <a:off x="0" y="2895600"/>
            <a:ext cx="3257104" cy="3026839"/>
          </a:xfrm>
          <a:prstGeom prst="rect">
            <a:avLst/>
          </a:prstGeom>
        </p:spPr>
      </p:pic>
      <p:pic>
        <p:nvPicPr>
          <p:cNvPr id="11" name="Picture 10">
            <a:extLst>
              <a:ext uri="{FF2B5EF4-FFF2-40B4-BE49-F238E27FC236}">
                <a16:creationId xmlns:a16="http://schemas.microsoft.com/office/drawing/2014/main" id="{9879E63E-F57C-25B3-ECE1-E14BAD4EB57A}"/>
              </a:ext>
            </a:extLst>
          </p:cNvPr>
          <p:cNvPicPr>
            <a:picLocks noChangeAspect="1"/>
          </p:cNvPicPr>
          <p:nvPr/>
        </p:nvPicPr>
        <p:blipFill>
          <a:blip r:embed="rId5"/>
          <a:stretch>
            <a:fillRect/>
          </a:stretch>
        </p:blipFill>
        <p:spPr>
          <a:xfrm>
            <a:off x="0" y="0"/>
            <a:ext cx="3161158" cy="2667000"/>
          </a:xfrm>
          <a:prstGeom prst="rect">
            <a:avLst/>
          </a:prstGeom>
        </p:spPr>
      </p:pic>
    </p:spTree>
    <p:extLst>
      <p:ext uri="{BB962C8B-B14F-4D97-AF65-F5344CB8AC3E}">
        <p14:creationId xmlns:p14="http://schemas.microsoft.com/office/powerpoint/2010/main" val="437991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0628-C0DA-E9CA-EAA0-6844DE82F18F}"/>
              </a:ext>
            </a:extLst>
          </p:cNvPr>
          <p:cNvSpPr>
            <a:spLocks noGrp="1"/>
          </p:cNvSpPr>
          <p:nvPr>
            <p:ph type="title"/>
          </p:nvPr>
        </p:nvSpPr>
        <p:spPr/>
        <p:txBody>
          <a:bodyPr/>
          <a:lstStyle/>
          <a:p>
            <a:r>
              <a:rPr lang="en-US" dirty="0"/>
              <a:t>The 2023 Wildfire Season </a:t>
            </a:r>
          </a:p>
        </p:txBody>
      </p:sp>
      <p:sp>
        <p:nvSpPr>
          <p:cNvPr id="4" name="TextBox 3">
            <a:extLst>
              <a:ext uri="{FF2B5EF4-FFF2-40B4-BE49-F238E27FC236}">
                <a16:creationId xmlns:a16="http://schemas.microsoft.com/office/drawing/2014/main" id="{3E844DA7-7F6E-AD65-7CF0-AD2F7DBAD79F}"/>
              </a:ext>
            </a:extLst>
          </p:cNvPr>
          <p:cNvSpPr txBox="1"/>
          <p:nvPr/>
        </p:nvSpPr>
        <p:spPr>
          <a:xfrm>
            <a:off x="221488" y="5623515"/>
            <a:ext cx="8392160" cy="1015663"/>
          </a:xfrm>
          <a:prstGeom prst="rect">
            <a:avLst/>
          </a:prstGeom>
          <a:noFill/>
        </p:spPr>
        <p:txBody>
          <a:bodyPr wrap="square">
            <a:spAutoFit/>
          </a:bodyPr>
          <a:lstStyle/>
          <a:p>
            <a:r>
              <a:rPr lang="en-US" sz="2000" b="1" dirty="0"/>
              <a:t>Details in preprint:</a:t>
            </a:r>
            <a:r>
              <a:rPr lang="en-US" sz="2000" dirty="0"/>
              <a:t> </a:t>
            </a:r>
            <a:r>
              <a:rPr lang="en-US" sz="2000" dirty="0">
                <a:hlinkClick r:id="rId3"/>
              </a:rPr>
              <a:t>https://essopenarchive.org/doi/full/10.22541/essoar.170914412.27504349/v1</a:t>
            </a:r>
            <a:endParaRPr lang="en-US" sz="2000" dirty="0"/>
          </a:p>
          <a:p>
            <a:endParaRPr lang="en-US" sz="2000" dirty="0"/>
          </a:p>
        </p:txBody>
      </p:sp>
      <p:pic>
        <p:nvPicPr>
          <p:cNvPr id="6" name="Picture 5">
            <a:extLst>
              <a:ext uri="{FF2B5EF4-FFF2-40B4-BE49-F238E27FC236}">
                <a16:creationId xmlns:a16="http://schemas.microsoft.com/office/drawing/2014/main" id="{9CBDA836-EFAF-A88C-ECB2-A666FD3837C5}"/>
              </a:ext>
            </a:extLst>
          </p:cNvPr>
          <p:cNvPicPr>
            <a:picLocks noChangeAspect="1"/>
          </p:cNvPicPr>
          <p:nvPr/>
        </p:nvPicPr>
        <p:blipFill>
          <a:blip r:embed="rId4"/>
          <a:stretch>
            <a:fillRect/>
          </a:stretch>
        </p:blipFill>
        <p:spPr>
          <a:xfrm>
            <a:off x="390144" y="1360372"/>
            <a:ext cx="6689982" cy="3967531"/>
          </a:xfrm>
          <a:prstGeom prst="rect">
            <a:avLst/>
          </a:prstGeom>
        </p:spPr>
      </p:pic>
      <p:sp>
        <p:nvSpPr>
          <p:cNvPr id="8" name="TextBox 7">
            <a:extLst>
              <a:ext uri="{FF2B5EF4-FFF2-40B4-BE49-F238E27FC236}">
                <a16:creationId xmlns:a16="http://schemas.microsoft.com/office/drawing/2014/main" id="{A674B01A-DB27-6A6D-44C2-37924CAC6DC3}"/>
              </a:ext>
            </a:extLst>
          </p:cNvPr>
          <p:cNvSpPr txBox="1"/>
          <p:nvPr/>
        </p:nvSpPr>
        <p:spPr>
          <a:xfrm>
            <a:off x="7516368" y="788491"/>
            <a:ext cx="414528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15 </a:t>
            </a:r>
            <a:r>
              <a:rPr lang="en-US" dirty="0" err="1"/>
              <a:t>Mha</a:t>
            </a:r>
            <a:r>
              <a:rPr lang="en-US" dirty="0"/>
              <a:t> burned, more than doubling previous record (in satellite era)</a:t>
            </a:r>
          </a:p>
          <a:p>
            <a:pPr marL="285750" indent="-285750">
              <a:buFont typeface="Arial" panose="020B0604020202020204" pitchFamily="34" charset="0"/>
              <a:buChar char="•"/>
            </a:pPr>
            <a:r>
              <a:rPr lang="en-US" dirty="0"/>
              <a:t>232,000 people evacuated</a:t>
            </a:r>
          </a:p>
          <a:p>
            <a:pPr marL="285750" indent="-285750">
              <a:buFont typeface="Arial" panose="020B0604020202020204" pitchFamily="34" charset="0"/>
              <a:buChar char="•"/>
            </a:pPr>
            <a:r>
              <a:rPr lang="en-US" dirty="0"/>
              <a:t>Widespread smoke impacts with ~1400 air quality alerts in June alone</a:t>
            </a:r>
          </a:p>
          <a:p>
            <a:pPr marL="285750" indent="-285750">
              <a:buFont typeface="Arial" panose="020B0604020202020204" pitchFamily="34" charset="0"/>
              <a:buChar char="•"/>
            </a:pPr>
            <a:r>
              <a:rPr lang="en-US" dirty="0"/>
              <a:t>Fire management strained, at maximum natural preparedness level for 120 days continuously</a:t>
            </a:r>
          </a:p>
          <a:p>
            <a:pPr marL="285750" indent="-285750">
              <a:buFont typeface="Arial" panose="020B0604020202020204" pitchFamily="34" charset="0"/>
              <a:buChar char="•"/>
            </a:pPr>
            <a:r>
              <a:rPr lang="en-US" dirty="0"/>
              <a:t>2023 May-Oct temperatures 2.2C above normal</a:t>
            </a:r>
          </a:p>
          <a:p>
            <a:pPr marL="285750" indent="-285750">
              <a:buFont typeface="Arial" panose="020B0604020202020204" pitchFamily="34" charset="0"/>
              <a:buChar char="•"/>
            </a:pPr>
            <a:r>
              <a:rPr lang="en-US" dirty="0"/>
              <a:t>Drivers of large area burned: early snowmelt across country, early season drought, extreme fire weather.</a:t>
            </a:r>
          </a:p>
          <a:p>
            <a:pPr marL="285750" indent="-285750">
              <a:buFont typeface="Arial" panose="020B0604020202020204" pitchFamily="34" charset="0"/>
              <a:buChar char="•"/>
            </a:pPr>
            <a:r>
              <a:rPr lang="en-US" dirty="0" err="1"/>
              <a:t>Signficant</a:t>
            </a:r>
            <a:r>
              <a:rPr lang="en-US" dirty="0"/>
              <a:t> short-interval reburn (10 times historical norm)</a:t>
            </a:r>
          </a:p>
          <a:p>
            <a:pPr marL="285750" indent="-285750">
              <a:buFont typeface="Arial" panose="020B0604020202020204" pitchFamily="34" charset="0"/>
              <a:buChar char="•"/>
            </a:pPr>
            <a:r>
              <a:rPr lang="en-US" dirty="0"/>
              <a:t>20 largest fires responsible for half area burned</a:t>
            </a:r>
          </a:p>
        </p:txBody>
      </p:sp>
    </p:spTree>
    <p:extLst>
      <p:ext uri="{BB962C8B-B14F-4D97-AF65-F5344CB8AC3E}">
        <p14:creationId xmlns:p14="http://schemas.microsoft.com/office/powerpoint/2010/main" val="267732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3C14-56A9-18E2-DD34-D540B3C85523}"/>
              </a:ext>
            </a:extLst>
          </p:cNvPr>
          <p:cNvSpPr>
            <a:spLocks noGrp="1"/>
          </p:cNvSpPr>
          <p:nvPr>
            <p:ph type="title"/>
          </p:nvPr>
        </p:nvSpPr>
        <p:spPr>
          <a:xfrm>
            <a:off x="3030557" y="365126"/>
            <a:ext cx="8170843" cy="846730"/>
          </a:xfrm>
        </p:spPr>
        <p:txBody>
          <a:bodyPr/>
          <a:lstStyle/>
          <a:p>
            <a:r>
              <a:rPr lang="en-US" dirty="0"/>
              <a:t>The border fire complex</a:t>
            </a:r>
          </a:p>
        </p:txBody>
      </p:sp>
      <p:pic>
        <p:nvPicPr>
          <p:cNvPr id="4" name="Fire spread 25 s">
            <a:hlinkClick r:id="" action="ppaction://media"/>
            <a:extLst>
              <a:ext uri="{FF2B5EF4-FFF2-40B4-BE49-F238E27FC236}">
                <a16:creationId xmlns:a16="http://schemas.microsoft.com/office/drawing/2014/main" id="{41215B7E-DB90-416F-3368-D0B6EDA2F3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8909" y="1211856"/>
            <a:ext cx="8934182" cy="5025477"/>
          </a:xfrm>
          <a:prstGeom prst="rect">
            <a:avLst/>
          </a:prstGeom>
        </p:spPr>
      </p:pic>
    </p:spTree>
    <p:extLst>
      <p:ext uri="{BB962C8B-B14F-4D97-AF65-F5344CB8AC3E}">
        <p14:creationId xmlns:p14="http://schemas.microsoft.com/office/powerpoint/2010/main" val="41083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17FCE-B5F7-94E4-AD05-6F30973CE8BA}"/>
              </a:ext>
            </a:extLst>
          </p:cNvPr>
          <p:cNvSpPr>
            <a:spLocks noGrp="1"/>
          </p:cNvSpPr>
          <p:nvPr>
            <p:ph type="sldNum" sz="quarter" idx="12"/>
          </p:nvPr>
        </p:nvSpPr>
        <p:spPr>
          <a:xfrm>
            <a:off x="11741727" y="0"/>
            <a:ext cx="447224" cy="457199"/>
          </a:xfrm>
          <a:prstGeom prst="rect">
            <a:avLst/>
          </a:prstGeom>
        </p:spPr>
        <p:txBody>
          <a:bodyPr vert="horz" lIns="91440" tIns="45720" rIns="91440" bIns="45720" rtlCol="0" anchor="ctr" anchorCtr="1"/>
          <a:lstStyle>
            <a:defPPr>
              <a:defRPr lang="en-US"/>
            </a:defPPr>
            <a:lvl1pPr marL="0" algn="r" defTabSz="914400" rtl="0" eaLnBrk="1" latinLnBrk="0" hangingPunct="1">
              <a:defRPr sz="1400" b="1"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0513D4-7261-F848-8FAE-CF02B39A77BD}" type="slidenum">
              <a:rPr lang="en-US" smtClean="0"/>
              <a:pPr/>
              <a:t>14</a:t>
            </a:fld>
            <a:endParaRPr lang="en-US"/>
          </a:p>
        </p:txBody>
      </p:sp>
      <p:pic>
        <p:nvPicPr>
          <p:cNvPr id="1026" name="Picture 2">
            <a:extLst>
              <a:ext uri="{FF2B5EF4-FFF2-40B4-BE49-F238E27FC236}">
                <a16:creationId xmlns:a16="http://schemas.microsoft.com/office/drawing/2014/main" id="{D2ABEB43-ABA5-47F3-1BA2-937BA504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71" y="1256220"/>
            <a:ext cx="7620000" cy="4552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F56580F-DDF3-10A3-99C4-E9EF1F944433}"/>
              </a:ext>
            </a:extLst>
          </p:cNvPr>
          <p:cNvSpPr txBox="1">
            <a:spLocks/>
          </p:cNvSpPr>
          <p:nvPr/>
        </p:nvSpPr>
        <p:spPr bwMode="auto">
          <a:xfrm>
            <a:off x="517242" y="240905"/>
            <a:ext cx="719825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rgbClr val="38592B"/>
                </a:solidFill>
                <a:latin typeface="+mj-lt"/>
                <a:ea typeface="MS PGothic" pitchFamily="34" charset="-128"/>
                <a:cs typeface="ＭＳ Ｐゴシック" charset="0"/>
              </a:defRPr>
            </a:lvl1pPr>
            <a:lvl2pPr algn="l" rtl="0" eaLnBrk="0" fontAlgn="base" hangingPunct="0">
              <a:spcBef>
                <a:spcPct val="0"/>
              </a:spcBef>
              <a:spcAft>
                <a:spcPct val="0"/>
              </a:spcAft>
              <a:defRPr sz="3600" b="1">
                <a:solidFill>
                  <a:srgbClr val="38592B"/>
                </a:solidFill>
                <a:latin typeface="Arial" charset="0"/>
                <a:ea typeface="MS PGothic" pitchFamily="34" charset="-128"/>
                <a:cs typeface="ＭＳ Ｐゴシック" charset="0"/>
              </a:defRPr>
            </a:lvl2pPr>
            <a:lvl3pPr algn="l" rtl="0" eaLnBrk="0" fontAlgn="base" hangingPunct="0">
              <a:spcBef>
                <a:spcPct val="0"/>
              </a:spcBef>
              <a:spcAft>
                <a:spcPct val="0"/>
              </a:spcAft>
              <a:defRPr sz="3600" b="1">
                <a:solidFill>
                  <a:srgbClr val="38592B"/>
                </a:solidFill>
                <a:latin typeface="Arial" charset="0"/>
                <a:ea typeface="MS PGothic" pitchFamily="34" charset="-128"/>
                <a:cs typeface="ＭＳ Ｐゴシック" charset="0"/>
              </a:defRPr>
            </a:lvl3pPr>
            <a:lvl4pPr algn="l" rtl="0" eaLnBrk="0" fontAlgn="base" hangingPunct="0">
              <a:spcBef>
                <a:spcPct val="0"/>
              </a:spcBef>
              <a:spcAft>
                <a:spcPct val="0"/>
              </a:spcAft>
              <a:defRPr sz="3600" b="1">
                <a:solidFill>
                  <a:srgbClr val="38592B"/>
                </a:solidFill>
                <a:latin typeface="Arial" charset="0"/>
                <a:ea typeface="MS PGothic" pitchFamily="34" charset="-128"/>
                <a:cs typeface="ＭＳ Ｐゴシック" charset="0"/>
              </a:defRPr>
            </a:lvl4pPr>
            <a:lvl5pPr algn="l" rtl="0" eaLnBrk="0" fontAlgn="base" hangingPunct="0">
              <a:spcBef>
                <a:spcPct val="0"/>
              </a:spcBef>
              <a:spcAft>
                <a:spcPct val="0"/>
              </a:spcAft>
              <a:defRPr sz="3600" b="1">
                <a:solidFill>
                  <a:srgbClr val="38592B"/>
                </a:solidFill>
                <a:latin typeface="Arial" charset="0"/>
                <a:ea typeface="MS PGothic" pitchFamily="34" charset="-128"/>
                <a:cs typeface="ＭＳ Ｐゴシック" charset="0"/>
              </a:defRPr>
            </a:lvl5pPr>
            <a:lvl6pPr marL="457200" algn="l" rtl="0" fontAlgn="base">
              <a:spcBef>
                <a:spcPct val="0"/>
              </a:spcBef>
              <a:spcAft>
                <a:spcPct val="0"/>
              </a:spcAft>
              <a:defRPr sz="3600" b="1">
                <a:solidFill>
                  <a:srgbClr val="557D55"/>
                </a:solidFill>
                <a:latin typeface="Arial" charset="0"/>
              </a:defRPr>
            </a:lvl6pPr>
            <a:lvl7pPr marL="914400" algn="l" rtl="0" fontAlgn="base">
              <a:spcBef>
                <a:spcPct val="0"/>
              </a:spcBef>
              <a:spcAft>
                <a:spcPct val="0"/>
              </a:spcAft>
              <a:defRPr sz="3600" b="1">
                <a:solidFill>
                  <a:srgbClr val="557D55"/>
                </a:solidFill>
                <a:latin typeface="Arial" charset="0"/>
              </a:defRPr>
            </a:lvl7pPr>
            <a:lvl8pPr marL="1371600" algn="l" rtl="0" fontAlgn="base">
              <a:spcBef>
                <a:spcPct val="0"/>
              </a:spcBef>
              <a:spcAft>
                <a:spcPct val="0"/>
              </a:spcAft>
              <a:defRPr sz="3600" b="1">
                <a:solidFill>
                  <a:srgbClr val="557D55"/>
                </a:solidFill>
                <a:latin typeface="Arial" charset="0"/>
              </a:defRPr>
            </a:lvl8pPr>
            <a:lvl9pPr marL="1828800" algn="l" rtl="0" fontAlgn="base">
              <a:spcBef>
                <a:spcPct val="0"/>
              </a:spcBef>
              <a:spcAft>
                <a:spcPct val="0"/>
              </a:spcAft>
              <a:defRPr sz="3600" b="1">
                <a:solidFill>
                  <a:srgbClr val="557D55"/>
                </a:solidFill>
                <a:latin typeface="Arial" charset="0"/>
              </a:defRPr>
            </a:lvl9pPr>
          </a:lstStyle>
          <a:p>
            <a:pPr defTabSz="914400">
              <a:defRPr/>
            </a:pPr>
            <a:r>
              <a:rPr lang="en-CA" altLang="en-US" kern="0" dirty="0">
                <a:solidFill>
                  <a:srgbClr val="4B7000"/>
                </a:solidFill>
                <a:effectLst>
                  <a:outerShdw blurRad="38100" dist="38100" dir="2700000" algn="tl">
                    <a:srgbClr val="000000">
                      <a:alpha val="43137"/>
                    </a:srgbClr>
                  </a:outerShdw>
                </a:effectLst>
                <a:latin typeface="Arial"/>
              </a:rPr>
              <a:t>National Burned Area Composite (NBAC)</a:t>
            </a:r>
          </a:p>
        </p:txBody>
      </p:sp>
      <p:pic>
        <p:nvPicPr>
          <p:cNvPr id="4" name="Picture 2">
            <a:extLst>
              <a:ext uri="{FF2B5EF4-FFF2-40B4-BE49-F238E27FC236}">
                <a16:creationId xmlns:a16="http://schemas.microsoft.com/office/drawing/2014/main" id="{2257A861-440D-4E5E-0E4A-73FB91FEB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214" y="886573"/>
            <a:ext cx="238442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22437A0F-0929-7E91-25E6-4A39BA9BD3CC}"/>
              </a:ext>
            </a:extLst>
          </p:cNvPr>
          <p:cNvCxnSpPr>
            <a:cxnSpLocks/>
          </p:cNvCxnSpPr>
          <p:nvPr/>
        </p:nvCxnSpPr>
        <p:spPr>
          <a:xfrm>
            <a:off x="2815306" y="1734532"/>
            <a:ext cx="832867" cy="50911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90F9EAD-523D-FC76-A822-5861B2DCA9A1}"/>
              </a:ext>
            </a:extLst>
          </p:cNvPr>
          <p:cNvSpPr/>
          <p:nvPr/>
        </p:nvSpPr>
        <p:spPr>
          <a:xfrm>
            <a:off x="8204950" y="703120"/>
            <a:ext cx="3890722" cy="3754874"/>
          </a:xfrm>
          <a:prstGeom prst="rect">
            <a:avLst/>
          </a:prstGeom>
        </p:spPr>
        <p:txBody>
          <a:bodyPr wrap="square">
            <a:spAutoFit/>
          </a:bodyPr>
          <a:lstStyle/>
          <a:p>
            <a:pPr defTabSz="914400" eaLnBrk="0" hangingPunct="0">
              <a:defRPr/>
            </a:pPr>
            <a:r>
              <a:rPr lang="en-US" b="1" u="sng"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Creates annual wildfire maps for:</a:t>
            </a:r>
          </a:p>
          <a:p>
            <a:pPr defTabSz="914400" eaLnBrk="0" hangingPunct="0">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Canada’s National Forest  Carbon Monitoring, Accounting and Reporting System (</a:t>
            </a:r>
            <a:r>
              <a:rPr lang="en-US" b="1"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NFCMARS</a:t>
            </a: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a:t>
            </a:r>
          </a:p>
          <a:p>
            <a:pPr defTabSz="914400" eaLnBrk="0" hangingPunct="0">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CFS Forest Systems Information &amp; Technology Enhancement (</a:t>
            </a:r>
            <a:r>
              <a:rPr lang="en-US" b="1" dirty="0" err="1">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ForSITE</a:t>
            </a: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 Program</a:t>
            </a:r>
          </a:p>
          <a:p>
            <a:pPr marL="285750" indent="-285750" defTabSz="914400" eaLnBrk="0" hangingPunct="0">
              <a:buFont typeface="Arial" pitchFamily="34" charset="0"/>
              <a:buChar char="•"/>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Area burned reporting for Northwest Territories and Manitoba</a:t>
            </a:r>
          </a:p>
          <a:p>
            <a:pPr marL="285750" indent="-285750" defTabSz="914400" eaLnBrk="0" hangingPunct="0">
              <a:buFont typeface="Arial" pitchFamily="34" charset="0"/>
              <a:buChar char="•"/>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Distribution on the Canadian Wildland Fire Information System</a:t>
            </a:r>
          </a:p>
        </p:txBody>
      </p:sp>
      <p:sp>
        <p:nvSpPr>
          <p:cNvPr id="9" name="Rectangle 8">
            <a:extLst>
              <a:ext uri="{FF2B5EF4-FFF2-40B4-BE49-F238E27FC236}">
                <a16:creationId xmlns:a16="http://schemas.microsoft.com/office/drawing/2014/main" id="{7A605D3B-3C8C-5257-6873-3FA06F6DDFCC}"/>
              </a:ext>
            </a:extLst>
          </p:cNvPr>
          <p:cNvSpPr/>
          <p:nvPr/>
        </p:nvSpPr>
        <p:spPr>
          <a:xfrm>
            <a:off x="8204950" y="4562269"/>
            <a:ext cx="3890722" cy="1384995"/>
          </a:xfrm>
          <a:prstGeom prst="rect">
            <a:avLst/>
          </a:prstGeom>
        </p:spPr>
        <p:txBody>
          <a:bodyPr wrap="square">
            <a:spAutoFit/>
          </a:bodyPr>
          <a:lstStyle/>
          <a:p>
            <a:pPr defTabSz="914400" eaLnBrk="0" hangingPunct="0">
              <a:defRPr/>
            </a:pPr>
            <a:r>
              <a:rPr lang="en-US" b="1" u="sng"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New research activities:</a:t>
            </a:r>
          </a:p>
          <a:p>
            <a:pPr marL="285750" indent="-285750" defTabSz="914400" eaLnBrk="0" hangingPunct="0">
              <a:buFont typeface="Arial" panose="020B0604020202020204" pitchFamily="34" charset="0"/>
              <a:buChar char="•"/>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anose="020B0604020202020204"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Extending fire maps back to 1972</a:t>
            </a:r>
          </a:p>
          <a:p>
            <a:pPr marL="285750" indent="-285750" defTabSz="914400" eaLnBrk="0" hangingPunct="0">
              <a:buFont typeface="Arial" panose="020B0604020202020204" pitchFamily="34" charset="0"/>
              <a:buChar char="•"/>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a:p>
            <a:pPr marL="285750" indent="-285750" defTabSz="914400" eaLnBrk="0" hangingPunct="0">
              <a:buFont typeface="Arial" panose="020B0604020202020204" pitchFamily="34" charset="0"/>
              <a:buChar char="•"/>
              <a:defRPr/>
            </a:pPr>
            <a:r>
              <a:rPr lang="en-US"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rPr>
              <a:t>Burn severity </a:t>
            </a:r>
          </a:p>
          <a:p>
            <a:pPr defTabSz="914400" eaLnBrk="0" hangingPunct="0">
              <a:defRPr/>
            </a:pPr>
            <a:endParaRPr lang="en-US" sz="1000" dirty="0">
              <a:solidFill>
                <a:srgbClr val="5F8E00"/>
              </a:solidFill>
              <a:effectLst>
                <a:outerShdw blurRad="38100" dist="38100" dir="2700000" algn="tl">
                  <a:srgbClr val="FFFFFF"/>
                </a:outerShdw>
              </a:effectLst>
              <a:latin typeface="Corbel" panose="020B0503020204020204" pitchFamily="34" charset="0"/>
              <a:ea typeface="Tahoma" pitchFamily="34" charset="0"/>
              <a:cs typeface="Tahoma" pitchFamily="34" charset="0"/>
            </a:endParaRPr>
          </a:p>
        </p:txBody>
      </p:sp>
    </p:spTree>
    <p:extLst>
      <p:ext uri="{BB962C8B-B14F-4D97-AF65-F5344CB8AC3E}">
        <p14:creationId xmlns:p14="http://schemas.microsoft.com/office/powerpoint/2010/main" val="328123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78B1-08AD-0824-1AD8-424310BD5666}"/>
              </a:ext>
            </a:extLst>
          </p:cNvPr>
          <p:cNvSpPr>
            <a:spLocks noGrp="1"/>
          </p:cNvSpPr>
          <p:nvPr>
            <p:ph type="title"/>
          </p:nvPr>
        </p:nvSpPr>
        <p:spPr/>
        <p:txBody>
          <a:bodyPr>
            <a:normAutofit/>
          </a:bodyPr>
          <a:lstStyle/>
          <a:p>
            <a:r>
              <a:rPr lang="en-US" dirty="0"/>
              <a:t>Mapping Undetected Tundra Fires in Canada</a:t>
            </a:r>
          </a:p>
        </p:txBody>
      </p:sp>
      <p:sp>
        <p:nvSpPr>
          <p:cNvPr id="3" name="Content Placeholder 2">
            <a:extLst>
              <a:ext uri="{FF2B5EF4-FFF2-40B4-BE49-F238E27FC236}">
                <a16:creationId xmlns:a16="http://schemas.microsoft.com/office/drawing/2014/main" id="{A8FAB2FB-D63D-6360-BF0D-77C255593547}"/>
              </a:ext>
            </a:extLst>
          </p:cNvPr>
          <p:cNvSpPr>
            <a:spLocks noGrp="1"/>
          </p:cNvSpPr>
          <p:nvPr>
            <p:ph idx="1"/>
          </p:nvPr>
        </p:nvSpPr>
        <p:spPr>
          <a:xfrm>
            <a:off x="118872" y="1637784"/>
            <a:ext cx="3233928" cy="4351338"/>
          </a:xfrm>
        </p:spPr>
        <p:txBody>
          <a:bodyPr>
            <a:normAutofit/>
          </a:bodyPr>
          <a:lstStyle/>
          <a:p>
            <a:r>
              <a:rPr lang="en-GB" dirty="0">
                <a:solidFill>
                  <a:srgbClr val="404040"/>
                </a:solidFill>
                <a:effectLst/>
                <a:latin typeface="Arial" panose="020B0604020202020204" pitchFamily="34" charset="0"/>
              </a:rPr>
              <a:t>Novel methodology to map tundra fires, and resulting dataset</a:t>
            </a:r>
          </a:p>
          <a:p>
            <a:endParaRPr lang="en-GB" dirty="0">
              <a:solidFill>
                <a:srgbClr val="404040"/>
              </a:solidFill>
              <a:effectLst/>
              <a:latin typeface="Arial" panose="020B0604020202020204" pitchFamily="34" charset="0"/>
            </a:endParaRPr>
          </a:p>
          <a:p>
            <a:r>
              <a:rPr lang="en-GB" dirty="0">
                <a:solidFill>
                  <a:srgbClr val="404040"/>
                </a:solidFill>
                <a:effectLst/>
                <a:latin typeface="Arial" panose="020B0604020202020204" pitchFamily="34" charset="0"/>
              </a:rPr>
              <a:t>&gt;200 new fires mapped &amp; added to NBAC</a:t>
            </a:r>
          </a:p>
          <a:p>
            <a:endParaRPr lang="en-GB" dirty="0">
              <a:solidFill>
                <a:srgbClr val="404040"/>
              </a:solidFill>
              <a:effectLst/>
              <a:latin typeface="Arial" panose="020B0604020202020204" pitchFamily="34" charset="0"/>
            </a:endParaRPr>
          </a:p>
          <a:p>
            <a:r>
              <a:rPr lang="en-GB" dirty="0">
                <a:solidFill>
                  <a:srgbClr val="404040"/>
                </a:solidFill>
                <a:latin typeface="Arial" panose="020B0604020202020204" pitchFamily="34" charset="0"/>
              </a:rPr>
              <a:t>Fires were unlikely to have detected satellite hotspots</a:t>
            </a:r>
            <a:endParaRPr lang="en-GB" dirty="0">
              <a:solidFill>
                <a:srgbClr val="404040"/>
              </a:solidFill>
              <a:effectLst/>
              <a:latin typeface="Arial" panose="020B0604020202020204" pitchFamily="34" charset="0"/>
            </a:endParaRPr>
          </a:p>
        </p:txBody>
      </p:sp>
      <p:sp>
        <p:nvSpPr>
          <p:cNvPr id="5" name="TextBox 4">
            <a:extLst>
              <a:ext uri="{FF2B5EF4-FFF2-40B4-BE49-F238E27FC236}">
                <a16:creationId xmlns:a16="http://schemas.microsoft.com/office/drawing/2014/main" id="{7B78A39B-F2FB-2AFD-1FD6-D4CD66642182}"/>
              </a:ext>
            </a:extLst>
          </p:cNvPr>
          <p:cNvSpPr txBox="1"/>
          <p:nvPr/>
        </p:nvSpPr>
        <p:spPr>
          <a:xfrm>
            <a:off x="3962400" y="5715000"/>
            <a:ext cx="7315200" cy="369332"/>
          </a:xfrm>
          <a:prstGeom prst="rect">
            <a:avLst/>
          </a:prstGeom>
          <a:noFill/>
        </p:spPr>
        <p:txBody>
          <a:bodyPr wrap="square">
            <a:spAutoFit/>
          </a:bodyPr>
          <a:lstStyle/>
          <a:p>
            <a:r>
              <a:rPr lang="en-US" dirty="0">
                <a:hlinkClick r:id="rId3"/>
              </a:rPr>
              <a:t>https://www.mdpi.com/2072-4292/16/2/230</a:t>
            </a:r>
            <a:r>
              <a:rPr lang="en-US" dirty="0"/>
              <a:t> Hethcoat et al., 2024</a:t>
            </a:r>
          </a:p>
        </p:txBody>
      </p:sp>
      <p:pic>
        <p:nvPicPr>
          <p:cNvPr id="1026" name="Picture 2" descr="Remotesensing 16 00230 g005">
            <a:extLst>
              <a:ext uri="{FF2B5EF4-FFF2-40B4-BE49-F238E27FC236}">
                <a16:creationId xmlns:a16="http://schemas.microsoft.com/office/drawing/2014/main" id="{76CF6D99-D76F-6FCC-B810-CE7CA96A87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3632" y="1143000"/>
            <a:ext cx="8257541" cy="446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54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BCDE-AB5F-9504-975A-8FA5B3EE0B38}"/>
              </a:ext>
            </a:extLst>
          </p:cNvPr>
          <p:cNvSpPr>
            <a:spLocks noGrp="1"/>
          </p:cNvSpPr>
          <p:nvPr>
            <p:ph type="title"/>
          </p:nvPr>
        </p:nvSpPr>
        <p:spPr>
          <a:xfrm>
            <a:off x="76200" y="86556"/>
            <a:ext cx="12192000" cy="560693"/>
          </a:xfrm>
        </p:spPr>
        <p:txBody>
          <a:bodyPr vert="horz" lIns="91440" tIns="45720" rIns="91440" bIns="45720" rtlCol="0" anchor="b">
            <a:normAutofit/>
          </a:bodyPr>
          <a:lstStyle/>
          <a:p>
            <a:r>
              <a:rPr lang="en-US" b="1" i="0" dirty="0">
                <a:effectLst/>
              </a:rPr>
              <a:t>Characterizing post-fire northern boreal forest height dynamics</a:t>
            </a:r>
            <a:endParaRPr lang="en-US" dirty="0"/>
          </a:p>
        </p:txBody>
      </p:sp>
      <p:pic>
        <p:nvPicPr>
          <p:cNvPr id="16" name="Picture 15" descr="A graph of different colored lines&#10;&#10;Description automatically generated">
            <a:extLst>
              <a:ext uri="{FF2B5EF4-FFF2-40B4-BE49-F238E27FC236}">
                <a16:creationId xmlns:a16="http://schemas.microsoft.com/office/drawing/2014/main" id="{C008BF6C-0D34-96AD-B7B3-525F61B13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024" y="812596"/>
            <a:ext cx="3320572" cy="2307798"/>
          </a:xfrm>
          <a:prstGeom prst="rect">
            <a:avLst/>
          </a:prstGeom>
        </p:spPr>
      </p:pic>
      <p:pic>
        <p:nvPicPr>
          <p:cNvPr id="10" name="Picture 9" descr="A map of a forest&#10;&#10;Description automatically generated with medium confidence">
            <a:extLst>
              <a:ext uri="{FF2B5EF4-FFF2-40B4-BE49-F238E27FC236}">
                <a16:creationId xmlns:a16="http://schemas.microsoft.com/office/drawing/2014/main" id="{6D27AA6E-9AA6-0948-6D3A-F859D5C5E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318" y="813391"/>
            <a:ext cx="3797536" cy="2307003"/>
          </a:xfrm>
          <a:prstGeom prst="rect">
            <a:avLst/>
          </a:prstGeom>
        </p:spPr>
      </p:pic>
      <p:pic>
        <p:nvPicPr>
          <p:cNvPr id="6" name="Content Placeholder 5" descr="A map of canada with green and red areas&#10;&#10;Description automatically generated">
            <a:extLst>
              <a:ext uri="{FF2B5EF4-FFF2-40B4-BE49-F238E27FC236}">
                <a16:creationId xmlns:a16="http://schemas.microsoft.com/office/drawing/2014/main" id="{6DFB7FF0-3F47-D33F-B3CD-308E101AD040}"/>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39612" y="984280"/>
            <a:ext cx="3797536" cy="1965224"/>
          </a:xfrm>
          <a:prstGeom prst="rect">
            <a:avLst/>
          </a:prstGeom>
        </p:spPr>
      </p:pic>
      <p:sp>
        <p:nvSpPr>
          <p:cNvPr id="17" name="TextBox 16">
            <a:extLst>
              <a:ext uri="{FF2B5EF4-FFF2-40B4-BE49-F238E27FC236}">
                <a16:creationId xmlns:a16="http://schemas.microsoft.com/office/drawing/2014/main" id="{DDF94AFD-C639-E01C-1B5B-E6D32AE4F652}"/>
              </a:ext>
            </a:extLst>
          </p:cNvPr>
          <p:cNvSpPr txBox="1"/>
          <p:nvPr/>
        </p:nvSpPr>
        <p:spPr>
          <a:xfrm>
            <a:off x="898783" y="6155377"/>
            <a:ext cx="10514605" cy="646331"/>
          </a:xfrm>
          <a:prstGeom prst="rect">
            <a:avLst/>
          </a:prstGeom>
          <a:solidFill>
            <a:schemeClr val="bg2"/>
          </a:solidFill>
          <a:ln>
            <a:solidFill>
              <a:schemeClr val="tx1"/>
            </a:solidFill>
          </a:ln>
        </p:spPr>
        <p:txBody>
          <a:bodyPr wrap="square" rtlCol="0">
            <a:spAutoFit/>
          </a:bodyPr>
          <a:lstStyle/>
          <a:p>
            <a:pPr marL="0" lvl="3"/>
            <a:r>
              <a:rPr lang="en-CA" sz="1800" kern="1600" dirty="0">
                <a:effectLst/>
                <a:latin typeface="Calibri" panose="020F0502020204030204" pitchFamily="34" charset="0"/>
                <a:ea typeface="Times New Roman" panose="02020603050405020304" pitchFamily="18" charset="0"/>
                <a:cs typeface="Calibri" panose="020F0502020204030204" pitchFamily="34" charset="0"/>
              </a:rPr>
              <a:t>Queinnec, M., Coops, N.C., White, J.C. 2024. Characterizing post-fire northern boreal forest height dynamics. International Journal of Remote Sensing, 45(7): 2182-2207. </a:t>
            </a:r>
            <a:r>
              <a:rPr lang="en-CA" sz="1800" u="sng" kern="16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https://doi.org/10.1080/01431161.2024.2326534</a:t>
            </a:r>
            <a:r>
              <a:rPr lang="en-CA" sz="1800" kern="1600" dirty="0">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18" name="TextBox 17">
            <a:extLst>
              <a:ext uri="{FF2B5EF4-FFF2-40B4-BE49-F238E27FC236}">
                <a16:creationId xmlns:a16="http://schemas.microsoft.com/office/drawing/2014/main" id="{15ECE2AB-100B-9DC9-945E-A1255F4104AF}"/>
              </a:ext>
            </a:extLst>
          </p:cNvPr>
          <p:cNvSpPr txBox="1"/>
          <p:nvPr/>
        </p:nvSpPr>
        <p:spPr>
          <a:xfrm>
            <a:off x="339612" y="3183720"/>
            <a:ext cx="11137906"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ICESat-2 measures of canopy height extended across space and time using Landsat time series data (imputation) in a fire-prone, unmanaged area of northern boreal forest in Ontario.</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Validation of canopy heights using reserved ICESat-2  (</a:t>
            </a:r>
            <a:r>
              <a:rPr lang="en-US" sz="1600" dirty="0" err="1"/>
              <a:t>rRMSD</a:t>
            </a:r>
            <a:r>
              <a:rPr lang="en-US" sz="1600" dirty="0"/>
              <a:t> = 33.9%) and coincident single photon lidar (SPL) data (</a:t>
            </a:r>
            <a:r>
              <a:rPr lang="en-US" sz="1600" dirty="0" err="1"/>
              <a:t>rRMSD</a:t>
            </a:r>
            <a:r>
              <a:rPr lang="en-US" sz="1600" dirty="0"/>
              <a:t> = 25.8%).</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Observed post-fire height dynamics are consistent to those reported in previous boreal studies using ALS data (Bolton et al., 2015, 2017).</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CA" sz="1600" dirty="0"/>
              <a:t>Canopy height decreased 8–10 years post fire and recovered between 60% and 85% of pre-fire canopy height within 30 YSF.</a:t>
            </a:r>
          </a:p>
          <a:p>
            <a:pPr marL="285750" indent="-285750">
              <a:buFont typeface="Arial" panose="020B0604020202020204" pitchFamily="34" charset="0"/>
              <a:buChar char="•"/>
            </a:pPr>
            <a:endParaRPr lang="en-CA" sz="800" dirty="0"/>
          </a:p>
          <a:p>
            <a:pPr marL="285750" indent="-285750">
              <a:buFont typeface="Arial" panose="020B0604020202020204" pitchFamily="34" charset="0"/>
              <a:buChar char="•"/>
            </a:pPr>
            <a:r>
              <a:rPr lang="en-CA" sz="1600" dirty="0"/>
              <a:t>Height recovery was positively associated with change magnitude ; higher severity fires took longer for full height recovery (&gt; 50 years).</a:t>
            </a:r>
          </a:p>
        </p:txBody>
      </p:sp>
    </p:spTree>
    <p:extLst>
      <p:ext uri="{BB962C8B-B14F-4D97-AF65-F5344CB8AC3E}">
        <p14:creationId xmlns:p14="http://schemas.microsoft.com/office/powerpoint/2010/main" val="790481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1DE5-16E6-CEB4-4D90-4590CE9E4DEA}"/>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A00AAF5F-A1F4-E914-17D1-F4A3A4DC09C3}"/>
              </a:ext>
            </a:extLst>
          </p:cNvPr>
          <p:cNvGrpSpPr/>
          <p:nvPr/>
        </p:nvGrpSpPr>
        <p:grpSpPr>
          <a:xfrm>
            <a:off x="171720" y="808854"/>
            <a:ext cx="4653291" cy="3459101"/>
            <a:chOff x="1704362" y="1090706"/>
            <a:chExt cx="8783276" cy="6106377"/>
          </a:xfrm>
        </p:grpSpPr>
        <p:pic>
          <p:nvPicPr>
            <p:cNvPr id="10" name="Image 9">
              <a:extLst>
                <a:ext uri="{FF2B5EF4-FFF2-40B4-BE49-F238E27FC236}">
                  <a16:creationId xmlns:a16="http://schemas.microsoft.com/office/drawing/2014/main" id="{D9F86CE7-798D-897B-783E-689068B74D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362" y="1090706"/>
              <a:ext cx="8783276" cy="6106377"/>
            </a:xfrm>
            <a:prstGeom prst="rect">
              <a:avLst/>
            </a:prstGeom>
          </p:spPr>
        </p:pic>
        <p:sp>
          <p:nvSpPr>
            <p:cNvPr id="11" name="Rectangle 10">
              <a:extLst>
                <a:ext uri="{FF2B5EF4-FFF2-40B4-BE49-F238E27FC236}">
                  <a16:creationId xmlns:a16="http://schemas.microsoft.com/office/drawing/2014/main" id="{2EC1FFFE-4B44-8D48-57FD-FBC66302F116}"/>
                </a:ext>
              </a:extLst>
            </p:cNvPr>
            <p:cNvSpPr/>
            <p:nvPr/>
          </p:nvSpPr>
          <p:spPr>
            <a:xfrm>
              <a:off x="3690851" y="3532909"/>
              <a:ext cx="257694" cy="182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3" name="ZoneTexte 12">
            <a:extLst>
              <a:ext uri="{FF2B5EF4-FFF2-40B4-BE49-F238E27FC236}">
                <a16:creationId xmlns:a16="http://schemas.microsoft.com/office/drawing/2014/main" id="{16931935-50E6-3AD3-7155-08D19702CD1E}"/>
              </a:ext>
            </a:extLst>
          </p:cNvPr>
          <p:cNvSpPr txBox="1"/>
          <p:nvPr/>
        </p:nvSpPr>
        <p:spPr>
          <a:xfrm>
            <a:off x="4825011" y="886874"/>
            <a:ext cx="6078908" cy="1015663"/>
          </a:xfrm>
          <a:prstGeom prst="rect">
            <a:avLst/>
          </a:prstGeom>
          <a:noFill/>
        </p:spPr>
        <p:txBody>
          <a:bodyPr wrap="none" rtlCol="0">
            <a:spAutoFit/>
          </a:bodyPr>
          <a:lstStyle/>
          <a:p>
            <a:pPr marL="285750" indent="-285750">
              <a:buFont typeface="Arial" panose="020B0604020202020204" pitchFamily="34" charset="0"/>
              <a:buChar char="•"/>
            </a:pPr>
            <a:r>
              <a:rPr lang="fr-CA" sz="1200" b="1" dirty="0">
                <a:latin typeface="+mj-lt"/>
              </a:rPr>
              <a:t>New NRCan/CFS open </a:t>
            </a:r>
            <a:r>
              <a:rPr lang="fr-CA" sz="1200" b="1" dirty="0" err="1">
                <a:latin typeface="+mj-lt"/>
              </a:rPr>
              <a:t>dataset</a:t>
            </a:r>
            <a:r>
              <a:rPr lang="fr-CA" sz="1200" b="1" dirty="0">
                <a:latin typeface="+mj-lt"/>
              </a:rPr>
              <a:t> at:</a:t>
            </a:r>
            <a:br>
              <a:rPr lang="fr-CA" sz="1200" dirty="0">
                <a:latin typeface="+mj-lt"/>
              </a:rPr>
            </a:br>
            <a:r>
              <a:rPr lang="en-CA" sz="1200" dirty="0">
                <a:latin typeface="+mj-lt"/>
                <a:hlinkClick r:id="rId4"/>
              </a:rPr>
              <a:t>https://open.canada.ca/data/en/dataset/8ec4ee78-9240-4bd0-9c97-d3a27829e209</a:t>
            </a:r>
            <a:endParaRPr lang="en-CA" sz="1200" dirty="0">
              <a:latin typeface="+mj-lt"/>
            </a:endParaRPr>
          </a:p>
          <a:p>
            <a:r>
              <a:rPr lang="fr-CA" sz="1200" dirty="0">
                <a:latin typeface="+mj-lt"/>
              </a:rPr>
              <a:t> </a:t>
            </a:r>
            <a:br>
              <a:rPr lang="fr-CA" sz="1200" dirty="0">
                <a:latin typeface="+mj-lt"/>
              </a:rPr>
            </a:br>
            <a:br>
              <a:rPr lang="fr-CA" sz="1200" dirty="0">
                <a:latin typeface="+mj-lt"/>
              </a:rPr>
            </a:br>
            <a:endParaRPr lang="en-CA" sz="1200" dirty="0">
              <a:latin typeface="+mj-lt"/>
            </a:endParaRPr>
          </a:p>
        </p:txBody>
      </p:sp>
      <p:sp>
        <p:nvSpPr>
          <p:cNvPr id="14" name="ZoneTexte 13">
            <a:extLst>
              <a:ext uri="{FF2B5EF4-FFF2-40B4-BE49-F238E27FC236}">
                <a16:creationId xmlns:a16="http://schemas.microsoft.com/office/drawing/2014/main" id="{0EFB3FF7-2AC5-FCF1-E7E6-3C6F1DF2FBB0}"/>
              </a:ext>
            </a:extLst>
          </p:cNvPr>
          <p:cNvSpPr txBox="1"/>
          <p:nvPr/>
        </p:nvSpPr>
        <p:spPr>
          <a:xfrm>
            <a:off x="121910" y="3828168"/>
            <a:ext cx="2699778" cy="369332"/>
          </a:xfrm>
          <a:prstGeom prst="rect">
            <a:avLst/>
          </a:prstGeom>
          <a:noFill/>
        </p:spPr>
        <p:txBody>
          <a:bodyPr wrap="none" rtlCol="0">
            <a:spAutoFit/>
          </a:bodyPr>
          <a:lstStyle/>
          <a:p>
            <a:r>
              <a:rPr lang="fr-CA" sz="900" dirty="0">
                <a:latin typeface="+mj-lt"/>
              </a:rPr>
              <a:t>Initial Global </a:t>
            </a:r>
            <a:r>
              <a:rPr lang="fr-CA" sz="900" dirty="0" err="1">
                <a:latin typeface="+mj-lt"/>
              </a:rPr>
              <a:t>Palsar</a:t>
            </a:r>
            <a:r>
              <a:rPr lang="fr-CA" sz="900" dirty="0">
                <a:latin typeface="+mj-lt"/>
              </a:rPr>
              <a:t>/Palsar-2 </a:t>
            </a:r>
            <a:r>
              <a:rPr lang="fr-CA" sz="900" dirty="0" err="1">
                <a:latin typeface="+mj-lt"/>
              </a:rPr>
              <a:t>Mosaics</a:t>
            </a:r>
            <a:r>
              <a:rPr lang="fr-CA" sz="900" dirty="0">
                <a:latin typeface="+mj-lt"/>
              </a:rPr>
              <a:t>: © </a:t>
            </a:r>
            <a:r>
              <a:rPr lang="fr-CA" sz="900" dirty="0" err="1">
                <a:latin typeface="+mj-lt"/>
              </a:rPr>
              <a:t>JAXA</a:t>
            </a:r>
            <a:br>
              <a:rPr lang="fr-CA" sz="900" dirty="0">
                <a:latin typeface="+mj-lt"/>
              </a:rPr>
            </a:br>
            <a:r>
              <a:rPr lang="fr-CA" sz="900" dirty="0">
                <a:latin typeface="+mj-lt"/>
              </a:rPr>
              <a:t>PALSAR-2 L-band </a:t>
            </a:r>
            <a:r>
              <a:rPr lang="fr-CA" sz="900" dirty="0" err="1">
                <a:latin typeface="+mj-lt"/>
              </a:rPr>
              <a:t>summer</a:t>
            </a:r>
            <a:r>
              <a:rPr lang="fr-CA" sz="900" dirty="0">
                <a:latin typeface="+mj-lt"/>
              </a:rPr>
              <a:t> composite: © NRCan</a:t>
            </a:r>
            <a:endParaRPr lang="en-CA" sz="900" dirty="0">
              <a:latin typeface="+mj-lt"/>
            </a:endParaRPr>
          </a:p>
        </p:txBody>
      </p:sp>
      <p:pic>
        <p:nvPicPr>
          <p:cNvPr id="16" name="Image 15">
            <a:extLst>
              <a:ext uri="{FF2B5EF4-FFF2-40B4-BE49-F238E27FC236}">
                <a16:creationId xmlns:a16="http://schemas.microsoft.com/office/drawing/2014/main" id="{89A072ED-0056-454F-B147-A4870803D6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793" y="4235861"/>
            <a:ext cx="3748302" cy="1813285"/>
          </a:xfrm>
          <a:prstGeom prst="rect">
            <a:avLst/>
          </a:prstGeom>
          <a:ln>
            <a:solidFill>
              <a:srgbClr val="FF0000"/>
            </a:solidFill>
          </a:ln>
        </p:spPr>
      </p:pic>
      <p:sp>
        <p:nvSpPr>
          <p:cNvPr id="17" name="ZoneTexte 16">
            <a:extLst>
              <a:ext uri="{FF2B5EF4-FFF2-40B4-BE49-F238E27FC236}">
                <a16:creationId xmlns:a16="http://schemas.microsoft.com/office/drawing/2014/main" id="{F484868B-6721-AA64-7D11-FFEE5A6CE44E}"/>
              </a:ext>
            </a:extLst>
          </p:cNvPr>
          <p:cNvSpPr txBox="1"/>
          <p:nvPr/>
        </p:nvSpPr>
        <p:spPr>
          <a:xfrm>
            <a:off x="4874821" y="1551597"/>
            <a:ext cx="7362701" cy="1384995"/>
          </a:xfrm>
          <a:prstGeom prst="rect">
            <a:avLst/>
          </a:prstGeom>
          <a:noFill/>
        </p:spPr>
        <p:txBody>
          <a:bodyPr wrap="square">
            <a:spAutoFit/>
          </a:bodyPr>
          <a:lstStyle/>
          <a:p>
            <a:pPr marL="171450" indent="-171450">
              <a:buFont typeface="Arial" panose="020B0604020202020204" pitchFamily="34" charset="0"/>
              <a:buChar char="•"/>
            </a:pPr>
            <a:r>
              <a:rPr lang="fr-CA" sz="1200" dirty="0">
                <a:latin typeface="+mj-lt"/>
              </a:rPr>
              <a:t>Temporal </a:t>
            </a:r>
            <a:r>
              <a:rPr lang="fr-CA" sz="1200" dirty="0" err="1">
                <a:latin typeface="+mj-lt"/>
              </a:rPr>
              <a:t>compositing</a:t>
            </a:r>
            <a:r>
              <a:rPr lang="fr-CA" sz="1200" dirty="0">
                <a:latin typeface="+mj-lt"/>
              </a:rPr>
              <a:t> (score-</a:t>
            </a:r>
            <a:r>
              <a:rPr lang="fr-CA" sz="1200" dirty="0" err="1">
                <a:latin typeface="+mj-lt"/>
              </a:rPr>
              <a:t>weighted</a:t>
            </a:r>
            <a:r>
              <a:rPr lang="fr-CA" sz="1200" dirty="0">
                <a:latin typeface="+mj-lt"/>
              </a:rPr>
              <a:t> </a:t>
            </a:r>
            <a:r>
              <a:rPr lang="fr-CA" sz="1200" dirty="0" err="1">
                <a:latin typeface="+mj-lt"/>
              </a:rPr>
              <a:t>average</a:t>
            </a:r>
            <a:r>
              <a:rPr lang="fr-CA" sz="1200" dirty="0">
                <a:latin typeface="+mj-lt"/>
              </a:rPr>
              <a:t>) + temp/spatial </a:t>
            </a:r>
            <a:r>
              <a:rPr lang="fr-CA" sz="1200" dirty="0" err="1">
                <a:latin typeface="+mj-lt"/>
              </a:rPr>
              <a:t>speckle</a:t>
            </a:r>
            <a:r>
              <a:rPr lang="fr-CA" sz="1200" dirty="0">
                <a:latin typeface="+mj-lt"/>
              </a:rPr>
              <a:t> </a:t>
            </a:r>
            <a:r>
              <a:rPr lang="fr-CA" sz="1200" dirty="0" err="1">
                <a:latin typeface="+mj-lt"/>
              </a:rPr>
              <a:t>filtering</a:t>
            </a:r>
            <a:r>
              <a:rPr lang="fr-CA" sz="1200" dirty="0">
                <a:latin typeface="+mj-lt"/>
              </a:rPr>
              <a:t> of </a:t>
            </a:r>
            <a:br>
              <a:rPr lang="fr-CA" sz="1200" dirty="0">
                <a:latin typeface="+mj-lt"/>
              </a:rPr>
            </a:br>
            <a:r>
              <a:rPr lang="fr-CA" sz="1200" dirty="0" err="1">
                <a:latin typeface="+mj-lt"/>
              </a:rPr>
              <a:t>HH</a:t>
            </a:r>
            <a:r>
              <a:rPr lang="fr-CA" sz="1200" dirty="0">
                <a:latin typeface="+mj-lt"/>
              </a:rPr>
              <a:t>, </a:t>
            </a:r>
            <a:r>
              <a:rPr lang="fr-CA" sz="1200" dirty="0" err="1">
                <a:latin typeface="+mj-lt"/>
              </a:rPr>
              <a:t>HV</a:t>
            </a:r>
            <a:r>
              <a:rPr lang="fr-CA" sz="1200" dirty="0">
                <a:latin typeface="+mj-lt"/>
              </a:rPr>
              <a:t>, </a:t>
            </a:r>
            <a:r>
              <a:rPr lang="fr-CA" sz="1200" dirty="0" err="1">
                <a:latin typeface="+mj-lt"/>
              </a:rPr>
              <a:t>HV</a:t>
            </a:r>
            <a:r>
              <a:rPr lang="fr-CA" sz="1200" dirty="0">
                <a:latin typeface="+mj-lt"/>
              </a:rPr>
              <a:t>/</a:t>
            </a:r>
            <a:r>
              <a:rPr lang="fr-CA" sz="1200" dirty="0" err="1">
                <a:latin typeface="+mj-lt"/>
              </a:rPr>
              <a:t>HH</a:t>
            </a:r>
            <a:r>
              <a:rPr lang="fr-CA" sz="1200" dirty="0">
                <a:latin typeface="+mj-lt"/>
              </a:rPr>
              <a:t> and </a:t>
            </a:r>
            <a:r>
              <a:rPr lang="fr-CA" sz="1200" dirty="0" err="1">
                <a:latin typeface="+mj-lt"/>
              </a:rPr>
              <a:t>RFDI</a:t>
            </a:r>
            <a:r>
              <a:rPr lang="fr-CA" sz="1200" dirty="0">
                <a:latin typeface="+mj-lt"/>
              </a:rPr>
              <a:t> </a:t>
            </a:r>
            <a:r>
              <a:rPr lang="fr-CA" sz="1200" dirty="0" err="1">
                <a:latin typeface="+mj-lt"/>
              </a:rPr>
              <a:t>from</a:t>
            </a:r>
            <a:r>
              <a:rPr lang="fr-CA" sz="1200" dirty="0">
                <a:latin typeface="+mj-lt"/>
              </a:rPr>
              <a:t> initial </a:t>
            </a:r>
            <a:r>
              <a:rPr lang="fr-CA" sz="1200" dirty="0" err="1">
                <a:latin typeface="+mj-lt"/>
              </a:rPr>
              <a:t>JAXA’s</a:t>
            </a:r>
            <a:r>
              <a:rPr lang="fr-CA" sz="1200" dirty="0">
                <a:latin typeface="+mj-lt"/>
              </a:rPr>
              <a:t> Global </a:t>
            </a:r>
            <a:r>
              <a:rPr lang="fr-CA" sz="1200" dirty="0" err="1">
                <a:latin typeface="+mj-lt"/>
              </a:rPr>
              <a:t>PALSAR</a:t>
            </a:r>
            <a:r>
              <a:rPr lang="fr-CA" sz="1200" dirty="0">
                <a:latin typeface="+mj-lt"/>
              </a:rPr>
              <a:t>/PALSAR-2 </a:t>
            </a:r>
            <a:r>
              <a:rPr lang="fr-CA" sz="1200" dirty="0" err="1">
                <a:latin typeface="+mj-lt"/>
              </a:rPr>
              <a:t>Mosaics</a:t>
            </a:r>
            <a:r>
              <a:rPr lang="fr-CA" sz="1200" dirty="0">
                <a:latin typeface="+mj-lt"/>
              </a:rPr>
              <a:t> </a:t>
            </a:r>
            <a:r>
              <a:rPr lang="fr-CA" sz="1200" u="sng" dirty="0">
                <a:latin typeface="+mj-lt"/>
              </a:rPr>
              <a:t>v1</a:t>
            </a:r>
            <a:r>
              <a:rPr lang="fr-CA" sz="1200" dirty="0">
                <a:latin typeface="+mj-lt"/>
              </a:rPr>
              <a:t> </a:t>
            </a:r>
            <a:br>
              <a:rPr lang="fr-CA" sz="1200" dirty="0">
                <a:latin typeface="+mj-lt"/>
              </a:rPr>
            </a:br>
            <a:r>
              <a:rPr lang="fr-CA" sz="1200" dirty="0">
                <a:latin typeface="+mj-lt"/>
              </a:rPr>
              <a:t>(2015-2020, GEE collection) </a:t>
            </a:r>
          </a:p>
          <a:p>
            <a:pPr marL="171450" indent="-171450">
              <a:buFont typeface="Arial" panose="020B0604020202020204" pitchFamily="34" charset="0"/>
              <a:buChar char="•"/>
            </a:pPr>
            <a:r>
              <a:rPr lang="fr-CA" sz="1200" dirty="0" err="1">
                <a:latin typeface="+mj-lt"/>
              </a:rPr>
              <a:t>Disturbances</a:t>
            </a:r>
            <a:r>
              <a:rPr lang="fr-CA" sz="1200" dirty="0">
                <a:latin typeface="+mj-lt"/>
              </a:rPr>
              <a:t> (</a:t>
            </a:r>
            <a:r>
              <a:rPr lang="fr-CA" sz="1200" dirty="0" err="1">
                <a:latin typeface="+mj-lt"/>
              </a:rPr>
              <a:t>clear-cut</a:t>
            </a:r>
            <a:r>
              <a:rPr lang="fr-CA" sz="1200" dirty="0">
                <a:latin typeface="+mj-lt"/>
              </a:rPr>
              <a:t>, </a:t>
            </a:r>
            <a:r>
              <a:rPr lang="fr-CA" sz="1200" dirty="0" err="1">
                <a:latin typeface="+mj-lt"/>
              </a:rPr>
              <a:t>fires</a:t>
            </a:r>
            <a:r>
              <a:rPr lang="fr-CA" sz="1200" dirty="0">
                <a:latin typeface="+mj-lt"/>
              </a:rPr>
              <a:t>) </a:t>
            </a:r>
            <a:r>
              <a:rPr lang="fr-CA" sz="1200" dirty="0" err="1">
                <a:latin typeface="+mj-lt"/>
              </a:rPr>
              <a:t>taken</a:t>
            </a:r>
            <a:r>
              <a:rPr lang="fr-CA" sz="1200" dirty="0">
                <a:latin typeface="+mj-lt"/>
              </a:rPr>
              <a:t> </a:t>
            </a:r>
            <a:r>
              <a:rPr lang="fr-CA" sz="1200" dirty="0" err="1">
                <a:latin typeface="+mj-lt"/>
              </a:rPr>
              <a:t>into</a:t>
            </a:r>
            <a:r>
              <a:rPr lang="fr-CA" sz="1200" dirty="0">
                <a:latin typeface="+mj-lt"/>
              </a:rPr>
              <a:t> </a:t>
            </a:r>
            <a:r>
              <a:rPr lang="fr-CA" sz="1200" dirty="0" err="1">
                <a:latin typeface="+mj-lt"/>
              </a:rPr>
              <a:t>account</a:t>
            </a:r>
            <a:r>
              <a:rPr lang="fr-CA" sz="1200" dirty="0">
                <a:latin typeface="+mj-lt"/>
              </a:rPr>
              <a:t> </a:t>
            </a:r>
          </a:p>
          <a:p>
            <a:pPr marL="171450" indent="-171450">
              <a:buFont typeface="Arial" panose="020B0604020202020204" pitchFamily="34" charset="0"/>
              <a:buChar char="•"/>
            </a:pPr>
            <a:r>
              <a:rPr lang="fr-CA" sz="1200" dirty="0" err="1">
                <a:latin typeface="+mj-lt"/>
              </a:rPr>
              <a:t>Outperforms</a:t>
            </a:r>
            <a:r>
              <a:rPr lang="fr-CA" sz="1200" dirty="0">
                <a:latin typeface="+mj-lt"/>
              </a:rPr>
              <a:t> </a:t>
            </a:r>
            <a:r>
              <a:rPr lang="fr-CA" sz="1200" dirty="0" err="1">
                <a:latin typeface="+mj-lt"/>
              </a:rPr>
              <a:t>any</a:t>
            </a:r>
            <a:r>
              <a:rPr lang="fr-CA" sz="1200" dirty="0">
                <a:latin typeface="+mj-lt"/>
              </a:rPr>
              <a:t> initial </a:t>
            </a:r>
            <a:r>
              <a:rPr lang="fr-CA" sz="1200" dirty="0" err="1">
                <a:latin typeface="+mj-lt"/>
              </a:rPr>
              <a:t>yearly</a:t>
            </a:r>
            <a:r>
              <a:rPr lang="fr-CA" sz="1200" dirty="0">
                <a:latin typeface="+mj-lt"/>
              </a:rPr>
              <a:t> PALSAR-2 </a:t>
            </a:r>
            <a:r>
              <a:rPr lang="fr-CA" sz="1200" dirty="0" err="1">
                <a:latin typeface="+mj-lt"/>
              </a:rPr>
              <a:t>mosaic</a:t>
            </a:r>
            <a:r>
              <a:rPr lang="fr-CA" sz="1200" dirty="0">
                <a:latin typeface="+mj-lt"/>
              </a:rPr>
              <a:t> in </a:t>
            </a:r>
            <a:r>
              <a:rPr lang="fr-CA" sz="1200" dirty="0" err="1">
                <a:latin typeface="+mj-lt"/>
              </a:rPr>
              <a:t>northern</a:t>
            </a:r>
            <a:r>
              <a:rPr lang="fr-CA" sz="1200" dirty="0">
                <a:latin typeface="+mj-lt"/>
              </a:rPr>
              <a:t> </a:t>
            </a:r>
            <a:r>
              <a:rPr lang="fr-CA" sz="1200" dirty="0" err="1">
                <a:latin typeface="+mj-lt"/>
              </a:rPr>
              <a:t>boreal</a:t>
            </a:r>
            <a:r>
              <a:rPr lang="fr-CA" sz="1200" dirty="0">
                <a:latin typeface="+mj-lt"/>
              </a:rPr>
              <a:t> (v1 &amp; v2)</a:t>
            </a:r>
          </a:p>
          <a:p>
            <a:pPr marL="171450" indent="-171450">
              <a:buFont typeface="Arial" panose="020B0604020202020204" pitchFamily="34" charset="0"/>
              <a:buChar char="•"/>
            </a:pPr>
            <a:r>
              <a:rPr lang="en-CA" sz="1200" dirty="0">
                <a:latin typeface="+mj-lt"/>
              </a:rPr>
              <a:t>Limitations due to temporal averaging and residual artifacts in NW Canada (PALSAR-2 BOS)</a:t>
            </a:r>
          </a:p>
          <a:p>
            <a:pPr marL="171450" indent="-171450">
              <a:buFont typeface="Arial" panose="020B0604020202020204" pitchFamily="34" charset="0"/>
              <a:buChar char="•"/>
            </a:pPr>
            <a:r>
              <a:rPr lang="en-CA" sz="1200" dirty="0">
                <a:latin typeface="+mj-lt"/>
              </a:rPr>
              <a:t>Next: updating to circa 2022 using JAXA’s PALSAR-2 Mosaics </a:t>
            </a:r>
            <a:r>
              <a:rPr lang="en-CA" sz="1200" u="sng" dirty="0">
                <a:latin typeface="+mj-lt"/>
              </a:rPr>
              <a:t>v2</a:t>
            </a:r>
            <a:r>
              <a:rPr lang="en-CA" sz="1200" dirty="0">
                <a:latin typeface="+mj-lt"/>
              </a:rPr>
              <a:t> </a:t>
            </a:r>
          </a:p>
        </p:txBody>
      </p:sp>
      <p:sp>
        <p:nvSpPr>
          <p:cNvPr id="18" name="ZoneTexte 17">
            <a:extLst>
              <a:ext uri="{FF2B5EF4-FFF2-40B4-BE49-F238E27FC236}">
                <a16:creationId xmlns:a16="http://schemas.microsoft.com/office/drawing/2014/main" id="{DCD2E47C-AEAE-D264-83C3-47C3B7C2F89E}"/>
              </a:ext>
            </a:extLst>
          </p:cNvPr>
          <p:cNvSpPr txBox="1"/>
          <p:nvPr/>
        </p:nvSpPr>
        <p:spPr>
          <a:xfrm>
            <a:off x="4874821" y="2960234"/>
            <a:ext cx="5707727" cy="1569660"/>
          </a:xfrm>
          <a:prstGeom prst="rect">
            <a:avLst/>
          </a:prstGeom>
          <a:noFill/>
        </p:spPr>
        <p:txBody>
          <a:bodyPr wrap="square">
            <a:spAutoFit/>
          </a:bodyPr>
          <a:lstStyle/>
          <a:p>
            <a:pPr marL="171450" indent="-171450">
              <a:buFont typeface="Arial" panose="020B0604020202020204" pitchFamily="34" charset="0"/>
              <a:buChar char="•"/>
            </a:pPr>
            <a:r>
              <a:rPr lang="en-CA" sz="1200" b="1" i="0" dirty="0">
                <a:solidFill>
                  <a:srgbClr val="333333"/>
                </a:solidFill>
                <a:effectLst/>
                <a:latin typeface="+mj-lt"/>
              </a:rPr>
              <a:t>Dataset citation: </a:t>
            </a:r>
          </a:p>
          <a:p>
            <a:endParaRPr lang="en-CA" sz="1200" dirty="0">
              <a:solidFill>
                <a:srgbClr val="333333"/>
              </a:solidFill>
              <a:latin typeface="+mj-lt"/>
            </a:endParaRPr>
          </a:p>
          <a:p>
            <a:pPr marL="177800"/>
            <a:r>
              <a:rPr lang="en-CA" sz="1200" b="0" i="0" dirty="0">
                <a:solidFill>
                  <a:srgbClr val="333333"/>
                </a:solidFill>
                <a:effectLst/>
                <a:latin typeface="+mj-lt"/>
              </a:rPr>
              <a:t>Beaudoin, A., Villemaire, P., Gignac, C., </a:t>
            </a:r>
            <a:r>
              <a:rPr lang="en-CA" sz="1200" b="0" i="0" dirty="0" err="1">
                <a:solidFill>
                  <a:srgbClr val="333333"/>
                </a:solidFill>
                <a:effectLst/>
                <a:latin typeface="+mj-lt"/>
              </a:rPr>
              <a:t>Tolszczuk</a:t>
            </a:r>
            <a:r>
              <a:rPr lang="en-CA" sz="1200" b="0" i="0" dirty="0">
                <a:solidFill>
                  <a:srgbClr val="333333"/>
                </a:solidFill>
                <a:effectLst/>
                <a:latin typeface="+mj-lt"/>
              </a:rPr>
              <a:t>, S., Guindon, L., Pontone, N., Millard, C. (2024). Canada’s PALSAR-2 dual-polarized L-band radar summer backscatter composite, circa 2020. Natural Resources Canada, Canadian Forest Service, Laurentian Forestry Centre, Quebec, Canada. </a:t>
            </a:r>
            <a:r>
              <a:rPr lang="en-CA" sz="1200" b="0" i="0" u="sng" dirty="0">
                <a:solidFill>
                  <a:srgbClr val="284162"/>
                </a:solidFill>
                <a:effectLst/>
                <a:latin typeface="+mj-lt"/>
                <a:hlinkClick r:id="rId6"/>
              </a:rPr>
              <a:t>https://doi.org/10.23687/8ec4ee78-9240-4bd0-9c97-d3a27829e209</a:t>
            </a:r>
            <a:br>
              <a:rPr lang="en-CA" sz="1200" b="0" i="0" u="sng" dirty="0">
                <a:solidFill>
                  <a:srgbClr val="284162"/>
                </a:solidFill>
                <a:effectLst/>
                <a:latin typeface="+mj-lt"/>
              </a:rPr>
            </a:br>
            <a:endParaRPr lang="en-CA" sz="1200" dirty="0">
              <a:latin typeface="+mj-lt"/>
            </a:endParaRPr>
          </a:p>
        </p:txBody>
      </p:sp>
      <p:sp>
        <p:nvSpPr>
          <p:cNvPr id="19" name="ZoneTexte 18">
            <a:extLst>
              <a:ext uri="{FF2B5EF4-FFF2-40B4-BE49-F238E27FC236}">
                <a16:creationId xmlns:a16="http://schemas.microsoft.com/office/drawing/2014/main" id="{87EF9CC3-0604-5521-1C90-8F522C12CCAB}"/>
              </a:ext>
            </a:extLst>
          </p:cNvPr>
          <p:cNvSpPr txBox="1"/>
          <p:nvPr/>
        </p:nvSpPr>
        <p:spPr>
          <a:xfrm>
            <a:off x="2496754" y="4346927"/>
            <a:ext cx="1446230" cy="276999"/>
          </a:xfrm>
          <a:prstGeom prst="rect">
            <a:avLst/>
          </a:prstGeom>
          <a:noFill/>
        </p:spPr>
        <p:txBody>
          <a:bodyPr wrap="none" rtlCol="0">
            <a:spAutoFit/>
          </a:bodyPr>
          <a:lstStyle/>
          <a:p>
            <a:r>
              <a:rPr lang="fr-CA" sz="1200" dirty="0">
                <a:solidFill>
                  <a:schemeClr val="bg1"/>
                </a:solidFill>
                <a:latin typeface="+mj-lt"/>
              </a:rPr>
              <a:t>Hay River zoom-in</a:t>
            </a:r>
            <a:endParaRPr lang="en-CA" sz="1200" dirty="0">
              <a:solidFill>
                <a:schemeClr val="bg1"/>
              </a:solidFill>
              <a:latin typeface="+mj-lt"/>
            </a:endParaRPr>
          </a:p>
        </p:txBody>
      </p:sp>
      <p:cxnSp>
        <p:nvCxnSpPr>
          <p:cNvPr id="22" name="Connecteur droit avec flèche 21">
            <a:extLst>
              <a:ext uri="{FF2B5EF4-FFF2-40B4-BE49-F238E27FC236}">
                <a16:creationId xmlns:a16="http://schemas.microsoft.com/office/drawing/2014/main" id="{A29CB82F-95FE-4B97-4CEE-4B094D3F7EB4}"/>
              </a:ext>
            </a:extLst>
          </p:cNvPr>
          <p:cNvCxnSpPr/>
          <p:nvPr/>
        </p:nvCxnSpPr>
        <p:spPr>
          <a:xfrm>
            <a:off x="1292404" y="2348345"/>
            <a:ext cx="0" cy="17701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CB5C6CBE-3A9A-5599-DD4F-C17ECCE2131A}"/>
              </a:ext>
            </a:extLst>
          </p:cNvPr>
          <p:cNvSpPr txBox="1"/>
          <p:nvPr/>
        </p:nvSpPr>
        <p:spPr>
          <a:xfrm>
            <a:off x="4901695" y="4404473"/>
            <a:ext cx="6282046" cy="1569660"/>
          </a:xfrm>
          <a:prstGeom prst="rect">
            <a:avLst/>
          </a:prstGeom>
          <a:noFill/>
        </p:spPr>
        <p:txBody>
          <a:bodyPr wrap="square">
            <a:spAutoFit/>
          </a:bodyPr>
          <a:lstStyle/>
          <a:p>
            <a:pPr marL="171450" indent="-171450">
              <a:buFont typeface="Arial" panose="020B0604020202020204" pitchFamily="34" charset="0"/>
              <a:buChar char="•"/>
            </a:pPr>
            <a:r>
              <a:rPr lang="en-CA" sz="1200" b="1" i="0" dirty="0">
                <a:solidFill>
                  <a:srgbClr val="333333"/>
                </a:solidFill>
                <a:effectLst/>
                <a:latin typeface="+mj-lt"/>
              </a:rPr>
              <a:t>Improved n</a:t>
            </a:r>
            <a:r>
              <a:rPr lang="en-CA" sz="1200" b="1" dirty="0">
                <a:solidFill>
                  <a:srgbClr val="333333"/>
                </a:solidFill>
                <a:latin typeface="+mj-lt"/>
              </a:rPr>
              <a:t>ational </a:t>
            </a:r>
            <a:r>
              <a:rPr lang="en-CA" sz="1200" b="1" i="0" dirty="0">
                <a:solidFill>
                  <a:srgbClr val="333333"/>
                </a:solidFill>
                <a:effectLst/>
                <a:latin typeface="+mj-lt"/>
              </a:rPr>
              <a:t>wetland mapping &amp; </a:t>
            </a:r>
            <a:r>
              <a:rPr lang="en-CA" sz="1200" b="1" i="0" dirty="0" err="1">
                <a:solidFill>
                  <a:srgbClr val="333333"/>
                </a:solidFill>
                <a:effectLst/>
                <a:latin typeface="+mj-lt"/>
              </a:rPr>
              <a:t>PALSAR</a:t>
            </a:r>
            <a:r>
              <a:rPr lang="en-CA" sz="1200" b="1" i="0" dirty="0">
                <a:solidFill>
                  <a:srgbClr val="333333"/>
                </a:solidFill>
                <a:effectLst/>
                <a:latin typeface="+mj-lt"/>
              </a:rPr>
              <a:t> compositing method: </a:t>
            </a:r>
            <a:br>
              <a:rPr lang="en-CA" sz="1200" b="0" i="0" dirty="0">
                <a:solidFill>
                  <a:srgbClr val="333333"/>
                </a:solidFill>
                <a:effectLst/>
                <a:latin typeface="+mj-lt"/>
              </a:rPr>
            </a:br>
            <a:br>
              <a:rPr lang="en-CA" sz="1200" b="0" i="0" dirty="0">
                <a:solidFill>
                  <a:srgbClr val="333333"/>
                </a:solidFill>
                <a:effectLst/>
                <a:latin typeface="+mj-lt"/>
              </a:rPr>
            </a:br>
            <a:r>
              <a:rPr lang="en-CA" sz="1200" dirty="0">
                <a:latin typeface="+mj-lt"/>
              </a:rPr>
              <a:t>Pontone, N., Millard, K., Thompson, D., Guindon, L., Beaudoin, A. (2024). A hierarchical, Multi-Sensor Framework for Peatland Sub-Class and Vegetation Mapping Throughout the Canadian Boreal Forest. Remote Sensing in Ecology and Conservation. </a:t>
            </a:r>
            <a:r>
              <a:rPr lang="en-CA" sz="1200" dirty="0">
                <a:latin typeface="+mj-lt"/>
                <a:hlinkClick r:id="rId7"/>
              </a:rPr>
              <a:t>https://doi.org/10.1002/rse2.384</a:t>
            </a:r>
            <a:br>
              <a:rPr lang="en-CA" sz="1200" dirty="0">
                <a:latin typeface="+mj-lt"/>
              </a:rPr>
            </a:br>
            <a:br>
              <a:rPr lang="en-CA" sz="1200" dirty="0">
                <a:latin typeface="+mj-lt"/>
              </a:rPr>
            </a:br>
            <a:r>
              <a:rPr lang="en-CA" sz="1200" dirty="0">
                <a:latin typeface="+mj-lt"/>
              </a:rPr>
              <a:t>Link to wetland map: </a:t>
            </a:r>
            <a:r>
              <a:rPr lang="en-CA" sz="1200" u="sng" dirty="0">
                <a:solidFill>
                  <a:srgbClr val="242424"/>
                </a:solidFill>
                <a:effectLst/>
                <a:latin typeface="+mj-lt"/>
                <a:ea typeface="Times New Roman" panose="02020603050405020304" pitchFamily="18" charset="0"/>
                <a:cs typeface="Calibri" panose="020F0502020204030204" pitchFamily="34" charset="0"/>
                <a:hlinkClick r:id="rId8"/>
              </a:rPr>
              <a:t>https://zenodo.org/records/10627580</a:t>
            </a:r>
            <a:endParaRPr lang="en-CA" sz="1200" dirty="0">
              <a:latin typeface="+mj-lt"/>
            </a:endParaRPr>
          </a:p>
        </p:txBody>
      </p:sp>
      <p:sp>
        <p:nvSpPr>
          <p:cNvPr id="25" name="ZoneTexte 24">
            <a:extLst>
              <a:ext uri="{FF2B5EF4-FFF2-40B4-BE49-F238E27FC236}">
                <a16:creationId xmlns:a16="http://schemas.microsoft.com/office/drawing/2014/main" id="{4F20E681-5BE1-3996-3426-C337D3ECBC2B}"/>
              </a:ext>
            </a:extLst>
          </p:cNvPr>
          <p:cNvSpPr txBox="1"/>
          <p:nvPr/>
        </p:nvSpPr>
        <p:spPr>
          <a:xfrm>
            <a:off x="5126691" y="6164728"/>
            <a:ext cx="3794629" cy="461665"/>
          </a:xfrm>
          <a:prstGeom prst="rect">
            <a:avLst/>
          </a:prstGeom>
          <a:solidFill>
            <a:schemeClr val="accent1">
              <a:lumMod val="75000"/>
            </a:schemeClr>
          </a:solidFill>
        </p:spPr>
        <p:txBody>
          <a:bodyPr wrap="none" rtlCol="0">
            <a:spAutoFit/>
          </a:bodyPr>
          <a:lstStyle/>
          <a:p>
            <a:r>
              <a:rPr lang="fr-CA" sz="1200" dirty="0" err="1">
                <a:solidFill>
                  <a:schemeClr val="bg1"/>
                </a:solidFill>
                <a:latin typeface="+mj-lt"/>
              </a:rPr>
              <a:t>POC</a:t>
            </a:r>
            <a:r>
              <a:rPr lang="fr-CA" sz="1200" dirty="0">
                <a:solidFill>
                  <a:schemeClr val="bg1"/>
                </a:solidFill>
                <a:latin typeface="+mj-lt"/>
              </a:rPr>
              <a:t> for questions and </a:t>
            </a:r>
            <a:r>
              <a:rPr lang="fr-CA" sz="1200" dirty="0" err="1">
                <a:solidFill>
                  <a:schemeClr val="bg1"/>
                </a:solidFill>
                <a:latin typeface="+mj-lt"/>
              </a:rPr>
              <a:t>reporting</a:t>
            </a:r>
            <a:r>
              <a:rPr lang="fr-CA" sz="1200" dirty="0">
                <a:solidFill>
                  <a:schemeClr val="bg1"/>
                </a:solidFill>
                <a:latin typeface="+mj-lt"/>
              </a:rPr>
              <a:t> </a:t>
            </a:r>
            <a:r>
              <a:rPr lang="fr-CA" sz="1200" dirty="0" err="1">
                <a:solidFill>
                  <a:schemeClr val="bg1"/>
                </a:solidFill>
                <a:latin typeface="+mj-lt"/>
              </a:rPr>
              <a:t>dataset</a:t>
            </a:r>
            <a:r>
              <a:rPr lang="fr-CA" sz="1200" dirty="0">
                <a:solidFill>
                  <a:schemeClr val="bg1"/>
                </a:solidFill>
                <a:latin typeface="+mj-lt"/>
              </a:rPr>
              <a:t> </a:t>
            </a:r>
            <a:r>
              <a:rPr lang="fr-CA" sz="1200" dirty="0" err="1">
                <a:solidFill>
                  <a:schemeClr val="bg1"/>
                </a:solidFill>
                <a:latin typeface="+mj-lt"/>
              </a:rPr>
              <a:t>usefulness</a:t>
            </a:r>
            <a:r>
              <a:rPr lang="fr-CA" sz="1200" dirty="0">
                <a:solidFill>
                  <a:schemeClr val="bg1"/>
                </a:solidFill>
                <a:latin typeface="+mj-lt"/>
              </a:rPr>
              <a:t>: </a:t>
            </a:r>
            <a:br>
              <a:rPr lang="fr-CA" sz="1200" dirty="0">
                <a:solidFill>
                  <a:schemeClr val="bg1"/>
                </a:solidFill>
                <a:latin typeface="+mj-lt"/>
              </a:rPr>
            </a:br>
            <a:r>
              <a:rPr lang="fr-CA" sz="1200" dirty="0">
                <a:solidFill>
                  <a:schemeClr val="bg1"/>
                </a:solidFill>
                <a:latin typeface="+mj-lt"/>
              </a:rPr>
              <a:t>andre.beaudoin@nrcan-rncan.gc.ca</a:t>
            </a:r>
            <a:endParaRPr lang="en-CA" sz="1200" dirty="0">
              <a:solidFill>
                <a:schemeClr val="bg1"/>
              </a:solidFill>
              <a:latin typeface="+mj-lt"/>
            </a:endParaRPr>
          </a:p>
        </p:txBody>
      </p:sp>
      <p:sp>
        <p:nvSpPr>
          <p:cNvPr id="26" name="ZoneTexte 25">
            <a:extLst>
              <a:ext uri="{FF2B5EF4-FFF2-40B4-BE49-F238E27FC236}">
                <a16:creationId xmlns:a16="http://schemas.microsoft.com/office/drawing/2014/main" id="{9E08F06F-037F-744D-2B1D-996AFF749CB5}"/>
              </a:ext>
            </a:extLst>
          </p:cNvPr>
          <p:cNvSpPr txBox="1"/>
          <p:nvPr/>
        </p:nvSpPr>
        <p:spPr>
          <a:xfrm>
            <a:off x="71252" y="93790"/>
            <a:ext cx="12120748" cy="400110"/>
          </a:xfrm>
          <a:prstGeom prst="rect">
            <a:avLst/>
          </a:prstGeom>
          <a:solidFill>
            <a:schemeClr val="bg1"/>
          </a:solidFill>
        </p:spPr>
        <p:txBody>
          <a:bodyPr wrap="square" rtlCol="0">
            <a:spAutoFit/>
          </a:bodyPr>
          <a:lstStyle/>
          <a:p>
            <a:r>
              <a:rPr lang="fr-CA" sz="2000" dirty="0" err="1">
                <a:latin typeface="+mj-lt"/>
              </a:rPr>
              <a:t>Canada’s</a:t>
            </a:r>
            <a:r>
              <a:rPr lang="fr-CA" sz="2000" dirty="0">
                <a:latin typeface="+mj-lt"/>
              </a:rPr>
              <a:t> PALSAR-2 L-band dual-</a:t>
            </a:r>
            <a:r>
              <a:rPr lang="fr-CA" sz="2000" dirty="0" err="1">
                <a:latin typeface="+mj-lt"/>
              </a:rPr>
              <a:t>polarized</a:t>
            </a:r>
            <a:r>
              <a:rPr lang="fr-CA" sz="2000" dirty="0">
                <a:latin typeface="+mj-lt"/>
              </a:rPr>
              <a:t> radar </a:t>
            </a:r>
            <a:r>
              <a:rPr lang="fr-CA" sz="2000" dirty="0" err="1">
                <a:latin typeface="+mj-lt"/>
              </a:rPr>
              <a:t>backscatter</a:t>
            </a:r>
            <a:r>
              <a:rPr lang="fr-CA" sz="2000" dirty="0">
                <a:latin typeface="+mj-lt"/>
              </a:rPr>
              <a:t> </a:t>
            </a:r>
            <a:r>
              <a:rPr lang="fr-CA" sz="2000" dirty="0" err="1">
                <a:latin typeface="+mj-lt"/>
              </a:rPr>
              <a:t>summer</a:t>
            </a:r>
            <a:r>
              <a:rPr lang="fr-CA" sz="2000" dirty="0">
                <a:latin typeface="+mj-lt"/>
              </a:rPr>
              <a:t> composite, circa 2020                      </a:t>
            </a:r>
            <a:endParaRPr lang="en-CA" sz="2000" dirty="0">
              <a:latin typeface="+mj-lt"/>
            </a:endParaRPr>
          </a:p>
        </p:txBody>
      </p:sp>
    </p:spTree>
    <p:extLst>
      <p:ext uri="{BB962C8B-B14F-4D97-AF65-F5344CB8AC3E}">
        <p14:creationId xmlns:p14="http://schemas.microsoft.com/office/powerpoint/2010/main" val="416980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92A9C-97CB-E205-A171-37FA5D05A794}"/>
              </a:ext>
            </a:extLst>
          </p:cNvPr>
          <p:cNvSpPr>
            <a:spLocks noGrp="1"/>
          </p:cNvSpPr>
          <p:nvPr>
            <p:ph idx="1"/>
          </p:nvPr>
        </p:nvSpPr>
        <p:spPr>
          <a:xfrm>
            <a:off x="180975" y="6142038"/>
            <a:ext cx="5105400" cy="569912"/>
          </a:xfrm>
        </p:spPr>
        <p:txBody>
          <a:bodyPr rtlCol="0">
            <a:normAutofit fontScale="70000" lnSpcReduction="20000"/>
          </a:bodyPr>
          <a:lstStyle/>
          <a:p>
            <a:pPr fontAlgn="auto">
              <a:spcAft>
                <a:spcPts val="0"/>
              </a:spcAft>
              <a:defRPr/>
            </a:pPr>
            <a:r>
              <a:rPr lang="en-CA" dirty="0"/>
              <a:t>30-m coverage across all of Canadian boreal/taiga ecozones</a:t>
            </a:r>
          </a:p>
          <a:p>
            <a:pPr fontAlgn="auto">
              <a:spcAft>
                <a:spcPts val="0"/>
              </a:spcAft>
              <a:defRPr/>
            </a:pPr>
            <a:r>
              <a:rPr lang="en-CA" dirty="0"/>
              <a:t>Multispectral plus L and C-band SAR</a:t>
            </a:r>
          </a:p>
        </p:txBody>
      </p:sp>
      <p:pic>
        <p:nvPicPr>
          <p:cNvPr id="17411" name="Picture 6" descr="Map&#10;&#10;Description automatically generated">
            <a:extLst>
              <a:ext uri="{FF2B5EF4-FFF2-40B4-BE49-F238E27FC236}">
                <a16:creationId xmlns:a16="http://schemas.microsoft.com/office/drawing/2014/main" id="{C22F81B5-A9F1-F042-A440-2B264611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2187575"/>
            <a:ext cx="552132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Map&#10;&#10;Description automatically generated">
            <a:extLst>
              <a:ext uri="{FF2B5EF4-FFF2-40B4-BE49-F238E27FC236}">
                <a16:creationId xmlns:a16="http://schemas.microsoft.com/office/drawing/2014/main" id="{C391D681-CEDE-4F61-9917-D8D36854D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2187575"/>
            <a:ext cx="5519737"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1">
            <a:extLst>
              <a:ext uri="{FF2B5EF4-FFF2-40B4-BE49-F238E27FC236}">
                <a16:creationId xmlns:a16="http://schemas.microsoft.com/office/drawing/2014/main" id="{13996D5D-07C2-DF42-E886-04B0B8C4AE70}"/>
              </a:ext>
            </a:extLst>
          </p:cNvPr>
          <p:cNvSpPr txBox="1">
            <a:spLocks noChangeArrowheads="1"/>
          </p:cNvSpPr>
          <p:nvPr/>
        </p:nvSpPr>
        <p:spPr bwMode="auto">
          <a:xfrm>
            <a:off x="3262313" y="5359400"/>
            <a:ext cx="2487612"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400"/>
              <a:t>Pontone et al 2024</a:t>
            </a:r>
          </a:p>
          <a:p>
            <a:pPr eaLnBrk="1" hangingPunct="1"/>
            <a:r>
              <a:rPr lang="en-US" altLang="en-US" sz="800" i="1"/>
              <a:t>Remote Sensing in Ecology and Conservation</a:t>
            </a:r>
            <a:endParaRPr lang="en-CA" altLang="en-US" sz="800" i="1"/>
          </a:p>
          <a:p>
            <a:pPr eaLnBrk="1" hangingPunct="1"/>
            <a:r>
              <a:rPr lang="en-CA" altLang="en-US" sz="1400"/>
              <a:t>doi: 10.1002/rse2.384</a:t>
            </a:r>
          </a:p>
        </p:txBody>
      </p:sp>
      <p:sp>
        <p:nvSpPr>
          <p:cNvPr id="17414" name="TextBox 12">
            <a:extLst>
              <a:ext uri="{FF2B5EF4-FFF2-40B4-BE49-F238E27FC236}">
                <a16:creationId xmlns:a16="http://schemas.microsoft.com/office/drawing/2014/main" id="{58A3CA34-9855-3766-BAB2-4BCBDE8EDBA5}"/>
              </a:ext>
            </a:extLst>
          </p:cNvPr>
          <p:cNvSpPr txBox="1">
            <a:spLocks noChangeArrowheads="1"/>
          </p:cNvSpPr>
          <p:nvPr/>
        </p:nvSpPr>
        <p:spPr bwMode="auto">
          <a:xfrm>
            <a:off x="9491663" y="5389563"/>
            <a:ext cx="2060575" cy="61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400"/>
              <a:t>Thompson et al 2016 </a:t>
            </a:r>
            <a:r>
              <a:rPr lang="en-CA" altLang="en-US" sz="1000" i="1"/>
              <a:t>Forest Ecol Mgmt</a:t>
            </a:r>
          </a:p>
          <a:p>
            <a:pPr eaLnBrk="1" hangingPunct="1"/>
            <a:r>
              <a:rPr lang="en-CA" altLang="en-US" sz="1000"/>
              <a:t>doi:10.1016/j.foreco.2016.03.056</a:t>
            </a:r>
          </a:p>
        </p:txBody>
      </p:sp>
      <p:sp>
        <p:nvSpPr>
          <p:cNvPr id="14" name="Freeform: Shape 13">
            <a:extLst>
              <a:ext uri="{FF2B5EF4-FFF2-40B4-BE49-F238E27FC236}">
                <a16:creationId xmlns:a16="http://schemas.microsoft.com/office/drawing/2014/main" id="{968CFE27-47F4-D671-3B1A-3ED9392F7AFC}"/>
              </a:ext>
            </a:extLst>
          </p:cNvPr>
          <p:cNvSpPr/>
          <p:nvPr/>
        </p:nvSpPr>
        <p:spPr>
          <a:xfrm>
            <a:off x="2590800" y="4135438"/>
            <a:ext cx="461963" cy="211137"/>
          </a:xfrm>
          <a:custGeom>
            <a:avLst/>
            <a:gdLst>
              <a:gd name="connsiteX0" fmla="*/ 0 w 460587"/>
              <a:gd name="connsiteY0" fmla="*/ 0 h 210265"/>
              <a:gd name="connsiteX1" fmla="*/ 176107 w 460587"/>
              <a:gd name="connsiteY1" fmla="*/ 135467 h 210265"/>
              <a:gd name="connsiteX2" fmla="*/ 277707 w 460587"/>
              <a:gd name="connsiteY2" fmla="*/ 162560 h 210265"/>
              <a:gd name="connsiteX3" fmla="*/ 426720 w 460587"/>
              <a:gd name="connsiteY3" fmla="*/ 203200 h 210265"/>
              <a:gd name="connsiteX4" fmla="*/ 460587 w 460587"/>
              <a:gd name="connsiteY4" fmla="*/ 209974 h 21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587" h="210265">
                <a:moveTo>
                  <a:pt x="0" y="0"/>
                </a:moveTo>
                <a:cubicBezTo>
                  <a:pt x="64911" y="54187"/>
                  <a:pt x="129823" y="108374"/>
                  <a:pt x="176107" y="135467"/>
                </a:cubicBezTo>
                <a:cubicBezTo>
                  <a:pt x="222392" y="162560"/>
                  <a:pt x="277707" y="162560"/>
                  <a:pt x="277707" y="162560"/>
                </a:cubicBezTo>
                <a:lnTo>
                  <a:pt x="426720" y="203200"/>
                </a:lnTo>
                <a:cubicBezTo>
                  <a:pt x="457200" y="211102"/>
                  <a:pt x="458893" y="210538"/>
                  <a:pt x="460587" y="209974"/>
                </a:cubicBezTo>
              </a:path>
            </a:pathLst>
          </a:custGeom>
          <a:ln w="28575">
            <a:prstDash val="sysDot"/>
          </a:ln>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4" name="Freeform: Shape 3">
            <a:extLst>
              <a:ext uri="{FF2B5EF4-FFF2-40B4-BE49-F238E27FC236}">
                <a16:creationId xmlns:a16="http://schemas.microsoft.com/office/drawing/2014/main" id="{78761925-25EE-E298-0D98-1B9CDCD65D5A}"/>
              </a:ext>
            </a:extLst>
          </p:cNvPr>
          <p:cNvSpPr/>
          <p:nvPr/>
        </p:nvSpPr>
        <p:spPr>
          <a:xfrm>
            <a:off x="8489950" y="4154488"/>
            <a:ext cx="461963" cy="211137"/>
          </a:xfrm>
          <a:custGeom>
            <a:avLst/>
            <a:gdLst>
              <a:gd name="connsiteX0" fmla="*/ 0 w 460587"/>
              <a:gd name="connsiteY0" fmla="*/ 0 h 210265"/>
              <a:gd name="connsiteX1" fmla="*/ 176107 w 460587"/>
              <a:gd name="connsiteY1" fmla="*/ 135467 h 210265"/>
              <a:gd name="connsiteX2" fmla="*/ 277707 w 460587"/>
              <a:gd name="connsiteY2" fmla="*/ 162560 h 210265"/>
              <a:gd name="connsiteX3" fmla="*/ 426720 w 460587"/>
              <a:gd name="connsiteY3" fmla="*/ 203200 h 210265"/>
              <a:gd name="connsiteX4" fmla="*/ 460587 w 460587"/>
              <a:gd name="connsiteY4" fmla="*/ 209974 h 21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587" h="210265">
                <a:moveTo>
                  <a:pt x="0" y="0"/>
                </a:moveTo>
                <a:cubicBezTo>
                  <a:pt x="64911" y="54187"/>
                  <a:pt x="129823" y="108374"/>
                  <a:pt x="176107" y="135467"/>
                </a:cubicBezTo>
                <a:cubicBezTo>
                  <a:pt x="222392" y="162560"/>
                  <a:pt x="277707" y="162560"/>
                  <a:pt x="277707" y="162560"/>
                </a:cubicBezTo>
                <a:lnTo>
                  <a:pt x="426720" y="203200"/>
                </a:lnTo>
                <a:cubicBezTo>
                  <a:pt x="457200" y="211102"/>
                  <a:pt x="458893" y="210538"/>
                  <a:pt x="460587" y="209974"/>
                </a:cubicBezTo>
              </a:path>
            </a:pathLst>
          </a:custGeom>
          <a:ln w="28575">
            <a:prstDash val="sysDot"/>
          </a:ln>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5" name="Oval 4">
            <a:extLst>
              <a:ext uri="{FF2B5EF4-FFF2-40B4-BE49-F238E27FC236}">
                <a16:creationId xmlns:a16="http://schemas.microsoft.com/office/drawing/2014/main" id="{155EF536-AC97-24FF-B21A-C8D2E251E789}"/>
              </a:ext>
            </a:extLst>
          </p:cNvPr>
          <p:cNvSpPr/>
          <p:nvPr/>
        </p:nvSpPr>
        <p:spPr>
          <a:xfrm>
            <a:off x="7415213" y="3894138"/>
            <a:ext cx="838200" cy="26035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CA"/>
          </a:p>
        </p:txBody>
      </p:sp>
      <p:sp>
        <p:nvSpPr>
          <p:cNvPr id="6" name="Oval 5">
            <a:extLst>
              <a:ext uri="{FF2B5EF4-FFF2-40B4-BE49-F238E27FC236}">
                <a16:creationId xmlns:a16="http://schemas.microsoft.com/office/drawing/2014/main" id="{CA5E3BBE-3685-2890-6542-E453ACD84B85}"/>
              </a:ext>
            </a:extLst>
          </p:cNvPr>
          <p:cNvSpPr/>
          <p:nvPr/>
        </p:nvSpPr>
        <p:spPr>
          <a:xfrm>
            <a:off x="1516063" y="3905250"/>
            <a:ext cx="838200" cy="261938"/>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CA"/>
          </a:p>
        </p:txBody>
      </p:sp>
      <p:pic>
        <p:nvPicPr>
          <p:cNvPr id="17419" name="Picture 8">
            <a:extLst>
              <a:ext uri="{FF2B5EF4-FFF2-40B4-BE49-F238E27FC236}">
                <a16:creationId xmlns:a16="http://schemas.microsoft.com/office/drawing/2014/main" id="{CC697375-2352-68D9-03AD-4BC898BF1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925" y="-17463"/>
            <a:ext cx="3625850" cy="228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5">
            <a:extLst>
              <a:ext uri="{FF2B5EF4-FFF2-40B4-BE49-F238E27FC236}">
                <a16:creationId xmlns:a16="http://schemas.microsoft.com/office/drawing/2014/main" id="{EAFD4DBE-1A0C-28E4-E412-2C06CF229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75"/>
            <a:ext cx="57578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Content Placeholder 2">
            <a:extLst>
              <a:ext uri="{FF2B5EF4-FFF2-40B4-BE49-F238E27FC236}">
                <a16:creationId xmlns:a16="http://schemas.microsoft.com/office/drawing/2014/main" id="{BF69B3F8-215A-4573-F82E-BEB801E1729C}"/>
              </a:ext>
            </a:extLst>
          </p:cNvPr>
          <p:cNvSpPr txBox="1">
            <a:spLocks noChangeArrowheads="1"/>
          </p:cNvSpPr>
          <p:nvPr/>
        </p:nvSpPr>
        <p:spPr bwMode="auto">
          <a:xfrm>
            <a:off x="5416550" y="6080125"/>
            <a:ext cx="66135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r>
              <a:rPr lang="en-CA" altLang="en-US" sz="1500"/>
              <a:t>Important delineation of permafrost complexes and poor vs rich fen</a:t>
            </a:r>
          </a:p>
          <a:p>
            <a:pPr eaLnBrk="1" hangingPunct="1"/>
            <a:r>
              <a:rPr lang="en-CA" altLang="en-US" sz="1500"/>
              <a:t>Aligned with classification used in peatland national greenhouse gas inventory to UNFCCC</a:t>
            </a:r>
          </a:p>
        </p:txBody>
      </p:sp>
      <p:sp>
        <p:nvSpPr>
          <p:cNvPr id="17422" name="TextBox 20">
            <a:extLst>
              <a:ext uri="{FF2B5EF4-FFF2-40B4-BE49-F238E27FC236}">
                <a16:creationId xmlns:a16="http://schemas.microsoft.com/office/drawing/2014/main" id="{94E8B061-4E9F-3102-DF2B-9289D625F051}"/>
              </a:ext>
            </a:extLst>
          </p:cNvPr>
          <p:cNvSpPr txBox="1">
            <a:spLocks noChangeArrowheads="1"/>
          </p:cNvSpPr>
          <p:nvPr/>
        </p:nvSpPr>
        <p:spPr bwMode="auto">
          <a:xfrm>
            <a:off x="-14288" y="1863725"/>
            <a:ext cx="61134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400"/>
              <a:t>https://zenodo.org/records/10627580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D5593E-CF8C-B93C-0502-CE78E5A82478}"/>
              </a:ext>
            </a:extLst>
          </p:cNvPr>
          <p:cNvPicPr>
            <a:picLocks noChangeAspect="1"/>
          </p:cNvPicPr>
          <p:nvPr/>
        </p:nvPicPr>
        <p:blipFill>
          <a:blip r:embed="rId3"/>
          <a:stretch>
            <a:fillRect/>
          </a:stretch>
        </p:blipFill>
        <p:spPr>
          <a:xfrm>
            <a:off x="6809554" y="756552"/>
            <a:ext cx="5480420" cy="5502729"/>
          </a:xfrm>
          <a:prstGeom prst="rect">
            <a:avLst/>
          </a:prstGeom>
        </p:spPr>
      </p:pic>
      <p:sp>
        <p:nvSpPr>
          <p:cNvPr id="2" name="Title 1">
            <a:extLst>
              <a:ext uri="{FF2B5EF4-FFF2-40B4-BE49-F238E27FC236}">
                <a16:creationId xmlns:a16="http://schemas.microsoft.com/office/drawing/2014/main" id="{358CC4E9-A121-EB42-BF39-31051E050964}"/>
              </a:ext>
            </a:extLst>
          </p:cNvPr>
          <p:cNvSpPr>
            <a:spLocks noGrp="1"/>
          </p:cNvSpPr>
          <p:nvPr>
            <p:ph type="title"/>
          </p:nvPr>
        </p:nvSpPr>
        <p:spPr>
          <a:xfrm>
            <a:off x="5601810" y="0"/>
            <a:ext cx="6212888" cy="990600"/>
          </a:xfrm>
        </p:spPr>
        <p:txBody>
          <a:bodyPr>
            <a:normAutofit fontScale="90000"/>
          </a:bodyPr>
          <a:lstStyle/>
          <a:p>
            <a:r>
              <a:rPr lang="en-US" sz="3600" dirty="0">
                <a:cs typeface="Calibri"/>
              </a:rPr>
              <a:t>Forest Carbon Blueprint Update​</a:t>
            </a:r>
          </a:p>
        </p:txBody>
      </p:sp>
      <p:sp>
        <p:nvSpPr>
          <p:cNvPr id="4" name="Slide Number Placeholder 3">
            <a:extLst>
              <a:ext uri="{FF2B5EF4-FFF2-40B4-BE49-F238E27FC236}">
                <a16:creationId xmlns:a16="http://schemas.microsoft.com/office/drawing/2014/main" id="{C05BAE37-CEA2-A54C-B554-681621E6FFB3}"/>
              </a:ext>
            </a:extLst>
          </p:cNvPr>
          <p:cNvSpPr>
            <a:spLocks noGrp="1"/>
          </p:cNvSpPr>
          <p:nvPr>
            <p:ph type="sldNum" sz="quarter" idx="12"/>
          </p:nvPr>
        </p:nvSpPr>
        <p:spPr>
          <a:xfrm>
            <a:off x="11741727" y="0"/>
            <a:ext cx="447224" cy="457199"/>
          </a:xfrm>
          <a:prstGeom prst="rect">
            <a:avLst/>
          </a:prstGeom>
        </p:spPr>
        <p:txBody>
          <a:bodyPr vert="horz" lIns="91440" tIns="45720" rIns="91440" bIns="45720" rtlCol="0" anchor="ctr" anchorCtr="1"/>
          <a:lstStyle>
            <a:defPPr>
              <a:defRPr lang="en-US"/>
            </a:defPPr>
            <a:lvl1pPr marL="0" algn="r" defTabSz="914400" rtl="0" eaLnBrk="1" latinLnBrk="0" hangingPunct="1">
              <a:defRPr sz="1400" b="1"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5A67B-D0FE-F448-80B1-1191BC67A3E6}" type="slidenum">
              <a:rPr lang="en-US" smtClean="0"/>
              <a:pPr/>
              <a:t>19</a:t>
            </a:fld>
            <a:endParaRPr lang="en-US"/>
          </a:p>
        </p:txBody>
      </p:sp>
      <p:pic>
        <p:nvPicPr>
          <p:cNvPr id="6" name="Picture 5">
            <a:extLst>
              <a:ext uri="{FF2B5EF4-FFF2-40B4-BE49-F238E27FC236}">
                <a16:creationId xmlns:a16="http://schemas.microsoft.com/office/drawing/2014/main" id="{76CAF8F6-63EE-1C0A-F164-087022B5E132}"/>
              </a:ext>
            </a:extLst>
          </p:cNvPr>
          <p:cNvPicPr>
            <a:picLocks noChangeAspect="1"/>
          </p:cNvPicPr>
          <p:nvPr/>
        </p:nvPicPr>
        <p:blipFill>
          <a:blip r:embed="rId4"/>
          <a:stretch>
            <a:fillRect/>
          </a:stretch>
        </p:blipFill>
        <p:spPr>
          <a:xfrm>
            <a:off x="0" y="0"/>
            <a:ext cx="5306133" cy="6858000"/>
          </a:xfrm>
          <a:prstGeom prst="rect">
            <a:avLst/>
          </a:prstGeom>
        </p:spPr>
      </p:pic>
      <p:sp>
        <p:nvSpPr>
          <p:cNvPr id="10" name="TextBox 9">
            <a:extLst>
              <a:ext uri="{FF2B5EF4-FFF2-40B4-BE49-F238E27FC236}">
                <a16:creationId xmlns:a16="http://schemas.microsoft.com/office/drawing/2014/main" id="{898518A6-5D4E-28DF-F52B-E73F4FE10906}"/>
              </a:ext>
            </a:extLst>
          </p:cNvPr>
          <p:cNvSpPr txBox="1"/>
          <p:nvPr/>
        </p:nvSpPr>
        <p:spPr>
          <a:xfrm>
            <a:off x="5382447" y="5612950"/>
            <a:ext cx="6809553" cy="923330"/>
          </a:xfrm>
          <a:prstGeom prst="rect">
            <a:avLst/>
          </a:prstGeom>
          <a:noFill/>
        </p:spPr>
        <p:txBody>
          <a:bodyPr wrap="square" rtlCol="0">
            <a:spAutoFit/>
          </a:bodyPr>
          <a:lstStyle/>
          <a:p>
            <a:r>
              <a:rPr lang="en-CA" dirty="0"/>
              <a:t>https://publications.gc.ca/collections/collection_2024/rncan-nrcan/ Fo4-43-2024-eng.pdf</a:t>
            </a:r>
          </a:p>
          <a:p>
            <a:endParaRPr lang="en-CA" dirty="0"/>
          </a:p>
        </p:txBody>
      </p:sp>
    </p:spTree>
    <p:extLst>
      <p:ext uri="{BB962C8B-B14F-4D97-AF65-F5344CB8AC3E}">
        <p14:creationId xmlns:p14="http://schemas.microsoft.com/office/powerpoint/2010/main" val="102193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558C5-34AB-D389-EBD2-2C4C9EAC0A98}"/>
              </a:ext>
            </a:extLst>
          </p:cNvPr>
          <p:cNvPicPr>
            <a:picLocks noChangeAspect="1"/>
          </p:cNvPicPr>
          <p:nvPr/>
        </p:nvPicPr>
        <p:blipFill>
          <a:blip r:embed="rId3"/>
          <a:stretch>
            <a:fillRect/>
          </a:stretch>
        </p:blipFill>
        <p:spPr>
          <a:xfrm>
            <a:off x="304800" y="304800"/>
            <a:ext cx="6172200" cy="4638675"/>
          </a:xfrm>
          <a:prstGeom prst="rect">
            <a:avLst/>
          </a:prstGeom>
        </p:spPr>
      </p:pic>
      <p:sp>
        <p:nvSpPr>
          <p:cNvPr id="9" name="TextBox 8">
            <a:extLst>
              <a:ext uri="{FF2B5EF4-FFF2-40B4-BE49-F238E27FC236}">
                <a16:creationId xmlns:a16="http://schemas.microsoft.com/office/drawing/2014/main" id="{836811EF-6237-10F9-81D9-E1023C5D293D}"/>
              </a:ext>
            </a:extLst>
          </p:cNvPr>
          <p:cNvSpPr txBox="1"/>
          <p:nvPr/>
        </p:nvSpPr>
        <p:spPr>
          <a:xfrm>
            <a:off x="1163367" y="5638800"/>
            <a:ext cx="4455066" cy="369332"/>
          </a:xfrm>
          <a:prstGeom prst="rect">
            <a:avLst/>
          </a:prstGeom>
          <a:noFill/>
        </p:spPr>
        <p:txBody>
          <a:bodyPr wrap="none" rtlCol="0">
            <a:spAutoFit/>
          </a:bodyPr>
          <a:lstStyle/>
          <a:p>
            <a:r>
              <a:rPr lang="en-CA" dirty="0"/>
              <a:t>Jason Edwards, Oct 2 1978 – Nov 4 2023</a:t>
            </a:r>
          </a:p>
        </p:txBody>
      </p:sp>
      <p:pic>
        <p:nvPicPr>
          <p:cNvPr id="3" name="Picture 2">
            <a:extLst>
              <a:ext uri="{FF2B5EF4-FFF2-40B4-BE49-F238E27FC236}">
                <a16:creationId xmlns:a16="http://schemas.microsoft.com/office/drawing/2014/main" id="{3C9A903D-A8EE-4A76-900B-8A8CBC68EA76}"/>
              </a:ext>
            </a:extLst>
          </p:cNvPr>
          <p:cNvPicPr>
            <a:picLocks noChangeAspect="1"/>
          </p:cNvPicPr>
          <p:nvPr/>
        </p:nvPicPr>
        <p:blipFill rotWithShape="1">
          <a:blip r:embed="rId4"/>
          <a:srcRect l="10127" r="3797"/>
          <a:stretch/>
        </p:blipFill>
        <p:spPr>
          <a:xfrm>
            <a:off x="7315200" y="304800"/>
            <a:ext cx="4114800" cy="6373906"/>
          </a:xfrm>
          <a:prstGeom prst="rect">
            <a:avLst/>
          </a:prstGeom>
        </p:spPr>
      </p:pic>
    </p:spTree>
    <p:extLst>
      <p:ext uri="{BB962C8B-B14F-4D97-AF65-F5344CB8AC3E}">
        <p14:creationId xmlns:p14="http://schemas.microsoft.com/office/powerpoint/2010/main" val="104402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712" y="-6212"/>
            <a:ext cx="12211719" cy="743419"/>
          </a:xfrm>
          <a:prstGeom prst="rect">
            <a:avLst/>
          </a:prstGeom>
          <a:noFill/>
          <a:ln>
            <a:noFill/>
          </a:ln>
          <a:effectLst>
            <a:reflection stA="45000" endPos="6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3"/>
          <p:cNvSpPr>
            <a:spLocks noChangeArrowheads="1" noChangeShapeType="1"/>
          </p:cNvSpPr>
          <p:nvPr/>
        </p:nvSpPr>
        <p:spPr bwMode="auto">
          <a:xfrm>
            <a:off x="7245" y="66757"/>
            <a:ext cx="9426903" cy="576431"/>
          </a:xfrm>
          <a:prstGeom prst="roundRect">
            <a:avLst>
              <a:gd name="adj" fmla="val 50000"/>
            </a:avLst>
          </a:prstGeom>
          <a:solidFill>
            <a:srgbClr val="000000"/>
          </a:solidFill>
          <a:ln>
            <a:noFill/>
          </a:ln>
          <a:effectLst/>
          <a:extLst>
            <a:ext uri="{91240B29-F687-4F45-9708-019B960494DF}">
              <a14:hiddenLine xmlns:a14="http://schemas.microsoft.com/office/drawing/2010/main" w="0"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rtl="0" eaLnBrk="1" hangingPunct="1"/>
            <a:r>
              <a:rPr lang="en" altLang="en-US" sz="2000"/>
              <a:t>Mo</a:t>
            </a:r>
          </a:p>
        </p:txBody>
      </p:sp>
      <p:sp>
        <p:nvSpPr>
          <p:cNvPr id="7173" name="Title 1"/>
          <p:cNvSpPr>
            <a:spLocks noGrp="1"/>
          </p:cNvSpPr>
          <p:nvPr>
            <p:ph type="title"/>
          </p:nvPr>
        </p:nvSpPr>
        <p:spPr>
          <a:xfrm>
            <a:off x="163701" y="196849"/>
            <a:ext cx="9853256" cy="625175"/>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CA" altLang="en-US" sz="2400" dirty="0">
                <a:solidFill>
                  <a:schemeClr val="bg1"/>
                </a:solidFill>
                <a:latin typeface="Arial" panose="020B0604020202020204" pitchFamily="34" charset="0"/>
                <a:cs typeface="Arial" panose="020B0604020202020204" pitchFamily="34" charset="0"/>
              </a:rPr>
              <a:t>Climate Sensitive Growth and Yield Modelling Initiative</a:t>
            </a:r>
          </a:p>
        </p:txBody>
      </p:sp>
      <p:sp>
        <p:nvSpPr>
          <p:cNvPr id="7174" name="Line 4"/>
          <p:cNvSpPr>
            <a:spLocks noChangeShapeType="1"/>
          </p:cNvSpPr>
          <p:nvPr/>
        </p:nvSpPr>
        <p:spPr bwMode="auto">
          <a:xfrm flipV="1">
            <a:off x="156475" y="768492"/>
            <a:ext cx="8482012" cy="44451"/>
          </a:xfrm>
          <a:prstGeom prst="line">
            <a:avLst/>
          </a:prstGeom>
          <a:noFill/>
          <a:ln w="127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CA" sz="1800"/>
          </a:p>
        </p:txBody>
      </p:sp>
      <p:graphicFrame>
        <p:nvGraphicFramePr>
          <p:cNvPr id="7184" name="Rectangle 3">
            <a:extLst>
              <a:ext uri="{FF2B5EF4-FFF2-40B4-BE49-F238E27FC236}">
                <a16:creationId xmlns:a16="http://schemas.microsoft.com/office/drawing/2014/main" id="{4EFEF482-2FBF-C1E0-BEEA-7C8E16290A5E}"/>
              </a:ext>
            </a:extLst>
          </p:cNvPr>
          <p:cNvGraphicFramePr/>
          <p:nvPr/>
        </p:nvGraphicFramePr>
        <p:xfrm>
          <a:off x="188468" y="1051161"/>
          <a:ext cx="7814520" cy="1442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9D3C07EA-AFE0-7754-57A1-E5FD45E041DF}"/>
              </a:ext>
            </a:extLst>
          </p:cNvPr>
          <p:cNvSpPr/>
          <p:nvPr/>
        </p:nvSpPr>
        <p:spPr>
          <a:xfrm>
            <a:off x="110949" y="2751843"/>
            <a:ext cx="7951264" cy="24656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CA" sz="1800"/>
          </a:p>
        </p:txBody>
      </p:sp>
      <p:sp>
        <p:nvSpPr>
          <p:cNvPr id="6" name="TextBox 3">
            <a:extLst>
              <a:ext uri="{FF2B5EF4-FFF2-40B4-BE49-F238E27FC236}">
                <a16:creationId xmlns:a16="http://schemas.microsoft.com/office/drawing/2014/main" id="{E326644B-1B7C-81C3-C578-4455239F2856}"/>
              </a:ext>
            </a:extLst>
          </p:cNvPr>
          <p:cNvSpPr txBox="1">
            <a:spLocks noChangeArrowheads="1"/>
          </p:cNvSpPr>
          <p:nvPr/>
        </p:nvSpPr>
        <p:spPr bwMode="auto">
          <a:xfrm>
            <a:off x="247694" y="2868228"/>
            <a:ext cx="7677775" cy="251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87527">
              <a:spcBef>
                <a:spcPct val="0"/>
              </a:spcBef>
              <a:spcAft>
                <a:spcPts val="600"/>
              </a:spcAft>
              <a:buClrTx/>
              <a:buNone/>
            </a:pPr>
            <a:r>
              <a:rPr lang="en-CA" altLang="en-US" sz="1600">
                <a:latin typeface="Calibri" panose="020F0502020204030204" pitchFamily="34" charset="0"/>
                <a:cs typeface="Times New Roman" panose="02020603050405020304" pitchFamily="18" charset="0"/>
              </a:rPr>
              <a:t>“Growth and Yield”: predictions of tree growth, tree mortality and recruitment generated using input data and a series of component equations (models) that produce outputs for indicators of interest such as wood volume, biomass, ecosystem production, harvested wood products.</a:t>
            </a:r>
          </a:p>
          <a:p>
            <a:pPr algn="ctr" defTabSz="987527">
              <a:spcBef>
                <a:spcPct val="0"/>
              </a:spcBef>
              <a:spcAft>
                <a:spcPts val="600"/>
              </a:spcAft>
              <a:buClrTx/>
              <a:buNone/>
            </a:pPr>
            <a:r>
              <a:rPr lang="en-CA" altLang="en-US" sz="1600">
                <a:latin typeface="Calibri" panose="020F0502020204030204" pitchFamily="34" charset="0"/>
                <a:cs typeface="Times New Roman" panose="02020603050405020304" pitchFamily="18" charset="0"/>
              </a:rPr>
              <a:t>“Climate Sensitive”: the ability of a growth and yield model to consider in its projections the impacts of changes in climate and other environmental conditions, such as temperature, precipitation, water balance, increases in atmospheric CO</a:t>
            </a:r>
            <a:r>
              <a:rPr lang="en-CA" altLang="en-US" sz="1600" baseline="-25000">
                <a:latin typeface="Calibri" panose="020F0502020204030204" pitchFamily="34" charset="0"/>
                <a:cs typeface="Times New Roman" panose="02020603050405020304" pitchFamily="18" charset="0"/>
              </a:rPr>
              <a:t>2</a:t>
            </a:r>
            <a:r>
              <a:rPr lang="en-CA" altLang="en-US" sz="1600">
                <a:latin typeface="Calibri" panose="020F0502020204030204" pitchFamily="34" charset="0"/>
                <a:cs typeface="Times New Roman" panose="02020603050405020304" pitchFamily="18" charset="0"/>
              </a:rPr>
              <a:t> concentration and atmospheric nitrogen deposition.</a:t>
            </a:r>
          </a:p>
          <a:p>
            <a:pPr algn="ctr">
              <a:spcBef>
                <a:spcPct val="0"/>
              </a:spcBef>
              <a:spcAft>
                <a:spcPts val="600"/>
              </a:spcAft>
              <a:buClrTx/>
              <a:buNone/>
            </a:pPr>
            <a:endParaRPr lang="en-CA" alt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ce réservé du contenu 2">
            <a:extLst>
              <a:ext uri="{FF2B5EF4-FFF2-40B4-BE49-F238E27FC236}">
                <a16:creationId xmlns:a16="http://schemas.microsoft.com/office/drawing/2014/main" id="{006FF190-9CD1-D050-73FE-8AAD54CDACF6}"/>
              </a:ext>
            </a:extLst>
          </p:cNvPr>
          <p:cNvSpPr>
            <a:spLocks noGrp="1"/>
          </p:cNvSpPr>
          <p:nvPr>
            <p:ph idx="1"/>
          </p:nvPr>
        </p:nvSpPr>
        <p:spPr>
          <a:xfrm>
            <a:off x="9109310" y="1535865"/>
            <a:ext cx="2799719" cy="1199908"/>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fr-FR" sz="1600"/>
              <a:t>Carbon estimation and </a:t>
            </a:r>
            <a:r>
              <a:rPr lang="fr-FR" sz="1600" err="1"/>
              <a:t>reporting</a:t>
            </a:r>
            <a:r>
              <a:rPr lang="fr-FR" sz="1600"/>
              <a:t> (NFCMARS)</a:t>
            </a:r>
          </a:p>
          <a:p>
            <a:pPr marL="0" indent="0">
              <a:buNone/>
            </a:pPr>
            <a:r>
              <a:rPr lang="fr-FR" sz="1600"/>
              <a:t>National </a:t>
            </a:r>
            <a:r>
              <a:rPr lang="fr-FR" sz="1600" err="1"/>
              <a:t>forest</a:t>
            </a:r>
            <a:r>
              <a:rPr lang="fr-FR" sz="1600"/>
              <a:t> </a:t>
            </a:r>
            <a:r>
              <a:rPr lang="fr-FR" sz="1600" err="1"/>
              <a:t>inventory</a:t>
            </a:r>
            <a:r>
              <a:rPr lang="fr-FR" sz="1600"/>
              <a:t> </a:t>
            </a:r>
          </a:p>
          <a:p>
            <a:pPr marL="0" indent="0">
              <a:buNone/>
            </a:pPr>
            <a:r>
              <a:rPr lang="fr-FR" sz="1600"/>
              <a:t>National </a:t>
            </a:r>
            <a:r>
              <a:rPr lang="fr-FR" sz="1600" err="1"/>
              <a:t>wood</a:t>
            </a:r>
            <a:r>
              <a:rPr lang="fr-FR" sz="1600"/>
              <a:t> </a:t>
            </a:r>
            <a:r>
              <a:rPr lang="fr-FR" sz="1600" err="1"/>
              <a:t>supply</a:t>
            </a:r>
            <a:endParaRPr lang="fr-FR" sz="1600"/>
          </a:p>
          <a:p>
            <a:pPr lvl="1"/>
            <a:endParaRPr lang="fr-FR" sz="1867"/>
          </a:p>
          <a:p>
            <a:endParaRPr lang="en-CA" sz="1867"/>
          </a:p>
        </p:txBody>
      </p:sp>
      <p:sp>
        <p:nvSpPr>
          <p:cNvPr id="8" name="Espace réservé du contenu 2">
            <a:extLst>
              <a:ext uri="{FF2B5EF4-FFF2-40B4-BE49-F238E27FC236}">
                <a16:creationId xmlns:a16="http://schemas.microsoft.com/office/drawing/2014/main" id="{2EFEF1BE-9496-B22F-6067-0B24ABF566E3}"/>
              </a:ext>
            </a:extLst>
          </p:cNvPr>
          <p:cNvSpPr txBox="1">
            <a:spLocks/>
          </p:cNvSpPr>
          <p:nvPr/>
        </p:nvSpPr>
        <p:spPr>
          <a:xfrm>
            <a:off x="8318421" y="3866080"/>
            <a:ext cx="1812943" cy="1002224"/>
          </a:xfrm>
          <a:prstGeom prst="rect">
            <a:avLst/>
          </a:prstGeom>
        </p:spPr>
        <p:txBody>
          <a:bodyPr vert="horz" lIns="121920" tIns="60960" rIns="121920" bIns="6096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fr-FR" sz="1600" err="1"/>
              <a:t>Empirical</a:t>
            </a:r>
            <a:r>
              <a:rPr lang="fr-FR" sz="1600"/>
              <a:t> </a:t>
            </a:r>
            <a:r>
              <a:rPr lang="fr-FR" sz="1600" err="1"/>
              <a:t>models</a:t>
            </a:r>
            <a:endParaRPr lang="fr-FR" sz="1600"/>
          </a:p>
          <a:p>
            <a:pPr marL="0" indent="0">
              <a:buNone/>
            </a:pPr>
            <a:r>
              <a:rPr lang="fr-FR" sz="1600"/>
              <a:t>Process </a:t>
            </a:r>
            <a:r>
              <a:rPr lang="fr-FR" sz="1600" err="1"/>
              <a:t>models</a:t>
            </a:r>
            <a:endParaRPr lang="fr-FR" sz="1600"/>
          </a:p>
          <a:p>
            <a:pPr marL="0" indent="0">
              <a:buNone/>
            </a:pPr>
            <a:r>
              <a:rPr lang="fr-FR" sz="1600" err="1"/>
              <a:t>Hybrid</a:t>
            </a:r>
            <a:r>
              <a:rPr lang="fr-FR" sz="1600"/>
              <a:t> </a:t>
            </a:r>
            <a:r>
              <a:rPr lang="fr-FR" sz="1600" err="1"/>
              <a:t>models</a:t>
            </a:r>
            <a:endParaRPr lang="fr-FR" sz="1600"/>
          </a:p>
        </p:txBody>
      </p:sp>
      <p:graphicFrame>
        <p:nvGraphicFramePr>
          <p:cNvPr id="9" name="Objet 10">
            <a:extLst>
              <a:ext uri="{FF2B5EF4-FFF2-40B4-BE49-F238E27FC236}">
                <a16:creationId xmlns:a16="http://schemas.microsoft.com/office/drawing/2014/main" id="{1AF108BA-377D-CDED-6080-E68FEB5F0B4D}"/>
              </a:ext>
            </a:extLst>
          </p:cNvPr>
          <p:cNvGraphicFramePr>
            <a:graphicFrameLocks noChangeAspect="1"/>
          </p:cNvGraphicFramePr>
          <p:nvPr/>
        </p:nvGraphicFramePr>
        <p:xfrm>
          <a:off x="10025747" y="3429000"/>
          <a:ext cx="1812943" cy="2061809"/>
        </p:xfrm>
        <a:graphic>
          <a:graphicData uri="http://schemas.openxmlformats.org/presentationml/2006/ole">
            <mc:AlternateContent xmlns:mc="http://schemas.openxmlformats.org/markup-compatibility/2006">
              <mc:Choice xmlns:v="urn:schemas-microsoft-com:vml" Requires="v">
                <p:oleObj name="Acrobat Document" r:id="rId9" imgW="5000571" imgH="5686348" progId="AcroExch.Document.DC">
                  <p:embed/>
                </p:oleObj>
              </mc:Choice>
              <mc:Fallback>
                <p:oleObj name="Acrobat Document" r:id="rId9" imgW="5000571" imgH="5686348" progId="AcroExch.Document.DC">
                  <p:embed/>
                  <p:pic>
                    <p:nvPicPr>
                      <p:cNvPr id="9" name="Objet 10">
                        <a:extLst>
                          <a:ext uri="{FF2B5EF4-FFF2-40B4-BE49-F238E27FC236}">
                            <a16:creationId xmlns:a16="http://schemas.microsoft.com/office/drawing/2014/main" id="{1AF108BA-377D-CDED-6080-E68FEB5F0B4D}"/>
                          </a:ext>
                        </a:extLst>
                      </p:cNvPr>
                      <p:cNvPicPr/>
                      <p:nvPr/>
                    </p:nvPicPr>
                    <p:blipFill>
                      <a:blip r:embed="rId10"/>
                      <a:stretch>
                        <a:fillRect/>
                      </a:stretch>
                    </p:blipFill>
                    <p:spPr>
                      <a:xfrm>
                        <a:off x="10025747" y="3429000"/>
                        <a:ext cx="1812943" cy="2061809"/>
                      </a:xfrm>
                      <a:prstGeom prst="rect">
                        <a:avLst/>
                      </a:prstGeom>
                      <a:ln w="19050">
                        <a:solidFill>
                          <a:schemeClr val="tx1"/>
                        </a:solidFill>
                      </a:ln>
                    </p:spPr>
                  </p:pic>
                </p:oleObj>
              </mc:Fallback>
            </mc:AlternateContent>
          </a:graphicData>
        </a:graphic>
      </p:graphicFrame>
    </p:spTree>
    <p:extLst>
      <p:ext uri="{BB962C8B-B14F-4D97-AF65-F5344CB8AC3E}">
        <p14:creationId xmlns:p14="http://schemas.microsoft.com/office/powerpoint/2010/main" val="292087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676" y="2870302"/>
            <a:ext cx="6464499" cy="2901863"/>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en-CA" sz="1600" b="1"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1. No climate sensitivity:</a:t>
            </a:r>
          </a:p>
          <a:p>
            <a:pPr marL="0" indent="0">
              <a:buNone/>
            </a:pPr>
            <a:r>
              <a:rPr lang="en-CA" sz="1600"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The model assumes a static climate (9 out of 15 models)</a:t>
            </a:r>
          </a:p>
          <a:p>
            <a:pPr marL="0" indent="0">
              <a:buNone/>
            </a:pPr>
            <a:r>
              <a:rPr lang="en-CA" sz="1600" b="1"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2. Indirect or average climate sensitivity: </a:t>
            </a:r>
          </a:p>
          <a:p>
            <a:pPr marL="0" indent="0">
              <a:buNone/>
            </a:pPr>
            <a:r>
              <a:rPr lang="en-CA" sz="1600"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One or many explanatory variables of the model are expressed as a function of climate variables or use average climate variables in their equations. (6 of 15 models, 4 more could be modified </a:t>
            </a:r>
          </a:p>
          <a:p>
            <a:pPr marL="0" indent="0">
              <a:buNone/>
            </a:pPr>
            <a:r>
              <a:rPr lang="en-CA" sz="1600" b="1"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3. Annual climate sensitivity: </a:t>
            </a:r>
          </a:p>
          <a:p>
            <a:pPr marL="0" indent="0">
              <a:buNone/>
            </a:pPr>
            <a:r>
              <a:rPr lang="en-CA" sz="1600"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rPr>
              <a:t>One or many model components directly rely on annual or intra-annual climate variables. (all process or hybrid models)</a:t>
            </a:r>
          </a:p>
          <a:p>
            <a:pPr marL="0" indent="0">
              <a:buNone/>
            </a:pPr>
            <a:endParaRPr lang="en-CA" sz="1333"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endParaRPr>
          </a:p>
          <a:p>
            <a:endParaRPr lang="fr-FR" sz="1333" dirty="0">
              <a:solidFill>
                <a:schemeClr val="accent6">
                  <a:lumMod val="50000"/>
                </a:schemeClr>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17" name="Title 16">
            <a:extLst>
              <a:ext uri="{FF2B5EF4-FFF2-40B4-BE49-F238E27FC236}">
                <a16:creationId xmlns:a16="http://schemas.microsoft.com/office/drawing/2014/main" id="{57C3B1CF-01E8-2A06-11B8-D8A6181FC400}"/>
              </a:ext>
            </a:extLst>
          </p:cNvPr>
          <p:cNvSpPr>
            <a:spLocks noGrp="1"/>
          </p:cNvSpPr>
          <p:nvPr>
            <p:ph type="title"/>
          </p:nvPr>
        </p:nvSpPr>
        <p:spPr>
          <a:xfrm>
            <a:off x="690883" y="-21199"/>
            <a:ext cx="6313756" cy="1143000"/>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CA" sz="3733" dirty="0"/>
              <a:t>Current Status in Canada</a:t>
            </a:r>
          </a:p>
        </p:txBody>
      </p:sp>
      <p:pic>
        <p:nvPicPr>
          <p:cNvPr id="18" name="Image 1">
            <a:extLst>
              <a:ext uri="{FF2B5EF4-FFF2-40B4-BE49-F238E27FC236}">
                <a16:creationId xmlns:a16="http://schemas.microsoft.com/office/drawing/2014/main" id="{12D0283F-81CC-1B7E-7C2F-923CF098A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590" y="409744"/>
            <a:ext cx="3910508" cy="5572528"/>
          </a:xfrm>
          <a:prstGeom prst="rect">
            <a:avLst/>
          </a:prstGeom>
        </p:spPr>
      </p:pic>
      <p:sp>
        <p:nvSpPr>
          <p:cNvPr id="2" name="Freeform: Shape 1">
            <a:extLst>
              <a:ext uri="{FF2B5EF4-FFF2-40B4-BE49-F238E27FC236}">
                <a16:creationId xmlns:a16="http://schemas.microsoft.com/office/drawing/2014/main" id="{3705DABA-3D10-E7B4-093F-EB9EC2E79F98}"/>
              </a:ext>
            </a:extLst>
          </p:cNvPr>
          <p:cNvSpPr/>
          <p:nvPr/>
        </p:nvSpPr>
        <p:spPr>
          <a:xfrm>
            <a:off x="97892" y="1085835"/>
            <a:ext cx="6906747" cy="1652696"/>
          </a:xfrm>
          <a:custGeom>
            <a:avLst/>
            <a:gdLst>
              <a:gd name="connsiteX0" fmla="*/ 0 w 8229600"/>
              <a:gd name="connsiteY0" fmla="*/ 128312 h 769859"/>
              <a:gd name="connsiteX1" fmla="*/ 128312 w 8229600"/>
              <a:gd name="connsiteY1" fmla="*/ 0 h 769859"/>
              <a:gd name="connsiteX2" fmla="*/ 8101288 w 8229600"/>
              <a:gd name="connsiteY2" fmla="*/ 0 h 769859"/>
              <a:gd name="connsiteX3" fmla="*/ 8229600 w 8229600"/>
              <a:gd name="connsiteY3" fmla="*/ 128312 h 769859"/>
              <a:gd name="connsiteX4" fmla="*/ 8229600 w 8229600"/>
              <a:gd name="connsiteY4" fmla="*/ 641547 h 769859"/>
              <a:gd name="connsiteX5" fmla="*/ 8101288 w 8229600"/>
              <a:gd name="connsiteY5" fmla="*/ 769859 h 769859"/>
              <a:gd name="connsiteX6" fmla="*/ 128312 w 8229600"/>
              <a:gd name="connsiteY6" fmla="*/ 769859 h 769859"/>
              <a:gd name="connsiteX7" fmla="*/ 0 w 8229600"/>
              <a:gd name="connsiteY7" fmla="*/ 641547 h 769859"/>
              <a:gd name="connsiteX8" fmla="*/ 0 w 8229600"/>
              <a:gd name="connsiteY8" fmla="*/ 128312 h 76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769859">
                <a:moveTo>
                  <a:pt x="0" y="128312"/>
                </a:moveTo>
                <a:cubicBezTo>
                  <a:pt x="0" y="57447"/>
                  <a:pt x="57447" y="0"/>
                  <a:pt x="128312" y="0"/>
                </a:cubicBezTo>
                <a:lnTo>
                  <a:pt x="8101288" y="0"/>
                </a:lnTo>
                <a:cubicBezTo>
                  <a:pt x="8172153" y="0"/>
                  <a:pt x="8229600" y="57447"/>
                  <a:pt x="8229600" y="128312"/>
                </a:cubicBezTo>
                <a:lnTo>
                  <a:pt x="8229600" y="641547"/>
                </a:lnTo>
                <a:cubicBezTo>
                  <a:pt x="8229600" y="712412"/>
                  <a:pt x="8172153" y="769859"/>
                  <a:pt x="8101288" y="769859"/>
                </a:cubicBezTo>
                <a:lnTo>
                  <a:pt x="128312" y="769859"/>
                </a:lnTo>
                <a:cubicBezTo>
                  <a:pt x="57447" y="769859"/>
                  <a:pt x="0" y="712412"/>
                  <a:pt x="0" y="641547"/>
                </a:cubicBezTo>
                <a:lnTo>
                  <a:pt x="0" y="1283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228" tIns="121228" rIns="121228" bIns="121228" numCol="1" spcCol="127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defTabSz="829713">
              <a:lnSpc>
                <a:spcPct val="90000"/>
              </a:lnSpc>
              <a:spcBef>
                <a:spcPct val="0"/>
              </a:spcBef>
              <a:spcAft>
                <a:spcPct val="35000"/>
              </a:spcAft>
              <a:buNone/>
            </a:pPr>
            <a:r>
              <a:rPr lang="en-CA" sz="1600" dirty="0"/>
              <a:t>C</a:t>
            </a:r>
            <a:r>
              <a:rPr lang="en-CA" sz="1600" kern="1200" dirty="0"/>
              <a:t>omprehensive (190 references) technical review paper called  </a:t>
            </a:r>
            <a:r>
              <a:rPr lang="en-CA" sz="1600" b="1" i="1" kern="1200" dirty="0"/>
              <a:t>Climate Sensitive Growth and Yield Models in Canadian Forestry: Challenges and Opportunities </a:t>
            </a:r>
            <a:r>
              <a:rPr lang="en-CA" sz="1600" i="1" kern="1200" dirty="0"/>
              <a:t>[Available at The Forestry Chronicle, DOI 10.5558/tfc2024-005]</a:t>
            </a:r>
            <a:endParaRPr lang="en-CA" sz="1600" b="1" i="1" kern="1200" dirty="0"/>
          </a:p>
          <a:p>
            <a:pPr defTabSz="829713">
              <a:lnSpc>
                <a:spcPct val="90000"/>
              </a:lnSpc>
              <a:spcBef>
                <a:spcPct val="0"/>
              </a:spcBef>
              <a:spcAft>
                <a:spcPct val="35000"/>
              </a:spcAft>
            </a:pPr>
            <a:r>
              <a:rPr lang="en-CA" sz="1600" dirty="0"/>
              <a:t>,We have developed </a:t>
            </a:r>
            <a:r>
              <a:rPr lang="en-CA" sz="1600" b="1" i="1" dirty="0"/>
              <a:t>A Strategic Plan for the Advancement of National Climate Sensitive Growth and Yield Modelling in Canada </a:t>
            </a:r>
            <a:r>
              <a:rPr lang="en-CA" sz="1600" i="1" dirty="0"/>
              <a:t>[Coming soon as a CCFM report]</a:t>
            </a:r>
            <a:endParaRPr lang="en-US" sz="1600" dirty="0"/>
          </a:p>
        </p:txBody>
      </p:sp>
    </p:spTree>
    <p:extLst>
      <p:ext uri="{BB962C8B-B14F-4D97-AF65-F5344CB8AC3E}">
        <p14:creationId xmlns:p14="http://schemas.microsoft.com/office/powerpoint/2010/main" val="343767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9459" y="2040284"/>
            <a:ext cx="4968552" cy="3591754"/>
          </a:xfrm>
          <a:prstGeom prst="rect">
            <a:avLst/>
          </a:prstGeom>
        </p:spPr>
      </p:pic>
      <p:pic>
        <p:nvPicPr>
          <p:cNvPr id="5" name="Picture 2" descr="N:\Data\Remeasurement_1\Groundplots\Meas_1_Panel_1\0000_Passed and ready for upload\qc_gp_2014apr17_3\qc_gp_photos\qc_gp_photos_991766_0\991766_trans_12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87349" y="2040284"/>
            <a:ext cx="2820318" cy="3760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12191999" cy="159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62417" y="308172"/>
            <a:ext cx="6459057" cy="696744"/>
          </a:xfrm>
          <a:prstGeom prst="rect">
            <a:avLst/>
          </a:prstGeom>
        </p:spPr>
        <p:txBody>
          <a:bodyPr wrap="square">
            <a:spAutoFit/>
          </a:bodyPr>
          <a:lstStyle/>
          <a:p>
            <a:pPr fontAlgn="auto">
              <a:spcBef>
                <a:spcPts val="0"/>
              </a:spcBef>
              <a:spcAft>
                <a:spcPts val="0"/>
              </a:spcAft>
            </a:pPr>
            <a:r>
              <a:rPr lang="en-US" sz="3800" dirty="0">
                <a:solidFill>
                  <a:prstClr val="white"/>
                </a:solidFill>
                <a:effectLst>
                  <a:outerShdw blurRad="38100" dist="38100" dir="2700000" algn="tl">
                    <a:srgbClr val="C0C0C0"/>
                  </a:outerShdw>
                </a:effectLst>
                <a:latin typeface="Calibri"/>
                <a:cs typeface="+mn-cs"/>
              </a:rPr>
              <a:t>Ground Plot Program</a:t>
            </a:r>
            <a:endParaRPr lang="en-CA" sz="3800" dirty="0">
              <a:solidFill>
                <a:prstClr val="white"/>
              </a:solidFill>
              <a:latin typeface="Calibri"/>
              <a:cs typeface="+mn-cs"/>
            </a:endParaRPr>
          </a:p>
        </p:txBody>
      </p:sp>
      <p:sp>
        <p:nvSpPr>
          <p:cNvPr id="8" name="TextBox 7"/>
          <p:cNvSpPr txBox="1"/>
          <p:nvPr/>
        </p:nvSpPr>
        <p:spPr>
          <a:xfrm>
            <a:off x="6342265" y="6462581"/>
            <a:ext cx="4764446" cy="369332"/>
          </a:xfrm>
          <a:prstGeom prst="rect">
            <a:avLst/>
          </a:prstGeom>
          <a:noFill/>
        </p:spPr>
        <p:txBody>
          <a:bodyPr wrap="none" rtlCol="0">
            <a:spAutoFit/>
          </a:bodyPr>
          <a:lstStyle/>
          <a:p>
            <a:pPr fontAlgn="auto">
              <a:spcBef>
                <a:spcPts val="0"/>
              </a:spcBef>
              <a:spcAft>
                <a:spcPts val="0"/>
              </a:spcAft>
            </a:pPr>
            <a:r>
              <a:rPr lang="en-CA" dirty="0">
                <a:solidFill>
                  <a:prstClr val="black"/>
                </a:solidFill>
                <a:latin typeface="Calibri"/>
                <a:cs typeface="+mn-cs"/>
              </a:rPr>
              <a:t>Danielle Main, </a:t>
            </a:r>
            <a:r>
              <a:rPr lang="en-CA" dirty="0">
                <a:solidFill>
                  <a:prstClr val="black"/>
                </a:solidFill>
                <a:latin typeface="Calibri"/>
                <a:cs typeface="+mn-cs"/>
                <a:hlinkClick r:id="rId6"/>
              </a:rPr>
              <a:t>Danielle.Main@nrcan-rncan.gc.ca</a:t>
            </a:r>
            <a:endParaRPr lang="en-CA" dirty="0">
              <a:solidFill>
                <a:prstClr val="black"/>
              </a:solidFill>
              <a:latin typeface="Calibri"/>
              <a:cs typeface="+mn-cs"/>
            </a:endParaRPr>
          </a:p>
        </p:txBody>
      </p:sp>
      <p:sp>
        <p:nvSpPr>
          <p:cNvPr id="10" name="Slide Number Placeholder 3"/>
          <p:cNvSpPr>
            <a:spLocks noGrp="1"/>
          </p:cNvSpPr>
          <p:nvPr>
            <p:ph type="sldNum" sz="quarter" idx="12"/>
          </p:nvPr>
        </p:nvSpPr>
        <p:spPr>
          <a:xfrm>
            <a:off x="8737600" y="6356351"/>
            <a:ext cx="2844800" cy="365125"/>
          </a:xfrm>
        </p:spPr>
        <p:txBody>
          <a:bodyPr/>
          <a:lstStyle/>
          <a:p>
            <a:fld id="{5EEE2C81-4983-49FF-8B18-98FDC92F63BC}" type="slidenum">
              <a:rPr lang="en-CA" smtClean="0"/>
              <a:t>3</a:t>
            </a:fld>
            <a:endParaRPr lang="en-CA" dirty="0"/>
          </a:p>
        </p:txBody>
      </p:sp>
      <p:pic>
        <p:nvPicPr>
          <p:cNvPr id="9" name="Picture 8">
            <a:extLst>
              <a:ext uri="{FF2B5EF4-FFF2-40B4-BE49-F238E27FC236}">
                <a16:creationId xmlns:a16="http://schemas.microsoft.com/office/drawing/2014/main" id="{F7916702-8B0F-958E-2AA4-A26A8EE4E1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12" y="2090373"/>
            <a:ext cx="4225846" cy="3240873"/>
          </a:xfrm>
          <a:prstGeom prst="rect">
            <a:avLst/>
          </a:prstGeom>
        </p:spPr>
      </p:pic>
    </p:spTree>
    <p:extLst>
      <p:ext uri="{BB962C8B-B14F-4D97-AF65-F5344CB8AC3E}">
        <p14:creationId xmlns:p14="http://schemas.microsoft.com/office/powerpoint/2010/main" val="272056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the world&#10;&#10;Description automatically generated">
            <a:extLst>
              <a:ext uri="{FF2B5EF4-FFF2-40B4-BE49-F238E27FC236}">
                <a16:creationId xmlns:a16="http://schemas.microsoft.com/office/drawing/2014/main" id="{5017B02D-FC89-1952-93BA-0245C63C2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71" b="31701"/>
          <a:stretch/>
        </p:blipFill>
        <p:spPr>
          <a:xfrm>
            <a:off x="5882086" y="1129804"/>
            <a:ext cx="4927269" cy="1791953"/>
          </a:xfrm>
          <a:prstGeom prst="rect">
            <a:avLst/>
          </a:prstGeom>
        </p:spPr>
      </p:pic>
      <p:sp>
        <p:nvSpPr>
          <p:cNvPr id="13" name="Rectangle 12">
            <a:extLst>
              <a:ext uri="{FF2B5EF4-FFF2-40B4-BE49-F238E27FC236}">
                <a16:creationId xmlns:a16="http://schemas.microsoft.com/office/drawing/2014/main" id="{CB94E9DF-2FDA-1E9D-2B34-35C7391FB1DC}"/>
              </a:ext>
            </a:extLst>
          </p:cNvPr>
          <p:cNvSpPr/>
          <p:nvPr/>
        </p:nvSpPr>
        <p:spPr>
          <a:xfrm>
            <a:off x="10207690" y="49959"/>
            <a:ext cx="1962216" cy="173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58CC4E9-A121-EB42-BF39-31051E050964}"/>
              </a:ext>
            </a:extLst>
          </p:cNvPr>
          <p:cNvSpPr>
            <a:spLocks noGrp="1"/>
          </p:cNvSpPr>
          <p:nvPr>
            <p:ph type="title"/>
          </p:nvPr>
        </p:nvSpPr>
        <p:spPr>
          <a:xfrm>
            <a:off x="22094" y="84738"/>
            <a:ext cx="12169906" cy="990600"/>
          </a:xfrm>
        </p:spPr>
        <p:txBody>
          <a:bodyPr>
            <a:noAutofit/>
          </a:bodyPr>
          <a:lstStyle/>
          <a:p>
            <a:pPr algn="ctr"/>
            <a:r>
              <a:rPr lang="en-US" sz="2800" b="1" dirty="0"/>
              <a:t>Rates of change in C stocks across Taiga Plains: NFI remeasurements</a:t>
            </a:r>
          </a:p>
        </p:txBody>
      </p:sp>
      <p:grpSp>
        <p:nvGrpSpPr>
          <p:cNvPr id="10" name="Group 9">
            <a:extLst>
              <a:ext uri="{FF2B5EF4-FFF2-40B4-BE49-F238E27FC236}">
                <a16:creationId xmlns:a16="http://schemas.microsoft.com/office/drawing/2014/main" id="{037731EF-DC22-564E-3ADE-55588EA48453}"/>
              </a:ext>
            </a:extLst>
          </p:cNvPr>
          <p:cNvGrpSpPr/>
          <p:nvPr/>
        </p:nvGrpSpPr>
        <p:grpSpPr>
          <a:xfrm>
            <a:off x="575375" y="2892444"/>
            <a:ext cx="10613423" cy="3314673"/>
            <a:chOff x="333403" y="2685164"/>
            <a:chExt cx="11525190" cy="3601622"/>
          </a:xfrm>
        </p:grpSpPr>
        <p:pic>
          <p:nvPicPr>
            <p:cNvPr id="4" name="Picture 3" descr="A screenshot of a graph&#10;&#10;Description automatically generated">
              <a:extLst>
                <a:ext uri="{FF2B5EF4-FFF2-40B4-BE49-F238E27FC236}">
                  <a16:creationId xmlns:a16="http://schemas.microsoft.com/office/drawing/2014/main" id="{812E8B5B-B1B2-4213-9010-A945F34E1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403" y="2685164"/>
              <a:ext cx="11525190" cy="3601622"/>
            </a:xfrm>
            <a:prstGeom prst="rect">
              <a:avLst/>
            </a:prstGeom>
          </p:spPr>
        </p:pic>
        <p:sp>
          <p:nvSpPr>
            <p:cNvPr id="5" name="TextBox 4">
              <a:extLst>
                <a:ext uri="{FF2B5EF4-FFF2-40B4-BE49-F238E27FC236}">
                  <a16:creationId xmlns:a16="http://schemas.microsoft.com/office/drawing/2014/main" id="{FC4FED56-ACCA-2783-C4D1-E77C3D726C8F}"/>
                </a:ext>
              </a:extLst>
            </p:cNvPr>
            <p:cNvSpPr txBox="1"/>
            <p:nvPr/>
          </p:nvSpPr>
          <p:spPr>
            <a:xfrm>
              <a:off x="854846" y="3059668"/>
              <a:ext cx="1614792" cy="369332"/>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n=42</a:t>
              </a:r>
            </a:p>
          </p:txBody>
        </p:sp>
        <p:sp>
          <p:nvSpPr>
            <p:cNvPr id="6" name="TextBox 5">
              <a:extLst>
                <a:ext uri="{FF2B5EF4-FFF2-40B4-BE49-F238E27FC236}">
                  <a16:creationId xmlns:a16="http://schemas.microsoft.com/office/drawing/2014/main" id="{2E95B4DC-503A-871D-DF92-6041E9CC4EDC}"/>
                </a:ext>
              </a:extLst>
            </p:cNvPr>
            <p:cNvSpPr txBox="1"/>
            <p:nvPr/>
          </p:nvSpPr>
          <p:spPr>
            <a:xfrm>
              <a:off x="3694462" y="3059668"/>
              <a:ext cx="1614792" cy="369332"/>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n=42</a:t>
              </a:r>
            </a:p>
          </p:txBody>
        </p:sp>
        <p:sp>
          <p:nvSpPr>
            <p:cNvPr id="7" name="TextBox 6">
              <a:extLst>
                <a:ext uri="{FF2B5EF4-FFF2-40B4-BE49-F238E27FC236}">
                  <a16:creationId xmlns:a16="http://schemas.microsoft.com/office/drawing/2014/main" id="{C50DEC14-5B7E-C7E2-A33E-808C4235681D}"/>
                </a:ext>
              </a:extLst>
            </p:cNvPr>
            <p:cNvSpPr txBox="1"/>
            <p:nvPr/>
          </p:nvSpPr>
          <p:spPr>
            <a:xfrm>
              <a:off x="6599393" y="3059668"/>
              <a:ext cx="1614792" cy="369332"/>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n=39</a:t>
              </a:r>
            </a:p>
          </p:txBody>
        </p:sp>
        <p:sp>
          <p:nvSpPr>
            <p:cNvPr id="8" name="TextBox 7">
              <a:extLst>
                <a:ext uri="{FF2B5EF4-FFF2-40B4-BE49-F238E27FC236}">
                  <a16:creationId xmlns:a16="http://schemas.microsoft.com/office/drawing/2014/main" id="{7FDD6F14-7690-F56B-C1D4-066990BED06B}"/>
                </a:ext>
              </a:extLst>
            </p:cNvPr>
            <p:cNvSpPr txBox="1"/>
            <p:nvPr/>
          </p:nvSpPr>
          <p:spPr>
            <a:xfrm>
              <a:off x="9400294" y="3059668"/>
              <a:ext cx="1614792" cy="369332"/>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n=26</a:t>
              </a:r>
            </a:p>
          </p:txBody>
        </p:sp>
      </p:grpSp>
      <p:sp>
        <p:nvSpPr>
          <p:cNvPr id="9" name="TextBox 8">
            <a:extLst>
              <a:ext uri="{FF2B5EF4-FFF2-40B4-BE49-F238E27FC236}">
                <a16:creationId xmlns:a16="http://schemas.microsoft.com/office/drawing/2014/main" id="{2C17B5F5-C08A-4C6F-0206-FBD21DBCEAD7}"/>
              </a:ext>
            </a:extLst>
          </p:cNvPr>
          <p:cNvSpPr txBox="1"/>
          <p:nvPr/>
        </p:nvSpPr>
        <p:spPr>
          <a:xfrm>
            <a:off x="479694" y="650883"/>
            <a:ext cx="12039129" cy="2308324"/>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Calibri" panose="020F0502020204030204" pitchFamily="34" charset="0"/>
                <a:cs typeface="Calibri" panose="020F0502020204030204" pitchFamily="34" charset="0"/>
              </a:rPr>
              <a:t>C stocks in large trees (LT), small trees (ST), bryophytes (</a:t>
            </a:r>
            <a:r>
              <a:rPr lang="en-CA" dirty="0" err="1">
                <a:latin typeface="Calibri" panose="020F0502020204030204" pitchFamily="34" charset="0"/>
                <a:cs typeface="Calibri" panose="020F0502020204030204" pitchFamily="34" charset="0"/>
              </a:rPr>
              <a:t>Bryo</a:t>
            </a:r>
            <a:r>
              <a:rPr lang="en-CA" dirty="0">
                <a:latin typeface="Calibri" panose="020F0502020204030204" pitchFamily="34" charset="0"/>
                <a:cs typeface="Calibri" panose="020F0502020204030204" pitchFamily="34" charset="0"/>
              </a:rPr>
              <a:t>), and organic soil layer (OL) increased significantly between 2004 and 2014</a:t>
            </a:r>
            <a:br>
              <a:rPr lang="en-CA"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dirty="0">
                <a:latin typeface="Calibri" panose="020F0502020204030204" pitchFamily="34" charset="0"/>
                <a:cs typeface="Calibri" panose="020F0502020204030204" pitchFamily="34" charset="0"/>
              </a:rPr>
              <a:t>Patterns in C change differed by dominant species: </a:t>
            </a:r>
          </a:p>
          <a:p>
            <a:pPr marL="742950" lvl="1" indent="-285750">
              <a:buFont typeface="Arial" panose="020B0604020202020204" pitchFamily="34" charset="0"/>
              <a:buChar char="•"/>
            </a:pPr>
            <a:r>
              <a:rPr lang="en-CA" i="1" dirty="0">
                <a:latin typeface="Calibri" panose="020F0502020204030204" pitchFamily="34" charset="0"/>
                <a:cs typeface="Calibri" panose="020F0502020204030204" pitchFamily="34" charset="0"/>
              </a:rPr>
              <a:t>Picea </a:t>
            </a:r>
            <a:r>
              <a:rPr lang="en-CA" i="1" dirty="0" err="1">
                <a:latin typeface="Calibri" panose="020F0502020204030204" pitchFamily="34" charset="0"/>
                <a:cs typeface="Calibri" panose="020F0502020204030204" pitchFamily="34" charset="0"/>
              </a:rPr>
              <a:t>mariana</a:t>
            </a:r>
            <a:r>
              <a:rPr lang="en-CA" dirty="0">
                <a:latin typeface="Calibri" panose="020F0502020204030204" pitchFamily="34" charset="0"/>
                <a:cs typeface="Calibri" panose="020F0502020204030204" pitchFamily="34" charset="0"/>
              </a:rPr>
              <a:t>: ST↑, </a:t>
            </a:r>
            <a:r>
              <a:rPr lang="en-CA" dirty="0" err="1">
                <a:latin typeface="Calibri" panose="020F0502020204030204" pitchFamily="34" charset="0"/>
                <a:cs typeface="Calibri" panose="020F0502020204030204" pitchFamily="34" charset="0"/>
              </a:rPr>
              <a:t>Bryo</a:t>
            </a:r>
            <a:r>
              <a:rPr lang="en-CA" dirty="0">
                <a:latin typeface="Calibri" panose="020F0502020204030204" pitchFamily="34" charset="0"/>
                <a:cs typeface="Calibri" panose="020F0502020204030204" pitchFamily="34" charset="0"/>
              </a:rPr>
              <a:t> ↑, OL ↑</a:t>
            </a:r>
          </a:p>
          <a:p>
            <a:pPr marL="742950" lvl="1" indent="-285750">
              <a:buFont typeface="Arial" panose="020B0604020202020204" pitchFamily="34" charset="0"/>
              <a:buChar char="•"/>
            </a:pPr>
            <a:r>
              <a:rPr lang="en-CA" i="1" dirty="0">
                <a:latin typeface="Calibri" panose="020F0502020204030204" pitchFamily="34" charset="0"/>
                <a:cs typeface="Calibri" panose="020F0502020204030204" pitchFamily="34" charset="0"/>
              </a:rPr>
              <a:t>Populus </a:t>
            </a:r>
            <a:r>
              <a:rPr lang="en-CA" i="1" dirty="0" err="1">
                <a:latin typeface="Calibri" panose="020F0502020204030204" pitchFamily="34" charset="0"/>
                <a:cs typeface="Calibri" panose="020F0502020204030204" pitchFamily="34" charset="0"/>
              </a:rPr>
              <a:t>tremuloides</a:t>
            </a:r>
            <a:r>
              <a:rPr lang="en-CA" i="1" dirty="0">
                <a:latin typeface="Calibri" panose="020F0502020204030204" pitchFamily="34" charset="0"/>
                <a:cs typeface="Calibri" panose="020F0502020204030204" pitchFamily="34" charset="0"/>
              </a:rPr>
              <a:t>: LT</a:t>
            </a:r>
            <a:r>
              <a:rPr lang="en-CA" dirty="0">
                <a:latin typeface="Calibri" panose="020F0502020204030204" pitchFamily="34" charset="0"/>
                <a:cs typeface="Calibri" panose="020F0502020204030204" pitchFamily="34" charset="0"/>
              </a:rPr>
              <a:t> ↑, ST↓</a:t>
            </a:r>
          </a:p>
          <a:p>
            <a:pPr marL="742950" lvl="1" indent="-285750">
              <a:buFont typeface="Arial" panose="020B0604020202020204" pitchFamily="34" charset="0"/>
              <a:buChar char="•"/>
            </a:pPr>
            <a:r>
              <a:rPr lang="en-CA" i="1" dirty="0">
                <a:latin typeface="Calibri" panose="020F0502020204030204" pitchFamily="34" charset="0"/>
                <a:cs typeface="Calibri" panose="020F0502020204030204" pitchFamily="34" charset="0"/>
              </a:rPr>
              <a:t>Larix laricina: </a:t>
            </a:r>
            <a:r>
              <a:rPr lang="en-CA" dirty="0">
                <a:latin typeface="Calibri" panose="020F0502020204030204" pitchFamily="34" charset="0"/>
                <a:cs typeface="Calibri" panose="020F0502020204030204" pitchFamily="34" charset="0"/>
              </a:rPr>
              <a:t>ST ↑</a:t>
            </a:r>
          </a:p>
          <a:p>
            <a:pPr marL="742950" lvl="1" indent="-285750">
              <a:buFont typeface="Arial" panose="020B0604020202020204" pitchFamily="34" charset="0"/>
              <a:buChar char="•"/>
            </a:pPr>
            <a:r>
              <a:rPr lang="en-CA" i="1" dirty="0">
                <a:latin typeface="Calibri" panose="020F0502020204030204" pitchFamily="34" charset="0"/>
                <a:cs typeface="Calibri" panose="020F0502020204030204" pitchFamily="34" charset="0"/>
              </a:rPr>
              <a:t>Picea glauca: </a:t>
            </a:r>
            <a:r>
              <a:rPr lang="en-CA" dirty="0">
                <a:latin typeface="Calibri" panose="020F0502020204030204" pitchFamily="34" charset="0"/>
                <a:cs typeface="Calibri" panose="020F0502020204030204" pitchFamily="34" charset="0"/>
              </a:rPr>
              <a:t>LT ↑</a:t>
            </a:r>
            <a:endParaRPr lang="en-CA" i="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9A1D5A7-E4BE-AA8F-7F63-CE117676410C}"/>
              </a:ext>
            </a:extLst>
          </p:cNvPr>
          <p:cNvSpPr txBox="1"/>
          <p:nvPr/>
        </p:nvSpPr>
        <p:spPr>
          <a:xfrm>
            <a:off x="7428969" y="6422180"/>
            <a:ext cx="2992016" cy="369332"/>
          </a:xfrm>
          <a:prstGeom prst="rect">
            <a:avLst/>
          </a:prstGeom>
          <a:noFill/>
        </p:spPr>
        <p:txBody>
          <a:bodyPr wrap="square" rtlCol="0">
            <a:spAutoFit/>
          </a:bodyPr>
          <a:lstStyle/>
          <a:p>
            <a:r>
              <a:rPr lang="en-CA" dirty="0">
                <a:solidFill>
                  <a:schemeClr val="bg1"/>
                </a:solidFill>
                <a:latin typeface="Calibri" panose="020F0502020204030204" pitchFamily="34" charset="0"/>
                <a:cs typeface="Calibri" panose="020F0502020204030204" pitchFamily="34" charset="0"/>
              </a:rPr>
              <a:t>Hararuk et al., </a:t>
            </a:r>
            <a:r>
              <a:rPr lang="en-CA" i="1" dirty="0">
                <a:solidFill>
                  <a:schemeClr val="bg1"/>
                </a:solidFill>
                <a:latin typeface="Calibri" panose="020F0502020204030204" pitchFamily="34" charset="0"/>
                <a:cs typeface="Calibri" panose="020F0502020204030204" pitchFamily="34" charset="0"/>
              </a:rPr>
              <a:t>in prep</a:t>
            </a:r>
            <a:r>
              <a:rPr lang="en-CA"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629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EEE2C81-4983-49FF-8B18-98FDC92F63BC}" type="slidenum">
              <a:rPr lang="en-CA" smtClean="0"/>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CA" sz="18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48" name="Picture 7" descr="cana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4272" y="6423960"/>
            <a:ext cx="12080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A0CF9076-1134-C444-B909-740AA63E2B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79266" y="6242513"/>
            <a:ext cx="2547781" cy="59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1">
            <a:extLst>
              <a:ext uri="{FF2B5EF4-FFF2-40B4-BE49-F238E27FC236}">
                <a16:creationId xmlns:a16="http://schemas.microsoft.com/office/drawing/2014/main" id="{35FA60C7-F9A6-C048-A0FE-D1A02A9479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1344" y="6314098"/>
            <a:ext cx="2489790" cy="54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2">
            <a:extLst>
              <a:ext uri="{FF2B5EF4-FFF2-40B4-BE49-F238E27FC236}">
                <a16:creationId xmlns:a16="http://schemas.microsoft.com/office/drawing/2014/main" id="{6E4D9976-427B-B54C-8A78-1DE35ACD6A9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76718" y="6269712"/>
            <a:ext cx="2513505" cy="58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3">
            <a:extLst>
              <a:ext uri="{FF2B5EF4-FFF2-40B4-BE49-F238E27FC236}">
                <a16:creationId xmlns:a16="http://schemas.microsoft.com/office/drawing/2014/main" id="{11D5CA12-F929-FC46-BFD5-13F3C4C806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219234" y="6179579"/>
            <a:ext cx="2581615" cy="65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a:extLst>
              <a:ext uri="{FF2B5EF4-FFF2-40B4-BE49-F238E27FC236}">
                <a16:creationId xmlns:a16="http://schemas.microsoft.com/office/drawing/2014/main" id="{6F1DAC44-3BE8-2748-B317-4691DAD0617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17366" y="6314098"/>
            <a:ext cx="837129" cy="54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2"/>
          <p:cNvSpPr txBox="1">
            <a:spLocks noChangeArrowheads="1"/>
          </p:cNvSpPr>
          <p:nvPr/>
        </p:nvSpPr>
        <p:spPr>
          <a:xfrm>
            <a:off x="1" y="171479"/>
            <a:ext cx="7032103" cy="762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3200" b="1" i="0" u="none" strike="noStrike" kern="1200" cap="none" spc="0" normalizeH="0" baseline="0" noProof="0" dirty="0">
                <a:ln>
                  <a:noFill/>
                </a:ln>
                <a:solidFill>
                  <a:srgbClr val="CC0000"/>
                </a:solidFill>
                <a:effectLst/>
                <a:uLnTx/>
                <a:uFillTx/>
                <a:latin typeface="Calibri"/>
              </a:rPr>
              <a:t>Multi-Agency Ground Plot (</a:t>
            </a:r>
            <a:r>
              <a:rPr kumimoji="0" lang="en-CA" altLang="en-US" sz="3200" b="1" i="0" u="none" strike="noStrike" kern="1200" cap="none" spc="0" normalizeH="0" baseline="0" noProof="0" dirty="0" err="1">
                <a:ln>
                  <a:noFill/>
                </a:ln>
                <a:solidFill>
                  <a:srgbClr val="CC0000"/>
                </a:solidFill>
                <a:effectLst/>
                <a:uLnTx/>
                <a:uFillTx/>
                <a:latin typeface="Calibri"/>
              </a:rPr>
              <a:t>MAGPlot</a:t>
            </a:r>
            <a:r>
              <a:rPr kumimoji="0" lang="en-CA" altLang="en-US" sz="3200" b="1" i="0" u="none" strike="noStrike" kern="1200" cap="none" spc="0" normalizeH="0" baseline="0" noProof="0" dirty="0">
                <a:ln>
                  <a:noFill/>
                </a:ln>
                <a:solidFill>
                  <a:srgbClr val="CC0000"/>
                </a:solidFill>
                <a:effectLst/>
                <a:uLnTx/>
                <a:uFillTx/>
                <a:latin typeface="Calibri"/>
              </a:rPr>
              <a:t>) database</a:t>
            </a:r>
            <a:endParaRPr kumimoji="0" lang="en-CA" altLang="en-US" sz="2600" b="1" i="0" u="none" strike="noStrike" kern="1200" cap="none" spc="0" normalizeH="0" baseline="0" noProof="0" dirty="0">
              <a:ln>
                <a:noFill/>
              </a:ln>
              <a:solidFill>
                <a:srgbClr val="CC0000"/>
              </a:solidFill>
              <a:effectLst/>
              <a:uLnTx/>
              <a:uFillTx/>
              <a:latin typeface="Calibri"/>
            </a:endParaRPr>
          </a:p>
        </p:txBody>
      </p:sp>
      <p:sp>
        <p:nvSpPr>
          <p:cNvPr id="3" name="Rectangle 2"/>
          <p:cNvSpPr/>
          <p:nvPr/>
        </p:nvSpPr>
        <p:spPr>
          <a:xfrm>
            <a:off x="1" y="1611473"/>
            <a:ext cx="3047999" cy="2139047"/>
          </a:xfrm>
          <a:prstGeom prst="rect">
            <a:avLst/>
          </a:prstGeom>
        </p:spPr>
        <p:txBody>
          <a:bodyPr wrap="square">
            <a:spAutoFit/>
          </a:bodyPr>
          <a:lstStyle/>
          <a:p>
            <a:pPr marL="285750" indent="-285750">
              <a:buFont typeface="Arial" panose="020B0604020202020204" pitchFamily="34" charset="0"/>
              <a:buChar char="•"/>
            </a:pPr>
            <a:r>
              <a:rPr lang="en-CA" dirty="0">
                <a:latin typeface="Calibri" pitchFamily="34" charset="0"/>
              </a:rPr>
              <a:t>Agglomerating pan-Canadian forest sampling data</a:t>
            </a:r>
          </a:p>
          <a:p>
            <a:pPr marL="285750" indent="-285750">
              <a:buFont typeface="Arial" panose="020B0604020202020204" pitchFamily="34" charset="0"/>
              <a:buChar char="•"/>
            </a:pPr>
            <a:endParaRPr lang="en-CA" sz="1600" dirty="0">
              <a:latin typeface="Calibri" pitchFamily="34" charset="0"/>
            </a:endParaRPr>
          </a:p>
          <a:p>
            <a:pPr marL="285750" indent="-285750">
              <a:buFont typeface="Arial" panose="020B0604020202020204" pitchFamily="34" charset="0"/>
              <a:buChar char="•"/>
            </a:pPr>
            <a:r>
              <a:rPr lang="en-CA" sz="1500" dirty="0">
                <a:latin typeface="Calibri" pitchFamily="34" charset="0"/>
              </a:rPr>
              <a:t># of tree records	10,141,527</a:t>
            </a:r>
          </a:p>
          <a:p>
            <a:pPr marL="285750" indent="-285750">
              <a:buFont typeface="Arial" panose="020B0604020202020204" pitchFamily="34" charset="0"/>
              <a:buChar char="•"/>
            </a:pPr>
            <a:r>
              <a:rPr lang="en-CA" sz="1500" dirty="0">
                <a:latin typeface="Calibri" pitchFamily="34" charset="0"/>
              </a:rPr>
              <a:t># of tracked trees	 3,115,921 </a:t>
            </a:r>
          </a:p>
          <a:p>
            <a:pPr marL="285750" indent="-285750">
              <a:buFont typeface="Arial" panose="020B0604020202020204" pitchFamily="34" charset="0"/>
              <a:buChar char="•"/>
            </a:pPr>
            <a:r>
              <a:rPr lang="en-CA" sz="1500" dirty="0">
                <a:latin typeface="Calibri" pitchFamily="34" charset="0"/>
              </a:rPr>
              <a:t># of sites (plots)	 44,994 </a:t>
            </a:r>
          </a:p>
          <a:p>
            <a:pPr marL="285750" indent="-285750">
              <a:buFont typeface="Arial" panose="020B0604020202020204" pitchFamily="34" charset="0"/>
              <a:buChar char="•"/>
            </a:pPr>
            <a:endParaRPr lang="en-CA" dirty="0">
              <a:latin typeface="Calibri" pitchFamily="34" charset="0"/>
            </a:endParaRPr>
          </a:p>
        </p:txBody>
      </p:sp>
      <p:pic>
        <p:nvPicPr>
          <p:cNvPr id="32" name="Picture 31"/>
          <p:cNvPicPr>
            <a:picLocks noChangeAspect="1"/>
          </p:cNvPicPr>
          <p:nvPr/>
        </p:nvPicPr>
        <p:blipFill rotWithShape="1">
          <a:blip r:embed="rId9" cstate="screen">
            <a:extLst>
              <a:ext uri="{28A0092B-C50C-407E-A947-70E740481C1C}">
                <a14:useLocalDpi xmlns:a14="http://schemas.microsoft.com/office/drawing/2010/main"/>
              </a:ext>
            </a:extLst>
          </a:blip>
          <a:srcRect t="-3507"/>
          <a:stretch/>
        </p:blipFill>
        <p:spPr>
          <a:xfrm>
            <a:off x="9058221" y="0"/>
            <a:ext cx="3096344" cy="1114377"/>
          </a:xfrm>
          <a:prstGeom prst="rect">
            <a:avLst/>
          </a:prstGeom>
        </p:spPr>
      </p:pic>
      <p:pic>
        <p:nvPicPr>
          <p:cNvPr id="31" name="Picture 30">
            <a:extLst>
              <a:ext uri="{FF2B5EF4-FFF2-40B4-BE49-F238E27FC236}">
                <a16:creationId xmlns:a16="http://schemas.microsoft.com/office/drawing/2014/main" id="{ADBC8C6C-F247-CD4D-A96D-56A8F931EE6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282362" y="6677"/>
            <a:ext cx="1676400" cy="56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Rectangle 3"/>
          <p:cNvSpPr/>
          <p:nvPr/>
        </p:nvSpPr>
        <p:spPr>
          <a:xfrm>
            <a:off x="191344" y="3750520"/>
            <a:ext cx="3466256" cy="2585323"/>
          </a:xfrm>
          <a:prstGeom prst="rect">
            <a:avLst/>
          </a:prstGeom>
        </p:spPr>
        <p:txBody>
          <a:bodyPr wrap="square">
            <a:spAutoFit/>
          </a:bodyPr>
          <a:lstStyle/>
          <a:p>
            <a:r>
              <a:rPr lang="en-CA" dirty="0">
                <a:latin typeface="Calibri" pitchFamily="34" charset="0"/>
              </a:rPr>
              <a:t>Includes information on:</a:t>
            </a:r>
          </a:p>
          <a:p>
            <a:pPr marL="285750" indent="-285750">
              <a:buFont typeface="Arial" panose="020B0604020202020204" pitchFamily="34" charset="0"/>
              <a:buChar char="•"/>
            </a:pPr>
            <a:r>
              <a:rPr lang="en-CA" dirty="0">
                <a:latin typeface="Calibri" pitchFamily="34" charset="0"/>
              </a:rPr>
              <a:t>Data source</a:t>
            </a:r>
          </a:p>
          <a:p>
            <a:pPr marL="285750" indent="-285750">
              <a:buFont typeface="Arial" panose="020B0604020202020204" pitchFamily="34" charset="0"/>
              <a:buChar char="•"/>
            </a:pPr>
            <a:r>
              <a:rPr lang="en-CA" dirty="0">
                <a:latin typeface="Calibri" pitchFamily="34" charset="0"/>
              </a:rPr>
              <a:t>Site information</a:t>
            </a:r>
          </a:p>
          <a:p>
            <a:pPr marL="285750" indent="-285750">
              <a:buFont typeface="Arial" panose="020B0604020202020204" pitchFamily="34" charset="0"/>
              <a:buChar char="•"/>
            </a:pPr>
            <a:r>
              <a:rPr lang="en-CA" dirty="0">
                <a:latin typeface="Calibri" pitchFamily="34" charset="0"/>
              </a:rPr>
              <a:t>Site treatment</a:t>
            </a:r>
          </a:p>
          <a:p>
            <a:pPr marL="285750" indent="-285750">
              <a:buFont typeface="Arial" panose="020B0604020202020204" pitchFamily="34" charset="0"/>
              <a:buChar char="•"/>
            </a:pPr>
            <a:r>
              <a:rPr lang="en-CA" dirty="0">
                <a:latin typeface="Calibri" pitchFamily="34" charset="0"/>
              </a:rPr>
              <a:t>Site disturbance</a:t>
            </a:r>
          </a:p>
          <a:p>
            <a:pPr marL="285750" indent="-285750">
              <a:buFont typeface="Arial" panose="020B0604020202020204" pitchFamily="34" charset="0"/>
              <a:buChar char="•"/>
            </a:pPr>
            <a:r>
              <a:rPr lang="en-CA" dirty="0">
                <a:latin typeface="Calibri" pitchFamily="34" charset="0"/>
              </a:rPr>
              <a:t> tree measurements</a:t>
            </a:r>
          </a:p>
          <a:p>
            <a:pPr marL="285750" indent="-285750">
              <a:buFont typeface="Arial" panose="020B0604020202020204" pitchFamily="34" charset="0"/>
              <a:buChar char="•"/>
            </a:pPr>
            <a:r>
              <a:rPr lang="en-CA" dirty="0">
                <a:latin typeface="Calibri" pitchFamily="34" charset="0"/>
              </a:rPr>
              <a:t>Tree conditions</a:t>
            </a:r>
          </a:p>
          <a:p>
            <a:pPr marL="285750" indent="-285750">
              <a:buFont typeface="Arial" panose="020B0604020202020204" pitchFamily="34" charset="0"/>
              <a:buChar char="•"/>
            </a:pPr>
            <a:r>
              <a:rPr lang="en-CA" dirty="0">
                <a:latin typeface="Calibri" pitchFamily="34" charset="0"/>
              </a:rPr>
              <a:t>…</a:t>
            </a:r>
          </a:p>
          <a:p>
            <a:r>
              <a:rPr lang="en-US" sz="1600" dirty="0">
                <a:solidFill>
                  <a:srgbClr val="000000"/>
                </a:solidFill>
                <a:latin typeface="Noto Sans" panose="020B0502040504020204" pitchFamily="34"/>
              </a:rPr>
              <a:t>Requests: </a:t>
            </a:r>
            <a:r>
              <a:rPr lang="en-US" sz="1600" b="0" i="0" dirty="0">
                <a:solidFill>
                  <a:srgbClr val="000000"/>
                </a:solidFill>
                <a:effectLst/>
                <a:latin typeface="Noto Sans" panose="020B0502040504020204" pitchFamily="34"/>
              </a:rPr>
              <a:t>nfisupport@nfis.org</a:t>
            </a:r>
            <a:endParaRPr lang="en-CA" sz="1600" dirty="0">
              <a:latin typeface="Calibri" pitchFamily="34" charset="0"/>
            </a:endParaRPr>
          </a:p>
        </p:txBody>
      </p:sp>
      <p:sp>
        <p:nvSpPr>
          <p:cNvPr id="8" name="Slide Number Placeholder 1">
            <a:extLst>
              <a:ext uri="{FF2B5EF4-FFF2-40B4-BE49-F238E27FC236}">
                <a16:creationId xmlns:a16="http://schemas.microsoft.com/office/drawing/2014/main" id="{A8864D5A-1AEA-DD5A-8500-90472F00E3DC}"/>
              </a:ext>
            </a:extLst>
          </p:cNvPr>
          <p:cNvSpPr txBox="1">
            <a:spLocks/>
          </p:cNvSpPr>
          <p:nvPr/>
        </p:nvSpPr>
        <p:spPr>
          <a:xfrm>
            <a:off x="9210007" y="6455675"/>
            <a:ext cx="28448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pPr>
            <a:fld id="{31CB481C-8665-43C2-B94F-2880F24686DD}" type="slidenum">
              <a:rPr lang="en-US" altLang="en-US" sz="1200" smtClean="0">
                <a:solidFill>
                  <a:prstClr val="black">
                    <a:tint val="75000"/>
                  </a:prstClr>
                </a:solidFill>
                <a:latin typeface="Calibri"/>
                <a:cs typeface="+mn-cs"/>
              </a:rPr>
              <a:pPr algn="r" fontAlgn="auto">
                <a:spcBef>
                  <a:spcPts val="0"/>
                </a:spcBef>
                <a:spcAft>
                  <a:spcPts val="0"/>
                </a:spcAft>
              </a:pPr>
              <a:t>5</a:t>
            </a:fld>
            <a:endParaRPr lang="en-US" altLang="en-US" sz="1200" dirty="0">
              <a:solidFill>
                <a:prstClr val="black">
                  <a:tint val="75000"/>
                </a:prstClr>
              </a:solidFill>
              <a:latin typeface="Calibri"/>
              <a:cs typeface="+mn-cs"/>
            </a:endParaRPr>
          </a:p>
        </p:txBody>
      </p:sp>
      <p:sp>
        <p:nvSpPr>
          <p:cNvPr id="5" name="TextBox 4">
            <a:extLst>
              <a:ext uri="{FF2B5EF4-FFF2-40B4-BE49-F238E27FC236}">
                <a16:creationId xmlns:a16="http://schemas.microsoft.com/office/drawing/2014/main" id="{C1C616A6-AFD1-7B74-40BD-EFBA116611C1}"/>
              </a:ext>
            </a:extLst>
          </p:cNvPr>
          <p:cNvSpPr txBox="1"/>
          <p:nvPr/>
        </p:nvSpPr>
        <p:spPr>
          <a:xfrm>
            <a:off x="175736" y="693150"/>
            <a:ext cx="8368535" cy="369332"/>
          </a:xfrm>
          <a:prstGeom prst="rect">
            <a:avLst/>
          </a:prstGeom>
          <a:noFill/>
        </p:spPr>
        <p:txBody>
          <a:bodyPr wrap="square">
            <a:spAutoFit/>
          </a:bodyPr>
          <a:lstStyle/>
          <a:p>
            <a:r>
              <a:rPr lang="en-CA" dirty="0"/>
              <a:t>You can find these data through Canada’s </a:t>
            </a:r>
            <a:r>
              <a:rPr lang="en-CA" dirty="0">
                <a:hlinkClick r:id="rId11"/>
              </a:rPr>
              <a:t>Open Science and Data Platform</a:t>
            </a:r>
            <a:endParaRPr lang="en-CA" dirty="0"/>
          </a:p>
        </p:txBody>
      </p:sp>
      <p:pic>
        <p:nvPicPr>
          <p:cNvPr id="6" name="Picture 5">
            <a:extLst>
              <a:ext uri="{FF2B5EF4-FFF2-40B4-BE49-F238E27FC236}">
                <a16:creationId xmlns:a16="http://schemas.microsoft.com/office/drawing/2014/main" id="{06D3F416-33AB-FFDC-754E-BF2930AD4F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07859" y="1237287"/>
            <a:ext cx="8884141" cy="5080092"/>
          </a:xfrm>
          <a:prstGeom prst="rect">
            <a:avLst/>
          </a:prstGeom>
        </p:spPr>
      </p:pic>
    </p:spTree>
    <p:extLst>
      <p:ext uri="{BB962C8B-B14F-4D97-AF65-F5344CB8AC3E}">
        <p14:creationId xmlns:p14="http://schemas.microsoft.com/office/powerpoint/2010/main" val="298162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989B94B-C488-2C72-6B0B-1C106E64F7E4}"/>
              </a:ext>
            </a:extLst>
          </p:cNvPr>
          <p:cNvSpPr txBox="1">
            <a:spLocks/>
          </p:cNvSpPr>
          <p:nvPr/>
        </p:nvSpPr>
        <p:spPr>
          <a:xfrm>
            <a:off x="9210007" y="6455675"/>
            <a:ext cx="28448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pPr>
            <a:fld id="{31CB481C-8665-43C2-B94F-2880F24686DD}" type="slidenum">
              <a:rPr lang="en-US" altLang="en-US" sz="1200" smtClean="0">
                <a:solidFill>
                  <a:prstClr val="black">
                    <a:tint val="75000"/>
                  </a:prstClr>
                </a:solidFill>
                <a:latin typeface="Calibri"/>
                <a:cs typeface="+mn-cs"/>
              </a:rPr>
              <a:pPr algn="r" fontAlgn="auto">
                <a:spcBef>
                  <a:spcPts val="0"/>
                </a:spcBef>
                <a:spcAft>
                  <a:spcPts val="0"/>
                </a:spcAft>
              </a:pPr>
              <a:t>6</a:t>
            </a:fld>
            <a:endParaRPr lang="en-US" altLang="en-US" sz="1200" dirty="0">
              <a:solidFill>
                <a:prstClr val="black">
                  <a:tint val="75000"/>
                </a:prstClr>
              </a:solidFill>
              <a:latin typeface="Calibri"/>
              <a:cs typeface="+mn-cs"/>
            </a:endParaRPr>
          </a:p>
        </p:txBody>
      </p:sp>
      <p:pic>
        <p:nvPicPr>
          <p:cNvPr id="7" name="Picture 6">
            <a:extLst>
              <a:ext uri="{FF2B5EF4-FFF2-40B4-BE49-F238E27FC236}">
                <a16:creationId xmlns:a16="http://schemas.microsoft.com/office/drawing/2014/main" id="{E1A31733-840D-4A23-A7D7-8BEFF5813E7D}"/>
              </a:ext>
            </a:extLst>
          </p:cNvPr>
          <p:cNvPicPr>
            <a:picLocks noChangeAspect="1"/>
          </p:cNvPicPr>
          <p:nvPr/>
        </p:nvPicPr>
        <p:blipFill>
          <a:blip r:embed="rId3"/>
          <a:stretch>
            <a:fillRect/>
          </a:stretch>
        </p:blipFill>
        <p:spPr>
          <a:xfrm>
            <a:off x="1127448" y="0"/>
            <a:ext cx="9727764" cy="6858000"/>
          </a:xfrm>
          <a:prstGeom prst="rect">
            <a:avLst/>
          </a:prstGeom>
        </p:spPr>
      </p:pic>
      <p:pic>
        <p:nvPicPr>
          <p:cNvPr id="6" name="Picture 5" descr="A map of the north america&#10;&#10;Description automatically generated">
            <a:extLst>
              <a:ext uri="{FF2B5EF4-FFF2-40B4-BE49-F238E27FC236}">
                <a16:creationId xmlns:a16="http://schemas.microsoft.com/office/drawing/2014/main" id="{743850DB-211B-9CC6-10C1-420A2CF1E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12941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447B21-3E6A-22CE-8EF5-0A67BB09A7B0}"/>
              </a:ext>
            </a:extLst>
          </p:cNvPr>
          <p:cNvPicPr>
            <a:picLocks noChangeAspect="1"/>
          </p:cNvPicPr>
          <p:nvPr/>
        </p:nvPicPr>
        <p:blipFill>
          <a:blip r:embed="rId3"/>
          <a:stretch>
            <a:fillRect/>
          </a:stretch>
        </p:blipFill>
        <p:spPr>
          <a:xfrm>
            <a:off x="2495600" y="738854"/>
            <a:ext cx="9752022" cy="6115300"/>
          </a:xfrm>
          <a:prstGeom prst="rect">
            <a:avLst/>
          </a:prstGeom>
        </p:spPr>
      </p:pic>
      <p:sp>
        <p:nvSpPr>
          <p:cNvPr id="3" name="Titre 1">
            <a:extLst>
              <a:ext uri="{FF2B5EF4-FFF2-40B4-BE49-F238E27FC236}">
                <a16:creationId xmlns:a16="http://schemas.microsoft.com/office/drawing/2014/main" id="{53F30EF0-3E30-0E73-DA18-540912EFF9AD}"/>
              </a:ext>
            </a:extLst>
          </p:cNvPr>
          <p:cNvSpPr txBox="1">
            <a:spLocks/>
          </p:cNvSpPr>
          <p:nvPr/>
        </p:nvSpPr>
        <p:spPr>
          <a:xfrm>
            <a:off x="0" y="531"/>
            <a:ext cx="12192000" cy="747185"/>
          </a:xfrm>
          <a:prstGeom prst="rect">
            <a:avLst/>
          </a:prstGeom>
          <a:solidFill>
            <a:schemeClr val="tx1">
              <a:lumMod val="95000"/>
              <a:lumOff val="5000"/>
              <a:alpha val="67000"/>
            </a:schemeClr>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a:solidFill>
                  <a:schemeClr val="bg1"/>
                </a:solidFill>
              </a:rPr>
              <a:t>Map products: SCANFI – Spatialized </a:t>
            </a:r>
            <a:r>
              <a:rPr lang="en-CA" dirty="0" err="1">
                <a:solidFill>
                  <a:schemeClr val="bg1"/>
                </a:solidFill>
              </a:rPr>
              <a:t>CAnadian</a:t>
            </a:r>
            <a:r>
              <a:rPr lang="en-CA" dirty="0">
                <a:solidFill>
                  <a:schemeClr val="bg1"/>
                </a:solidFill>
              </a:rPr>
              <a:t> National Forest Inventory</a:t>
            </a:r>
          </a:p>
        </p:txBody>
      </p:sp>
      <p:sp>
        <p:nvSpPr>
          <p:cNvPr id="14" name="TextBox 13">
            <a:extLst>
              <a:ext uri="{FF2B5EF4-FFF2-40B4-BE49-F238E27FC236}">
                <a16:creationId xmlns:a16="http://schemas.microsoft.com/office/drawing/2014/main" id="{43096421-0D90-90E3-63E7-B33E6259F4B5}"/>
              </a:ext>
            </a:extLst>
          </p:cNvPr>
          <p:cNvSpPr txBox="1"/>
          <p:nvPr/>
        </p:nvSpPr>
        <p:spPr>
          <a:xfrm>
            <a:off x="0" y="758518"/>
            <a:ext cx="2468984" cy="4770537"/>
          </a:xfrm>
          <a:prstGeom prst="rect">
            <a:avLst/>
          </a:prstGeom>
          <a:noFill/>
        </p:spPr>
        <p:txBody>
          <a:bodyPr wrap="square" rtlCol="0">
            <a:spAutoFit/>
          </a:bodyPr>
          <a:lstStyle/>
          <a:p>
            <a:pPr marL="285750" indent="-285750">
              <a:buFont typeface="Arial" panose="020B0604020202020204" pitchFamily="34" charset="0"/>
              <a:buChar char="•"/>
            </a:pPr>
            <a:r>
              <a:rPr lang="en-CA" sz="1600" dirty="0"/>
              <a:t>c.2020 30m </a:t>
            </a:r>
            <a:r>
              <a:rPr lang="en-CA" sz="1600" dirty="0" err="1"/>
              <a:t>rasters</a:t>
            </a:r>
            <a:r>
              <a:rPr lang="en-CA" sz="1600" dirty="0"/>
              <a:t> of forest attributes </a:t>
            </a:r>
            <a:r>
              <a:rPr lang="en-US" sz="1600" dirty="0"/>
              <a:t>(land cover type, canopy height, crown closure, aboveground tree biomass, main species composition) </a:t>
            </a:r>
            <a:r>
              <a:rPr lang="en-CA" sz="1600" dirty="0"/>
              <a:t>for all of Canada’s non-arctic ecozones </a:t>
            </a:r>
            <a:r>
              <a:rPr lang="en-US" sz="1600" dirty="0"/>
              <a:t>using Landsat summer and winter imagery as main predictors and NFI </a:t>
            </a:r>
            <a:r>
              <a:rPr lang="en-US" sz="1600" dirty="0" err="1"/>
              <a:t>photoplot</a:t>
            </a:r>
            <a:r>
              <a:rPr lang="en-US" sz="1600" dirty="0"/>
              <a:t> data for training</a:t>
            </a:r>
          </a:p>
          <a:p>
            <a:endParaRPr lang="en-US" sz="1600" dirty="0"/>
          </a:p>
          <a:p>
            <a:pPr marL="285750" indent="-285750">
              <a:buFont typeface="Arial" panose="020B0604020202020204" pitchFamily="34" charset="0"/>
              <a:buChar char="•"/>
            </a:pPr>
            <a:r>
              <a:rPr lang="en-US" sz="1600" dirty="0"/>
              <a:t>Various independent datasets for validation used</a:t>
            </a:r>
            <a:endParaRPr lang="en-CA" sz="1600" dirty="0"/>
          </a:p>
        </p:txBody>
      </p:sp>
      <p:sp>
        <p:nvSpPr>
          <p:cNvPr id="8" name="TextBox 7">
            <a:extLst>
              <a:ext uri="{FF2B5EF4-FFF2-40B4-BE49-F238E27FC236}">
                <a16:creationId xmlns:a16="http://schemas.microsoft.com/office/drawing/2014/main" id="{7602DDFB-556B-6475-950C-63C69748E18D}"/>
              </a:ext>
            </a:extLst>
          </p:cNvPr>
          <p:cNvSpPr txBox="1"/>
          <p:nvPr/>
        </p:nvSpPr>
        <p:spPr>
          <a:xfrm>
            <a:off x="0" y="5661248"/>
            <a:ext cx="2524604" cy="1554272"/>
          </a:xfrm>
          <a:prstGeom prst="rect">
            <a:avLst/>
          </a:prstGeom>
          <a:noFill/>
        </p:spPr>
        <p:txBody>
          <a:bodyPr wrap="square" rtlCol="0">
            <a:spAutoFit/>
          </a:bodyPr>
          <a:lstStyle/>
          <a:p>
            <a:r>
              <a:rPr lang="en-US" sz="1100" dirty="0"/>
              <a:t>Methods: </a:t>
            </a:r>
            <a:r>
              <a:rPr lang="en-US" sz="1100" dirty="0">
                <a:hlinkClick r:id="rId4"/>
              </a:rPr>
              <a:t>https://cdnsciencepub.com/doi/10.1139/cjfr-2023-0118</a:t>
            </a:r>
            <a:endParaRPr lang="en-US" sz="1100" dirty="0"/>
          </a:p>
          <a:p>
            <a:r>
              <a:rPr lang="en-US" sz="1100" dirty="0"/>
              <a:t>Data: </a:t>
            </a:r>
            <a:r>
              <a:rPr lang="en-US" sz="1100" dirty="0">
                <a:hlinkClick r:id="rId5"/>
              </a:rPr>
              <a:t>https://open.canada.ca/data/en/dataset/18e6a919-53fd-41ce-b4e2-44a9707c52dc</a:t>
            </a:r>
            <a:endParaRPr lang="en-US" sz="1100" dirty="0"/>
          </a:p>
          <a:p>
            <a:endParaRPr lang="en-US" dirty="0"/>
          </a:p>
        </p:txBody>
      </p:sp>
    </p:spTree>
    <p:extLst>
      <p:ext uri="{BB962C8B-B14F-4D97-AF65-F5344CB8AC3E}">
        <p14:creationId xmlns:p14="http://schemas.microsoft.com/office/powerpoint/2010/main" val="20484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3F0A-59D2-3B3B-38D3-B1D01717BF20}"/>
              </a:ext>
            </a:extLst>
          </p:cNvPr>
          <p:cNvSpPr>
            <a:spLocks noGrp="1"/>
          </p:cNvSpPr>
          <p:nvPr>
            <p:ph type="title"/>
          </p:nvPr>
        </p:nvSpPr>
        <p:spPr>
          <a:xfrm>
            <a:off x="838200" y="160932"/>
            <a:ext cx="10515600" cy="1325563"/>
          </a:xfrm>
        </p:spPr>
        <p:txBody>
          <a:bodyPr>
            <a:normAutofit fontScale="90000"/>
          </a:bodyPr>
          <a:lstStyle/>
          <a:p>
            <a:r>
              <a:rPr lang="en-CA" dirty="0"/>
              <a:t>Open data for Canada’s forest ecosystems</a:t>
            </a:r>
            <a:br>
              <a:rPr lang="en-CA" dirty="0"/>
            </a:br>
            <a:r>
              <a:rPr lang="en-CA" sz="3600" b="1" dirty="0"/>
              <a:t>National Terrestrial Ecosystem Monitoring System (NTEMS)</a:t>
            </a:r>
            <a:endParaRPr lang="en-CA" b="1" dirty="0"/>
          </a:p>
        </p:txBody>
      </p:sp>
      <p:sp>
        <p:nvSpPr>
          <p:cNvPr id="3" name="Content Placeholder 2">
            <a:extLst>
              <a:ext uri="{FF2B5EF4-FFF2-40B4-BE49-F238E27FC236}">
                <a16:creationId xmlns:a16="http://schemas.microsoft.com/office/drawing/2014/main" id="{B80982A2-F169-5AC1-4C4E-7325CC7261C2}"/>
              </a:ext>
            </a:extLst>
          </p:cNvPr>
          <p:cNvSpPr>
            <a:spLocks noGrp="1"/>
          </p:cNvSpPr>
          <p:nvPr>
            <p:ph idx="1"/>
          </p:nvPr>
        </p:nvSpPr>
        <p:spPr>
          <a:xfrm>
            <a:off x="8637552" y="1486495"/>
            <a:ext cx="3626165" cy="4591232"/>
          </a:xfrm>
        </p:spPr>
        <p:txBody>
          <a:bodyPr>
            <a:normAutofit/>
          </a:bodyPr>
          <a:lstStyle/>
          <a:p>
            <a:r>
              <a:rPr lang="en-CA" dirty="0"/>
              <a:t>Status and trends</a:t>
            </a:r>
          </a:p>
          <a:p>
            <a:r>
              <a:rPr lang="en-CA" dirty="0"/>
              <a:t>&gt; 650 million Ha</a:t>
            </a:r>
          </a:p>
          <a:p>
            <a:r>
              <a:rPr lang="en-CA" dirty="0"/>
              <a:t>From 1985 forward</a:t>
            </a:r>
          </a:p>
          <a:p>
            <a:r>
              <a:rPr lang="en-US" dirty="0"/>
              <a:t>Forest inventory and carbon relevant attributes</a:t>
            </a:r>
          </a:p>
          <a:p>
            <a:r>
              <a:rPr lang="en-CA" dirty="0"/>
              <a:t>Products include:</a:t>
            </a:r>
          </a:p>
          <a:p>
            <a:pPr lvl="1"/>
            <a:r>
              <a:rPr lang="en-CA" dirty="0"/>
              <a:t>Land cover</a:t>
            </a:r>
          </a:p>
          <a:p>
            <a:pPr lvl="1"/>
            <a:r>
              <a:rPr lang="en-CA" dirty="0"/>
              <a:t>Species</a:t>
            </a:r>
          </a:p>
          <a:p>
            <a:pPr lvl="1"/>
            <a:r>
              <a:rPr lang="en-CA" dirty="0"/>
              <a:t>Biomass </a:t>
            </a:r>
          </a:p>
          <a:p>
            <a:pPr lvl="1"/>
            <a:r>
              <a:rPr lang="en-CA" dirty="0"/>
              <a:t>Canopy height &amp; cover</a:t>
            </a:r>
          </a:p>
          <a:p>
            <a:pPr lvl="1"/>
            <a:r>
              <a:rPr lang="en-CA" dirty="0"/>
              <a:t>Change (harvest, wildfire)</a:t>
            </a:r>
          </a:p>
          <a:p>
            <a:pPr lvl="1"/>
            <a:r>
              <a:rPr lang="en-CA" dirty="0"/>
              <a:t>Forest recovery</a:t>
            </a:r>
          </a:p>
          <a:p>
            <a:pPr lvl="1"/>
            <a:endParaRPr lang="en-CA" dirty="0"/>
          </a:p>
          <a:p>
            <a:endParaRPr lang="en-CA" dirty="0"/>
          </a:p>
        </p:txBody>
      </p:sp>
      <p:sp>
        <p:nvSpPr>
          <p:cNvPr id="4" name="TextBox 3">
            <a:extLst>
              <a:ext uri="{FF2B5EF4-FFF2-40B4-BE49-F238E27FC236}">
                <a16:creationId xmlns:a16="http://schemas.microsoft.com/office/drawing/2014/main" id="{5E0ABF19-8A62-78C1-D316-5853220178BF}"/>
              </a:ext>
            </a:extLst>
          </p:cNvPr>
          <p:cNvSpPr txBox="1"/>
          <p:nvPr/>
        </p:nvSpPr>
        <p:spPr>
          <a:xfrm>
            <a:off x="337351" y="6245780"/>
            <a:ext cx="7111014" cy="369332"/>
          </a:xfrm>
          <a:prstGeom prst="rect">
            <a:avLst/>
          </a:prstGeom>
          <a:noFill/>
        </p:spPr>
        <p:txBody>
          <a:bodyPr wrap="square" rtlCol="0">
            <a:spAutoFit/>
          </a:bodyPr>
          <a:lstStyle/>
          <a:p>
            <a:r>
              <a:rPr lang="en-CA" dirty="0"/>
              <a:t>🔗 </a:t>
            </a:r>
            <a:r>
              <a:rPr lang="en-CA" dirty="0">
                <a:hlinkClick r:id="rId3"/>
              </a:rPr>
              <a:t>https://opendata.nfis.org/mapserver/nfis-change_eng.html</a:t>
            </a:r>
            <a:r>
              <a:rPr lang="en-CA" dirty="0"/>
              <a:t> </a:t>
            </a:r>
          </a:p>
        </p:txBody>
      </p:sp>
      <p:pic>
        <p:nvPicPr>
          <p:cNvPr id="6" name="Picture 5">
            <a:extLst>
              <a:ext uri="{FF2B5EF4-FFF2-40B4-BE49-F238E27FC236}">
                <a16:creationId xmlns:a16="http://schemas.microsoft.com/office/drawing/2014/main" id="{21D25C97-5D31-8ADE-8A55-1DB956576F1F}"/>
              </a:ext>
            </a:extLst>
          </p:cNvPr>
          <p:cNvPicPr>
            <a:picLocks noChangeAspect="1"/>
          </p:cNvPicPr>
          <p:nvPr/>
        </p:nvPicPr>
        <p:blipFill rotWithShape="1">
          <a:blip r:embed="rId4"/>
          <a:srcRect l="11659"/>
          <a:stretch/>
        </p:blipFill>
        <p:spPr>
          <a:xfrm>
            <a:off x="21268" y="1486919"/>
            <a:ext cx="8504015" cy="4591233"/>
          </a:xfrm>
          <a:prstGeom prst="rect">
            <a:avLst/>
          </a:prstGeom>
        </p:spPr>
      </p:pic>
      <p:grpSp>
        <p:nvGrpSpPr>
          <p:cNvPr id="10" name="Group 9">
            <a:extLst>
              <a:ext uri="{FF2B5EF4-FFF2-40B4-BE49-F238E27FC236}">
                <a16:creationId xmlns:a16="http://schemas.microsoft.com/office/drawing/2014/main" id="{5FB92A5B-7719-5AF1-146A-638948492FDC}"/>
              </a:ext>
            </a:extLst>
          </p:cNvPr>
          <p:cNvGrpSpPr/>
          <p:nvPr/>
        </p:nvGrpSpPr>
        <p:grpSpPr>
          <a:xfrm>
            <a:off x="0" y="4014197"/>
            <a:ext cx="3039035" cy="2063530"/>
            <a:chOff x="0" y="4014197"/>
            <a:chExt cx="3039035" cy="2063530"/>
          </a:xfrm>
        </p:grpSpPr>
        <p:sp>
          <p:nvSpPr>
            <p:cNvPr id="9" name="Rectangle 8">
              <a:extLst>
                <a:ext uri="{FF2B5EF4-FFF2-40B4-BE49-F238E27FC236}">
                  <a16:creationId xmlns:a16="http://schemas.microsoft.com/office/drawing/2014/main" id="{820C28DE-0BD1-7778-E54C-E6E8F49D829F}"/>
                </a:ext>
              </a:extLst>
            </p:cNvPr>
            <p:cNvSpPr/>
            <p:nvPr/>
          </p:nvSpPr>
          <p:spPr>
            <a:xfrm>
              <a:off x="0" y="4014197"/>
              <a:ext cx="3039035" cy="20635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F52A8443-6465-4168-23FF-D59F783AA26A}"/>
                </a:ext>
              </a:extLst>
            </p:cNvPr>
            <p:cNvPicPr>
              <a:picLocks noChangeAspect="1"/>
            </p:cNvPicPr>
            <p:nvPr/>
          </p:nvPicPr>
          <p:blipFill>
            <a:blip r:embed="rId5"/>
            <a:stretch>
              <a:fillRect/>
            </a:stretch>
          </p:blipFill>
          <p:spPr>
            <a:xfrm>
              <a:off x="133537" y="4169572"/>
              <a:ext cx="2771960" cy="1752780"/>
            </a:xfrm>
            <a:prstGeom prst="rect">
              <a:avLst/>
            </a:prstGeom>
          </p:spPr>
        </p:pic>
      </p:grpSp>
      <p:sp>
        <p:nvSpPr>
          <p:cNvPr id="11" name="Arrow: Right 10">
            <a:extLst>
              <a:ext uri="{FF2B5EF4-FFF2-40B4-BE49-F238E27FC236}">
                <a16:creationId xmlns:a16="http://schemas.microsoft.com/office/drawing/2014/main" id="{73CEF2FB-CD97-3264-47EE-6BE953C1DF2E}"/>
              </a:ext>
            </a:extLst>
          </p:cNvPr>
          <p:cNvSpPr/>
          <p:nvPr/>
        </p:nvSpPr>
        <p:spPr>
          <a:xfrm flipH="1">
            <a:off x="8844258" y="5371505"/>
            <a:ext cx="352903" cy="2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0640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8664C6-1484-4AD7-8F39-CC78551130AD}" type="slidenum">
              <a:rPr lang="en-CA" smtClean="0"/>
              <a:pPr/>
              <a:t>9</a:t>
            </a:fld>
            <a:endParaRPr lang="en-US"/>
          </a:p>
        </p:txBody>
      </p:sp>
      <p:pic>
        <p:nvPicPr>
          <p:cNvPr id="8" name="Picture 7" descr="A satellite view of a green land&#10;&#10;Description automatically generated">
            <a:extLst>
              <a:ext uri="{FF2B5EF4-FFF2-40B4-BE49-F238E27FC236}">
                <a16:creationId xmlns:a16="http://schemas.microsoft.com/office/drawing/2014/main" id="{ED93A81B-A75C-CB8E-600F-399784A3C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097" y="0"/>
            <a:ext cx="10289903" cy="6858000"/>
          </a:xfrm>
          <a:prstGeom prst="rect">
            <a:avLst/>
          </a:prstGeom>
        </p:spPr>
      </p:pic>
      <p:pic>
        <p:nvPicPr>
          <p:cNvPr id="10" name="Picture 9" descr="A satellite view of a landscape&#10;&#10;Description automatically generated">
            <a:extLst>
              <a:ext uri="{FF2B5EF4-FFF2-40B4-BE49-F238E27FC236}">
                <a16:creationId xmlns:a16="http://schemas.microsoft.com/office/drawing/2014/main" id="{4F05EF28-6FEA-96E8-CB33-65E90BBEA4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096" y="0"/>
            <a:ext cx="10289903" cy="6858000"/>
          </a:xfrm>
          <a:prstGeom prst="rect">
            <a:avLst/>
          </a:prstGeom>
        </p:spPr>
      </p:pic>
      <p:pic>
        <p:nvPicPr>
          <p:cNvPr id="12" name="Picture 11" descr="A map of land with different colors&#10;&#10;Description automatically generated">
            <a:extLst>
              <a:ext uri="{FF2B5EF4-FFF2-40B4-BE49-F238E27FC236}">
                <a16:creationId xmlns:a16="http://schemas.microsoft.com/office/drawing/2014/main" id="{D89CA865-9E94-8458-32B5-552676E36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095" y="0"/>
            <a:ext cx="10289903" cy="6858000"/>
          </a:xfrm>
          <a:prstGeom prst="rect">
            <a:avLst/>
          </a:prstGeom>
        </p:spPr>
      </p:pic>
      <p:pic>
        <p:nvPicPr>
          <p:cNvPr id="14" name="Picture 13" descr="A satellite image of a green land&#10;&#10;Description automatically generated">
            <a:extLst>
              <a:ext uri="{FF2B5EF4-FFF2-40B4-BE49-F238E27FC236}">
                <a16:creationId xmlns:a16="http://schemas.microsoft.com/office/drawing/2014/main" id="{577D47C5-AC85-2C5D-4B0E-4B2812CF7E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2097" y="0"/>
            <a:ext cx="10289903" cy="6858000"/>
          </a:xfrm>
          <a:prstGeom prst="rect">
            <a:avLst/>
          </a:prstGeom>
        </p:spPr>
      </p:pic>
      <p:pic>
        <p:nvPicPr>
          <p:cNvPr id="16" name="Picture 15" descr="A satellite image of a green land&#10;&#10;Description automatically generated">
            <a:extLst>
              <a:ext uri="{FF2B5EF4-FFF2-40B4-BE49-F238E27FC236}">
                <a16:creationId xmlns:a16="http://schemas.microsoft.com/office/drawing/2014/main" id="{8217A531-4CD0-4DFD-A046-58C5B6CAFF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2094" y="0"/>
            <a:ext cx="10289903" cy="6858000"/>
          </a:xfrm>
          <a:prstGeom prst="rect">
            <a:avLst/>
          </a:prstGeom>
        </p:spPr>
      </p:pic>
      <p:sp>
        <p:nvSpPr>
          <p:cNvPr id="21" name="Rectangle 20">
            <a:extLst>
              <a:ext uri="{FF2B5EF4-FFF2-40B4-BE49-F238E27FC236}">
                <a16:creationId xmlns:a16="http://schemas.microsoft.com/office/drawing/2014/main" id="{56643CB8-5048-DD15-5A41-51727245E301}"/>
              </a:ext>
            </a:extLst>
          </p:cNvPr>
          <p:cNvSpPr/>
          <p:nvPr/>
        </p:nvSpPr>
        <p:spPr>
          <a:xfrm>
            <a:off x="0" y="0"/>
            <a:ext cx="4845325" cy="6858000"/>
          </a:xfrm>
          <a:prstGeom prst="rect">
            <a:avLst/>
          </a:prstGeom>
          <a:gradFill flip="none" rotWithShape="1">
            <a:gsLst>
              <a:gs pos="0">
                <a:schemeClr val="bg1"/>
              </a:gs>
              <a:gs pos="75000">
                <a:srgbClr val="F3F5FC">
                  <a:alpha val="70000"/>
                </a:srgbClr>
              </a:gs>
              <a:gs pos="50000">
                <a:schemeClr val="bg1"/>
              </a:gs>
              <a:gs pos="100000">
                <a:schemeClr val="accent1">
                  <a:tint val="23500"/>
                  <a:satMod val="16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6F4BA482-C0EC-28C2-CD34-7B3B81DF35AE}"/>
              </a:ext>
            </a:extLst>
          </p:cNvPr>
          <p:cNvSpPr txBox="1"/>
          <p:nvPr/>
        </p:nvSpPr>
        <p:spPr>
          <a:xfrm>
            <a:off x="65314" y="85412"/>
            <a:ext cx="4122373" cy="1446550"/>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Satellite-Based Forest Inventory (SBFI c.2020) generation process </a:t>
            </a:r>
            <a:r>
              <a:rPr lang="en-CA" sz="1600" b="1" i="0" u="none" strike="noStrike" dirty="0">
                <a:solidFill>
                  <a:srgbClr val="006FB7"/>
                </a:solidFill>
                <a:effectLst/>
                <a:latin typeface="Arial" panose="020B0604020202020204" pitchFamily="34" charset="0"/>
                <a:cs typeface="Arial" panose="020B0604020202020204" pitchFamily="34" charset="0"/>
                <a:hlinkClick r:id="rId8"/>
              </a:rPr>
              <a:t>https://doi.org/10.1093/forestry/cpad065</a:t>
            </a:r>
            <a:endParaRPr lang="en-CA" sz="16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3120B11-28D9-D3FB-5FFB-C10504F6FDA4}"/>
              </a:ext>
            </a:extLst>
          </p:cNvPr>
          <p:cNvSpPr txBox="1"/>
          <p:nvPr/>
        </p:nvSpPr>
        <p:spPr>
          <a:xfrm>
            <a:off x="65315" y="1610125"/>
            <a:ext cx="4453676" cy="5262979"/>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SBFI</a:t>
            </a:r>
            <a:r>
              <a:rPr lang="en-CA" dirty="0">
                <a:latin typeface="Arial" panose="020B0604020202020204" pitchFamily="34" charset="0"/>
                <a:cs typeface="Arial" panose="020B0604020202020204" pitchFamily="34" charset="0"/>
              </a:rPr>
              <a:t> partitions the 650 </a:t>
            </a:r>
            <a:r>
              <a:rPr lang="en-CA" dirty="0" err="1">
                <a:latin typeface="Arial" panose="020B0604020202020204" pitchFamily="34" charset="0"/>
                <a:cs typeface="Arial" panose="020B0604020202020204" pitchFamily="34" charset="0"/>
              </a:rPr>
              <a:t>Mha</a:t>
            </a:r>
            <a:r>
              <a:rPr lang="en-CA" dirty="0">
                <a:latin typeface="Arial" panose="020B0604020202020204" pitchFamily="34" charset="0"/>
                <a:cs typeface="Arial" panose="020B0604020202020204" pitchFamily="34" charset="0"/>
              </a:rPr>
              <a:t> of Canada’s forested ecosystems into over 25 millions of polygons (25.9 ha on average).</a:t>
            </a:r>
          </a:p>
          <a:p>
            <a:r>
              <a:rPr lang="en-CA" b="1" dirty="0">
                <a:latin typeface="Arial" panose="020B0604020202020204" pitchFamily="34" charset="0"/>
                <a:cs typeface="Arial" panose="020B0604020202020204" pitchFamily="34" charset="0"/>
              </a:rPr>
              <a:t>SBFI</a:t>
            </a:r>
            <a:r>
              <a:rPr lang="en-CA" dirty="0">
                <a:latin typeface="Arial" panose="020B0604020202020204" pitchFamily="34" charset="0"/>
                <a:cs typeface="Arial" panose="020B0604020202020204" pitchFamily="34" charset="0"/>
              </a:rPr>
              <a:t> provides a spatial framework to generalize remotely sensed products across jurisdictional and management boundaries</a:t>
            </a:r>
          </a:p>
          <a:p>
            <a:endParaRPr lang="en-CA" sz="1000" dirty="0">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Inputs</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Landsat composites: R, NIR, SWIR1</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Type and year of disturbance</a:t>
            </a:r>
          </a:p>
          <a:p>
            <a:pPr marL="742950" lvl="1" indent="-28575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Segmentation</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Multiresolution segmentation algorithm</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Polygons with homogenous conditions</a:t>
            </a:r>
          </a:p>
          <a:p>
            <a:pPr marL="742950" lvl="1" indent="-28575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Segmentation refinement</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MMU = 5 pix (0.45 ha)</a:t>
            </a:r>
          </a:p>
          <a:p>
            <a:pPr marL="357188" lvl="1" indent="-268288">
              <a:buFont typeface="Arial" panose="020B0604020202020204" pitchFamily="34" charset="0"/>
              <a:buChar char="•"/>
            </a:pPr>
            <a:r>
              <a:rPr lang="en-CA" dirty="0">
                <a:latin typeface="Arial" panose="020B0604020202020204" pitchFamily="34" charset="0"/>
                <a:cs typeface="Arial" panose="020B0604020202020204" pitchFamily="34" charset="0"/>
              </a:rPr>
              <a:t>Combination of adjacent water-dominated polygons</a:t>
            </a:r>
          </a:p>
        </p:txBody>
      </p:sp>
      <p:sp>
        <p:nvSpPr>
          <p:cNvPr id="6" name="TextBox 5">
            <a:extLst>
              <a:ext uri="{FF2B5EF4-FFF2-40B4-BE49-F238E27FC236}">
                <a16:creationId xmlns:a16="http://schemas.microsoft.com/office/drawing/2014/main" id="{3E0A9C08-69D1-A827-BB1D-DC9EB02F81F9}"/>
              </a:ext>
            </a:extLst>
          </p:cNvPr>
          <p:cNvSpPr txBox="1"/>
          <p:nvPr/>
        </p:nvSpPr>
        <p:spPr>
          <a:xfrm>
            <a:off x="8283556" y="592852"/>
            <a:ext cx="3843130" cy="2585323"/>
          </a:xfrm>
          <a:prstGeom prst="rect">
            <a:avLst/>
          </a:prstGeom>
          <a:solidFill>
            <a:schemeClr val="bg1"/>
          </a:solidFill>
        </p:spPr>
        <p:txBody>
          <a:bodyPr wrap="square">
            <a:spAutoFit/>
          </a:bodyPr>
          <a:lstStyle/>
          <a:p>
            <a:r>
              <a:rPr lang="en-CA" b="1" dirty="0">
                <a:latin typeface="Arial" panose="020B0604020202020204" pitchFamily="34" charset="0"/>
                <a:cs typeface="Arial" panose="020B0604020202020204" pitchFamily="34" charset="0"/>
              </a:rPr>
              <a:t>Population of attribute fields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IDs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Geometry</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Stratification </a:t>
            </a:r>
            <a:r>
              <a:rPr lang="en-CA" sz="1600" dirty="0">
                <a:latin typeface="Arial" panose="020B0604020202020204" pitchFamily="34" charset="0"/>
                <a:cs typeface="Arial" panose="020B0604020202020204" pitchFamily="34" charset="0"/>
              </a:rPr>
              <a:t>(</a:t>
            </a:r>
            <a:r>
              <a:rPr lang="en-CA" sz="1400" dirty="0">
                <a:latin typeface="Arial" panose="020B0604020202020204" pitchFamily="34" charset="0"/>
                <a:cs typeface="Arial" panose="020B0604020202020204" pitchFamily="34" charset="0"/>
              </a:rPr>
              <a:t>Jurisdiction, ecozones)</a:t>
            </a: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Disturbance</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Recovery</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Forest structure</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Forest age</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Tree species</a:t>
            </a:r>
          </a:p>
        </p:txBody>
      </p:sp>
    </p:spTree>
    <p:extLst>
      <p:ext uri="{BB962C8B-B14F-4D97-AF65-F5344CB8AC3E}">
        <p14:creationId xmlns:p14="http://schemas.microsoft.com/office/powerpoint/2010/main" val="31876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3e8ea393236215c5835af&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emplate/>
  <TotalTime>13231</TotalTime>
  <Words>3549</Words>
  <Application>Microsoft Office PowerPoint</Application>
  <PresentationFormat>Widescreen</PresentationFormat>
  <Paragraphs>256</Paragraphs>
  <Slides>21</Slides>
  <Notes>20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Aptos</vt:lpstr>
      <vt:lpstr>Arial</vt:lpstr>
      <vt:lpstr>Calibri</vt:lpstr>
      <vt:lpstr>Century Gothic</vt:lpstr>
      <vt:lpstr>Corbel</vt:lpstr>
      <vt:lpstr>Noto Sans</vt:lpstr>
      <vt:lpstr>Noto Serif</vt:lpstr>
      <vt:lpstr>Segoe UI</vt:lpstr>
      <vt:lpstr>Times New Roman</vt:lpstr>
      <vt:lpstr>Office Theme</vt:lpstr>
      <vt:lpstr>Acrobat Document</vt:lpstr>
      <vt:lpstr>PowerPoint Presentation</vt:lpstr>
      <vt:lpstr>PowerPoint Presentation</vt:lpstr>
      <vt:lpstr>PowerPoint Presentation</vt:lpstr>
      <vt:lpstr>Rates of change in C stocks across Taiga Plains: NFI remeasurements</vt:lpstr>
      <vt:lpstr>PowerPoint Presentation</vt:lpstr>
      <vt:lpstr>PowerPoint Presentation</vt:lpstr>
      <vt:lpstr>PowerPoint Presentation</vt:lpstr>
      <vt:lpstr>Open data for Canada’s forest ecosystems National Terrestrial Ecosystem Monitoring System (NTEMS)</vt:lpstr>
      <vt:lpstr>PowerPoint Presentation</vt:lpstr>
      <vt:lpstr>PowerPoint Presentation</vt:lpstr>
      <vt:lpstr>PowerPoint Presentation</vt:lpstr>
      <vt:lpstr>The 2023 Wildfire Season </vt:lpstr>
      <vt:lpstr>The border fire complex</vt:lpstr>
      <vt:lpstr>PowerPoint Presentation</vt:lpstr>
      <vt:lpstr>Mapping Undetected Tundra Fires in Canada</vt:lpstr>
      <vt:lpstr>Characterizing post-fire northern boreal forest height dynamics</vt:lpstr>
      <vt:lpstr>PowerPoint Presentation</vt:lpstr>
      <vt:lpstr>PowerPoint Presentation</vt:lpstr>
      <vt:lpstr>Forest Carbon Blueprint Update​</vt:lpstr>
      <vt:lpstr>Climate Sensitive Growth and Yield Modelling Initiative</vt:lpstr>
      <vt:lpstr>Current Status in Canada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Edwards, Jason</dc:creator>
  <cp:lastModifiedBy>Castilla, Guillermo</cp:lastModifiedBy>
  <cp:revision>21</cp:revision>
  <dcterms:created xsi:type="dcterms:W3CDTF">2024-02-07T16:56:37Z</dcterms:created>
  <dcterms:modified xsi:type="dcterms:W3CDTF">2024-05-14T22:43:25Z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2023-01-19T00:00:00Z</vt:filetime>
  </property>
  <property fmtid="{D5CDD505-2E9C-101B-9397-08002B2CF9AE}" pid="3" name="Creator">
    <vt:lpwstr>Microsoft® PowerPoint® for Microsoft 365</vt:lpwstr>
  </property>
  <property fmtid="{D5CDD505-2E9C-101B-9397-08002B2CF9AE}" pid="4" name="LastSaved">
    <vt:filetime>2024-02-07T00:00:00Z</vt:filetime>
  </property>
  <property fmtid="{D5CDD505-2E9C-101B-9397-08002B2CF9AE}" pid="5" name="Producer">
    <vt:lpwstr>Microsoft® PowerPoint® for Microsoft 365</vt:lpwstr>
  </property>
  <property fmtid="{D5CDD505-2E9C-101B-9397-08002B2CF9AE}" pid="6" name="ClassificationContentMarkingHeaderLocations">
    <vt:lpwstr>Office Theme:8</vt:lpwstr>
  </property>
  <property fmtid="{D5CDD505-2E9C-101B-9397-08002B2CF9AE}" pid="7" name="ClassificationContentMarkingHeaderText">
    <vt:lpwstr>UNCLASSIFIED - NON CLASSIFIÉ</vt:lpwstr>
  </property>
</Properties>
</file>