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AB45"/>
    <a:srgbClr val="D4DE2B"/>
    <a:srgbClr val="DBDADD"/>
    <a:srgbClr val="595959"/>
    <a:srgbClr val="D2D3D4"/>
    <a:srgbClr val="D4DE2C"/>
    <a:srgbClr val="BABBBE"/>
    <a:srgbClr val="EBEBED"/>
    <a:srgbClr val="1991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69" autoAdjust="0"/>
    <p:restoredTop sz="56920"/>
  </p:normalViewPr>
  <p:slideViewPr>
    <p:cSldViewPr snapToGrid="0" snapToObjects="1">
      <p:cViewPr varScale="1">
        <p:scale>
          <a:sx n="63" d="100"/>
          <a:sy n="63" d="100"/>
        </p:scale>
        <p:origin x="2360" y="17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653053-8A6E-464D-A125-B7C7851FEC50}" type="datetimeFigureOut">
              <a:rPr lang="en-US" smtClean="0"/>
              <a:t>5/10/22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3D37B5-6320-4635-9304-C906AB45A7CB}" type="slidenum">
              <a:rPr lang="en-US" smtClean="0"/>
              <a:t>‹#›</a:t>
            </a:fld>
            <a:endParaRPr lang="en-US"/>
          </a:p>
        </p:txBody>
      </p:sp>
    </p:spTree>
    <p:extLst>
      <p:ext uri="{BB962C8B-B14F-4D97-AF65-F5344CB8AC3E}">
        <p14:creationId xmlns:p14="http://schemas.microsoft.com/office/powerpoint/2010/main" val="2113831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highlight>
                  <a:srgbClr val="FFFFFF"/>
                </a:highlight>
                <a:latin typeface="Calibri"/>
                <a:ea typeface="Calibri"/>
                <a:cs typeface="Calibri"/>
                <a:sym typeface="Calibri"/>
              </a:rPr>
              <a:t>Research highlight abstract titled "Characterization of wetland vegetation communities from airborne AVIRIS-NG, UAVSAR, and LiDAR data across the Peace-Athabasca Delta, Canada"</a:t>
            </a:r>
            <a:endParaRPr sz="1200" dirty="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None/>
            </a:pPr>
            <a:endParaRPr sz="1200" dirty="0">
              <a:solidFill>
                <a:schemeClr val="dk1"/>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Right Panel: Vegetation community distributions and inundation hotspots for three subregions of the PAD. A) Rochers Depression; B) Mamawi Lake near Embarras River; C) Athabasca River east of the Embarras River distributary.</a:t>
            </a:r>
          </a:p>
          <a:p>
            <a:pPr marL="0" lvl="0" indent="0" algn="l" rtl="0">
              <a:lnSpc>
                <a:spcPct val="115000"/>
              </a:lnSpc>
              <a:spcBef>
                <a:spcPts val="0"/>
              </a:spcBef>
              <a:spcAft>
                <a:spcPts val="0"/>
              </a:spcAft>
              <a:buClr>
                <a:schemeClr val="dk1"/>
              </a:buClr>
              <a:buSzPts val="1100"/>
              <a:buFont typeface="Arial"/>
              <a:buNone/>
            </a:pPr>
            <a:endParaRPr lang="en" sz="1200" dirty="0">
              <a:solidFill>
                <a:schemeClr val="dk1"/>
              </a:solidFill>
              <a:highlight>
                <a:srgbClr val="FFFFFF"/>
              </a:highlight>
              <a:latin typeface="Calibri"/>
              <a:ea typeface="Calibri"/>
              <a:cs typeface="Calibri"/>
              <a:sym typeface="Calibri"/>
            </a:endParaRPr>
          </a:p>
          <a:p>
            <a:pPr marL="609585" indent="-406390">
              <a:lnSpc>
                <a:spcPct val="115000"/>
              </a:lnSpc>
              <a:buSzPts val="1200"/>
              <a:buChar char="●"/>
            </a:pPr>
            <a:r>
              <a:rPr lang="en-US" sz="1200" dirty="0"/>
              <a:t>We used co-located airborne three-sensor data to map wetland vegetation communities</a:t>
            </a:r>
          </a:p>
          <a:p>
            <a:pPr marL="609585" indent="-406390">
              <a:lnSpc>
                <a:spcPct val="115000"/>
              </a:lnSpc>
              <a:buSzPts val="1200"/>
              <a:buChar char="●"/>
            </a:pPr>
            <a:r>
              <a:rPr lang="en-US" sz="1200" dirty="0"/>
              <a:t>Inclusion at least 2 of 3 multi-sensor data increases accuracy to any one of them</a:t>
            </a: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highlight>
                <a:srgbClr val="FFFFFF"/>
              </a:highlight>
              <a:latin typeface="Calibri"/>
              <a:ea typeface="Calibri"/>
              <a:cs typeface="Calibri"/>
              <a:sym typeface="Calibri"/>
            </a:endParaRPr>
          </a:p>
        </p:txBody>
      </p:sp>
    </p:spTree>
    <p:extLst>
      <p:ext uri="{BB962C8B-B14F-4D97-AF65-F5344CB8AC3E}">
        <p14:creationId xmlns:p14="http://schemas.microsoft.com/office/powerpoint/2010/main" val="3352436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27500d53bd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127500d53bd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right panel is </a:t>
            </a:r>
            <a:r>
              <a:rPr lang="en" sz="1200" dirty="0">
                <a:solidFill>
                  <a:schemeClr val="dk1"/>
                </a:solidFill>
                <a:latin typeface="Calibri"/>
                <a:ea typeface="Calibri"/>
                <a:cs typeface="Calibri"/>
                <a:sym typeface="Calibri"/>
              </a:rPr>
              <a:t>Fractional vegetation coverage of the PAD, separated by 0.2m elevation bin.</a:t>
            </a:r>
          </a:p>
          <a:p>
            <a:pPr marL="0" lvl="0" indent="0" algn="l" rtl="0">
              <a:spcBef>
                <a:spcPts val="0"/>
              </a:spcBef>
              <a:spcAft>
                <a:spcPts val="0"/>
              </a:spcAft>
              <a:buNone/>
            </a:pPr>
            <a:endParaRPr lang="en" sz="1200" dirty="0">
              <a:solidFill>
                <a:schemeClr val="dk1"/>
              </a:solidFill>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dk1"/>
                </a:solidFill>
              </a:rPr>
              <a:t>Wetland land cover classifications A) our classification C1; B) Alberta Ground Cover Classification (Sanchez-</a:t>
            </a:r>
            <a:r>
              <a:rPr lang="en-US" sz="1200" dirty="0" err="1">
                <a:solidFill>
                  <a:schemeClr val="dk1"/>
                </a:solidFill>
              </a:rPr>
              <a:t>Azofeifa</a:t>
            </a:r>
            <a:r>
              <a:rPr lang="en-US" sz="1200" dirty="0">
                <a:solidFill>
                  <a:schemeClr val="dk1"/>
                </a:solidFill>
              </a:rPr>
              <a:t> et al. 2005), circa 2000; C.) the ESA </a:t>
            </a:r>
            <a:r>
              <a:rPr lang="en-US" sz="1200" dirty="0" err="1">
                <a:solidFill>
                  <a:schemeClr val="dk1"/>
                </a:solidFill>
              </a:rPr>
              <a:t>WorldCover</a:t>
            </a:r>
            <a:r>
              <a:rPr lang="en-US" sz="1200" dirty="0">
                <a:solidFill>
                  <a:schemeClr val="dk1"/>
                </a:solidFill>
              </a:rPr>
              <a:t> (</a:t>
            </a:r>
            <a:r>
              <a:rPr lang="en-US" sz="1200" dirty="0" err="1">
                <a:solidFill>
                  <a:schemeClr val="dk1"/>
                </a:solidFill>
              </a:rPr>
              <a:t>Zanaga</a:t>
            </a:r>
            <a:r>
              <a:rPr lang="en-US" sz="1200" dirty="0">
                <a:solidFill>
                  <a:schemeClr val="dk1"/>
                </a:solidFill>
              </a:rPr>
              <a:t> et al. 2021) in 2020; D and E.) </a:t>
            </a:r>
            <a:r>
              <a:rPr lang="en-US" sz="1200" dirty="0" err="1">
                <a:solidFill>
                  <a:schemeClr val="dk1"/>
                </a:solidFill>
              </a:rPr>
              <a:t>XGBoost</a:t>
            </a:r>
            <a:r>
              <a:rPr lang="en-US" sz="1200" dirty="0">
                <a:solidFill>
                  <a:schemeClr val="dk1"/>
                </a:solidFill>
              </a:rPr>
              <a:t>-based and CNN-based land cover classification (</a:t>
            </a:r>
            <a:r>
              <a:rPr lang="en-US" sz="1200" dirty="0" err="1">
                <a:solidFill>
                  <a:schemeClr val="dk1"/>
                </a:solidFill>
              </a:rPr>
              <a:t>DeLancey</a:t>
            </a:r>
            <a:r>
              <a:rPr lang="en-US" sz="1200" dirty="0">
                <a:solidFill>
                  <a:schemeClr val="dk1"/>
                </a:solidFill>
              </a:rPr>
              <a:t> et al. 2020) in 2018; F.) Canada harmonized land cover map (Li et al. 2021) in 2015; G.) Forest land cover map for Canada’s forested ecosystems (</a:t>
            </a:r>
            <a:r>
              <a:rPr lang="en-US" sz="1200" dirty="0" err="1">
                <a:solidFill>
                  <a:schemeClr val="dk1"/>
                </a:solidFill>
              </a:rPr>
              <a:t>Hermosilla</a:t>
            </a:r>
            <a:r>
              <a:rPr lang="en-US" sz="1200" dirty="0">
                <a:solidFill>
                  <a:schemeClr val="dk1"/>
                </a:solidFill>
              </a:rPr>
              <a:t> et al. 2022) in 2019.</a:t>
            </a:r>
            <a:endParaRPr lang="en-US" sz="1200"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04708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Methods: 1. Landcover classification focused on inundation from airborne SAR 2. Calculate emergent macrophyte area of each lake 3. Methane flux chamber measurements over open water and littoral vegetation. 56 additional paired open water and emergent vegetated zone flux measurements from 20 papers.  4. Sensitivity calculation for impacts of emergent macrophyte area and flux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4BFF549-7AA5-46AC-AA8B-3C9D55E6976D}" type="slidenum">
              <a:rPr lang="en-US" smtClean="0"/>
              <a:t>7</a:t>
            </a:fld>
            <a:endParaRPr lang="en-US"/>
          </a:p>
        </p:txBody>
      </p:sp>
    </p:spTree>
    <p:extLst>
      <p:ext uri="{BB962C8B-B14F-4D97-AF65-F5344CB8AC3E}">
        <p14:creationId xmlns:p14="http://schemas.microsoft.com/office/powerpoint/2010/main" val="2224733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Lake vegetation makes up 16% of lake area on average. </a:t>
            </a:r>
            <a:r>
              <a:rPr lang="en-US" dirty="0"/>
              <a:t>Methane flux is </a:t>
            </a:r>
            <a:r>
              <a:rPr lang="en-US" b="1" dirty="0"/>
              <a:t>significantly greater from emergent vegetation</a:t>
            </a:r>
            <a:r>
              <a:rPr lang="en-US" dirty="0"/>
              <a:t> zones than from open water. </a:t>
            </a:r>
            <a:r>
              <a:rPr lang="en-US" b="0" dirty="0"/>
              <a:t>On average, emergent vegetation zones emit 6x more methane than open water, or 16x from arctic-boreal regions only. Even so, no consistent relationship between lake area and emergent macrophyte coverage across all sites. </a:t>
            </a:r>
          </a:p>
        </p:txBody>
      </p:sp>
      <p:sp>
        <p:nvSpPr>
          <p:cNvPr id="4" name="Slide Number Placeholder 3"/>
          <p:cNvSpPr>
            <a:spLocks noGrp="1"/>
          </p:cNvSpPr>
          <p:nvPr>
            <p:ph type="sldNum" sz="quarter" idx="5"/>
          </p:nvPr>
        </p:nvSpPr>
        <p:spPr/>
        <p:txBody>
          <a:bodyPr/>
          <a:lstStyle/>
          <a:p>
            <a:fld id="{64BFF549-7AA5-46AC-AA8B-3C9D55E6976D}" type="slidenum">
              <a:rPr lang="en-US" smtClean="0"/>
              <a:t>8</a:t>
            </a:fld>
            <a:endParaRPr lang="en-US"/>
          </a:p>
        </p:txBody>
      </p:sp>
    </p:spTree>
    <p:extLst>
      <p:ext uri="{BB962C8B-B14F-4D97-AF65-F5344CB8AC3E}">
        <p14:creationId xmlns:p14="http://schemas.microsoft.com/office/powerpoint/2010/main" val="2442241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lnSpc>
                <a:spcPct val="107000"/>
              </a:lnSpc>
              <a:spcBef>
                <a:spcPts val="0"/>
              </a:spcBef>
              <a:spcAft>
                <a:spcPts val="0"/>
              </a:spcAft>
              <a:buFont typeface="Times New Roman" panose="02020603050405020304" pitchFamily="18" charset="0"/>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This boxplot shows flux variability based on vegetation types.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a:lnSpc>
                <a:spcPct val="107000"/>
              </a:lnSpc>
              <a:spcBef>
                <a:spcPts val="0"/>
              </a:spcBef>
              <a:spcAft>
                <a:spcPts val="0"/>
              </a:spcAft>
              <a:buFont typeface="Times New Roman" panose="02020603050405020304" pitchFamily="18" charset="0"/>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We find the Bulrushes, cattail and horsetail seem to be better methane conduits than sedges and grasses.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a:lnSpc>
                <a:spcPct val="107000"/>
              </a:lnSpc>
              <a:spcBef>
                <a:spcPts val="0"/>
              </a:spcBef>
              <a:spcAft>
                <a:spcPts val="800"/>
              </a:spcAft>
              <a:buFont typeface="Times New Roman" panose="02020603050405020304" pitchFamily="18" charset="0"/>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Highlighting that vegetation type plays an important role in plant-mediated methane transport.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a:p>
            <a:endParaRPr lang="en-US" dirty="0"/>
          </a:p>
          <a:p>
            <a:endParaRPr lang="en-US" dirty="0"/>
          </a:p>
          <a:p>
            <a:r>
              <a:rPr lang="en-US" dirty="0"/>
              <a:t>Bullrushes – </a:t>
            </a:r>
            <a:r>
              <a:rPr lang="en-US" dirty="0" err="1"/>
              <a:t>Canvaback</a:t>
            </a:r>
            <a:endParaRPr lang="en-US" dirty="0"/>
          </a:p>
          <a:p>
            <a:r>
              <a:rPr lang="en-US" dirty="0"/>
              <a:t>Horsetails – </a:t>
            </a:r>
            <a:r>
              <a:rPr lang="en-US" dirty="0" err="1"/>
              <a:t>Greenpepper</a:t>
            </a:r>
            <a:r>
              <a:rPr lang="en-US" dirty="0"/>
              <a:t>, YF18, YF14</a:t>
            </a:r>
          </a:p>
          <a:p>
            <a:r>
              <a:rPr lang="en-US" dirty="0"/>
              <a:t>Cattails – Thumb, Shack, </a:t>
            </a:r>
            <a:r>
              <a:rPr lang="en-US" dirty="0" err="1"/>
              <a:t>Greenpepper</a:t>
            </a:r>
            <a:endParaRPr lang="en-US" dirty="0"/>
          </a:p>
        </p:txBody>
      </p:sp>
      <p:sp>
        <p:nvSpPr>
          <p:cNvPr id="4" name="Slide Number Placeholder 3"/>
          <p:cNvSpPr>
            <a:spLocks noGrp="1"/>
          </p:cNvSpPr>
          <p:nvPr>
            <p:ph type="sldNum" sz="quarter" idx="5"/>
          </p:nvPr>
        </p:nvSpPr>
        <p:spPr/>
        <p:txBody>
          <a:bodyPr/>
          <a:lstStyle/>
          <a:p>
            <a:fld id="{25967B11-96E6-4874-AF0D-5622EBEEB310}" type="slidenum">
              <a:rPr lang="en-US" smtClean="0"/>
              <a:t>10</a:t>
            </a:fld>
            <a:endParaRPr lang="en-US"/>
          </a:p>
        </p:txBody>
      </p:sp>
    </p:spTree>
    <p:extLst>
      <p:ext uri="{BB962C8B-B14F-4D97-AF65-F5344CB8AC3E}">
        <p14:creationId xmlns:p14="http://schemas.microsoft.com/office/powerpoint/2010/main" val="3348300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Waterfowl habitat modeling proof of concept conducted by Ducks Unlimited Canada partners</a:t>
            </a:r>
          </a:p>
          <a:p>
            <a:r>
              <a:rPr lang="en-US" dirty="0"/>
              <a:t>DUC co-developed wetland mapping (shown last year) and is assessing the type and inundation maps to improve approaches to habitat suitability mapping</a:t>
            </a:r>
          </a:p>
          <a:p>
            <a:r>
              <a:rPr lang="en-US" dirty="0"/>
              <a:t>Preliminary results are shown here</a:t>
            </a:r>
          </a:p>
          <a:p>
            <a:r>
              <a:rPr lang="en-US" dirty="0"/>
              <a:t>More information at talk by Nancy French &amp; Kevin Smith (this meeting)</a:t>
            </a:r>
          </a:p>
        </p:txBody>
      </p:sp>
      <p:sp>
        <p:nvSpPr>
          <p:cNvPr id="4" name="Slide Number Placeholder 3"/>
          <p:cNvSpPr>
            <a:spLocks noGrp="1"/>
          </p:cNvSpPr>
          <p:nvPr>
            <p:ph type="sldNum" sz="quarter" idx="5"/>
          </p:nvPr>
        </p:nvSpPr>
        <p:spPr/>
        <p:txBody>
          <a:bodyPr/>
          <a:lstStyle/>
          <a:p>
            <a:fld id="{C94BB3B5-F774-49BE-8C5A-5DD4E44A2D74}" type="slidenum">
              <a:rPr lang="en-CA" smtClean="0"/>
              <a:t>18</a:t>
            </a:fld>
            <a:endParaRPr lang="en-CA"/>
          </a:p>
        </p:txBody>
      </p:sp>
    </p:spTree>
    <p:extLst>
      <p:ext uri="{BB962C8B-B14F-4D97-AF65-F5344CB8AC3E}">
        <p14:creationId xmlns:p14="http://schemas.microsoft.com/office/powerpoint/2010/main" val="4278263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Slides provided by Bruce Chapman, JPL. This work is building inundation product algorithms for upcoming NISAR Mission</a:t>
            </a:r>
          </a:p>
          <a:p>
            <a:r>
              <a:rPr lang="en-US" dirty="0"/>
              <a:t>L—Band UAVSAR provides quad-pol data for exploring vegetation structure</a:t>
            </a:r>
          </a:p>
          <a:p>
            <a:r>
              <a:rPr lang="en-US" dirty="0"/>
              <a:t>Interaction of microwave energy with different vegetation structures can be derived from this data</a:t>
            </a:r>
          </a:p>
          <a:p>
            <a:r>
              <a:rPr lang="en-US" dirty="0"/>
              <a:t>Assessed the microwave signatures by vegetation type to determine the mechanisms of radar interactions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RESULTS: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High Surface Scatter for open water and aquatic bed (expected over open water)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Lower double bounce and larger volume scatter for marsh, fen, bog</a:t>
            </a:r>
          </a:p>
          <a:p>
            <a:endParaRPr lang="en-US" dirty="0"/>
          </a:p>
        </p:txBody>
      </p:sp>
      <p:sp>
        <p:nvSpPr>
          <p:cNvPr id="4" name="Slide Number Placeholder 3"/>
          <p:cNvSpPr>
            <a:spLocks noGrp="1"/>
          </p:cNvSpPr>
          <p:nvPr>
            <p:ph type="sldNum" sz="quarter" idx="5"/>
          </p:nvPr>
        </p:nvSpPr>
        <p:spPr/>
        <p:txBody>
          <a:bodyPr/>
          <a:lstStyle/>
          <a:p>
            <a:fld id="{D2AF3D26-3048-4047-A896-E9BB57EFB743}" type="slidenum">
              <a:rPr lang="en-US" smtClean="0"/>
              <a:t>19</a:t>
            </a:fld>
            <a:endParaRPr lang="en-US"/>
          </a:p>
        </p:txBody>
      </p:sp>
    </p:spTree>
    <p:extLst>
      <p:ext uri="{BB962C8B-B14F-4D97-AF65-F5344CB8AC3E}">
        <p14:creationId xmlns:p14="http://schemas.microsoft.com/office/powerpoint/2010/main" val="2302790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D6B9B834-7693-420A-98A2-418BB9BDC5C4}" type="slidenum">
              <a:rPr lang="en-US" smtClean="0"/>
              <a:t>20</a:t>
            </a:fld>
            <a:endParaRPr lang="en-US"/>
          </a:p>
        </p:txBody>
      </p:sp>
    </p:spTree>
    <p:extLst>
      <p:ext uri="{BB962C8B-B14F-4D97-AF65-F5344CB8AC3E}">
        <p14:creationId xmlns:p14="http://schemas.microsoft.com/office/powerpoint/2010/main" val="2715111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D6B9B834-7693-420A-98A2-418BB9BDC5C4}" type="slidenum">
              <a:rPr lang="en-US" smtClean="0"/>
              <a:t>21</a:t>
            </a:fld>
            <a:endParaRPr lang="en-US"/>
          </a:p>
        </p:txBody>
      </p:sp>
    </p:spTree>
    <p:extLst>
      <p:ext uri="{BB962C8B-B14F-4D97-AF65-F5344CB8AC3E}">
        <p14:creationId xmlns:p14="http://schemas.microsoft.com/office/powerpoint/2010/main" val="3424008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AA15F2-90B9-0E41-B017-DFB4C1A694C2}"/>
              </a:ext>
            </a:extLst>
          </p:cNvPr>
          <p:cNvSpPr>
            <a:spLocks noGrp="1"/>
          </p:cNvSpPr>
          <p:nvPr>
            <p:ph type="title"/>
          </p:nvPr>
        </p:nvSpPr>
        <p:spPr>
          <a:xfrm>
            <a:off x="838200" y="1965324"/>
            <a:ext cx="10515600" cy="1325563"/>
          </a:xfrm>
          <a:prstGeom prst="rect">
            <a:avLst/>
          </a:prstGeom>
        </p:spPr>
        <p:txBody>
          <a:bodyPr/>
          <a:lstStyle>
            <a:lvl1pPr algn="ctr">
              <a:defRPr b="1"/>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4EB92E42-8CFB-7C41-B3DF-D19C95B17D47}"/>
              </a:ext>
            </a:extLst>
          </p:cNvPr>
          <p:cNvSpPr>
            <a:spLocks noGrp="1"/>
          </p:cNvSpPr>
          <p:nvPr>
            <p:ph type="body" sz="quarter" idx="10" hasCustomPrompt="1"/>
          </p:nvPr>
        </p:nvSpPr>
        <p:spPr>
          <a:xfrm>
            <a:off x="838200" y="3786809"/>
            <a:ext cx="10515600" cy="1243013"/>
          </a:xfrm>
          <a:prstGeom prst="rect">
            <a:avLst/>
          </a:prstGeom>
        </p:spPr>
        <p:txBody>
          <a:bodyPr/>
          <a:lstStyle>
            <a:lvl1pPr marL="0" indent="0" algn="ctr">
              <a:buNone/>
              <a:defRPr/>
            </a:lvl1pPr>
          </a:lstStyle>
          <a:p>
            <a:pPr lvl="0"/>
            <a:r>
              <a:rPr lang="en-US" dirty="0"/>
              <a:t>Authors</a:t>
            </a:r>
          </a:p>
        </p:txBody>
      </p:sp>
    </p:spTree>
    <p:extLst>
      <p:ext uri="{BB962C8B-B14F-4D97-AF65-F5344CB8AC3E}">
        <p14:creationId xmlns:p14="http://schemas.microsoft.com/office/powerpoint/2010/main" val="1398615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F49DAA-E2AA-0F4F-B767-EDF02A722238}"/>
              </a:ext>
            </a:extLst>
          </p:cNvPr>
          <p:cNvSpPr>
            <a:spLocks noGrp="1"/>
          </p:cNvSpPr>
          <p:nvPr>
            <p:ph type="title"/>
          </p:nvPr>
        </p:nvSpPr>
        <p:spPr>
          <a:xfrm>
            <a:off x="614569" y="1471929"/>
            <a:ext cx="10962861" cy="787814"/>
          </a:xfrm>
          <a:prstGeom prst="rect">
            <a:avLst/>
          </a:prstGeom>
        </p:spPr>
        <p:txBody>
          <a:body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B8424E33-B8F7-5846-9882-C78BCE614614}"/>
              </a:ext>
            </a:extLst>
          </p:cNvPr>
          <p:cNvSpPr>
            <a:spLocks noGrp="1"/>
          </p:cNvSpPr>
          <p:nvPr>
            <p:ph type="body" idx="10"/>
          </p:nvPr>
        </p:nvSpPr>
        <p:spPr>
          <a:xfrm>
            <a:off x="614569" y="2538245"/>
            <a:ext cx="10962861" cy="39203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10705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1E1EF-BA7E-6D49-ACB6-18F3C64B0D1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B66132-0262-DB48-BCBC-2A5D8DF01B4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7C84C0-2022-7A43-8D1D-AC573C327EEF}"/>
              </a:ext>
            </a:extLst>
          </p:cNvPr>
          <p:cNvSpPr>
            <a:spLocks noGrp="1"/>
          </p:cNvSpPr>
          <p:nvPr>
            <p:ph type="dt" sz="half" idx="10"/>
          </p:nvPr>
        </p:nvSpPr>
        <p:spPr>
          <a:xfrm>
            <a:off x="838200" y="6356350"/>
            <a:ext cx="2743200" cy="365125"/>
          </a:xfrm>
          <a:prstGeom prst="rect">
            <a:avLst/>
          </a:prstGeom>
        </p:spPr>
        <p:txBody>
          <a:bodyPr/>
          <a:lstStyle/>
          <a:p>
            <a:fld id="{AC23A976-6993-DF47-A39B-24A558057766}" type="datetimeFigureOut">
              <a:rPr lang="en-US" smtClean="0"/>
              <a:t>5/10/22</a:t>
            </a:fld>
            <a:endParaRPr lang="en-US"/>
          </a:p>
        </p:txBody>
      </p:sp>
      <p:sp>
        <p:nvSpPr>
          <p:cNvPr id="5" name="Footer Placeholder 4">
            <a:extLst>
              <a:ext uri="{FF2B5EF4-FFF2-40B4-BE49-F238E27FC236}">
                <a16:creationId xmlns:a16="http://schemas.microsoft.com/office/drawing/2014/main" id="{BB06B17B-1A99-AD45-9DAB-B002F4CA7A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F4AED-2D0E-D748-BF57-E9191447F0F2}"/>
              </a:ext>
            </a:extLst>
          </p:cNvPr>
          <p:cNvSpPr>
            <a:spLocks noGrp="1"/>
          </p:cNvSpPr>
          <p:nvPr>
            <p:ph type="sldNum" sz="quarter" idx="12"/>
          </p:nvPr>
        </p:nvSpPr>
        <p:spPr>
          <a:xfrm>
            <a:off x="8610600" y="6356350"/>
            <a:ext cx="2743200" cy="365125"/>
          </a:xfrm>
          <a:prstGeom prst="rect">
            <a:avLst/>
          </a:prstGeom>
        </p:spPr>
        <p:txBody>
          <a:bodyPr/>
          <a:lstStyle/>
          <a:p>
            <a:fld id="{8384817C-4FA7-F343-9836-50D3F413FCE6}" type="slidenum">
              <a:rPr lang="en-US" smtClean="0"/>
              <a:t>‹#›</a:t>
            </a:fld>
            <a:endParaRPr lang="en-US"/>
          </a:p>
        </p:txBody>
      </p:sp>
    </p:spTree>
    <p:extLst>
      <p:ext uri="{BB962C8B-B14F-4D97-AF65-F5344CB8AC3E}">
        <p14:creationId xmlns:p14="http://schemas.microsoft.com/office/powerpoint/2010/main" val="261396648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ECB94-8060-8F4C-8875-D31BBD2A69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633987-F518-4D4A-B2F2-122F7A2FB01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6F2FD8-6C8E-384E-A231-AD5E895E0D9B}"/>
              </a:ext>
            </a:extLst>
          </p:cNvPr>
          <p:cNvSpPr>
            <a:spLocks noGrp="1"/>
          </p:cNvSpPr>
          <p:nvPr>
            <p:ph type="dt" sz="half" idx="10"/>
          </p:nvPr>
        </p:nvSpPr>
        <p:spPr>
          <a:xfrm>
            <a:off x="838200" y="6356350"/>
            <a:ext cx="2743200" cy="365125"/>
          </a:xfrm>
          <a:prstGeom prst="rect">
            <a:avLst/>
          </a:prstGeom>
        </p:spPr>
        <p:txBody>
          <a:bodyPr/>
          <a:lstStyle/>
          <a:p>
            <a:fld id="{AC23A976-6993-DF47-A39B-24A558057766}" type="datetimeFigureOut">
              <a:rPr lang="en-US" smtClean="0"/>
              <a:t>5/10/22</a:t>
            </a:fld>
            <a:endParaRPr lang="en-US"/>
          </a:p>
        </p:txBody>
      </p:sp>
      <p:sp>
        <p:nvSpPr>
          <p:cNvPr id="5" name="Footer Placeholder 4">
            <a:extLst>
              <a:ext uri="{FF2B5EF4-FFF2-40B4-BE49-F238E27FC236}">
                <a16:creationId xmlns:a16="http://schemas.microsoft.com/office/drawing/2014/main" id="{A542F650-33FB-064E-A227-558B33B380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3FD48B-B348-9545-A915-049028DCC2DD}"/>
              </a:ext>
            </a:extLst>
          </p:cNvPr>
          <p:cNvSpPr>
            <a:spLocks noGrp="1"/>
          </p:cNvSpPr>
          <p:nvPr>
            <p:ph type="sldNum" sz="quarter" idx="12"/>
          </p:nvPr>
        </p:nvSpPr>
        <p:spPr>
          <a:xfrm>
            <a:off x="8610600" y="6356350"/>
            <a:ext cx="2743200" cy="365125"/>
          </a:xfrm>
          <a:prstGeom prst="rect">
            <a:avLst/>
          </a:prstGeom>
        </p:spPr>
        <p:txBody>
          <a:bodyPr/>
          <a:lstStyle/>
          <a:p>
            <a:fld id="{8384817C-4FA7-F343-9836-50D3F413FCE6}" type="slidenum">
              <a:rPr lang="en-US" smtClean="0"/>
              <a:t>‹#›</a:t>
            </a:fld>
            <a:endParaRPr lang="en-US"/>
          </a:p>
        </p:txBody>
      </p:sp>
    </p:spTree>
    <p:extLst>
      <p:ext uri="{BB962C8B-B14F-4D97-AF65-F5344CB8AC3E}">
        <p14:creationId xmlns:p14="http://schemas.microsoft.com/office/powerpoint/2010/main" val="298487064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344506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63CB55-F961-F34B-B8F4-5A84171A621F}"/>
              </a:ext>
            </a:extLst>
          </p:cNvPr>
          <p:cNvSpPr>
            <a:spLocks noGrp="1"/>
          </p:cNvSpPr>
          <p:nvPr>
            <p:ph type="dt" sz="half" idx="10"/>
          </p:nvPr>
        </p:nvSpPr>
        <p:spPr>
          <a:xfrm>
            <a:off x="838200" y="6356350"/>
            <a:ext cx="2743200" cy="365125"/>
          </a:xfrm>
          <a:prstGeom prst="rect">
            <a:avLst/>
          </a:prstGeom>
        </p:spPr>
        <p:txBody>
          <a:bodyPr/>
          <a:lstStyle/>
          <a:p>
            <a:fld id="{AC23A976-6993-DF47-A39B-24A558057766}" type="datetimeFigureOut">
              <a:rPr lang="en-US" smtClean="0"/>
              <a:t>5/10/22</a:t>
            </a:fld>
            <a:endParaRPr lang="en-US"/>
          </a:p>
        </p:txBody>
      </p:sp>
      <p:sp>
        <p:nvSpPr>
          <p:cNvPr id="3" name="Footer Placeholder 2">
            <a:extLst>
              <a:ext uri="{FF2B5EF4-FFF2-40B4-BE49-F238E27FC236}">
                <a16:creationId xmlns:a16="http://schemas.microsoft.com/office/drawing/2014/main" id="{D3F75391-AE30-C44B-AF2C-C2452FF0F3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E844584-7A85-8747-90C0-A3EA09FD023E}"/>
              </a:ext>
            </a:extLst>
          </p:cNvPr>
          <p:cNvSpPr>
            <a:spLocks noGrp="1"/>
          </p:cNvSpPr>
          <p:nvPr>
            <p:ph type="sldNum" sz="quarter" idx="12"/>
          </p:nvPr>
        </p:nvSpPr>
        <p:spPr>
          <a:xfrm>
            <a:off x="8610600" y="6356350"/>
            <a:ext cx="2743200" cy="365125"/>
          </a:xfrm>
          <a:prstGeom prst="rect">
            <a:avLst/>
          </a:prstGeom>
        </p:spPr>
        <p:txBody>
          <a:bodyPr/>
          <a:lstStyle/>
          <a:p>
            <a:fld id="{8384817C-4FA7-F343-9836-50D3F413FCE6}" type="slidenum">
              <a:rPr lang="en-US" smtClean="0"/>
              <a:t>‹#›</a:t>
            </a:fld>
            <a:endParaRPr lang="en-US"/>
          </a:p>
        </p:txBody>
      </p:sp>
    </p:spTree>
    <p:extLst>
      <p:ext uri="{BB962C8B-B14F-4D97-AF65-F5344CB8AC3E}">
        <p14:creationId xmlns:p14="http://schemas.microsoft.com/office/powerpoint/2010/main" val="268944294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1E90B-E7CE-9A40-9FBF-2D855024CA4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8EB62C5-6F52-3F48-92F7-30BEA4D42972}"/>
              </a:ext>
            </a:extLst>
          </p:cNvPr>
          <p:cNvSpPr>
            <a:spLocks noGrp="1"/>
          </p:cNvSpPr>
          <p:nvPr>
            <p:ph type="dt" sz="half" idx="10"/>
          </p:nvPr>
        </p:nvSpPr>
        <p:spPr>
          <a:xfrm>
            <a:off x="838200" y="6356350"/>
            <a:ext cx="2743200" cy="365125"/>
          </a:xfrm>
          <a:prstGeom prst="rect">
            <a:avLst/>
          </a:prstGeom>
        </p:spPr>
        <p:txBody>
          <a:bodyPr/>
          <a:lstStyle/>
          <a:p>
            <a:fld id="{AC23A976-6993-DF47-A39B-24A558057766}" type="datetimeFigureOut">
              <a:rPr lang="en-US" smtClean="0"/>
              <a:t>5/10/22</a:t>
            </a:fld>
            <a:endParaRPr lang="en-US"/>
          </a:p>
        </p:txBody>
      </p:sp>
      <p:sp>
        <p:nvSpPr>
          <p:cNvPr id="4" name="Footer Placeholder 3">
            <a:extLst>
              <a:ext uri="{FF2B5EF4-FFF2-40B4-BE49-F238E27FC236}">
                <a16:creationId xmlns:a16="http://schemas.microsoft.com/office/drawing/2014/main" id="{7198AA15-8CDB-8947-BD5D-70FC147293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798DD47-544E-384F-958D-1DBCEA861304}"/>
              </a:ext>
            </a:extLst>
          </p:cNvPr>
          <p:cNvSpPr>
            <a:spLocks noGrp="1"/>
          </p:cNvSpPr>
          <p:nvPr>
            <p:ph type="sldNum" sz="quarter" idx="12"/>
          </p:nvPr>
        </p:nvSpPr>
        <p:spPr>
          <a:xfrm>
            <a:off x="8610600" y="6356350"/>
            <a:ext cx="2743200" cy="365125"/>
          </a:xfrm>
          <a:prstGeom prst="rect">
            <a:avLst/>
          </a:prstGeom>
        </p:spPr>
        <p:txBody>
          <a:bodyPr/>
          <a:lstStyle/>
          <a:p>
            <a:fld id="{8384817C-4FA7-F343-9836-50D3F413FCE6}" type="slidenum">
              <a:rPr lang="en-US" smtClean="0"/>
              <a:t>‹#›</a:t>
            </a:fld>
            <a:endParaRPr lang="en-US"/>
          </a:p>
        </p:txBody>
      </p:sp>
    </p:spTree>
    <p:extLst>
      <p:ext uri="{BB962C8B-B14F-4D97-AF65-F5344CB8AC3E}">
        <p14:creationId xmlns:p14="http://schemas.microsoft.com/office/powerpoint/2010/main" val="173599448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F0317F-6C77-0367-05E8-7BC05FF67707}"/>
              </a:ext>
            </a:extLst>
          </p:cNvPr>
          <p:cNvPicPr>
            <a:picLocks noChangeAspect="1"/>
          </p:cNvPicPr>
          <p:nvPr userDrawn="1"/>
        </p:nvPicPr>
        <p:blipFill>
          <a:blip r:embed="rId9"/>
          <a:stretch>
            <a:fillRect/>
          </a:stretch>
        </p:blipFill>
        <p:spPr>
          <a:xfrm>
            <a:off x="0" y="0"/>
            <a:ext cx="12192000" cy="6858000"/>
          </a:xfrm>
          <a:prstGeom prst="rect">
            <a:avLst/>
          </a:prstGeom>
        </p:spPr>
      </p:pic>
    </p:spTree>
    <p:extLst>
      <p:ext uri="{BB962C8B-B14F-4D97-AF65-F5344CB8AC3E}">
        <p14:creationId xmlns:p14="http://schemas.microsoft.com/office/powerpoint/2010/main" val="1154105678"/>
      </p:ext>
    </p:extLst>
  </p:cSld>
  <p:clrMap bg1="lt1" tx1="dk1" bg2="lt2" tx2="dk2" accent1="accent1" accent2="accent2" accent3="accent3" accent4="accent4" accent5="accent5" accent6="accent6" hlink="hlink" folHlink="folHlink"/>
  <p:sldLayoutIdLst>
    <p:sldLayoutId id="2147483656" r:id="rId1"/>
    <p:sldLayoutId id="2147483655" r:id="rId2"/>
    <p:sldLayoutId id="2147483657" r:id="rId3"/>
    <p:sldLayoutId id="2147483658" r:id="rId4"/>
    <p:sldLayoutId id="2147483659" r:id="rId5"/>
    <p:sldLayoutId id="2147483660" r:id="rId6"/>
    <p:sldLayoutId id="2147483661" r:id="rId7"/>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cdnsciencepub.com/doi/abs/10.1139/AS-2020-0022" TargetMode="External"/><Relationship Id="rId2" Type="http://schemas.openxmlformats.org/officeDocument/2006/relationships/hyperlink" Target="https://agupubs.onlinelibrary.wiley.com/doi/10.1002/2014JG002744" TargetMode="Externa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hyperlink" Target="https://iopscience.iop.org/article/10.1088/1748-9326/ac3533" TargetMode="External"/><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5.emf"/><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229F2E-04D4-4A9A-AE13-A8B22EE850D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849" r="763"/>
          <a:stretch/>
        </p:blipFill>
        <p:spPr>
          <a:xfrm>
            <a:off x="0" y="1134736"/>
            <a:ext cx="12192000" cy="5723263"/>
          </a:xfrm>
          <a:prstGeom prst="rect">
            <a:avLst/>
          </a:prstGeom>
        </p:spPr>
      </p:pic>
      <p:sp>
        <p:nvSpPr>
          <p:cNvPr id="5" name="Title 4">
            <a:extLst>
              <a:ext uri="{FF2B5EF4-FFF2-40B4-BE49-F238E27FC236}">
                <a16:creationId xmlns:a16="http://schemas.microsoft.com/office/drawing/2014/main" id="{C0DA29B3-5DE8-410E-8E0D-A42FB246D685}"/>
              </a:ext>
            </a:extLst>
          </p:cNvPr>
          <p:cNvSpPr>
            <a:spLocks noGrp="1"/>
          </p:cNvSpPr>
          <p:nvPr>
            <p:ph type="ctrTitle"/>
          </p:nvPr>
        </p:nvSpPr>
        <p:spPr>
          <a:xfrm>
            <a:off x="575894" y="1929775"/>
            <a:ext cx="11360800" cy="2100464"/>
          </a:xfrm>
        </p:spPr>
        <p:txBody>
          <a:bodyPr>
            <a:normAutofit/>
          </a:bodyPr>
          <a:lstStyle/>
          <a:p>
            <a:r>
              <a:rPr lang="en-US" dirty="0" err="1">
                <a:solidFill>
                  <a:schemeClr val="bg1"/>
                </a:solidFill>
                <a:effectLst>
                  <a:outerShdw blurRad="38100" dist="38100" dir="2700000" algn="tl">
                    <a:srgbClr val="000000">
                      <a:alpha val="43137"/>
                    </a:srgbClr>
                  </a:outerShdw>
                </a:effectLst>
              </a:rPr>
              <a:t>ABoVE</a:t>
            </a:r>
            <a:r>
              <a:rPr lang="en-US" dirty="0">
                <a:solidFill>
                  <a:schemeClr val="bg1"/>
                </a:solidFill>
                <a:effectLst>
                  <a:outerShdw blurRad="38100" dist="38100" dir="2700000" algn="tl">
                    <a:srgbClr val="000000">
                      <a:alpha val="43137"/>
                    </a:srgbClr>
                  </a:outerShdw>
                </a:effectLst>
              </a:rPr>
              <a:t> Wetlands Working Group</a:t>
            </a:r>
          </a:p>
        </p:txBody>
      </p:sp>
    </p:spTree>
    <p:extLst>
      <p:ext uri="{BB962C8B-B14F-4D97-AF65-F5344CB8AC3E}">
        <p14:creationId xmlns:p14="http://schemas.microsoft.com/office/powerpoint/2010/main" val="192188600"/>
      </p:ext>
    </p:extLst>
  </p:cSld>
  <p:clrMapOvr>
    <a:masterClrMapping/>
  </p:clrMapOvr>
  <mc:AlternateContent xmlns:mc="http://schemas.openxmlformats.org/markup-compatibility/2006" xmlns:p14="http://schemas.microsoft.com/office/powerpoint/2010/main">
    <mc:Choice Requires="p14">
      <p:transition p14:dur="0" advClick="0" advTm="5277"/>
    </mc:Choice>
    <mc:Fallback xmlns="">
      <p:transition advClick="0" advTm="527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0E427D19-9DAD-ED49-AB75-D67483A16630}"/>
              </a:ext>
            </a:extLst>
          </p:cNvPr>
          <p:cNvSpPr/>
          <p:nvPr/>
        </p:nvSpPr>
        <p:spPr>
          <a:xfrm>
            <a:off x="6095331" y="946522"/>
            <a:ext cx="6881401" cy="972033"/>
          </a:xfrm>
          <a:prstGeom prst="roundRect">
            <a:avLst>
              <a:gd name="adj" fmla="val 0"/>
            </a:avLst>
          </a:prstGeom>
          <a:noFill/>
          <a:ln>
            <a:noFill/>
          </a:ln>
          <a:effectLst>
            <a:outerShdw blurRad="50800" dist="114300" dir="2700000" algn="tl"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latin typeface="Trade Gothic Next" panose="020B0503040303020004" pitchFamily="34" charset="0"/>
              </a:rPr>
              <a:t>Vegetation Comparison 2021</a:t>
            </a:r>
          </a:p>
        </p:txBody>
      </p:sp>
      <p:pic>
        <p:nvPicPr>
          <p:cNvPr id="17" name="Picture 16" descr="Chart, box and whisker chart&#10;&#10;Description automatically generated">
            <a:extLst>
              <a:ext uri="{FF2B5EF4-FFF2-40B4-BE49-F238E27FC236}">
                <a16:creationId xmlns:a16="http://schemas.microsoft.com/office/drawing/2014/main" id="{7244EBE6-0A30-4260-9E95-AD7EAA98D4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1154" y="1734621"/>
            <a:ext cx="5741498" cy="4212891"/>
          </a:xfrm>
          <a:prstGeom prst="rect">
            <a:avLst/>
          </a:prstGeom>
        </p:spPr>
      </p:pic>
      <p:pic>
        <p:nvPicPr>
          <p:cNvPr id="10" name="Google Shape;80;p16">
            <a:extLst>
              <a:ext uri="{FF2B5EF4-FFF2-40B4-BE49-F238E27FC236}">
                <a16:creationId xmlns:a16="http://schemas.microsoft.com/office/drawing/2014/main" id="{37FEBB88-6EB4-4752-8990-AF112CFAA344}"/>
              </a:ext>
            </a:extLst>
          </p:cNvPr>
          <p:cNvPicPr preferRelativeResize="0"/>
          <p:nvPr/>
        </p:nvPicPr>
        <p:blipFill rotWithShape="1">
          <a:blip r:embed="rId4">
            <a:alphaModFix/>
          </a:blip>
          <a:srcRect t="28871" r="40173"/>
          <a:stretch/>
        </p:blipFill>
        <p:spPr>
          <a:xfrm>
            <a:off x="532716" y="4520341"/>
            <a:ext cx="2251328" cy="1967700"/>
          </a:xfrm>
          <a:prstGeom prst="rect">
            <a:avLst/>
          </a:prstGeom>
          <a:noFill/>
          <a:ln>
            <a:noFill/>
          </a:ln>
        </p:spPr>
      </p:pic>
      <p:pic>
        <p:nvPicPr>
          <p:cNvPr id="11" name="Google Shape;90;p17">
            <a:extLst>
              <a:ext uri="{FF2B5EF4-FFF2-40B4-BE49-F238E27FC236}">
                <a16:creationId xmlns:a16="http://schemas.microsoft.com/office/drawing/2014/main" id="{77E29B4E-5AEC-430A-AF3E-4D59DC21F867}"/>
              </a:ext>
            </a:extLst>
          </p:cNvPr>
          <p:cNvPicPr preferRelativeResize="0"/>
          <p:nvPr/>
        </p:nvPicPr>
        <p:blipFill>
          <a:blip r:embed="rId5">
            <a:alphaModFix/>
          </a:blip>
          <a:stretch>
            <a:fillRect/>
          </a:stretch>
        </p:blipFill>
        <p:spPr>
          <a:xfrm>
            <a:off x="3144709" y="4509996"/>
            <a:ext cx="1721063" cy="1988390"/>
          </a:xfrm>
          <a:prstGeom prst="rect">
            <a:avLst/>
          </a:prstGeom>
          <a:noFill/>
          <a:ln>
            <a:noFill/>
          </a:ln>
        </p:spPr>
      </p:pic>
      <p:sp>
        <p:nvSpPr>
          <p:cNvPr id="16" name="TextBox 15">
            <a:extLst>
              <a:ext uri="{FF2B5EF4-FFF2-40B4-BE49-F238E27FC236}">
                <a16:creationId xmlns:a16="http://schemas.microsoft.com/office/drawing/2014/main" id="{639DF6B6-0713-4031-BF80-6B56752CBFF7}"/>
              </a:ext>
            </a:extLst>
          </p:cNvPr>
          <p:cNvSpPr txBox="1"/>
          <p:nvPr/>
        </p:nvSpPr>
        <p:spPr>
          <a:xfrm>
            <a:off x="1019869" y="4531258"/>
            <a:ext cx="1403510" cy="369332"/>
          </a:xfrm>
          <a:prstGeom prst="rect">
            <a:avLst/>
          </a:prstGeom>
          <a:noFill/>
        </p:spPr>
        <p:txBody>
          <a:bodyPr wrap="square" rtlCol="0">
            <a:spAutoFit/>
          </a:bodyPr>
          <a:lstStyle/>
          <a:p>
            <a:r>
              <a:rPr lang="en-US" dirty="0">
                <a:solidFill>
                  <a:schemeClr val="bg1"/>
                </a:solidFill>
                <a:latin typeface="Trade Gothic Next" panose="020B0503040303020004" pitchFamily="34" charset="0"/>
              </a:rPr>
              <a:t>Open water</a:t>
            </a:r>
          </a:p>
        </p:txBody>
      </p:sp>
      <p:sp>
        <p:nvSpPr>
          <p:cNvPr id="19" name="TextBox 18">
            <a:extLst>
              <a:ext uri="{FF2B5EF4-FFF2-40B4-BE49-F238E27FC236}">
                <a16:creationId xmlns:a16="http://schemas.microsoft.com/office/drawing/2014/main" id="{E7F9B6AE-6FB1-426F-B8B0-0716BC70CDC3}"/>
              </a:ext>
            </a:extLst>
          </p:cNvPr>
          <p:cNvSpPr txBox="1"/>
          <p:nvPr/>
        </p:nvSpPr>
        <p:spPr>
          <a:xfrm>
            <a:off x="3218570" y="5910766"/>
            <a:ext cx="1721063" cy="646331"/>
          </a:xfrm>
          <a:prstGeom prst="rect">
            <a:avLst/>
          </a:prstGeom>
          <a:noFill/>
        </p:spPr>
        <p:txBody>
          <a:bodyPr wrap="square" rtlCol="0">
            <a:spAutoFit/>
          </a:bodyPr>
          <a:lstStyle/>
          <a:p>
            <a:r>
              <a:rPr lang="en-US" dirty="0">
                <a:solidFill>
                  <a:schemeClr val="bg1"/>
                </a:solidFill>
                <a:latin typeface="Trade Gothic Next" panose="020B0503040303020004" pitchFamily="34" charset="0"/>
              </a:rPr>
              <a:t>Emergent vegetation</a:t>
            </a:r>
          </a:p>
        </p:txBody>
      </p:sp>
      <p:pic>
        <p:nvPicPr>
          <p:cNvPr id="20" name="Picture 19" descr="Map&#10;&#10;Description automatically generated">
            <a:extLst>
              <a:ext uri="{FF2B5EF4-FFF2-40B4-BE49-F238E27FC236}">
                <a16:creationId xmlns:a16="http://schemas.microsoft.com/office/drawing/2014/main" id="{5A4AEFE0-4286-4907-A08A-D50E81C5CFE5}"/>
              </a:ext>
            </a:extLst>
          </p:cNvPr>
          <p:cNvPicPr>
            <a:picLocks noChangeAspect="1"/>
          </p:cNvPicPr>
          <p:nvPr/>
        </p:nvPicPr>
        <p:blipFill>
          <a:blip r:embed="rId6"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35726" y="1432539"/>
            <a:ext cx="4030046" cy="3022535"/>
          </a:xfrm>
          <a:prstGeom prst="rect">
            <a:avLst/>
          </a:prstGeom>
        </p:spPr>
      </p:pic>
      <p:sp>
        <p:nvSpPr>
          <p:cNvPr id="21" name="TextBox 20"/>
          <p:cNvSpPr txBox="1"/>
          <p:nvPr/>
        </p:nvSpPr>
        <p:spPr>
          <a:xfrm>
            <a:off x="10388083" y="6424010"/>
            <a:ext cx="1723549" cy="369332"/>
          </a:xfrm>
          <a:prstGeom prst="rect">
            <a:avLst/>
          </a:prstGeom>
          <a:noFill/>
        </p:spPr>
        <p:txBody>
          <a:bodyPr wrap="none" rtlCol="0">
            <a:spAutoFit/>
          </a:bodyPr>
          <a:lstStyle/>
          <a:p>
            <a:r>
              <a:rPr lang="en-US" dirty="0"/>
              <a:t>Butman TE 2018</a:t>
            </a:r>
          </a:p>
        </p:txBody>
      </p:sp>
      <p:sp>
        <p:nvSpPr>
          <p:cNvPr id="2" name="TextBox 1"/>
          <p:cNvSpPr txBox="1"/>
          <p:nvPr/>
        </p:nvSpPr>
        <p:spPr>
          <a:xfrm>
            <a:off x="175863" y="1111876"/>
            <a:ext cx="5517921" cy="369332"/>
          </a:xfrm>
          <a:prstGeom prst="rect">
            <a:avLst/>
          </a:prstGeom>
          <a:noFill/>
        </p:spPr>
        <p:txBody>
          <a:bodyPr wrap="none" rtlCol="0">
            <a:spAutoFit/>
          </a:bodyPr>
          <a:lstStyle/>
          <a:p>
            <a:r>
              <a:rPr lang="en-US" dirty="0"/>
              <a:t>Fenix Garcia-</a:t>
            </a:r>
            <a:r>
              <a:rPr lang="en-US" dirty="0" err="1"/>
              <a:t>Tigreros</a:t>
            </a:r>
            <a:r>
              <a:rPr lang="en-US" dirty="0"/>
              <a:t> – Postdoc University of Washington</a:t>
            </a:r>
          </a:p>
        </p:txBody>
      </p:sp>
    </p:spTree>
    <p:extLst>
      <p:ext uri="{BB962C8B-B14F-4D97-AF65-F5344CB8AC3E}">
        <p14:creationId xmlns:p14="http://schemas.microsoft.com/office/powerpoint/2010/main" val="2537029897"/>
      </p:ext>
    </p:extLst>
  </p:cSld>
  <p:clrMapOvr>
    <a:masterClrMapping/>
  </p:clrMapOvr>
  <mc:AlternateContent xmlns:mc="http://schemas.openxmlformats.org/markup-compatibility/2006" xmlns:p14="http://schemas.microsoft.com/office/powerpoint/2010/main">
    <mc:Choice Requires="p14">
      <p:transition spd="slow" p14:dur="2000" advTm="31997"/>
    </mc:Choice>
    <mc:Fallback xmlns="">
      <p:transition spd="slow" advTm="31997"/>
    </mc:Fallback>
  </mc:AlternateContent>
  <p:extLst>
    <p:ext uri="{3A86A75C-4F4B-4683-9AE1-C65F6400EC91}">
      <p14:laserTraceLst xmlns:p14="http://schemas.microsoft.com/office/powerpoint/2010/main">
        <p14:tracePtLst>
          <p14:tracePt t="15401" x="503238" y="6527800"/>
          <p14:tracePt t="15408" x="485775" y="6372225"/>
          <p14:tracePt t="15415" x="485775" y="6253163"/>
          <p14:tracePt t="15423" x="485775" y="6126163"/>
          <p14:tracePt t="15431" x="485775" y="5961063"/>
          <p14:tracePt t="15436" x="503238" y="5686425"/>
          <p14:tracePt t="15444" x="512763" y="5557838"/>
          <p14:tracePt t="15451" x="549275" y="5429250"/>
          <p14:tracePt t="15458" x="585788" y="5292725"/>
          <p14:tracePt t="15465" x="668338" y="5026025"/>
          <p14:tracePt t="15473" x="714375" y="4779963"/>
          <p14:tracePt t="15481" x="777875" y="4559300"/>
          <p14:tracePt t="15492" x="850900" y="4432300"/>
          <p14:tracePt t="15495" x="989013" y="4157663"/>
          <p14:tracePt t="15502" x="1208088" y="3817938"/>
          <p14:tracePt t="15510" x="1400175" y="3589338"/>
          <p14:tracePt t="15516" x="1538288" y="3479800"/>
          <p14:tracePt t="15523" x="1757363" y="3213100"/>
          <p14:tracePt t="15531" x="1976438" y="2874963"/>
          <p14:tracePt t="15537" x="2105025" y="2738438"/>
          <p14:tracePt t="15544" x="2279650" y="2581275"/>
          <p14:tracePt t="15551" x="2525713" y="2417763"/>
          <p14:tracePt t="15558" x="2690813" y="2279650"/>
          <p14:tracePt t="15565" x="2947988" y="2106613"/>
          <p14:tracePt t="15573" x="3313113" y="1876425"/>
          <p14:tracePt t="15581" x="3725863" y="1730375"/>
          <p14:tracePt t="15591" x="3862388" y="1666875"/>
          <p14:tracePt t="15595" x="4246563" y="1565275"/>
          <p14:tracePt t="15602" x="4411663" y="1565275"/>
          <p14:tracePt t="15608" x="4549775" y="1565275"/>
          <p14:tracePt t="15615" x="4705350" y="1584325"/>
          <p14:tracePt t="15623" x="4795838" y="1601788"/>
          <p14:tracePt t="15630" x="4924425" y="1630363"/>
          <p14:tracePt t="15638" x="5024438" y="1693863"/>
          <p14:tracePt t="15644" x="5089525" y="1720850"/>
          <p14:tracePt t="15652" x="5116513" y="1749425"/>
          <p14:tracePt t="15658" x="5172075" y="1839913"/>
          <p14:tracePt t="15666" x="5208588" y="1912938"/>
          <p14:tracePt t="15672" x="5235575" y="2041525"/>
          <p14:tracePt t="15680" x="5245100" y="2133600"/>
          <p14:tracePt t="15687" x="5262563" y="2262188"/>
          <p14:tracePt t="15694" x="5318125" y="2435225"/>
          <p14:tracePt t="15701" x="5345113" y="2646363"/>
          <p14:tracePt t="15709" x="5354638" y="2755900"/>
          <p14:tracePt t="15715" x="5437188" y="2894013"/>
          <p14:tracePt t="15723" x="5491163" y="3057525"/>
          <p14:tracePt t="15730" x="5510213" y="3186113"/>
          <p14:tracePt t="15738" x="5565775" y="3295650"/>
          <p14:tracePt t="15744" x="5583238" y="3378200"/>
          <p14:tracePt t="15752" x="5592763" y="3424238"/>
          <p14:tracePt t="15758" x="5610225" y="3487738"/>
          <p14:tracePt t="15766" x="5619750" y="3525838"/>
          <p14:tracePt t="15773" x="5619750" y="3562350"/>
          <p14:tracePt t="15780" x="5619750" y="3579813"/>
          <p14:tracePt t="15789" x="5619750" y="3606800"/>
          <p14:tracePt t="15794" x="5619750" y="3681413"/>
          <p14:tracePt t="15802" x="5610225" y="3754438"/>
          <p14:tracePt t="15808" x="5610225" y="3863975"/>
          <p14:tracePt t="15816" x="5610225" y="3956050"/>
          <p14:tracePt t="15823" x="5610225" y="4065588"/>
          <p14:tracePt t="15831" x="5619750" y="4138613"/>
          <p14:tracePt t="15836" x="5638800" y="4294188"/>
          <p14:tracePt t="15844" x="5675313" y="4432300"/>
          <p14:tracePt t="15851" x="5711825" y="4513263"/>
          <p14:tracePt t="15859" x="5748338" y="4595813"/>
          <p14:tracePt t="15866" x="5765800" y="4651375"/>
          <p14:tracePt t="15873" x="5811838" y="4706938"/>
          <p14:tracePt t="15880" x="5830888" y="4724400"/>
          <p14:tracePt t="15888" x="5840413" y="4733925"/>
          <p14:tracePt t="15895" x="5848350" y="4743450"/>
          <p14:tracePt t="15902" x="5848350" y="4751388"/>
          <p14:tracePt t="15916" x="5848350" y="4760913"/>
          <p14:tracePt t="15923" x="5848350" y="4779963"/>
          <p14:tracePt t="15988" x="5857875" y="4779963"/>
          <p14:tracePt t="16032" x="5867400" y="4779963"/>
          <p14:tracePt t="16075" x="5876925" y="4779963"/>
          <p14:tracePt t="16204" x="5884863" y="4770438"/>
          <p14:tracePt t="16224" x="5884863" y="4760913"/>
          <p14:tracePt t="16245" x="5894388" y="4751388"/>
          <p14:tracePt t="16253" x="5894388" y="4743450"/>
          <p14:tracePt t="16268" x="5894388" y="4733925"/>
          <p14:tracePt t="16282" x="5903913" y="4724400"/>
          <p14:tracePt t="16289" x="5913438" y="4706938"/>
          <p14:tracePt t="16295" x="5921375" y="4670425"/>
          <p14:tracePt t="16302" x="5921375" y="4605338"/>
          <p14:tracePt t="16310" x="5930900" y="4541838"/>
          <p14:tracePt t="16317" x="5959475" y="4459288"/>
          <p14:tracePt t="16326" x="5967413" y="4394200"/>
          <p14:tracePt t="16336" x="5967413" y="4330700"/>
          <p14:tracePt t="16339" x="5967413" y="4257675"/>
          <p14:tracePt t="16345" x="5967413" y="4194175"/>
          <p14:tracePt t="16353" x="5967413" y="4092575"/>
          <p14:tracePt t="16360" x="5959475" y="3983038"/>
          <p14:tracePt t="16367" x="5959475" y="3900488"/>
          <p14:tracePt t="16374" x="5940425" y="3836988"/>
          <p14:tracePt t="16381" x="5930900" y="3763963"/>
          <p14:tracePt t="16388" x="5921375" y="3698875"/>
          <p14:tracePt t="16395" x="5903913" y="3635375"/>
          <p14:tracePt t="16402" x="5894388" y="3552825"/>
          <p14:tracePt t="16410" x="5876925" y="3443288"/>
          <p14:tracePt t="16417" x="5848350" y="3332163"/>
          <p14:tracePt t="16424" x="5811838" y="3222625"/>
          <p14:tracePt t="16432" x="5775325" y="3140075"/>
          <p14:tracePt t="16439" x="5757863" y="3057525"/>
          <p14:tracePt t="16445" x="5702300" y="2967038"/>
          <p14:tracePt t="16453" x="5684838" y="2894013"/>
          <p14:tracePt t="16462" x="5646738" y="2801938"/>
          <p14:tracePt t="16469" x="5610225" y="2700338"/>
          <p14:tracePt t="16477" x="5565775" y="2590800"/>
          <p14:tracePt t="16484" x="5529263" y="2508250"/>
          <p14:tracePt t="16489" x="5464175" y="2425700"/>
          <p14:tracePt t="16495" x="5427663" y="2362200"/>
          <p14:tracePt t="16503" x="5373688" y="2306638"/>
          <p14:tracePt t="16511" x="5308600" y="2243138"/>
          <p14:tracePt t="16519" x="5226050" y="2197100"/>
          <p14:tracePt t="16526" x="5153025" y="2143125"/>
          <p14:tracePt t="16533" x="5070475" y="2087563"/>
          <p14:tracePt t="16539" x="4987925" y="2068513"/>
          <p14:tracePt t="16545" x="4878388" y="2032000"/>
          <p14:tracePt t="16553" x="4832350" y="2024063"/>
          <p14:tracePt t="16561" x="4759325" y="1995488"/>
          <p14:tracePt t="16567" x="4732338" y="1987550"/>
          <p14:tracePt t="16574" x="4668838" y="1987550"/>
          <p14:tracePt t="16582" x="4622800" y="1987550"/>
          <p14:tracePt t="16589" x="4557713" y="1987550"/>
          <p14:tracePt t="16596" x="4513263" y="1987550"/>
          <p14:tracePt t="16603" x="4457700" y="1995488"/>
          <p14:tracePt t="16610" x="4438650" y="1995488"/>
          <p14:tracePt t="16617" x="4421188" y="1995488"/>
          <p14:tracePt t="16624" x="4384675" y="2005013"/>
          <p14:tracePt t="16632" x="4365625" y="2014538"/>
          <p14:tracePt t="16639" x="4357688" y="2024063"/>
          <p14:tracePt t="16646" x="4338638" y="2041525"/>
          <p14:tracePt t="16653" x="4311650" y="2060575"/>
          <p14:tracePt t="16660" x="4283075" y="2087563"/>
          <p14:tracePt t="16667" x="4238625" y="2170113"/>
          <p14:tracePt t="16676" x="4173538" y="2279650"/>
          <p14:tracePt t="16683" x="4156075" y="2316163"/>
          <p14:tracePt t="16691" x="4119563" y="2381250"/>
          <p14:tracePt t="16699" x="4090988" y="2435225"/>
          <p14:tracePt t="16704" x="4083050" y="2471738"/>
          <p14:tracePt t="16713" x="4073525" y="2536825"/>
          <p14:tracePt t="16718" x="4064000" y="2619375"/>
          <p14:tracePt t="16725" x="4044950" y="2692400"/>
          <p14:tracePt t="16732" x="4037013" y="2792413"/>
          <p14:tracePt t="16739" x="4037013" y="2865438"/>
          <p14:tracePt t="16746" x="4037013" y="2984500"/>
          <p14:tracePt t="16753" x="4037013" y="3067050"/>
          <p14:tracePt t="16760" x="4054475" y="3205163"/>
          <p14:tracePt t="16767" x="4064000" y="3278188"/>
          <p14:tracePt t="16775" x="4083050" y="3351213"/>
          <p14:tracePt t="16782" x="4119563" y="3460750"/>
          <p14:tracePt t="16789" x="4127500" y="3533775"/>
          <p14:tracePt t="16796" x="4146550" y="3598863"/>
          <p14:tracePt t="16803" x="4156075" y="3681413"/>
          <p14:tracePt t="16810" x="4156075" y="3790950"/>
          <p14:tracePt t="16818" x="4156075" y="3844925"/>
          <p14:tracePt t="16826" x="4156075" y="3910013"/>
          <p14:tracePt t="16833" x="4156075" y="3992563"/>
          <p14:tracePt t="16839" x="4156075" y="4019550"/>
          <p14:tracePt t="16846" x="4156075" y="4056063"/>
          <p14:tracePt t="16854" x="4156075" y="4083050"/>
          <p14:tracePt t="16860" x="4146550" y="4102100"/>
          <p14:tracePt t="16868" x="4137025" y="4111625"/>
          <p14:tracePt t="16877" x="4137025" y="4119563"/>
          <p14:tracePt t="16882" x="4137025" y="4138613"/>
          <p14:tracePt t="16896" x="4137025" y="4148138"/>
          <p14:tracePt t="17369" x="4100513" y="4111625"/>
          <p14:tracePt t="17376" x="4054475" y="4019550"/>
          <p14:tracePt t="17383" x="4000500" y="3927475"/>
          <p14:tracePt t="17390" x="3935413" y="3800475"/>
          <p14:tracePt t="17397" x="3852863" y="3708400"/>
          <p14:tracePt t="17406" x="3808413" y="3589338"/>
          <p14:tracePt t="17412" x="3733800" y="3506788"/>
          <p14:tracePt t="17421" x="3652838" y="3406775"/>
          <p14:tracePt t="17426" x="3560763" y="3295650"/>
          <p14:tracePt t="17433" x="3478213" y="3232150"/>
          <p14:tracePt t="17440" x="3322638" y="3122613"/>
          <p14:tracePt t="17447" x="3240088" y="3076575"/>
          <p14:tracePt t="17456" x="3157538" y="3003550"/>
          <p14:tracePt t="17462" x="3057525" y="2911475"/>
          <p14:tracePt t="17469" x="2974975" y="2865438"/>
          <p14:tracePt t="17476" x="2855913" y="2801938"/>
          <p14:tracePt t="17483" x="2746375" y="2765425"/>
          <p14:tracePt t="17490" x="2663825" y="2746375"/>
          <p14:tracePt t="17497" x="2571750" y="2728913"/>
          <p14:tracePt t="17506" x="2508250" y="2728913"/>
          <p14:tracePt t="17512" x="2435225" y="2738438"/>
          <p14:tracePt t="17520" x="2325688" y="2755900"/>
          <p14:tracePt t="17526" x="2260600" y="2792413"/>
          <p14:tracePt t="17534" x="2168525" y="2838450"/>
          <p14:tracePt t="17540" x="2105025" y="2874963"/>
          <p14:tracePt t="17547" x="2051050" y="2901950"/>
          <p14:tracePt t="17555" x="2022475" y="2947988"/>
          <p14:tracePt t="17562" x="1976438" y="2984500"/>
          <p14:tracePt t="17570" x="1958975" y="3040063"/>
          <p14:tracePt t="17576" x="1939925" y="3076575"/>
          <p14:tracePt t="17583" x="1931988" y="3159125"/>
          <p14:tracePt t="17590" x="1922463" y="3222625"/>
          <p14:tracePt t="17597" x="1922463" y="3324225"/>
          <p14:tracePt t="17608" x="1922463" y="3433763"/>
          <p14:tracePt t="17614" x="1922463" y="3506788"/>
          <p14:tracePt t="17621" x="1922463" y="3589338"/>
          <p14:tracePt t="17627" x="1922463" y="3681413"/>
          <p14:tracePt t="17635" x="1922463" y="3725863"/>
          <p14:tracePt t="17642" x="1922463" y="3754438"/>
          <p14:tracePt t="17649" x="1922463" y="3790950"/>
          <p14:tracePt t="17656" x="1931988" y="3808413"/>
          <p14:tracePt t="17663" x="1931988" y="3836988"/>
          <p14:tracePt t="17671" x="1931988" y="3873500"/>
          <p14:tracePt t="17677" x="1931988" y="3890963"/>
          <p14:tracePt t="17684" x="1931988" y="3919538"/>
          <p14:tracePt t="17691" x="1931988" y="3946525"/>
          <p14:tracePt t="17698" x="1931988" y="3963988"/>
          <p14:tracePt t="17705" x="1931988" y="3983038"/>
          <p14:tracePt t="17712" x="1922463" y="4000500"/>
          <p14:tracePt t="17720" x="1922463" y="4029075"/>
          <p14:tracePt t="17727" x="1922463" y="4038600"/>
          <p14:tracePt t="17734" x="1922463" y="4046538"/>
          <p14:tracePt t="17741" x="1922463" y="4056063"/>
          <p14:tracePt t="17755" x="1922463" y="4065588"/>
          <p14:tracePt t="20740" x="1922463" y="4046538"/>
          <p14:tracePt t="20747" x="1931988" y="3983038"/>
          <p14:tracePt t="20755" x="1949450" y="3919538"/>
          <p14:tracePt t="20762" x="1968500" y="3863975"/>
          <p14:tracePt t="20769" x="2032000" y="3800475"/>
          <p14:tracePt t="20776" x="2078038" y="3717925"/>
          <p14:tracePt t="20783" x="2132013" y="3644900"/>
          <p14:tracePt t="20790" x="2187575" y="3589338"/>
          <p14:tracePt t="20798" x="2279650" y="3525838"/>
          <p14:tracePt t="20804" x="2343150" y="3479800"/>
          <p14:tracePt t="20812" x="2425700" y="3460750"/>
          <p14:tracePt t="20818" x="2489200" y="3443288"/>
          <p14:tracePt t="20826" x="2554288" y="3433763"/>
          <p14:tracePt t="20832" x="2644775" y="3433763"/>
          <p14:tracePt t="20840" x="2736850" y="3414713"/>
          <p14:tracePt t="20847" x="2836863" y="3443288"/>
          <p14:tracePt t="20854" x="2947988" y="3460750"/>
          <p14:tracePt t="20861" x="3011488" y="3497263"/>
          <p14:tracePt t="20869" x="3084513" y="3570288"/>
          <p14:tracePt t="20876" x="3121025" y="3606800"/>
          <p14:tracePt t="20883" x="3184525" y="3689350"/>
          <p14:tracePt t="20891" x="3222625" y="3744913"/>
          <p14:tracePt t="20897" x="3240088" y="3800475"/>
          <p14:tracePt t="20905" x="3259138" y="3836988"/>
          <p14:tracePt t="20911" x="3286125" y="3890963"/>
          <p14:tracePt t="20918" x="3295650" y="3919538"/>
          <p14:tracePt t="20925" x="3303588" y="3937000"/>
          <p14:tracePt t="20933" x="3313113" y="3992563"/>
          <p14:tracePt t="20940" x="3313113" y="4010025"/>
          <p14:tracePt t="20947" x="3313113" y="4038600"/>
          <p14:tracePt t="20955" x="3313113" y="4046538"/>
          <p14:tracePt t="20961" x="3313113" y="4056063"/>
          <p14:tracePt t="20969" x="3313113" y="4065588"/>
          <p14:tracePt t="20975" x="3313113" y="4075113"/>
          <p14:tracePt t="20991" x="3313113" y="4083050"/>
          <p14:tracePt t="20997" x="3313113" y="4102100"/>
          <p14:tracePt t="21033" x="3303588" y="4111625"/>
          <p14:tracePt t="21042" x="3295650" y="4119563"/>
          <p14:tracePt t="21048" x="3286125" y="4119563"/>
          <p14:tracePt t="21055" x="3276600" y="4119563"/>
          <p14:tracePt t="21062" x="3267075" y="4119563"/>
          <p14:tracePt t="21076" x="3259138" y="4129088"/>
          <p14:tracePt t="21083" x="3249613" y="4129088"/>
          <p14:tracePt t="21091" x="3249613" y="4138613"/>
          <p14:tracePt t="21097" x="3240088" y="4138613"/>
          <p14:tracePt t="21105" x="3230563" y="4148138"/>
          <p14:tracePt t="21112" x="3222625" y="4148138"/>
          <p14:tracePt t="21126" x="3213100" y="4148138"/>
          <p14:tracePt t="21133" x="3213100" y="4157663"/>
          <p14:tracePt t="21227" x="3203575" y="4157663"/>
          <p14:tracePt t="21284" x="3203575" y="4148138"/>
          <p14:tracePt t="21292" x="3213100" y="4138613"/>
          <p14:tracePt t="21300" x="3213100" y="4129088"/>
          <p14:tracePt t="21305" x="3222625" y="4129088"/>
          <p14:tracePt t="21313" x="3249613" y="4111625"/>
          <p14:tracePt t="21320" x="3295650" y="4065588"/>
          <p14:tracePt t="21326" x="3378200" y="4038600"/>
          <p14:tracePt t="21334" x="3459163" y="3983038"/>
          <p14:tracePt t="21343" x="3533775" y="3956050"/>
          <p14:tracePt t="21348" x="3624263" y="3919538"/>
          <p14:tracePt t="21356" x="3743325" y="3863975"/>
          <p14:tracePt t="21363" x="3862388" y="3844925"/>
          <p14:tracePt t="21369" x="3971925" y="3817938"/>
          <p14:tracePt t="21376" x="4110038" y="3790950"/>
          <p14:tracePt t="21383" x="4238625" y="3781425"/>
          <p14:tracePt t="21391" x="4357688" y="3771900"/>
          <p14:tracePt t="21398" x="4494213" y="3771900"/>
          <p14:tracePt t="21405" x="4613275" y="3781425"/>
          <p14:tracePt t="21413" x="4722813" y="3808413"/>
          <p14:tracePt t="21419" x="4824413" y="3844925"/>
          <p14:tracePt t="21426" x="4905375" y="3883025"/>
          <p14:tracePt t="21434" x="4997450" y="3919538"/>
          <p14:tracePt t="21441" x="5080000" y="3937000"/>
          <p14:tracePt t="21448" x="5116513" y="3963988"/>
          <p14:tracePt t="21456" x="5189538" y="4010025"/>
          <p14:tracePt t="21463" x="5226050" y="4046538"/>
          <p14:tracePt t="21470" x="5262563" y="4083050"/>
          <p14:tracePt t="21476" x="5291138" y="4111625"/>
          <p14:tracePt t="21483" x="5299075" y="4129088"/>
          <p14:tracePt t="21495" x="5308600" y="4148138"/>
          <p14:tracePt t="21501" x="5318125" y="4175125"/>
          <p14:tracePt t="21507" x="5327650" y="4194175"/>
          <p14:tracePt t="21514" x="5327650" y="4202113"/>
          <p14:tracePt t="21527" x="5327650" y="4221163"/>
          <p14:tracePt t="21534" x="5327650" y="4230688"/>
          <p14:tracePt t="21543" x="5327650" y="4238625"/>
          <p14:tracePt t="21549" x="5327650" y="4248150"/>
          <p14:tracePt t="21563" x="5327650" y="4257675"/>
          <p14:tracePt t="21591" x="5327650" y="4267200"/>
          <p14:tracePt t="21599" x="5327650" y="4276725"/>
          <p14:tracePt t="21613" x="5327650" y="4284663"/>
          <p14:tracePt t="21620" x="5327650" y="4303713"/>
          <p14:tracePt t="21627" x="5327650" y="4313238"/>
          <p14:tracePt t="21634" x="5327650" y="4321175"/>
          <p14:tracePt t="21641" x="5327650" y="4330700"/>
          <p14:tracePt t="21656" x="5327650" y="4340225"/>
          <p14:tracePt t="21663" x="5327650" y="4349750"/>
          <p14:tracePt t="21691" x="5327650" y="4357688"/>
          <p14:tracePt t="21734" x="5327650" y="4376738"/>
          <p14:tracePt t="22946" x="5400675" y="4403725"/>
          <p14:tracePt t="22952" x="5546725" y="4440238"/>
          <p14:tracePt t="22960" x="5702300" y="4495800"/>
          <p14:tracePt t="22969" x="5884863" y="4541838"/>
          <p14:tracePt t="22974" x="6022975" y="4541838"/>
          <p14:tracePt t="22981" x="6196013" y="4568825"/>
          <p14:tracePt t="22988" x="6315075" y="4587875"/>
          <p14:tracePt t="22994" x="6516688" y="4651375"/>
          <p14:tracePt t="23001" x="6700838" y="4687888"/>
          <p14:tracePt t="23008" x="6846888" y="4724400"/>
          <p14:tracePt t="23016" x="6983413" y="4770438"/>
          <p14:tracePt t="23023" x="7267575" y="4797425"/>
          <p14:tracePt t="23030" x="7442200" y="4826000"/>
          <p14:tracePt t="23037" x="7678738" y="4870450"/>
          <p14:tracePt t="23044" x="7826375" y="4926013"/>
          <p14:tracePt t="23051" x="7945438" y="4953000"/>
          <p14:tracePt t="23060" x="8054975" y="4989513"/>
          <p14:tracePt t="23069" x="8201025" y="5035550"/>
          <p14:tracePt t="23074" x="8293100" y="5064125"/>
          <p14:tracePt t="23082" x="8375650" y="5081588"/>
          <p14:tracePt t="23088" x="8439150" y="5108575"/>
          <p14:tracePt t="23095" x="8494713" y="5127625"/>
          <p14:tracePt t="23103" x="8539163" y="5145088"/>
          <p14:tracePt t="23108" x="8558213" y="5154613"/>
          <p14:tracePt t="23116" x="8604250" y="5173663"/>
          <p14:tracePt t="23122" x="8640763" y="5183188"/>
          <p14:tracePt t="23130" x="8658225" y="5191125"/>
          <p14:tracePt t="23137" x="8704263" y="5200650"/>
          <p14:tracePt t="23145" x="8740775" y="5210175"/>
          <p14:tracePt t="23151" x="8769350" y="5237163"/>
          <p14:tracePt t="23159" x="8813800" y="5246688"/>
          <p14:tracePt t="23166" x="8832850" y="5256213"/>
          <p14:tracePt t="23173" x="8850313" y="5273675"/>
          <p14:tracePt t="23188" x="8878888" y="5292725"/>
          <p14:tracePt t="23194" x="8888413" y="5300663"/>
          <p14:tracePt t="23202" x="8888413" y="5310188"/>
          <p14:tracePt t="23208" x="8896350" y="5329238"/>
          <p14:tracePt t="23216" x="8905875" y="5338763"/>
          <p14:tracePt t="23234" x="8905875" y="5346700"/>
          <p14:tracePt t="23238" x="8905875" y="5356225"/>
          <p14:tracePt t="23253" x="8905875" y="5365750"/>
          <p14:tracePt t="23260" x="8905875" y="5383213"/>
          <p14:tracePt t="23281" x="8905875" y="5392738"/>
          <p14:tracePt t="23302" x="8905875" y="5402263"/>
          <p14:tracePt t="23554" x="8924925" y="5411788"/>
          <p14:tracePt t="23568" x="8932863" y="5419725"/>
          <p14:tracePt t="23575" x="8942388" y="5429250"/>
          <p14:tracePt t="23591" x="8951913" y="5429250"/>
          <p14:tracePt t="23611" x="8961438" y="5429250"/>
          <p14:tracePt t="23638" x="8978900" y="5429250"/>
          <p14:tracePt t="23645" x="8997950" y="5429250"/>
          <p14:tracePt t="23660" x="9034463" y="5429250"/>
          <p14:tracePt t="23666" x="9043988" y="5429250"/>
          <p14:tracePt t="23673" x="9051925" y="5429250"/>
          <p14:tracePt t="30390" x="9107488" y="5438775"/>
          <p14:tracePt t="30397" x="9180513" y="5448300"/>
          <p14:tracePt t="30403" x="9290050" y="5475288"/>
          <p14:tracePt t="30411" x="9355138" y="5494338"/>
          <p14:tracePt t="30419" x="9464675" y="5521325"/>
          <p14:tracePt t="30424" x="9593263" y="5557838"/>
          <p14:tracePt t="30432" x="9729788" y="5594350"/>
          <p14:tracePt t="30441" x="9885363" y="5621338"/>
          <p14:tracePt t="30447" x="10013950" y="5640388"/>
          <p14:tracePt t="30454" x="10096500" y="5676900"/>
          <p14:tracePt t="30460" x="10196513" y="5686425"/>
          <p14:tracePt t="30468" x="10306050" y="5686425"/>
          <p14:tracePt t="30474" x="10398125" y="5686425"/>
          <p14:tracePt t="30484" x="10490200" y="5676900"/>
          <p14:tracePt t="30489" x="10571163" y="5649913"/>
          <p14:tracePt t="30496" x="10653713" y="5640388"/>
          <p14:tracePt t="30502" x="10726738" y="5630863"/>
          <p14:tracePt t="30510" x="10791825" y="5621338"/>
          <p14:tracePt t="30518" x="10855325" y="5613400"/>
          <p14:tracePt t="30524" x="10901363" y="5594350"/>
          <p14:tracePt t="30534" x="10964863" y="5567363"/>
          <p14:tracePt t="30539" x="11029950" y="5530850"/>
          <p14:tracePt t="30546" x="11093450" y="5511800"/>
          <p14:tracePt t="30553" x="11166475" y="5494338"/>
          <p14:tracePt t="30560" x="11231563" y="5457825"/>
          <p14:tracePt t="30568" x="11295063" y="5438775"/>
          <p14:tracePt t="30574" x="11368088" y="5402263"/>
          <p14:tracePt t="30584" x="11404600" y="5383213"/>
          <p14:tracePt t="30589" x="11460163" y="5329238"/>
          <p14:tracePt t="30596" x="11523663" y="5283200"/>
          <p14:tracePt t="30603" x="11587163" y="5210175"/>
          <p14:tracePt t="30610" x="11669713" y="5145088"/>
          <p14:tracePt t="30618" x="11771313" y="5045075"/>
          <p14:tracePt t="30625" x="11825288" y="4981575"/>
          <p14:tracePt t="30634" x="11898313" y="4906963"/>
          <p14:tracePt t="30639" x="11972925" y="4852988"/>
          <p14:tracePt t="30646" x="12009438" y="4806950"/>
          <p14:tracePt t="30653" x="12055475" y="4770438"/>
          <p14:tracePt t="30660" x="12082463" y="4743450"/>
          <p14:tracePt t="30668" x="12109450" y="4714875"/>
          <p14:tracePt t="30675" x="12118975" y="4687888"/>
          <p14:tracePt t="30684" x="12136438" y="4651375"/>
          <p14:tracePt t="30689" x="12165013" y="4624388"/>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14D6B-AB68-4009-AFF4-DF54BAA940D7}"/>
              </a:ext>
            </a:extLst>
          </p:cNvPr>
          <p:cNvSpPr>
            <a:spLocks noGrp="1"/>
          </p:cNvSpPr>
          <p:nvPr>
            <p:ph type="title"/>
          </p:nvPr>
        </p:nvSpPr>
        <p:spPr>
          <a:xfrm>
            <a:off x="264918" y="1075954"/>
            <a:ext cx="7181215" cy="491320"/>
          </a:xfrm>
        </p:spPr>
        <p:txBody>
          <a:bodyPr>
            <a:normAutofit/>
          </a:bodyPr>
          <a:lstStyle/>
          <a:p>
            <a:r>
              <a:rPr lang="en-US" sz="2400" dirty="0"/>
              <a:t>Estimating C Stocks in Peatlands – Great Slave Lake Area</a:t>
            </a:r>
          </a:p>
        </p:txBody>
      </p:sp>
      <p:pic>
        <p:nvPicPr>
          <p:cNvPr id="5" name="Content Placeholder 4">
            <a:extLst>
              <a:ext uri="{FF2B5EF4-FFF2-40B4-BE49-F238E27FC236}">
                <a16:creationId xmlns:a16="http://schemas.microsoft.com/office/drawing/2014/main" id="{6252F9B7-14DB-4D2A-8E08-310F8CCED42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26990" y="2451014"/>
            <a:ext cx="4997210" cy="3861481"/>
          </a:xfrm>
        </p:spPr>
      </p:pic>
      <p:sp>
        <p:nvSpPr>
          <p:cNvPr id="6" name="Content Placeholder 2">
            <a:extLst>
              <a:ext uri="{FF2B5EF4-FFF2-40B4-BE49-F238E27FC236}">
                <a16:creationId xmlns:a16="http://schemas.microsoft.com/office/drawing/2014/main" id="{773ED684-81B0-485D-B8B6-A0499458F6FE}"/>
              </a:ext>
            </a:extLst>
          </p:cNvPr>
          <p:cNvSpPr txBox="1">
            <a:spLocks/>
          </p:cNvSpPr>
          <p:nvPr/>
        </p:nvSpPr>
        <p:spPr>
          <a:xfrm>
            <a:off x="8722407" y="5954679"/>
            <a:ext cx="2231111" cy="4462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solidFill>
                  <a:schemeClr val="bg1"/>
                </a:solidFill>
              </a:rPr>
              <a:t>Overall Accuracy: 90%</a:t>
            </a:r>
          </a:p>
          <a:p>
            <a:pPr marL="0" indent="0" fontAlgn="ctr">
              <a:buNone/>
            </a:pPr>
            <a:endParaRPr lang="en-US" sz="1600" b="1" dirty="0">
              <a:solidFill>
                <a:schemeClr val="bg1"/>
              </a:solidFill>
            </a:endParaRPr>
          </a:p>
          <a:p>
            <a:endParaRPr lang="en-US" sz="1600" b="1" dirty="0">
              <a:solidFill>
                <a:schemeClr val="bg1"/>
              </a:solidFill>
            </a:endParaRPr>
          </a:p>
          <a:p>
            <a:endParaRPr lang="en-US" sz="1600" b="1" dirty="0">
              <a:solidFill>
                <a:schemeClr val="bg1"/>
              </a:solidFill>
              <a:latin typeface="Calibri" panose="020F0502020204030204" pitchFamily="34" charset="0"/>
            </a:endParaRPr>
          </a:p>
          <a:p>
            <a:endParaRPr lang="en-US" sz="1600" b="1" dirty="0">
              <a:solidFill>
                <a:schemeClr val="bg1"/>
              </a:solidFill>
            </a:endParaRPr>
          </a:p>
        </p:txBody>
      </p:sp>
      <p:graphicFrame>
        <p:nvGraphicFramePr>
          <p:cNvPr id="8" name="Table 7">
            <a:extLst>
              <a:ext uri="{FF2B5EF4-FFF2-40B4-BE49-F238E27FC236}">
                <a16:creationId xmlns:a16="http://schemas.microsoft.com/office/drawing/2014/main" id="{8D6B65A7-EF5A-4FD0-8AE1-702A750CB2CB}"/>
              </a:ext>
            </a:extLst>
          </p:cNvPr>
          <p:cNvGraphicFramePr>
            <a:graphicFrameLocks noGrp="1"/>
          </p:cNvGraphicFramePr>
          <p:nvPr/>
        </p:nvGraphicFramePr>
        <p:xfrm>
          <a:off x="8072649" y="997905"/>
          <a:ext cx="3652627" cy="1421380"/>
        </p:xfrm>
        <a:graphic>
          <a:graphicData uri="http://schemas.openxmlformats.org/drawingml/2006/table">
            <a:tbl>
              <a:tblPr/>
              <a:tblGrid>
                <a:gridCol w="1674121">
                  <a:extLst>
                    <a:ext uri="{9D8B030D-6E8A-4147-A177-3AD203B41FA5}">
                      <a16:colId xmlns:a16="http://schemas.microsoft.com/office/drawing/2014/main" val="183034952"/>
                    </a:ext>
                  </a:extLst>
                </a:gridCol>
                <a:gridCol w="1978506">
                  <a:extLst>
                    <a:ext uri="{9D8B030D-6E8A-4147-A177-3AD203B41FA5}">
                      <a16:colId xmlns:a16="http://schemas.microsoft.com/office/drawing/2014/main" val="2284621679"/>
                    </a:ext>
                  </a:extLst>
                </a:gridCol>
              </a:tblGrid>
              <a:tr h="568552">
                <a:tc>
                  <a:txBody>
                    <a:bodyPr/>
                    <a:lstStyle/>
                    <a:p>
                      <a:pPr algn="ctr" fontAlgn="ctr"/>
                      <a:r>
                        <a:rPr lang="en-US" sz="1600" b="1" i="0" u="none" strike="noStrike" dirty="0">
                          <a:solidFill>
                            <a:srgbClr val="000000"/>
                          </a:solidFill>
                          <a:effectLst/>
                          <a:latin typeface="Calibri" panose="020F0502020204030204" pitchFamily="34" charset="0"/>
                        </a:rPr>
                        <a:t>Ecosystem </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a:solidFill>
                            <a:srgbClr val="000000"/>
                          </a:solidFill>
                          <a:effectLst/>
                          <a:latin typeface="Calibri" panose="020F0502020204030204" pitchFamily="34" charset="0"/>
                        </a:rPr>
                        <a:t>Area (km</a:t>
                      </a:r>
                      <a:r>
                        <a:rPr lang="en-US" sz="1600" b="0" i="0" u="none" strike="noStrike" baseline="30000" dirty="0">
                          <a:solidFill>
                            <a:srgbClr val="000000"/>
                          </a:solidFill>
                          <a:effectLst/>
                          <a:latin typeface="Calibri" panose="020F0502020204030204" pitchFamily="34" charset="0"/>
                        </a:rPr>
                        <a:t>2</a:t>
                      </a:r>
                      <a:r>
                        <a:rPr lang="en-US" sz="1600" b="0" i="0" u="none" strike="noStrike" dirty="0">
                          <a:solidFill>
                            <a:srgbClr val="000000"/>
                          </a:solidFill>
                          <a:effectLst/>
                          <a:latin typeface="Calibri" panose="020F0502020204030204" pitchFamily="34" charset="0"/>
                        </a:rPr>
                        <a:t>)</a:t>
                      </a:r>
                      <a:endParaRPr lang="en-US" sz="1600" b="1" i="0" u="none" strike="noStrike" dirty="0">
                        <a:solidFill>
                          <a:srgbClr val="000000"/>
                        </a:solidFill>
                        <a:effectLst/>
                        <a:latin typeface="Calibri" panose="020F0502020204030204" pitchFamily="34" charset="0"/>
                      </a:endParaRP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0463360"/>
                  </a:ext>
                </a:extLst>
              </a:tr>
              <a:tr h="284276">
                <a:tc>
                  <a:txBody>
                    <a:bodyPr/>
                    <a:lstStyle/>
                    <a:p>
                      <a:pPr algn="ctr" fontAlgn="b"/>
                      <a:r>
                        <a:rPr lang="en-US" sz="1600" b="0" i="0" u="none" strike="noStrike" dirty="0">
                          <a:solidFill>
                            <a:srgbClr val="000000"/>
                          </a:solidFill>
                          <a:effectLst/>
                          <a:latin typeface="Calibri" panose="020F0502020204030204" pitchFamily="34" charset="0"/>
                        </a:rPr>
                        <a:t>Bog</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9266</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932113638"/>
                  </a:ext>
                </a:extLst>
              </a:tr>
              <a:tr h="284276">
                <a:tc>
                  <a:txBody>
                    <a:bodyPr/>
                    <a:lstStyle/>
                    <a:p>
                      <a:pPr algn="ctr" fontAlgn="b"/>
                      <a:r>
                        <a:rPr lang="en-US" sz="1600" b="0" i="0" u="none" strike="noStrike" dirty="0">
                          <a:solidFill>
                            <a:srgbClr val="000000"/>
                          </a:solidFill>
                          <a:effectLst/>
                          <a:latin typeface="Calibri" panose="020F0502020204030204" pitchFamily="34" charset="0"/>
                        </a:rPr>
                        <a:t>Treed Fen</a:t>
                      </a:r>
                    </a:p>
                  </a:txBody>
                  <a:tcPr marL="7620" marR="7620" marT="7620"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16811</a:t>
                      </a:r>
                    </a:p>
                  </a:txBody>
                  <a:tcPr marL="7620" marR="7620" marT="7620" marB="0" anchor="b">
                    <a:lnL>
                      <a:noFill/>
                    </a:lnL>
                    <a:lnR>
                      <a:noFill/>
                    </a:lnR>
                    <a:lnT>
                      <a:noFill/>
                    </a:lnT>
                    <a:lnB>
                      <a:noFill/>
                    </a:lnB>
                  </a:tcPr>
                </a:tc>
                <a:extLst>
                  <a:ext uri="{0D108BD9-81ED-4DB2-BD59-A6C34878D82A}">
                    <a16:rowId xmlns:a16="http://schemas.microsoft.com/office/drawing/2014/main" val="117391373"/>
                  </a:ext>
                </a:extLst>
              </a:tr>
              <a:tr h="284276">
                <a:tc>
                  <a:txBody>
                    <a:bodyPr/>
                    <a:lstStyle/>
                    <a:p>
                      <a:pPr algn="ctr" fontAlgn="b"/>
                      <a:r>
                        <a:rPr lang="en-US" sz="1600" b="0" i="0" u="none" strike="noStrike" dirty="0">
                          <a:solidFill>
                            <a:srgbClr val="000000"/>
                          </a:solidFill>
                          <a:effectLst/>
                          <a:latin typeface="Calibri" panose="020F0502020204030204" pitchFamily="34" charset="0"/>
                        </a:rPr>
                        <a:t>Open Fen</a:t>
                      </a:r>
                    </a:p>
                  </a:txBody>
                  <a:tcPr marL="7620" marR="7620" marT="7620"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7929</a:t>
                      </a:r>
                    </a:p>
                  </a:txBody>
                  <a:tcPr marL="7620" marR="7620" marT="7620" marB="0" anchor="b">
                    <a:lnL>
                      <a:noFill/>
                    </a:lnL>
                    <a:lnR>
                      <a:noFill/>
                    </a:lnR>
                    <a:lnT>
                      <a:noFill/>
                    </a:lnT>
                    <a:lnB>
                      <a:noFill/>
                    </a:lnB>
                  </a:tcPr>
                </a:tc>
                <a:extLst>
                  <a:ext uri="{0D108BD9-81ED-4DB2-BD59-A6C34878D82A}">
                    <a16:rowId xmlns:a16="http://schemas.microsoft.com/office/drawing/2014/main" val="2997490103"/>
                  </a:ext>
                </a:extLst>
              </a:tr>
            </a:tbl>
          </a:graphicData>
        </a:graphic>
      </p:graphicFrame>
      <p:sp>
        <p:nvSpPr>
          <p:cNvPr id="3" name="Rectangle 2">
            <a:extLst>
              <a:ext uri="{FF2B5EF4-FFF2-40B4-BE49-F238E27FC236}">
                <a16:creationId xmlns:a16="http://schemas.microsoft.com/office/drawing/2014/main" id="{F8DB1B10-1049-46B1-BFD9-F78A2817ABD8}"/>
              </a:ext>
            </a:extLst>
          </p:cNvPr>
          <p:cNvSpPr/>
          <p:nvPr/>
        </p:nvSpPr>
        <p:spPr>
          <a:xfrm>
            <a:off x="468241" y="1498761"/>
            <a:ext cx="6774566" cy="2800767"/>
          </a:xfrm>
          <a:prstGeom prst="rect">
            <a:avLst/>
          </a:prstGeom>
        </p:spPr>
        <p:txBody>
          <a:bodyPr wrap="square">
            <a:spAutoFit/>
          </a:bodyPr>
          <a:lstStyle/>
          <a:p>
            <a:pPr marL="285750" indent="-285750">
              <a:buFont typeface="Arial" panose="020B0604020202020204" pitchFamily="34" charset="0"/>
              <a:buChar char="•"/>
            </a:pPr>
            <a:r>
              <a:rPr lang="en-US" sz="1600" dirty="0">
                <a:latin typeface="AdvOTd86a71d2"/>
              </a:rPr>
              <a:t>There is a data gap in our current knowledge of the geospatial distribution, type and extent of C rich peatlands across the globe.</a:t>
            </a:r>
          </a:p>
          <a:p>
            <a:pPr marL="285750" indent="-285750">
              <a:buFont typeface="Arial" panose="020B0604020202020204" pitchFamily="34" charset="0"/>
              <a:buChar char="•"/>
            </a:pPr>
            <a:r>
              <a:rPr lang="en-US" sz="1600" dirty="0"/>
              <a:t>Accurate mapping of peatland ecotypes with high resolution (&lt;30 m) sensors linked with field data allows for reduced uncertainties in estimates of the distribution of C stocks.</a:t>
            </a:r>
          </a:p>
          <a:p>
            <a:pPr marL="285750" indent="-285750">
              <a:buFont typeface="Arial" panose="020B0604020202020204" pitchFamily="34" charset="0"/>
              <a:buChar char="•"/>
            </a:pPr>
            <a:r>
              <a:rPr lang="en-US" sz="1600" dirty="0"/>
              <a:t>We developed high accuracy peatland maps for the Great Slave Lake region using a combination of multi-temporal SAR and optical remote sensing in a machine learning classifier</a:t>
            </a:r>
          </a:p>
          <a:p>
            <a:pPr marL="285750" indent="-285750">
              <a:buFont typeface="Arial" panose="020B0604020202020204" pitchFamily="34" charset="0"/>
              <a:buChar char="•"/>
            </a:pPr>
            <a:r>
              <a:rPr lang="en-US" sz="1600" dirty="0"/>
              <a:t>We estimate C stocks using the maps with field data of above and belowground biomass, peat depths and bulk density using the equation from </a:t>
            </a:r>
            <a:r>
              <a:rPr lang="en-US" sz="1600" i="1" dirty="0"/>
              <a:t>Page et al 2011 Global Change Biology</a:t>
            </a:r>
          </a:p>
        </p:txBody>
      </p:sp>
      <p:pic>
        <p:nvPicPr>
          <p:cNvPr id="4" name="Picture 3">
            <a:extLst>
              <a:ext uri="{FF2B5EF4-FFF2-40B4-BE49-F238E27FC236}">
                <a16:creationId xmlns:a16="http://schemas.microsoft.com/office/drawing/2014/main" id="{3BC305A7-D940-4ABD-89D3-8BDE5D465145}"/>
              </a:ext>
            </a:extLst>
          </p:cNvPr>
          <p:cNvPicPr>
            <a:picLocks noChangeAspect="1"/>
          </p:cNvPicPr>
          <p:nvPr/>
        </p:nvPicPr>
        <p:blipFill>
          <a:blip r:embed="rId3"/>
          <a:stretch>
            <a:fillRect/>
          </a:stretch>
        </p:blipFill>
        <p:spPr>
          <a:xfrm>
            <a:off x="897957" y="4201650"/>
            <a:ext cx="5915135" cy="2663320"/>
          </a:xfrm>
          <a:prstGeom prst="rect">
            <a:avLst/>
          </a:prstGeom>
        </p:spPr>
      </p:pic>
      <p:sp>
        <p:nvSpPr>
          <p:cNvPr id="28" name="Rectangle 27">
            <a:extLst>
              <a:ext uri="{FF2B5EF4-FFF2-40B4-BE49-F238E27FC236}">
                <a16:creationId xmlns:a16="http://schemas.microsoft.com/office/drawing/2014/main" id="{CBFAB131-5168-4046-854F-14AA13C08975}"/>
              </a:ext>
            </a:extLst>
          </p:cNvPr>
          <p:cNvSpPr/>
          <p:nvPr/>
        </p:nvSpPr>
        <p:spPr>
          <a:xfrm>
            <a:off x="0" y="6462955"/>
            <a:ext cx="2492605" cy="307777"/>
          </a:xfrm>
          <a:prstGeom prst="rect">
            <a:avLst/>
          </a:prstGeom>
        </p:spPr>
        <p:txBody>
          <a:bodyPr wrap="none">
            <a:spAutoFit/>
          </a:bodyPr>
          <a:lstStyle/>
          <a:p>
            <a:r>
              <a:rPr lang="en-US" sz="1400" i="1" dirty="0" err="1"/>
              <a:t>Bourgeau</a:t>
            </a:r>
            <a:r>
              <a:rPr lang="en-US" sz="1400" i="1" dirty="0"/>
              <a:t>-Chavez TE2014, 2018</a:t>
            </a:r>
          </a:p>
        </p:txBody>
      </p:sp>
      <p:sp>
        <p:nvSpPr>
          <p:cNvPr id="29" name="Rectangle 28">
            <a:extLst>
              <a:ext uri="{FF2B5EF4-FFF2-40B4-BE49-F238E27FC236}">
                <a16:creationId xmlns:a16="http://schemas.microsoft.com/office/drawing/2014/main" id="{F1B8C159-FD67-4EFB-BEDF-EAF62DF9CACF}"/>
              </a:ext>
            </a:extLst>
          </p:cNvPr>
          <p:cNvSpPr/>
          <p:nvPr/>
        </p:nvSpPr>
        <p:spPr>
          <a:xfrm>
            <a:off x="7351250" y="6309067"/>
            <a:ext cx="3602268" cy="307777"/>
          </a:xfrm>
          <a:prstGeom prst="rect">
            <a:avLst/>
          </a:prstGeom>
        </p:spPr>
        <p:txBody>
          <a:bodyPr wrap="none">
            <a:spAutoFit/>
          </a:bodyPr>
          <a:lstStyle/>
          <a:p>
            <a:r>
              <a:rPr lang="en-US" sz="1400" i="1" dirty="0" err="1"/>
              <a:t>Bourgeau</a:t>
            </a:r>
            <a:r>
              <a:rPr lang="en-US" sz="1400" i="1" dirty="0"/>
              <a:t>-Chavez et al 2017 CJRS, 2019 (DAAC)</a:t>
            </a:r>
          </a:p>
        </p:txBody>
      </p:sp>
    </p:spTree>
    <p:extLst>
      <p:ext uri="{BB962C8B-B14F-4D97-AF65-F5344CB8AC3E}">
        <p14:creationId xmlns:p14="http://schemas.microsoft.com/office/powerpoint/2010/main" val="179204362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39D7-030B-4467-A7FF-4E980AD1BC58}"/>
              </a:ext>
            </a:extLst>
          </p:cNvPr>
          <p:cNvSpPr>
            <a:spLocks noGrp="1"/>
          </p:cNvSpPr>
          <p:nvPr>
            <p:ph type="title"/>
          </p:nvPr>
        </p:nvSpPr>
        <p:spPr>
          <a:xfrm>
            <a:off x="1246302" y="1010030"/>
            <a:ext cx="11477624" cy="852623"/>
          </a:xfrm>
        </p:spPr>
        <p:txBody>
          <a:bodyPr>
            <a:normAutofit/>
          </a:bodyPr>
          <a:lstStyle/>
          <a:p>
            <a:r>
              <a:rPr lang="en-US" sz="3600" dirty="0"/>
              <a:t>Great Slave Lake Region Carbon Stock Estimates</a:t>
            </a:r>
          </a:p>
        </p:txBody>
      </p:sp>
      <p:sp>
        <p:nvSpPr>
          <p:cNvPr id="3" name="Rectangle 2">
            <a:extLst>
              <a:ext uri="{FF2B5EF4-FFF2-40B4-BE49-F238E27FC236}">
                <a16:creationId xmlns:a16="http://schemas.microsoft.com/office/drawing/2014/main" id="{0228BC74-ED93-4A11-B2BF-D60A181DB294}"/>
              </a:ext>
            </a:extLst>
          </p:cNvPr>
          <p:cNvSpPr/>
          <p:nvPr/>
        </p:nvSpPr>
        <p:spPr>
          <a:xfrm>
            <a:off x="165496" y="4934137"/>
            <a:ext cx="11861008" cy="1569660"/>
          </a:xfrm>
          <a:prstGeom prst="rect">
            <a:avLst/>
          </a:prstGeom>
        </p:spPr>
        <p:txBody>
          <a:bodyPr wrap="square">
            <a:spAutoFit/>
          </a:bodyPr>
          <a:lstStyle/>
          <a:p>
            <a:pPr marL="342900"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Adjusted area and CI was estimated using error matrix and % of landcover on the map after </a:t>
            </a:r>
            <a:r>
              <a:rPr lang="en-US" sz="1600" i="1" dirty="0" err="1">
                <a:solidFill>
                  <a:srgbClr val="3E3D40"/>
                </a:solidFill>
                <a:latin typeface="Arial" panose="020B0604020202020204" pitchFamily="34" charset="0"/>
                <a:cs typeface="Arial" panose="020B0604020202020204" pitchFamily="34" charset="0"/>
              </a:rPr>
              <a:t>Olofsson</a:t>
            </a:r>
            <a:r>
              <a:rPr lang="en-US" sz="1600" i="1" dirty="0">
                <a:solidFill>
                  <a:srgbClr val="3E3D40"/>
                </a:solidFill>
                <a:latin typeface="Arial" panose="020B0604020202020204" pitchFamily="34" charset="0"/>
                <a:cs typeface="Arial" panose="020B0604020202020204" pitchFamily="34" charset="0"/>
              </a:rPr>
              <a:t> et al. 2013 RSE</a:t>
            </a:r>
          </a:p>
          <a:p>
            <a:pPr marL="342900" indent="-342900">
              <a:buFont typeface="Arial" panose="020B0604020202020204" pitchFamily="34" charset="0"/>
              <a:buChar char="•"/>
            </a:pPr>
            <a:r>
              <a:rPr lang="en-US" sz="1600" i="1" dirty="0">
                <a:solidFill>
                  <a:srgbClr val="3E3D40"/>
                </a:solidFill>
                <a:latin typeface="Arial" panose="020B0604020202020204" pitchFamily="34" charset="0"/>
                <a:cs typeface="Arial" panose="020B0604020202020204" pitchFamily="34" charset="0"/>
              </a:rPr>
              <a:t>Results show 951.6 </a:t>
            </a:r>
            <a:r>
              <a:rPr lang="en-US" sz="1600" i="1" dirty="0" err="1">
                <a:solidFill>
                  <a:srgbClr val="3E3D40"/>
                </a:solidFill>
                <a:latin typeface="Arial" panose="020B0604020202020204" pitchFamily="34" charset="0"/>
                <a:cs typeface="Arial" panose="020B0604020202020204" pitchFamily="34" charset="0"/>
              </a:rPr>
              <a:t>Tg</a:t>
            </a:r>
            <a:r>
              <a:rPr lang="en-US" sz="1600" i="1" dirty="0">
                <a:solidFill>
                  <a:srgbClr val="3E3D40"/>
                </a:solidFill>
                <a:latin typeface="Arial" panose="020B0604020202020204" pitchFamily="34" charset="0"/>
                <a:cs typeface="Arial" panose="020B0604020202020204" pitchFamily="34" charset="0"/>
              </a:rPr>
              <a:t> of C is stored in the peatlands around Great Slave Lake +/- 130.5 </a:t>
            </a:r>
            <a:r>
              <a:rPr lang="en-US" sz="1600" i="1" dirty="0" err="1">
                <a:solidFill>
                  <a:srgbClr val="3E3D40"/>
                </a:solidFill>
                <a:latin typeface="Arial" panose="020B0604020202020204" pitchFamily="34" charset="0"/>
                <a:cs typeface="Arial" panose="020B0604020202020204" pitchFamily="34" charset="0"/>
              </a:rPr>
              <a:t>Tg</a:t>
            </a:r>
            <a:r>
              <a:rPr lang="en-US" sz="1600" i="1" dirty="0">
                <a:solidFill>
                  <a:srgbClr val="3E3D40"/>
                </a:solidFill>
                <a:latin typeface="Arial" panose="020B0604020202020204" pitchFamily="34" charset="0"/>
                <a:cs typeface="Arial" panose="020B0604020202020204" pitchFamily="34" charset="0"/>
              </a:rPr>
              <a:t>, with treed fens contributing the most, both in above and belowground C</a:t>
            </a:r>
          </a:p>
          <a:p>
            <a:pPr marL="342900" indent="-342900">
              <a:buFont typeface="Arial" panose="020B0604020202020204" pitchFamily="34" charset="0"/>
              <a:buChar char="•"/>
            </a:pPr>
            <a:r>
              <a:rPr lang="en-US" sz="1600" dirty="0">
                <a:solidFill>
                  <a:srgbClr val="3E3D40"/>
                </a:solidFill>
                <a:latin typeface="Arial" panose="020B0604020202020204" pitchFamily="34" charset="0"/>
                <a:cs typeface="Arial" panose="020B0604020202020204" pitchFamily="34" charset="0"/>
              </a:rPr>
              <a:t>Next steps are to estimate C emissions from </a:t>
            </a:r>
            <a:r>
              <a:rPr lang="en-US" sz="1600" dirty="0" err="1">
                <a:solidFill>
                  <a:srgbClr val="3E3D40"/>
                </a:solidFill>
                <a:latin typeface="Arial" panose="020B0604020202020204" pitchFamily="34" charset="0"/>
                <a:cs typeface="Arial" panose="020B0604020202020204" pitchFamily="34" charset="0"/>
              </a:rPr>
              <a:t>CanFIRE</a:t>
            </a:r>
            <a:r>
              <a:rPr lang="en-US" sz="1600" dirty="0">
                <a:solidFill>
                  <a:srgbClr val="3E3D40"/>
                </a:solidFill>
                <a:latin typeface="Arial" panose="020B0604020202020204" pitchFamily="34" charset="0"/>
                <a:cs typeface="Arial" panose="020B0604020202020204" pitchFamily="34" charset="0"/>
              </a:rPr>
              <a:t> for fire-affected peatlands</a:t>
            </a:r>
          </a:p>
          <a:p>
            <a:pPr marL="800100" lvl="1"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Belowground emissions for 11 of the largest wildfires were 3.5 times greater for peatlands (16.3 Mg/ha) than for uplands (4.7 Mg/ha).   Aboveground emissions are likely greater for the uplands and will be needed to complete the analysis. </a:t>
            </a:r>
          </a:p>
        </p:txBody>
      </p:sp>
      <p:sp>
        <p:nvSpPr>
          <p:cNvPr id="6" name="Rectangle 5">
            <a:extLst>
              <a:ext uri="{FF2B5EF4-FFF2-40B4-BE49-F238E27FC236}">
                <a16:creationId xmlns:a16="http://schemas.microsoft.com/office/drawing/2014/main" id="{CF8C34E3-3152-48AE-9CF8-F4AF08A4B8CD}"/>
              </a:ext>
            </a:extLst>
          </p:cNvPr>
          <p:cNvSpPr/>
          <p:nvPr/>
        </p:nvSpPr>
        <p:spPr>
          <a:xfrm>
            <a:off x="0" y="6503797"/>
            <a:ext cx="2492605" cy="307777"/>
          </a:xfrm>
          <a:prstGeom prst="rect">
            <a:avLst/>
          </a:prstGeom>
        </p:spPr>
        <p:txBody>
          <a:bodyPr wrap="none">
            <a:spAutoFit/>
          </a:bodyPr>
          <a:lstStyle/>
          <a:p>
            <a:r>
              <a:rPr lang="en-US" sz="1400" i="1" dirty="0" err="1"/>
              <a:t>Bourgeau</a:t>
            </a:r>
            <a:r>
              <a:rPr lang="en-US" sz="1400" i="1" dirty="0"/>
              <a:t>-Chavez TE2014, 2018</a:t>
            </a:r>
          </a:p>
        </p:txBody>
      </p:sp>
      <p:pic>
        <p:nvPicPr>
          <p:cNvPr id="9" name="Picture 8">
            <a:extLst>
              <a:ext uri="{FF2B5EF4-FFF2-40B4-BE49-F238E27FC236}">
                <a16:creationId xmlns:a16="http://schemas.microsoft.com/office/drawing/2014/main" id="{9CBFAE48-D585-4876-8A4F-7966CFB6A58F}"/>
              </a:ext>
            </a:extLst>
          </p:cNvPr>
          <p:cNvPicPr>
            <a:picLocks noChangeAspect="1"/>
          </p:cNvPicPr>
          <p:nvPr/>
        </p:nvPicPr>
        <p:blipFill>
          <a:blip r:embed="rId2"/>
          <a:stretch>
            <a:fillRect/>
          </a:stretch>
        </p:blipFill>
        <p:spPr>
          <a:xfrm>
            <a:off x="1096210" y="1436342"/>
            <a:ext cx="9999580" cy="3497795"/>
          </a:xfrm>
          <a:prstGeom prst="rect">
            <a:avLst/>
          </a:prstGeom>
        </p:spPr>
      </p:pic>
    </p:spTree>
    <p:extLst>
      <p:ext uri="{BB962C8B-B14F-4D97-AF65-F5344CB8AC3E}">
        <p14:creationId xmlns:p14="http://schemas.microsoft.com/office/powerpoint/2010/main" val="219181901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229F2E-04D4-4A9A-AE13-A8B22EE850DC}"/>
              </a:ext>
            </a:extLst>
          </p:cNvPr>
          <p:cNvPicPr>
            <a:picLocks noChangeAspect="1"/>
          </p:cNvPicPr>
          <p:nvPr/>
        </p:nvPicPr>
        <p:blipFill rotWithShape="1">
          <a:blip r:embed="rId2" cstate="print">
            <a:duotone>
              <a:prstClr val="black"/>
              <a:schemeClr val="tx2">
                <a:tint val="45000"/>
                <a:satMod val="400000"/>
              </a:schemeClr>
            </a:duotone>
            <a:extLst>
              <a:ext uri="{28A0092B-C50C-407E-A947-70E740481C1C}">
                <a14:useLocalDpi xmlns:a14="http://schemas.microsoft.com/office/drawing/2010/main" val="0"/>
              </a:ext>
            </a:extLst>
          </a:blip>
          <a:srcRect l="849" r="763"/>
          <a:stretch/>
        </p:blipFill>
        <p:spPr>
          <a:xfrm>
            <a:off x="0" y="1196622"/>
            <a:ext cx="12192000" cy="5661378"/>
          </a:xfrm>
          <a:prstGeom prst="rect">
            <a:avLst/>
          </a:prstGeom>
        </p:spPr>
      </p:pic>
      <p:sp>
        <p:nvSpPr>
          <p:cNvPr id="5" name="Title 4">
            <a:extLst>
              <a:ext uri="{FF2B5EF4-FFF2-40B4-BE49-F238E27FC236}">
                <a16:creationId xmlns:a16="http://schemas.microsoft.com/office/drawing/2014/main" id="{C0DA29B3-5DE8-410E-8E0D-A42FB246D685}"/>
              </a:ext>
            </a:extLst>
          </p:cNvPr>
          <p:cNvSpPr>
            <a:spLocks noGrp="1"/>
          </p:cNvSpPr>
          <p:nvPr>
            <p:ph type="ctrTitle"/>
          </p:nvPr>
        </p:nvSpPr>
        <p:spPr>
          <a:xfrm>
            <a:off x="675185" y="3420132"/>
            <a:ext cx="11360800" cy="921625"/>
          </a:xfrm>
        </p:spPr>
        <p:txBody>
          <a:bodyPr>
            <a:normAutofit/>
          </a:bodyPr>
          <a:lstStyle/>
          <a:p>
            <a:r>
              <a:rPr lang="en-US" dirty="0">
                <a:solidFill>
                  <a:schemeClr val="bg1"/>
                </a:solidFill>
                <a:effectLst>
                  <a:outerShdw blurRad="38100" dist="38100" dir="2700000" algn="tl">
                    <a:srgbClr val="000000">
                      <a:alpha val="43137"/>
                    </a:srgbClr>
                  </a:outerShdw>
                </a:effectLst>
              </a:rPr>
              <a:t>Research Highlights: Hydrology</a:t>
            </a:r>
          </a:p>
        </p:txBody>
      </p:sp>
    </p:spTree>
    <p:extLst>
      <p:ext uri="{BB962C8B-B14F-4D97-AF65-F5344CB8AC3E}">
        <p14:creationId xmlns:p14="http://schemas.microsoft.com/office/powerpoint/2010/main" val="1802452654"/>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F4F25B70-27AB-4D7E-82D5-FDA4C76554CF}"/>
              </a:ext>
            </a:extLst>
          </p:cNvPr>
          <p:cNvSpPr txBox="1"/>
          <p:nvPr/>
        </p:nvSpPr>
        <p:spPr>
          <a:xfrm>
            <a:off x="2075890" y="1209706"/>
            <a:ext cx="8519896" cy="2946961"/>
          </a:xfrm>
          <a:prstGeom prst="rect">
            <a:avLst/>
          </a:prstGeom>
          <a:noFill/>
        </p:spPr>
        <p:txBody>
          <a:bodyPr wrap="none" rtlCol="0">
            <a:spAutoFit/>
          </a:bodyPr>
          <a:lstStyle/>
          <a:p>
            <a:pPr marL="214313" indent="-214313">
              <a:buFont typeface="Arial" panose="020B0604020202020204" pitchFamily="34" charset="0"/>
              <a:buChar char="•"/>
            </a:pPr>
            <a:r>
              <a:rPr lang="en-US" sz="1600" i="1" dirty="0"/>
              <a:t>Lantz and Turner, 2015, JGR, </a:t>
            </a:r>
            <a:r>
              <a:rPr lang="en-US" sz="1600" i="1" dirty="0">
                <a:hlinkClick r:id="rId2"/>
              </a:rPr>
              <a:t>https://agupubs.onlinelibrary.wiley.com/doi/10.1002/2014JG002744</a:t>
            </a:r>
            <a:endParaRPr lang="en-US" sz="1600" i="1" dirty="0"/>
          </a:p>
          <a:p>
            <a:pPr marL="671513" lvl="1" indent="-214313">
              <a:buFont typeface="Arial" panose="020B0604020202020204" pitchFamily="34" charset="0"/>
              <a:buChar char="•"/>
            </a:pPr>
            <a:r>
              <a:rPr lang="en-US" sz="1600" dirty="0"/>
              <a:t>Lake drainage frequency increasing in Old Crow Flats (1951 – 2010)</a:t>
            </a:r>
          </a:p>
          <a:p>
            <a:pPr lvl="1"/>
            <a:endParaRPr lang="en-US" sz="1350" dirty="0"/>
          </a:p>
          <a:p>
            <a:pPr lvl="1"/>
            <a:endParaRPr lang="en-US" sz="1350" dirty="0"/>
          </a:p>
          <a:p>
            <a:pPr lvl="1"/>
            <a:endParaRPr lang="en-US" sz="1350" dirty="0"/>
          </a:p>
          <a:p>
            <a:pPr lvl="1"/>
            <a:endParaRPr lang="en-US" sz="1350" dirty="0"/>
          </a:p>
          <a:p>
            <a:pPr lvl="1"/>
            <a:endParaRPr lang="en-US" sz="1350" dirty="0"/>
          </a:p>
          <a:p>
            <a:pPr lvl="1"/>
            <a:endParaRPr lang="en-US" sz="1350" dirty="0"/>
          </a:p>
          <a:p>
            <a:pPr lvl="1"/>
            <a:endParaRPr lang="en-US" sz="1350" dirty="0"/>
          </a:p>
          <a:p>
            <a:pPr lvl="1"/>
            <a:endParaRPr lang="en-US" sz="1350" dirty="0"/>
          </a:p>
          <a:p>
            <a:pPr lvl="1"/>
            <a:endParaRPr lang="en-US" sz="1350" dirty="0"/>
          </a:p>
          <a:p>
            <a:pPr marL="214313" indent="-214313">
              <a:buFont typeface="Arial" panose="020B0604020202020204" pitchFamily="34" charset="0"/>
              <a:buChar char="•"/>
            </a:pPr>
            <a:r>
              <a:rPr lang="en-US" sz="1600" i="1" dirty="0"/>
              <a:t>Turner et al., 2022, Arctic Science, </a:t>
            </a:r>
            <a:r>
              <a:rPr lang="en-US" sz="1600" i="1" dirty="0">
                <a:hlinkClick r:id="rId3"/>
              </a:rPr>
              <a:t>https://cdnsciencepub.com/doi/abs/10.1139/AS-2020-0022</a:t>
            </a:r>
            <a:endParaRPr lang="en-US" sz="1600" i="1" dirty="0"/>
          </a:p>
          <a:p>
            <a:pPr marL="671513" lvl="1" indent="-214313">
              <a:buFont typeface="Arial" panose="020B0604020202020204" pitchFamily="34" charset="0"/>
              <a:buChar char="•"/>
            </a:pPr>
            <a:r>
              <a:rPr lang="en-US" sz="1600" dirty="0"/>
              <a:t>Monitoring spatial and </a:t>
            </a:r>
            <a:r>
              <a:rPr lang="en-US" sz="1600" dirty="0" err="1"/>
              <a:t>hydroecological</a:t>
            </a:r>
            <a:r>
              <a:rPr lang="en-US" sz="1600" dirty="0"/>
              <a:t> responses of a drained </a:t>
            </a:r>
            <a:r>
              <a:rPr lang="en-US" sz="1600" dirty="0" err="1"/>
              <a:t>thermokarst</a:t>
            </a:r>
            <a:r>
              <a:rPr lang="en-US" sz="1600" dirty="0"/>
              <a:t> lake</a:t>
            </a:r>
          </a:p>
        </p:txBody>
      </p:sp>
      <p:pic>
        <p:nvPicPr>
          <p:cNvPr id="26" name="Picture 7" descr="A screenshot of a cell phone&#10;&#10;Description generated with very high confidence">
            <a:extLst>
              <a:ext uri="{FF2B5EF4-FFF2-40B4-BE49-F238E27FC236}">
                <a16:creationId xmlns:a16="http://schemas.microsoft.com/office/drawing/2014/main" id="{2BFD5455-A685-486E-B482-75C6F633467A}"/>
              </a:ext>
            </a:extLst>
          </p:cNvPr>
          <p:cNvPicPr>
            <a:picLocks noChangeAspect="1"/>
          </p:cNvPicPr>
          <p:nvPr/>
        </p:nvPicPr>
        <p:blipFill rotWithShape="1">
          <a:blip r:embed="rId4">
            <a:extLst>
              <a:ext uri="{28A0092B-C50C-407E-A947-70E740481C1C}">
                <a14:useLocalDpi xmlns:a14="http://schemas.microsoft.com/office/drawing/2010/main" val="0"/>
              </a:ext>
            </a:extLst>
          </a:blip>
          <a:srcRect l="1981" t="4101" r="5995" b="2237"/>
          <a:stretch/>
        </p:blipFill>
        <p:spPr bwMode="auto">
          <a:xfrm>
            <a:off x="4009749" y="1801978"/>
            <a:ext cx="2433271" cy="1762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TextBox 19">
            <a:extLst>
              <a:ext uri="{FF2B5EF4-FFF2-40B4-BE49-F238E27FC236}">
                <a16:creationId xmlns:a16="http://schemas.microsoft.com/office/drawing/2014/main" id="{92122D4C-9FC6-4067-AC46-AA45DB675408}"/>
              </a:ext>
            </a:extLst>
          </p:cNvPr>
          <p:cNvSpPr txBox="1"/>
          <p:nvPr/>
        </p:nvSpPr>
        <p:spPr>
          <a:xfrm>
            <a:off x="1265383" y="6087184"/>
            <a:ext cx="9524538" cy="584775"/>
          </a:xfrm>
          <a:prstGeom prst="rect">
            <a:avLst/>
          </a:prstGeom>
          <a:noFill/>
        </p:spPr>
        <p:txBody>
          <a:bodyPr wrap="square" rtlCol="0">
            <a:spAutoFit/>
          </a:bodyPr>
          <a:lstStyle/>
          <a:p>
            <a:pPr marL="214313" indent="-214313">
              <a:buFont typeface="Arial" panose="020B0604020202020204" pitchFamily="34" charset="0"/>
              <a:buChar char="•"/>
            </a:pPr>
            <a:r>
              <a:rPr lang="en-US" sz="1600" dirty="0"/>
              <a:t>Evaluating lake drainage frequency and magnitude since 2007</a:t>
            </a:r>
          </a:p>
          <a:p>
            <a:pPr marL="671513" lvl="1" indent="-214313">
              <a:buFont typeface="Arial" panose="020B0604020202020204" pitchFamily="34" charset="0"/>
              <a:buChar char="•"/>
            </a:pPr>
            <a:r>
              <a:rPr lang="en-US" sz="1600" dirty="0"/>
              <a:t>Are lake drainage events linked to enhanced wetness across (connectivity) across Old Crow Flats?</a:t>
            </a:r>
          </a:p>
        </p:txBody>
      </p:sp>
      <p:sp>
        <p:nvSpPr>
          <p:cNvPr id="22" name="TextBox 21">
            <a:extLst>
              <a:ext uri="{FF2B5EF4-FFF2-40B4-BE49-F238E27FC236}">
                <a16:creationId xmlns:a16="http://schemas.microsoft.com/office/drawing/2014/main" id="{06D40CCE-09D0-4549-9E5D-844614E2AE0E}"/>
              </a:ext>
            </a:extLst>
          </p:cNvPr>
          <p:cNvSpPr txBox="1"/>
          <p:nvPr/>
        </p:nvSpPr>
        <p:spPr>
          <a:xfrm>
            <a:off x="1071000" y="1209706"/>
            <a:ext cx="1004890" cy="369332"/>
          </a:xfrm>
          <a:prstGeom prst="rect">
            <a:avLst/>
          </a:prstGeom>
          <a:noFill/>
        </p:spPr>
        <p:txBody>
          <a:bodyPr wrap="none" rtlCol="0">
            <a:spAutoFit/>
          </a:bodyPr>
          <a:lstStyle/>
          <a:p>
            <a:r>
              <a:rPr lang="en-US" b="1" dirty="0"/>
              <a:t>Previous</a:t>
            </a:r>
          </a:p>
        </p:txBody>
      </p:sp>
      <p:cxnSp>
        <p:nvCxnSpPr>
          <p:cNvPr id="23" name="Straight Arrow Connector 22">
            <a:extLst>
              <a:ext uri="{FF2B5EF4-FFF2-40B4-BE49-F238E27FC236}">
                <a16:creationId xmlns:a16="http://schemas.microsoft.com/office/drawing/2014/main" id="{92277885-5152-46A8-A915-9154C6D79654}"/>
              </a:ext>
            </a:extLst>
          </p:cNvPr>
          <p:cNvCxnSpPr>
            <a:cxnSpLocks/>
          </p:cNvCxnSpPr>
          <p:nvPr/>
        </p:nvCxnSpPr>
        <p:spPr>
          <a:xfrm>
            <a:off x="1595812" y="1665806"/>
            <a:ext cx="0" cy="4086191"/>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5FD98AE-6866-437A-BE2B-46CFDF1C77F9}"/>
              </a:ext>
            </a:extLst>
          </p:cNvPr>
          <p:cNvSpPr txBox="1"/>
          <p:nvPr/>
        </p:nvSpPr>
        <p:spPr>
          <a:xfrm>
            <a:off x="1115735" y="5752615"/>
            <a:ext cx="982320" cy="369332"/>
          </a:xfrm>
          <a:prstGeom prst="rect">
            <a:avLst/>
          </a:prstGeom>
          <a:noFill/>
        </p:spPr>
        <p:txBody>
          <a:bodyPr wrap="none" rtlCol="0">
            <a:spAutoFit/>
          </a:bodyPr>
          <a:lstStyle/>
          <a:p>
            <a:r>
              <a:rPr lang="en-US" b="1" dirty="0"/>
              <a:t>Ongoing</a:t>
            </a:r>
          </a:p>
        </p:txBody>
      </p:sp>
      <p:pic>
        <p:nvPicPr>
          <p:cNvPr id="25" name="Picture 3" descr="DSC09952.jpg">
            <a:extLst>
              <a:ext uri="{FF2B5EF4-FFF2-40B4-BE49-F238E27FC236}">
                <a16:creationId xmlns:a16="http://schemas.microsoft.com/office/drawing/2014/main" id="{3D98D5D9-2B79-446F-BD71-DCF75C14B41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43019" y="1801979"/>
            <a:ext cx="2102728" cy="1577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7" name="Group 26">
            <a:extLst>
              <a:ext uri="{FF2B5EF4-FFF2-40B4-BE49-F238E27FC236}">
                <a16:creationId xmlns:a16="http://schemas.microsoft.com/office/drawing/2014/main" id="{88C87EA4-D48D-4FC8-924E-B80D2C59CE6A}"/>
              </a:ext>
            </a:extLst>
          </p:cNvPr>
          <p:cNvGrpSpPr>
            <a:grpSpLocks noChangeAspect="1"/>
          </p:cNvGrpSpPr>
          <p:nvPr/>
        </p:nvGrpSpPr>
        <p:grpSpPr>
          <a:xfrm>
            <a:off x="3201047" y="4156667"/>
            <a:ext cx="6359656" cy="1895054"/>
            <a:chOff x="721360" y="796666"/>
            <a:chExt cx="7589400" cy="2261494"/>
          </a:xfrm>
        </p:grpSpPr>
        <p:pic>
          <p:nvPicPr>
            <p:cNvPr id="28" name="Picture 27">
              <a:extLst>
                <a:ext uri="{FF2B5EF4-FFF2-40B4-BE49-F238E27FC236}">
                  <a16:creationId xmlns:a16="http://schemas.microsoft.com/office/drawing/2014/main" id="{220EF737-C564-4E3F-ACF6-86846EE5C5DB}"/>
                </a:ext>
              </a:extLst>
            </p:cNvPr>
            <p:cNvPicPr>
              <a:picLocks noChangeAspect="1"/>
            </p:cNvPicPr>
            <p:nvPr/>
          </p:nvPicPr>
          <p:blipFill rotWithShape="1">
            <a:blip r:embed="rId6">
              <a:extLst>
                <a:ext uri="{28A0092B-C50C-407E-A947-70E740481C1C}">
                  <a14:useLocalDpi xmlns:a14="http://schemas.microsoft.com/office/drawing/2010/main" val="0"/>
                </a:ext>
              </a:extLst>
            </a:blip>
            <a:srcRect b="57044"/>
            <a:stretch/>
          </p:blipFill>
          <p:spPr>
            <a:xfrm>
              <a:off x="833239" y="796666"/>
              <a:ext cx="7477521" cy="2261494"/>
            </a:xfrm>
            <a:prstGeom prst="rect">
              <a:avLst/>
            </a:prstGeom>
          </p:spPr>
        </p:pic>
        <p:sp>
          <p:nvSpPr>
            <p:cNvPr id="29" name="Rectangle 28">
              <a:extLst>
                <a:ext uri="{FF2B5EF4-FFF2-40B4-BE49-F238E27FC236}">
                  <a16:creationId xmlns:a16="http://schemas.microsoft.com/office/drawing/2014/main" id="{B9910505-9429-42D3-BDC2-403658570B92}"/>
                </a:ext>
              </a:extLst>
            </p:cNvPr>
            <p:cNvSpPr/>
            <p:nvPr/>
          </p:nvSpPr>
          <p:spPr>
            <a:xfrm>
              <a:off x="721360" y="796666"/>
              <a:ext cx="386080" cy="320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825933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istogram&#10;&#10;Description automatically generated">
            <a:extLst>
              <a:ext uri="{FF2B5EF4-FFF2-40B4-BE49-F238E27FC236}">
                <a16:creationId xmlns:a16="http://schemas.microsoft.com/office/drawing/2014/main" id="{1EAEDCEC-F882-40F4-86CC-6E57A87E88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749" y="2392628"/>
            <a:ext cx="7542502" cy="3692889"/>
          </a:xfrm>
          <a:prstGeom prst="rect">
            <a:avLst/>
          </a:prstGeom>
        </p:spPr>
      </p:pic>
      <p:sp>
        <p:nvSpPr>
          <p:cNvPr id="8" name="TextBox 7">
            <a:extLst>
              <a:ext uri="{FF2B5EF4-FFF2-40B4-BE49-F238E27FC236}">
                <a16:creationId xmlns:a16="http://schemas.microsoft.com/office/drawing/2014/main" id="{4A3546EF-B7AC-4105-9C04-2BF378A1BADD}"/>
              </a:ext>
            </a:extLst>
          </p:cNvPr>
          <p:cNvSpPr txBox="1"/>
          <p:nvPr/>
        </p:nvSpPr>
        <p:spPr>
          <a:xfrm>
            <a:off x="2189757" y="1477936"/>
            <a:ext cx="7994817" cy="830997"/>
          </a:xfrm>
          <a:prstGeom prst="rect">
            <a:avLst/>
          </a:prstGeom>
          <a:noFill/>
        </p:spPr>
        <p:txBody>
          <a:bodyPr wrap="none" rtlCol="0">
            <a:spAutoFit/>
          </a:bodyPr>
          <a:lstStyle/>
          <a:p>
            <a:pPr marL="214313" indent="-214313">
              <a:buFont typeface="Arial" panose="020B0604020202020204" pitchFamily="34" charset="0"/>
              <a:buChar char="•"/>
            </a:pPr>
            <a:r>
              <a:rPr lang="en-US" sz="1600" i="1" dirty="0"/>
              <a:t>MacDonald et al., 2021, ERL, </a:t>
            </a:r>
            <a:r>
              <a:rPr lang="en-US" sz="1600" i="1" dirty="0">
                <a:hlinkClick r:id="rId3"/>
              </a:rPr>
              <a:t>https://iopscience.iop.org/article/10.1088/1748-9326/ac3533</a:t>
            </a:r>
            <a:endParaRPr lang="en-US" sz="1600" i="1" dirty="0"/>
          </a:p>
          <a:p>
            <a:pPr marL="671513" lvl="1" indent="-214313">
              <a:buFont typeface="Arial" panose="020B0604020202020204" pitchFamily="34" charset="0"/>
              <a:buChar char="•"/>
            </a:pPr>
            <a:r>
              <a:rPr lang="en-US" sz="1600" dirty="0"/>
              <a:t>Rainfall is increasing significantly in most lakes</a:t>
            </a:r>
          </a:p>
          <a:p>
            <a:pPr marL="671513" lvl="1" indent="-214313">
              <a:buFont typeface="Arial" panose="020B0604020202020204" pitchFamily="34" charset="0"/>
              <a:buChar char="•"/>
            </a:pPr>
            <a:r>
              <a:rPr lang="en-US" sz="1600" dirty="0"/>
              <a:t>Indication of increased precipitation, hydrological connectivity</a:t>
            </a:r>
          </a:p>
        </p:txBody>
      </p:sp>
      <p:sp>
        <p:nvSpPr>
          <p:cNvPr id="9" name="TextBox 8">
            <a:extLst>
              <a:ext uri="{FF2B5EF4-FFF2-40B4-BE49-F238E27FC236}">
                <a16:creationId xmlns:a16="http://schemas.microsoft.com/office/drawing/2014/main" id="{DC09E143-D75D-47F3-88C5-03183D3813EE}"/>
              </a:ext>
            </a:extLst>
          </p:cNvPr>
          <p:cNvSpPr txBox="1"/>
          <p:nvPr/>
        </p:nvSpPr>
        <p:spPr>
          <a:xfrm>
            <a:off x="7573015" y="2719337"/>
            <a:ext cx="849528" cy="369332"/>
          </a:xfrm>
          <a:prstGeom prst="rect">
            <a:avLst/>
          </a:prstGeom>
          <a:noFill/>
        </p:spPr>
        <p:txBody>
          <a:bodyPr wrap="none" rtlCol="0">
            <a:spAutoFit/>
          </a:bodyPr>
          <a:lstStyle/>
          <a:p>
            <a:r>
              <a:rPr lang="en-US" b="1" dirty="0"/>
              <a:t>rainfall</a:t>
            </a:r>
          </a:p>
        </p:txBody>
      </p:sp>
      <p:sp>
        <p:nvSpPr>
          <p:cNvPr id="10" name="TextBox 9">
            <a:extLst>
              <a:ext uri="{FF2B5EF4-FFF2-40B4-BE49-F238E27FC236}">
                <a16:creationId xmlns:a16="http://schemas.microsoft.com/office/drawing/2014/main" id="{97990F69-A1D8-4EC5-8F78-EABD97E46D8F}"/>
              </a:ext>
            </a:extLst>
          </p:cNvPr>
          <p:cNvSpPr txBox="1"/>
          <p:nvPr/>
        </p:nvSpPr>
        <p:spPr>
          <a:xfrm>
            <a:off x="7602637" y="3574264"/>
            <a:ext cx="1133195" cy="369332"/>
          </a:xfrm>
          <a:prstGeom prst="rect">
            <a:avLst/>
          </a:prstGeom>
          <a:noFill/>
        </p:spPr>
        <p:txBody>
          <a:bodyPr wrap="none" rtlCol="0">
            <a:spAutoFit/>
          </a:bodyPr>
          <a:lstStyle/>
          <a:p>
            <a:r>
              <a:rPr lang="en-US" b="1" dirty="0"/>
              <a:t>snowmelt</a:t>
            </a:r>
          </a:p>
        </p:txBody>
      </p:sp>
      <p:sp>
        <p:nvSpPr>
          <p:cNvPr id="11" name="TextBox 10">
            <a:extLst>
              <a:ext uri="{FF2B5EF4-FFF2-40B4-BE49-F238E27FC236}">
                <a16:creationId xmlns:a16="http://schemas.microsoft.com/office/drawing/2014/main" id="{15BE7778-C2D3-40C0-AEEC-26E09AF4BC6F}"/>
              </a:ext>
            </a:extLst>
          </p:cNvPr>
          <p:cNvSpPr txBox="1"/>
          <p:nvPr/>
        </p:nvSpPr>
        <p:spPr>
          <a:xfrm>
            <a:off x="7500877" y="4388810"/>
            <a:ext cx="1336713" cy="369332"/>
          </a:xfrm>
          <a:prstGeom prst="rect">
            <a:avLst/>
          </a:prstGeom>
          <a:noFill/>
        </p:spPr>
        <p:txBody>
          <a:bodyPr wrap="none" rtlCol="0">
            <a:spAutoFit/>
          </a:bodyPr>
          <a:lstStyle/>
          <a:p>
            <a:r>
              <a:rPr lang="en-US" b="1" dirty="0"/>
              <a:t>evaporation</a:t>
            </a:r>
          </a:p>
        </p:txBody>
      </p:sp>
      <p:sp>
        <p:nvSpPr>
          <p:cNvPr id="15" name="TextBox 14">
            <a:extLst>
              <a:ext uri="{FF2B5EF4-FFF2-40B4-BE49-F238E27FC236}">
                <a16:creationId xmlns:a16="http://schemas.microsoft.com/office/drawing/2014/main" id="{EDDD2CA9-02E2-4580-9144-4440A48CD143}"/>
              </a:ext>
            </a:extLst>
          </p:cNvPr>
          <p:cNvSpPr txBox="1"/>
          <p:nvPr/>
        </p:nvSpPr>
        <p:spPr>
          <a:xfrm>
            <a:off x="608634" y="6165874"/>
            <a:ext cx="9018141" cy="584775"/>
          </a:xfrm>
          <a:prstGeom prst="rect">
            <a:avLst/>
          </a:prstGeom>
          <a:noFill/>
        </p:spPr>
        <p:txBody>
          <a:bodyPr wrap="square" rtlCol="0">
            <a:spAutoFit/>
          </a:bodyPr>
          <a:lstStyle/>
          <a:p>
            <a:pPr marL="214313" indent="-214313">
              <a:buFont typeface="Arial" panose="020B0604020202020204" pitchFamily="34" charset="0"/>
              <a:buChar char="•"/>
            </a:pPr>
            <a:r>
              <a:rPr lang="en-US" sz="1600" i="1" dirty="0"/>
              <a:t>Kay et al., in prep.</a:t>
            </a:r>
          </a:p>
          <a:p>
            <a:pPr marL="671513" lvl="1" indent="-214313">
              <a:buFont typeface="Arial" panose="020B0604020202020204" pitchFamily="34" charset="0"/>
              <a:buChar char="•"/>
            </a:pPr>
            <a:r>
              <a:rPr lang="en-US" sz="1600" dirty="0"/>
              <a:t>Downstream (creek/river) geochemistry being influenced by enhanced hydrological connectivity</a:t>
            </a:r>
          </a:p>
        </p:txBody>
      </p:sp>
      <p:pic>
        <p:nvPicPr>
          <p:cNvPr id="26" name="Picture 25">
            <a:extLst>
              <a:ext uri="{FF2B5EF4-FFF2-40B4-BE49-F238E27FC236}">
                <a16:creationId xmlns:a16="http://schemas.microsoft.com/office/drawing/2014/main" id="{F56BA769-9B31-4D3F-BB75-9D610B52DCF5}"/>
              </a:ext>
            </a:extLst>
          </p:cNvPr>
          <p:cNvPicPr>
            <a:picLocks noChangeAspect="1"/>
          </p:cNvPicPr>
          <p:nvPr/>
        </p:nvPicPr>
        <p:blipFill rotWithShape="1">
          <a:blip r:embed="rId4">
            <a:extLst>
              <a:ext uri="{28A0092B-C50C-407E-A947-70E740481C1C}">
                <a14:useLocalDpi xmlns:a14="http://schemas.microsoft.com/office/drawing/2010/main" val="0"/>
              </a:ext>
            </a:extLst>
          </a:blip>
          <a:srcRect l="74232" t="41105" r="2294" b="45823"/>
          <a:stretch/>
        </p:blipFill>
        <p:spPr>
          <a:xfrm>
            <a:off x="10184574" y="3365534"/>
            <a:ext cx="1485770" cy="1207942"/>
          </a:xfrm>
          <a:prstGeom prst="rect">
            <a:avLst/>
          </a:prstGeom>
        </p:spPr>
      </p:pic>
      <p:sp>
        <p:nvSpPr>
          <p:cNvPr id="27" name="TextBox 26">
            <a:extLst>
              <a:ext uri="{FF2B5EF4-FFF2-40B4-BE49-F238E27FC236}">
                <a16:creationId xmlns:a16="http://schemas.microsoft.com/office/drawing/2014/main" id="{3C014F05-9D98-417E-864D-B78DCA5D4E63}"/>
              </a:ext>
            </a:extLst>
          </p:cNvPr>
          <p:cNvSpPr txBox="1"/>
          <p:nvPr/>
        </p:nvSpPr>
        <p:spPr>
          <a:xfrm>
            <a:off x="1577785" y="1019271"/>
            <a:ext cx="7507696" cy="584775"/>
          </a:xfrm>
          <a:prstGeom prst="rect">
            <a:avLst/>
          </a:prstGeom>
          <a:noFill/>
        </p:spPr>
        <p:txBody>
          <a:bodyPr wrap="none" rtlCol="0">
            <a:spAutoFit/>
          </a:bodyPr>
          <a:lstStyle/>
          <a:p>
            <a:r>
              <a:rPr lang="en-US" sz="2000" dirty="0"/>
              <a:t>Wetland-related research updates from Old Crow Flats, Yukon, Canada</a:t>
            </a:r>
          </a:p>
          <a:p>
            <a:r>
              <a:rPr lang="en-US" sz="1200" dirty="0"/>
              <a:t>(Kevin Turner and group)</a:t>
            </a:r>
          </a:p>
        </p:txBody>
      </p:sp>
      <p:pic>
        <p:nvPicPr>
          <p:cNvPr id="30" name="Picture 11" descr="ABoVE_Logo_large_blue.png">
            <a:extLst>
              <a:ext uri="{FF2B5EF4-FFF2-40B4-BE49-F238E27FC236}">
                <a16:creationId xmlns:a16="http://schemas.microsoft.com/office/drawing/2014/main" id="{DCD17171-6AFF-479E-8E3C-CFC9126290B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866212" y="6298159"/>
            <a:ext cx="1035733" cy="382516"/>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31" name="Picture 30">
            <a:extLst>
              <a:ext uri="{FF2B5EF4-FFF2-40B4-BE49-F238E27FC236}">
                <a16:creationId xmlns:a16="http://schemas.microsoft.com/office/drawing/2014/main" id="{C37BA67D-4E48-44DC-AC94-9D6E32FBC008}"/>
              </a:ext>
            </a:extLst>
          </p:cNvPr>
          <p:cNvPicPr>
            <a:picLocks noChangeAspect="1"/>
          </p:cNvPicPr>
          <p:nvPr/>
        </p:nvPicPr>
        <p:blipFill>
          <a:blip r:embed="rId6"/>
          <a:stretch>
            <a:fillRect/>
          </a:stretch>
        </p:blipFill>
        <p:spPr>
          <a:xfrm>
            <a:off x="9017043" y="1017976"/>
            <a:ext cx="576949" cy="363842"/>
          </a:xfrm>
          <a:prstGeom prst="rect">
            <a:avLst/>
          </a:prstGeom>
        </p:spPr>
      </p:pic>
      <p:pic>
        <p:nvPicPr>
          <p:cNvPr id="33" name="Picture 32" descr="A picture containing text&#10;&#10;Description automatically generated">
            <a:extLst>
              <a:ext uri="{FF2B5EF4-FFF2-40B4-BE49-F238E27FC236}">
                <a16:creationId xmlns:a16="http://schemas.microsoft.com/office/drawing/2014/main" id="{6C8E580F-5A6D-4A23-8198-94CCED7692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2070" y="1019271"/>
            <a:ext cx="756547" cy="361252"/>
          </a:xfrm>
          <a:prstGeom prst="rect">
            <a:avLst/>
          </a:prstGeom>
        </p:spPr>
      </p:pic>
      <p:pic>
        <p:nvPicPr>
          <p:cNvPr id="35" name="Picture 5" descr="nserc_crsng_high.jpg">
            <a:extLst>
              <a:ext uri="{FF2B5EF4-FFF2-40B4-BE49-F238E27FC236}">
                <a16:creationId xmlns:a16="http://schemas.microsoft.com/office/drawing/2014/main" id="{4F149774-97ED-4559-8DAF-8C79E4F33E1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698052" y="1037827"/>
            <a:ext cx="731276" cy="3241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7" descr="Vuntut-Gwitchin-Government-logo.jpg">
            <a:extLst>
              <a:ext uri="{FF2B5EF4-FFF2-40B4-BE49-F238E27FC236}">
                <a16:creationId xmlns:a16="http://schemas.microsoft.com/office/drawing/2014/main" id="{FA74209C-21ED-48B5-B51F-8165814C50A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510027" y="990634"/>
            <a:ext cx="691764" cy="418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 name="TextBox 36">
            <a:extLst>
              <a:ext uri="{FF2B5EF4-FFF2-40B4-BE49-F238E27FC236}">
                <a16:creationId xmlns:a16="http://schemas.microsoft.com/office/drawing/2014/main" id="{A8AA8D6E-138B-4259-B867-6A77B42B6D45}"/>
              </a:ext>
            </a:extLst>
          </p:cNvPr>
          <p:cNvSpPr txBox="1"/>
          <p:nvPr/>
        </p:nvSpPr>
        <p:spPr>
          <a:xfrm>
            <a:off x="595465" y="1344782"/>
            <a:ext cx="1004890" cy="369332"/>
          </a:xfrm>
          <a:prstGeom prst="rect">
            <a:avLst/>
          </a:prstGeom>
          <a:noFill/>
        </p:spPr>
        <p:txBody>
          <a:bodyPr wrap="none" rtlCol="0">
            <a:spAutoFit/>
          </a:bodyPr>
          <a:lstStyle/>
          <a:p>
            <a:r>
              <a:rPr lang="en-US" b="1" dirty="0"/>
              <a:t>Previous</a:t>
            </a:r>
          </a:p>
        </p:txBody>
      </p:sp>
      <p:cxnSp>
        <p:nvCxnSpPr>
          <p:cNvPr id="38" name="Straight Arrow Connector 37">
            <a:extLst>
              <a:ext uri="{FF2B5EF4-FFF2-40B4-BE49-F238E27FC236}">
                <a16:creationId xmlns:a16="http://schemas.microsoft.com/office/drawing/2014/main" id="{4E4958C7-254D-4517-8A9A-EBBE688C0B3B}"/>
              </a:ext>
            </a:extLst>
          </p:cNvPr>
          <p:cNvCxnSpPr>
            <a:cxnSpLocks/>
          </p:cNvCxnSpPr>
          <p:nvPr/>
        </p:nvCxnSpPr>
        <p:spPr>
          <a:xfrm>
            <a:off x="1086625" y="1714114"/>
            <a:ext cx="0" cy="421935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E9D6A21E-01D0-4542-8CC6-8BCC7CC9E292}"/>
              </a:ext>
            </a:extLst>
          </p:cNvPr>
          <p:cNvSpPr txBox="1"/>
          <p:nvPr/>
        </p:nvSpPr>
        <p:spPr>
          <a:xfrm>
            <a:off x="595465" y="5890869"/>
            <a:ext cx="982320" cy="369332"/>
          </a:xfrm>
          <a:prstGeom prst="rect">
            <a:avLst/>
          </a:prstGeom>
          <a:noFill/>
        </p:spPr>
        <p:txBody>
          <a:bodyPr wrap="none" rtlCol="0">
            <a:spAutoFit/>
          </a:bodyPr>
          <a:lstStyle/>
          <a:p>
            <a:r>
              <a:rPr lang="en-US" b="1" dirty="0"/>
              <a:t>Ongoing</a:t>
            </a:r>
          </a:p>
        </p:txBody>
      </p:sp>
      <p:cxnSp>
        <p:nvCxnSpPr>
          <p:cNvPr id="41" name="Straight Arrow Connector 40">
            <a:extLst>
              <a:ext uri="{FF2B5EF4-FFF2-40B4-BE49-F238E27FC236}">
                <a16:creationId xmlns:a16="http://schemas.microsoft.com/office/drawing/2014/main" id="{334B17B1-D8B0-49FF-880D-9C8B1AC20543}"/>
              </a:ext>
            </a:extLst>
          </p:cNvPr>
          <p:cNvCxnSpPr/>
          <p:nvPr/>
        </p:nvCxnSpPr>
        <p:spPr>
          <a:xfrm flipV="1">
            <a:off x="8752664" y="2687447"/>
            <a:ext cx="0" cy="401222"/>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9679A20-0AE2-40F3-A288-CB10C781B813}"/>
              </a:ext>
            </a:extLst>
          </p:cNvPr>
          <p:cNvCxnSpPr>
            <a:cxnSpLocks/>
          </p:cNvCxnSpPr>
          <p:nvPr/>
        </p:nvCxnSpPr>
        <p:spPr>
          <a:xfrm rot="10800000" flipV="1">
            <a:off x="8837589" y="4439610"/>
            <a:ext cx="0" cy="401222"/>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71631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BD6D5D-10EB-4FC6-9525-DD6BCC1CCD2B}"/>
              </a:ext>
            </a:extLst>
          </p:cNvPr>
          <p:cNvSpPr txBox="1"/>
          <p:nvPr/>
        </p:nvSpPr>
        <p:spPr>
          <a:xfrm>
            <a:off x="407386" y="1366072"/>
            <a:ext cx="914400" cy="914400"/>
          </a:xfrm>
          <a:prstGeom prst="rect">
            <a:avLst/>
          </a:prstGeom>
        </p:spPr>
        <p:txBody>
          <a:bodyPr vert="horz" wrap="none" lIns="91440" tIns="45720" rIns="91440" bIns="45720" rtlCol="0">
            <a:noAutofit/>
          </a:bodyPr>
          <a:lstStyle/>
          <a:p>
            <a:pPr marL="0" indent="0">
              <a:buNone/>
            </a:pPr>
            <a:endParaRPr lang="en-US" sz="2800" b="1" dirty="0">
              <a:latin typeface="+mn-lt"/>
            </a:endParaRPr>
          </a:p>
        </p:txBody>
      </p:sp>
      <p:sp>
        <p:nvSpPr>
          <p:cNvPr id="8" name="TextBox 7">
            <a:extLst>
              <a:ext uri="{FF2B5EF4-FFF2-40B4-BE49-F238E27FC236}">
                <a16:creationId xmlns:a16="http://schemas.microsoft.com/office/drawing/2014/main" id="{562763A3-9345-4C9B-A3EA-4B070075EFF7}"/>
              </a:ext>
            </a:extLst>
          </p:cNvPr>
          <p:cNvSpPr txBox="1"/>
          <p:nvPr/>
        </p:nvSpPr>
        <p:spPr>
          <a:xfrm>
            <a:off x="693061" y="1055416"/>
            <a:ext cx="11091553" cy="498008"/>
          </a:xfrm>
          <a:prstGeom prst="rect">
            <a:avLst/>
          </a:prstGeom>
        </p:spPr>
        <p:txBody>
          <a:bodyPr vert="horz" wrap="square" lIns="91440" tIns="45720" rIns="91440" bIns="45720" rtlCol="0">
            <a:noAutofit/>
          </a:bodyPr>
          <a:lstStyle/>
          <a:p>
            <a:pPr marL="0" indent="0">
              <a:buNone/>
            </a:pPr>
            <a:r>
              <a:rPr lang="en-US" sz="2400" i="1" dirty="0">
                <a:latin typeface="+mn-lt"/>
              </a:rPr>
              <a:t>Sentinel-1 C-band SAR backscatter images; Summer 2017 to 2020; 8 images in each year</a:t>
            </a:r>
          </a:p>
        </p:txBody>
      </p:sp>
      <p:pic>
        <p:nvPicPr>
          <p:cNvPr id="34" name="Picture 33">
            <a:extLst>
              <a:ext uri="{FF2B5EF4-FFF2-40B4-BE49-F238E27FC236}">
                <a16:creationId xmlns:a16="http://schemas.microsoft.com/office/drawing/2014/main" id="{610F5AD9-4F7A-4A96-99C8-2344BB451D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1573" y="1417320"/>
            <a:ext cx="9555480" cy="5212080"/>
          </a:xfrm>
          <a:prstGeom prst="rect">
            <a:avLst/>
          </a:prstGeom>
        </p:spPr>
      </p:pic>
      <p:sp>
        <p:nvSpPr>
          <p:cNvPr id="36" name="Title 1">
            <a:extLst>
              <a:ext uri="{FF2B5EF4-FFF2-40B4-BE49-F238E27FC236}">
                <a16:creationId xmlns:a16="http://schemas.microsoft.com/office/drawing/2014/main" id="{0FB0251F-D363-46E9-927F-5CEF8462F063}"/>
              </a:ext>
            </a:extLst>
          </p:cNvPr>
          <p:cNvSpPr txBox="1">
            <a:spLocks/>
          </p:cNvSpPr>
          <p:nvPr/>
        </p:nvSpPr>
        <p:spPr>
          <a:xfrm>
            <a:off x="162439" y="5303837"/>
            <a:ext cx="2229134"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Calibri" panose="020F0502020204030204"/>
                <a:ea typeface="+mj-ea"/>
                <a:cs typeface="+mj-cs"/>
              </a:rPr>
              <a:t>Peace-Athabasca Delta –2017</a:t>
            </a:r>
          </a:p>
        </p:txBody>
      </p:sp>
      <p:pic>
        <p:nvPicPr>
          <p:cNvPr id="37" name="Picture 36">
            <a:extLst>
              <a:ext uri="{FF2B5EF4-FFF2-40B4-BE49-F238E27FC236}">
                <a16:creationId xmlns:a16="http://schemas.microsoft.com/office/drawing/2014/main" id="{89369E8C-188E-4284-8FED-ADD82766AF47}"/>
              </a:ext>
            </a:extLst>
          </p:cNvPr>
          <p:cNvPicPr>
            <a:picLocks noChangeAspect="1"/>
          </p:cNvPicPr>
          <p:nvPr/>
        </p:nvPicPr>
        <p:blipFill>
          <a:blip r:embed="rId3"/>
          <a:stretch>
            <a:fillRect/>
          </a:stretch>
        </p:blipFill>
        <p:spPr>
          <a:xfrm>
            <a:off x="1023535" y="1417320"/>
            <a:ext cx="1368038" cy="3397000"/>
          </a:xfrm>
          <a:prstGeom prst="rect">
            <a:avLst/>
          </a:prstGeom>
        </p:spPr>
      </p:pic>
      <p:sp>
        <p:nvSpPr>
          <p:cNvPr id="39" name="Title 2">
            <a:extLst>
              <a:ext uri="{FF2B5EF4-FFF2-40B4-BE49-F238E27FC236}">
                <a16:creationId xmlns:a16="http://schemas.microsoft.com/office/drawing/2014/main" id="{7071C5C0-D5E4-42A0-8FB4-06B41DDEA1F9}"/>
              </a:ext>
            </a:extLst>
          </p:cNvPr>
          <p:cNvSpPr>
            <a:spLocks noGrp="1"/>
          </p:cNvSpPr>
          <p:nvPr>
            <p:ph type="title"/>
          </p:nvPr>
        </p:nvSpPr>
        <p:spPr>
          <a:xfrm>
            <a:off x="4911065" y="1456854"/>
            <a:ext cx="4029033" cy="454636"/>
          </a:xfrm>
          <a:solidFill>
            <a:schemeClr val="bg1">
              <a:alpha val="65000"/>
            </a:schemeClr>
          </a:solidFill>
        </p:spPr>
        <p:txBody>
          <a:bodyPr>
            <a:normAutofit fontScale="90000"/>
          </a:bodyPr>
          <a:lstStyle/>
          <a:p>
            <a:r>
              <a:rPr lang="en-US" sz="3000" dirty="0"/>
              <a:t>Inundation Classification</a:t>
            </a:r>
          </a:p>
        </p:txBody>
      </p:sp>
      <p:pic>
        <p:nvPicPr>
          <p:cNvPr id="2" name="Picture 1"/>
          <p:cNvPicPr>
            <a:picLocks noChangeAspect="1"/>
          </p:cNvPicPr>
          <p:nvPr/>
        </p:nvPicPr>
        <p:blipFill>
          <a:blip r:embed="rId4"/>
          <a:stretch>
            <a:fillRect/>
          </a:stretch>
        </p:blipFill>
        <p:spPr>
          <a:xfrm>
            <a:off x="7465396" y="6062029"/>
            <a:ext cx="4481657" cy="567371"/>
          </a:xfrm>
          <a:prstGeom prst="rect">
            <a:avLst/>
          </a:prstGeom>
        </p:spPr>
      </p:pic>
    </p:spTree>
    <p:extLst>
      <p:ext uri="{BB962C8B-B14F-4D97-AF65-F5344CB8AC3E}">
        <p14:creationId xmlns:p14="http://schemas.microsoft.com/office/powerpoint/2010/main" val="34513236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40149" y="5303837"/>
            <a:ext cx="2044754"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Calibri" panose="020F0502020204030204"/>
                <a:ea typeface="+mj-ea"/>
                <a:cs typeface="+mj-cs"/>
              </a:rPr>
              <a:t>Peace-Athabasca Delta –2020</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4735" y="1417320"/>
            <a:ext cx="9555480" cy="5212080"/>
          </a:xfrm>
          <a:prstGeom prst="rect">
            <a:avLst/>
          </a:prstGeom>
        </p:spPr>
      </p:pic>
      <p:sp>
        <p:nvSpPr>
          <p:cNvPr id="9" name="TextBox 8">
            <a:extLst>
              <a:ext uri="{FF2B5EF4-FFF2-40B4-BE49-F238E27FC236}">
                <a16:creationId xmlns:a16="http://schemas.microsoft.com/office/drawing/2014/main" id="{E16BD316-B98F-4CA8-AD3E-7EE30546182E}"/>
              </a:ext>
            </a:extLst>
          </p:cNvPr>
          <p:cNvSpPr txBox="1"/>
          <p:nvPr/>
        </p:nvSpPr>
        <p:spPr>
          <a:xfrm>
            <a:off x="693061" y="1055416"/>
            <a:ext cx="11091553" cy="498008"/>
          </a:xfrm>
          <a:prstGeom prst="rect">
            <a:avLst/>
          </a:prstGeom>
        </p:spPr>
        <p:txBody>
          <a:bodyPr vert="horz" wrap="square" lIns="91440" tIns="45720" rIns="91440" bIns="45720" rtlCol="0">
            <a:noAutofit/>
          </a:bodyPr>
          <a:lstStyle/>
          <a:p>
            <a:pPr marL="0" indent="0">
              <a:buNone/>
            </a:pPr>
            <a:r>
              <a:rPr lang="en-US" sz="2400" i="1" dirty="0">
                <a:latin typeface="+mn-lt"/>
              </a:rPr>
              <a:t>Sentinel-1 C-band SAR backscatter images; Summer 2017 to 2020; 8 images in each year</a:t>
            </a:r>
          </a:p>
        </p:txBody>
      </p:sp>
      <p:pic>
        <p:nvPicPr>
          <p:cNvPr id="10" name="Picture 9">
            <a:extLst>
              <a:ext uri="{FF2B5EF4-FFF2-40B4-BE49-F238E27FC236}">
                <a16:creationId xmlns:a16="http://schemas.microsoft.com/office/drawing/2014/main" id="{38A63660-6E79-422C-8731-C9873A6069A9}"/>
              </a:ext>
            </a:extLst>
          </p:cNvPr>
          <p:cNvPicPr>
            <a:picLocks noChangeAspect="1"/>
          </p:cNvPicPr>
          <p:nvPr/>
        </p:nvPicPr>
        <p:blipFill>
          <a:blip r:embed="rId3"/>
          <a:stretch>
            <a:fillRect/>
          </a:stretch>
        </p:blipFill>
        <p:spPr>
          <a:xfrm>
            <a:off x="1016865" y="1417320"/>
            <a:ext cx="1368038" cy="3397000"/>
          </a:xfrm>
          <a:prstGeom prst="rect">
            <a:avLst/>
          </a:prstGeom>
        </p:spPr>
      </p:pic>
      <p:pic>
        <p:nvPicPr>
          <p:cNvPr id="7" name="Picture 6"/>
          <p:cNvPicPr>
            <a:picLocks noChangeAspect="1"/>
          </p:cNvPicPr>
          <p:nvPr/>
        </p:nvPicPr>
        <p:blipFill>
          <a:blip r:embed="rId4"/>
          <a:stretch>
            <a:fillRect/>
          </a:stretch>
        </p:blipFill>
        <p:spPr>
          <a:xfrm>
            <a:off x="7465396" y="6062029"/>
            <a:ext cx="4481657" cy="567371"/>
          </a:xfrm>
          <a:prstGeom prst="rect">
            <a:avLst/>
          </a:prstGeom>
        </p:spPr>
      </p:pic>
      <p:sp>
        <p:nvSpPr>
          <p:cNvPr id="8" name="Title 2">
            <a:extLst>
              <a:ext uri="{FF2B5EF4-FFF2-40B4-BE49-F238E27FC236}">
                <a16:creationId xmlns:a16="http://schemas.microsoft.com/office/drawing/2014/main" id="{7071C5C0-D5E4-42A0-8FB4-06B41DDEA1F9}"/>
              </a:ext>
            </a:extLst>
          </p:cNvPr>
          <p:cNvSpPr txBox="1">
            <a:spLocks/>
          </p:cNvSpPr>
          <p:nvPr/>
        </p:nvSpPr>
        <p:spPr>
          <a:xfrm>
            <a:off x="4911065" y="1456854"/>
            <a:ext cx="4029033" cy="454636"/>
          </a:xfrm>
          <a:prstGeom prst="rect">
            <a:avLst/>
          </a:prstGeom>
          <a:solidFill>
            <a:schemeClr val="bg1">
              <a:alpha val="65000"/>
            </a:schemeClr>
          </a:solidFill>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a:t>Inundation Classification</a:t>
            </a:r>
            <a:endParaRPr lang="en-US" sz="3000" dirty="0"/>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346421057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BC2D0-0A96-4176-B002-40CC1ABFEBBF}"/>
              </a:ext>
            </a:extLst>
          </p:cNvPr>
          <p:cNvSpPr>
            <a:spLocks noGrp="1"/>
          </p:cNvSpPr>
          <p:nvPr>
            <p:ph type="title"/>
          </p:nvPr>
        </p:nvSpPr>
        <p:spPr>
          <a:xfrm>
            <a:off x="350852" y="1059179"/>
            <a:ext cx="10515600" cy="748579"/>
          </a:xfrm>
        </p:spPr>
        <p:txBody>
          <a:bodyPr>
            <a:normAutofit/>
          </a:bodyPr>
          <a:lstStyle/>
          <a:p>
            <a:r>
              <a:rPr lang="en-US" dirty="0"/>
              <a:t>Waterfowl Habitat Assessments</a:t>
            </a:r>
            <a:endParaRPr lang="en-CA" dirty="0"/>
          </a:p>
        </p:txBody>
      </p:sp>
      <p:sp>
        <p:nvSpPr>
          <p:cNvPr id="3" name="Content Placeholder 2">
            <a:extLst>
              <a:ext uri="{FF2B5EF4-FFF2-40B4-BE49-F238E27FC236}">
                <a16:creationId xmlns:a16="http://schemas.microsoft.com/office/drawing/2014/main" id="{924FD905-6945-44A3-A320-3B5FCBF06D90}"/>
              </a:ext>
            </a:extLst>
          </p:cNvPr>
          <p:cNvSpPr>
            <a:spLocks noGrp="1"/>
          </p:cNvSpPr>
          <p:nvPr>
            <p:ph idx="1"/>
          </p:nvPr>
        </p:nvSpPr>
        <p:spPr>
          <a:xfrm>
            <a:off x="838200" y="1700358"/>
            <a:ext cx="8749881" cy="5157642"/>
          </a:xfrm>
        </p:spPr>
        <p:txBody>
          <a:bodyPr numCol="2">
            <a:normAutofit fontScale="70000" lnSpcReduction="20000"/>
          </a:bodyPr>
          <a:lstStyle/>
          <a:p>
            <a:pPr marL="0" indent="0">
              <a:buNone/>
            </a:pPr>
            <a:r>
              <a:rPr lang="en-US" sz="3300" dirty="0"/>
              <a:t>Objectives: </a:t>
            </a:r>
          </a:p>
          <a:p>
            <a:pPr marL="0" indent="0">
              <a:buNone/>
            </a:pPr>
            <a:r>
              <a:rPr lang="en-US" sz="3300" dirty="0"/>
              <a:t>Provide proof of concept for </a:t>
            </a:r>
          </a:p>
          <a:p>
            <a:r>
              <a:rPr lang="en-US" dirty="0"/>
              <a:t>using inundation in boreal waterfowl modeling and</a:t>
            </a:r>
          </a:p>
          <a:p>
            <a:r>
              <a:rPr lang="en-US" dirty="0"/>
              <a:t>assess inundation status additivity to current modeling efforts</a:t>
            </a:r>
          </a:p>
          <a:p>
            <a:pPr marL="0" indent="0">
              <a:buNone/>
            </a:pPr>
            <a:endParaRPr lang="en-US" sz="3300" dirty="0"/>
          </a:p>
          <a:p>
            <a:pPr marL="0" indent="0">
              <a:buNone/>
            </a:pPr>
            <a:endParaRPr lang="en-US" sz="3300" dirty="0"/>
          </a:p>
          <a:p>
            <a:pPr marL="0" indent="0">
              <a:buNone/>
            </a:pPr>
            <a:r>
              <a:rPr lang="en-US" sz="3300" dirty="0"/>
              <a:t>Data:</a:t>
            </a:r>
          </a:p>
          <a:p>
            <a:r>
              <a:rPr lang="en-US" dirty="0"/>
              <a:t>Waterfowl Breeding Population (BPOP) and Habitat Survey waterfowl data</a:t>
            </a:r>
          </a:p>
          <a:p>
            <a:r>
              <a:rPr lang="en-US" dirty="0"/>
              <a:t>Landcover data (</a:t>
            </a:r>
            <a:r>
              <a:rPr lang="en-US" dirty="0" err="1"/>
              <a:t>ABoVE</a:t>
            </a:r>
            <a:r>
              <a:rPr lang="en-US" dirty="0"/>
              <a:t> and DUC)</a:t>
            </a:r>
          </a:p>
          <a:p>
            <a:r>
              <a:rPr lang="en-US" dirty="0"/>
              <a:t>Inundated area/pond counts</a:t>
            </a:r>
            <a:br>
              <a:rPr lang="en-US" dirty="0"/>
            </a:br>
            <a:r>
              <a:rPr lang="en-US" dirty="0"/>
              <a:t>2017 to 2019 (</a:t>
            </a:r>
            <a:r>
              <a:rPr lang="en-US" dirty="0" err="1"/>
              <a:t>ABoVE</a:t>
            </a:r>
            <a:r>
              <a:rPr lang="en-US" dirty="0"/>
              <a:t>)</a:t>
            </a:r>
            <a:endParaRPr lang="en-US" sz="3300" dirty="0"/>
          </a:p>
          <a:p>
            <a:pPr marL="0" indent="0">
              <a:buNone/>
            </a:pPr>
            <a:endParaRPr lang="en-US" sz="3300" dirty="0"/>
          </a:p>
          <a:p>
            <a:pPr marL="0" indent="0">
              <a:buNone/>
            </a:pPr>
            <a:endParaRPr lang="en-US" sz="3300" dirty="0"/>
          </a:p>
          <a:p>
            <a:pPr marL="0" indent="0">
              <a:buNone/>
            </a:pPr>
            <a:r>
              <a:rPr lang="en-US" sz="3300" dirty="0"/>
              <a:t>Approach:</a:t>
            </a:r>
          </a:p>
          <a:p>
            <a:r>
              <a:rPr lang="en-US" dirty="0"/>
              <a:t>Preliminary modeling  </a:t>
            </a:r>
            <a:br>
              <a:rPr lang="en-US" dirty="0"/>
            </a:br>
            <a:r>
              <a:rPr lang="en-US" dirty="0"/>
              <a:t>–  Understand habitat classifications</a:t>
            </a:r>
          </a:p>
          <a:p>
            <a:r>
              <a:rPr lang="en-US" dirty="0"/>
              <a:t>Time Invariant modeling </a:t>
            </a:r>
            <a:br>
              <a:rPr lang="en-US" dirty="0"/>
            </a:br>
            <a:r>
              <a:rPr lang="en-US" dirty="0"/>
              <a:t>– Determine baseline habitat model</a:t>
            </a:r>
          </a:p>
          <a:p>
            <a:r>
              <a:rPr lang="en-US" dirty="0"/>
              <a:t>Time Variant modeling </a:t>
            </a:r>
            <a:br>
              <a:rPr lang="en-US" dirty="0"/>
            </a:br>
            <a:r>
              <a:rPr lang="en-US" dirty="0"/>
              <a:t>– Understand inundation</a:t>
            </a:r>
          </a:p>
          <a:p>
            <a:pPr marL="0" indent="0">
              <a:buNone/>
            </a:pPr>
            <a:endParaRPr lang="en-US" sz="5700" dirty="0"/>
          </a:p>
          <a:p>
            <a:pPr marL="0" indent="0">
              <a:buNone/>
            </a:pPr>
            <a:r>
              <a:rPr lang="en-US" sz="3300" dirty="0"/>
              <a:t>Results:</a:t>
            </a:r>
          </a:p>
          <a:p>
            <a:r>
              <a:rPr lang="en-US" dirty="0"/>
              <a:t>Ponds are important for Dabblers but not Divers</a:t>
            </a:r>
          </a:p>
          <a:p>
            <a:r>
              <a:rPr lang="en-US" dirty="0"/>
              <a:t>Inundation appreciably adds to time-invariant Diver model </a:t>
            </a:r>
            <a:endParaRPr lang="en-US" sz="2800" dirty="0">
              <a:effectLst/>
              <a:ea typeface="Calibri" panose="020F0502020204030204" pitchFamily="34" charset="0"/>
              <a:cs typeface="Times New Roman" panose="02020603050405020304" pitchFamily="18" charset="0"/>
            </a:endParaRPr>
          </a:p>
          <a:p>
            <a:r>
              <a:rPr lang="en-US" sz="2800" dirty="0">
                <a:effectLst/>
                <a:ea typeface="Calibri" panose="020F0502020204030204" pitchFamily="34" charset="0"/>
                <a:cs typeface="Times New Roman" panose="02020603050405020304" pitchFamily="18" charset="0"/>
              </a:rPr>
              <a:t>Time-specific open water (200 m) adds to time-invariant models for Dabblers</a:t>
            </a:r>
            <a:endParaRPr lang="en-US" dirty="0"/>
          </a:p>
        </p:txBody>
      </p:sp>
      <p:pic>
        <p:nvPicPr>
          <p:cNvPr id="1026" name="Picture 2" descr="Pair of ducks | Copyright-free photo (by M. Vorel) | LibreShot">
            <a:extLst>
              <a:ext uri="{FF2B5EF4-FFF2-40B4-BE49-F238E27FC236}">
                <a16:creationId xmlns:a16="http://schemas.microsoft.com/office/drawing/2014/main" id="{4D301619-E9D7-41B0-8C83-8C5DB94FDD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11157" y="4772107"/>
            <a:ext cx="2358364" cy="1572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703D127-5D96-4086-BBC3-C048A45EEB1C}"/>
              </a:ext>
            </a:extLst>
          </p:cNvPr>
          <p:cNvPicPr>
            <a:picLocks noChangeAspect="1"/>
          </p:cNvPicPr>
          <p:nvPr/>
        </p:nvPicPr>
        <p:blipFill>
          <a:blip r:embed="rId4"/>
          <a:stretch>
            <a:fillRect/>
          </a:stretch>
        </p:blipFill>
        <p:spPr>
          <a:xfrm>
            <a:off x="9611157" y="2427606"/>
            <a:ext cx="2358363" cy="1768772"/>
          </a:xfrm>
          <a:prstGeom prst="rect">
            <a:avLst/>
          </a:prstGeom>
        </p:spPr>
      </p:pic>
      <p:sp>
        <p:nvSpPr>
          <p:cNvPr id="5" name="TextBox 4">
            <a:extLst>
              <a:ext uri="{FF2B5EF4-FFF2-40B4-BE49-F238E27FC236}">
                <a16:creationId xmlns:a16="http://schemas.microsoft.com/office/drawing/2014/main" id="{4D31138F-FFC2-47F0-8013-F453C29B0F1E}"/>
              </a:ext>
            </a:extLst>
          </p:cNvPr>
          <p:cNvSpPr txBox="1"/>
          <p:nvPr/>
        </p:nvSpPr>
        <p:spPr>
          <a:xfrm>
            <a:off x="9592435" y="4184536"/>
            <a:ext cx="2067744" cy="395525"/>
          </a:xfrm>
          <a:prstGeom prst="rect">
            <a:avLst/>
          </a:prstGeom>
        </p:spPr>
        <p:txBody>
          <a:bodyPr vert="horz" wrap="none" lIns="91440" tIns="45720" rIns="91440" bIns="45720" rtlCol="0">
            <a:noAutofit/>
          </a:bodyPr>
          <a:lstStyle/>
          <a:p>
            <a:pPr marL="0" indent="0">
              <a:buNone/>
            </a:pPr>
            <a:r>
              <a:rPr lang="en-US" sz="1600" dirty="0">
                <a:latin typeface="+mn-lt"/>
              </a:rPr>
              <a:t>Greater Scaup (diver)</a:t>
            </a:r>
          </a:p>
        </p:txBody>
      </p:sp>
      <p:sp>
        <p:nvSpPr>
          <p:cNvPr id="7" name="TextBox 6">
            <a:extLst>
              <a:ext uri="{FF2B5EF4-FFF2-40B4-BE49-F238E27FC236}">
                <a16:creationId xmlns:a16="http://schemas.microsoft.com/office/drawing/2014/main" id="{EFE24E53-C9D5-4A11-9894-FC3876DC3A4F}"/>
              </a:ext>
            </a:extLst>
          </p:cNvPr>
          <p:cNvSpPr txBox="1"/>
          <p:nvPr/>
        </p:nvSpPr>
        <p:spPr>
          <a:xfrm>
            <a:off x="10440076" y="4430394"/>
            <a:ext cx="1533799" cy="341713"/>
          </a:xfrm>
          <a:prstGeom prst="rect">
            <a:avLst/>
          </a:prstGeom>
        </p:spPr>
        <p:txBody>
          <a:bodyPr vert="horz" wrap="none" lIns="91440" tIns="45720" rIns="91440" bIns="45720" rtlCol="0">
            <a:noAutofit/>
          </a:bodyPr>
          <a:lstStyle/>
          <a:p>
            <a:pPr marL="0" indent="0">
              <a:buNone/>
            </a:pPr>
            <a:r>
              <a:rPr lang="en-US" sz="1600" dirty="0">
                <a:latin typeface="+mn-lt"/>
              </a:rPr>
              <a:t>Mallard (dabbler)</a:t>
            </a:r>
          </a:p>
        </p:txBody>
      </p:sp>
      <p:pic>
        <p:nvPicPr>
          <p:cNvPr id="9" name="Picture 8"/>
          <p:cNvPicPr>
            <a:picLocks noChangeAspect="1"/>
          </p:cNvPicPr>
          <p:nvPr/>
        </p:nvPicPr>
        <p:blipFill>
          <a:blip r:embed="rId5"/>
          <a:stretch>
            <a:fillRect/>
          </a:stretch>
        </p:blipFill>
        <p:spPr>
          <a:xfrm>
            <a:off x="7640886" y="6198785"/>
            <a:ext cx="4481657" cy="567371"/>
          </a:xfrm>
          <a:prstGeom prst="rect">
            <a:avLst/>
          </a:prstGeom>
        </p:spPr>
      </p:pic>
    </p:spTree>
    <p:extLst>
      <p:ext uri="{BB962C8B-B14F-4D97-AF65-F5344CB8AC3E}">
        <p14:creationId xmlns:p14="http://schemas.microsoft.com/office/powerpoint/2010/main" val="221471428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56441A-891C-5F4B-B179-1A75462EB244}"/>
              </a:ext>
            </a:extLst>
          </p:cNvPr>
          <p:cNvPicPr>
            <a:picLocks noChangeAspect="1"/>
          </p:cNvPicPr>
          <p:nvPr/>
        </p:nvPicPr>
        <p:blipFill>
          <a:blip r:embed="rId3"/>
          <a:stretch>
            <a:fillRect/>
          </a:stretch>
        </p:blipFill>
        <p:spPr>
          <a:xfrm>
            <a:off x="5879" y="1202731"/>
            <a:ext cx="3775113" cy="5655275"/>
          </a:xfrm>
          <a:prstGeom prst="rect">
            <a:avLst/>
          </a:prstGeom>
          <a:ln>
            <a:solidFill>
              <a:schemeClr val="tx1"/>
            </a:solidFill>
          </a:ln>
        </p:spPr>
      </p:pic>
      <p:pic>
        <p:nvPicPr>
          <p:cNvPr id="3" name="Picture 2">
            <a:extLst>
              <a:ext uri="{FF2B5EF4-FFF2-40B4-BE49-F238E27FC236}">
                <a16:creationId xmlns:a16="http://schemas.microsoft.com/office/drawing/2014/main" id="{2BD58FEC-48A6-744A-ACF9-1073FC338616}"/>
              </a:ext>
            </a:extLst>
          </p:cNvPr>
          <p:cNvPicPr>
            <a:picLocks noChangeAspect="1"/>
          </p:cNvPicPr>
          <p:nvPr/>
        </p:nvPicPr>
        <p:blipFill>
          <a:blip r:embed="rId4"/>
          <a:stretch>
            <a:fillRect/>
          </a:stretch>
        </p:blipFill>
        <p:spPr>
          <a:xfrm>
            <a:off x="7608954" y="1202730"/>
            <a:ext cx="3775113" cy="5655276"/>
          </a:xfrm>
          <a:prstGeom prst="rect">
            <a:avLst/>
          </a:prstGeom>
          <a:ln>
            <a:solidFill>
              <a:schemeClr val="tx1"/>
            </a:solidFill>
          </a:ln>
        </p:spPr>
      </p:pic>
      <p:pic>
        <p:nvPicPr>
          <p:cNvPr id="5" name="Picture 4">
            <a:extLst>
              <a:ext uri="{FF2B5EF4-FFF2-40B4-BE49-F238E27FC236}">
                <a16:creationId xmlns:a16="http://schemas.microsoft.com/office/drawing/2014/main" id="{0FA2D18E-72C7-094D-9DEB-878ADD151ED5}"/>
              </a:ext>
            </a:extLst>
          </p:cNvPr>
          <p:cNvPicPr>
            <a:picLocks noChangeAspect="1"/>
          </p:cNvPicPr>
          <p:nvPr/>
        </p:nvPicPr>
        <p:blipFill>
          <a:blip r:embed="rId5"/>
          <a:stretch>
            <a:fillRect/>
          </a:stretch>
        </p:blipFill>
        <p:spPr>
          <a:xfrm rot="16200000">
            <a:off x="10123755" y="3824703"/>
            <a:ext cx="3313914" cy="733677"/>
          </a:xfrm>
          <a:prstGeom prst="rect">
            <a:avLst/>
          </a:prstGeom>
        </p:spPr>
      </p:pic>
      <p:sp>
        <p:nvSpPr>
          <p:cNvPr id="6" name="TextBox 5">
            <a:extLst>
              <a:ext uri="{FF2B5EF4-FFF2-40B4-BE49-F238E27FC236}">
                <a16:creationId xmlns:a16="http://schemas.microsoft.com/office/drawing/2014/main" id="{842B1EDF-E58A-8D4F-B612-27A82FEED733}"/>
              </a:ext>
            </a:extLst>
          </p:cNvPr>
          <p:cNvSpPr txBox="1"/>
          <p:nvPr/>
        </p:nvSpPr>
        <p:spPr>
          <a:xfrm>
            <a:off x="11310176" y="1888253"/>
            <a:ext cx="904415"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Veg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Class ID</a:t>
            </a:r>
          </a:p>
        </p:txBody>
      </p:sp>
      <p:sp>
        <p:nvSpPr>
          <p:cNvPr id="7" name="TextBox 6">
            <a:extLst>
              <a:ext uri="{FF2B5EF4-FFF2-40B4-BE49-F238E27FC236}">
                <a16:creationId xmlns:a16="http://schemas.microsoft.com/office/drawing/2014/main" id="{3F6093FE-E3A0-DA46-9972-92C71D5D1FAB}"/>
              </a:ext>
            </a:extLst>
          </p:cNvPr>
          <p:cNvSpPr txBox="1"/>
          <p:nvPr/>
        </p:nvSpPr>
        <p:spPr>
          <a:xfrm>
            <a:off x="43399" y="1253104"/>
            <a:ext cx="21948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June 13, 2017</a:t>
            </a:r>
          </a:p>
        </p:txBody>
      </p:sp>
      <p:pic>
        <p:nvPicPr>
          <p:cNvPr id="8" name="Picture 7">
            <a:extLst>
              <a:ext uri="{FF2B5EF4-FFF2-40B4-BE49-F238E27FC236}">
                <a16:creationId xmlns:a16="http://schemas.microsoft.com/office/drawing/2014/main" id="{B80B3E41-A1AA-F34B-B275-B13652331F03}"/>
              </a:ext>
            </a:extLst>
          </p:cNvPr>
          <p:cNvPicPr>
            <a:picLocks noChangeAspect="1"/>
          </p:cNvPicPr>
          <p:nvPr/>
        </p:nvPicPr>
        <p:blipFill>
          <a:blip r:embed="rId6"/>
          <a:stretch>
            <a:fillRect/>
          </a:stretch>
        </p:blipFill>
        <p:spPr>
          <a:xfrm>
            <a:off x="3826260" y="1202730"/>
            <a:ext cx="3737426" cy="5655275"/>
          </a:xfrm>
          <a:prstGeom prst="rect">
            <a:avLst/>
          </a:prstGeom>
          <a:ln>
            <a:solidFill>
              <a:schemeClr val="tx1"/>
            </a:solidFill>
          </a:ln>
        </p:spPr>
      </p:pic>
      <p:sp>
        <p:nvSpPr>
          <p:cNvPr id="9" name="TextBox 8">
            <a:extLst>
              <a:ext uri="{FF2B5EF4-FFF2-40B4-BE49-F238E27FC236}">
                <a16:creationId xmlns:a16="http://schemas.microsoft.com/office/drawing/2014/main" id="{ECA8882A-6DB3-B644-9845-C3966662DD60}"/>
              </a:ext>
            </a:extLst>
          </p:cNvPr>
          <p:cNvSpPr txBox="1"/>
          <p:nvPr/>
        </p:nvSpPr>
        <p:spPr>
          <a:xfrm>
            <a:off x="8544852" y="1114604"/>
            <a:ext cx="18823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ABoVE: Wetland  Type 2017</a:t>
            </a:r>
          </a:p>
        </p:txBody>
      </p:sp>
      <p:sp>
        <p:nvSpPr>
          <p:cNvPr id="4" name="TextBox 3">
            <a:extLst>
              <a:ext uri="{FF2B5EF4-FFF2-40B4-BE49-F238E27FC236}">
                <a16:creationId xmlns:a16="http://schemas.microsoft.com/office/drawing/2014/main" id="{3937D5F4-9E5D-5E4C-A4D9-F4458C1AB254}"/>
              </a:ext>
            </a:extLst>
          </p:cNvPr>
          <p:cNvSpPr txBox="1"/>
          <p:nvPr/>
        </p:nvSpPr>
        <p:spPr>
          <a:xfrm>
            <a:off x="0" y="5473005"/>
            <a:ext cx="2658360"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Double Bounce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      (inundated vegetation)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2D050"/>
                </a:solidFill>
                <a:effectLst/>
                <a:uLnTx/>
                <a:uFillTx/>
                <a:latin typeface="Calibri" panose="020F0502020204030204"/>
                <a:ea typeface="+mn-ea"/>
                <a:cs typeface="+mn-cs"/>
              </a:rPr>
              <a:t>Volume Scatter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2D050"/>
                </a:solidFill>
                <a:effectLst/>
                <a:uLnTx/>
                <a:uFillTx/>
                <a:latin typeface="Calibri" panose="020F0502020204030204"/>
                <a:ea typeface="+mn-ea"/>
                <a:cs typeface="+mn-cs"/>
              </a:rPr>
              <a:t>      (forest)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Calibri" panose="020F0502020204030204"/>
                <a:ea typeface="+mn-ea"/>
                <a:cs typeface="+mn-cs"/>
              </a:rPr>
              <a:t>Surface Scatter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Calibri" panose="020F0502020204030204"/>
                <a:ea typeface="+mn-ea"/>
                <a:cs typeface="+mn-cs"/>
              </a:rPr>
              <a:t>      (open water)</a:t>
            </a:r>
          </a:p>
        </p:txBody>
      </p:sp>
      <p:sp>
        <p:nvSpPr>
          <p:cNvPr id="11" name="TextBox 10">
            <a:extLst>
              <a:ext uri="{FF2B5EF4-FFF2-40B4-BE49-F238E27FC236}">
                <a16:creationId xmlns:a16="http://schemas.microsoft.com/office/drawing/2014/main" id="{9FF010FE-7473-EF46-B2F4-66114B4AC844}"/>
              </a:ext>
            </a:extLst>
          </p:cNvPr>
          <p:cNvSpPr txBox="1"/>
          <p:nvPr/>
        </p:nvSpPr>
        <p:spPr>
          <a:xfrm>
            <a:off x="3876272" y="1202731"/>
            <a:ext cx="13522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Sept 8, 2017</a:t>
            </a:r>
          </a:p>
        </p:txBody>
      </p:sp>
      <p:pic>
        <p:nvPicPr>
          <p:cNvPr id="16" name="Picture 15">
            <a:extLst>
              <a:ext uri="{FF2B5EF4-FFF2-40B4-BE49-F238E27FC236}">
                <a16:creationId xmlns:a16="http://schemas.microsoft.com/office/drawing/2014/main" id="{BAA8DEFD-E6F5-4388-9210-F489C58E3F6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760712" y="83387"/>
            <a:ext cx="1232244" cy="743827"/>
          </a:xfrm>
          <a:prstGeom prst="rect">
            <a:avLst/>
          </a:prstGeom>
        </p:spPr>
      </p:pic>
      <p:pic>
        <p:nvPicPr>
          <p:cNvPr id="17" name="Picture 16">
            <a:extLst>
              <a:ext uri="{FF2B5EF4-FFF2-40B4-BE49-F238E27FC236}">
                <a16:creationId xmlns:a16="http://schemas.microsoft.com/office/drawing/2014/main" id="{95CD1FBD-A11E-4777-BA56-64119367B4E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694409" y="386511"/>
            <a:ext cx="1991264" cy="374049"/>
          </a:xfrm>
          <a:prstGeom prst="rect">
            <a:avLst/>
          </a:prstGeom>
        </p:spPr>
      </p:pic>
      <p:sp>
        <p:nvSpPr>
          <p:cNvPr id="10" name="TextBox 9">
            <a:extLst>
              <a:ext uri="{FF2B5EF4-FFF2-40B4-BE49-F238E27FC236}">
                <a16:creationId xmlns:a16="http://schemas.microsoft.com/office/drawing/2014/main" id="{64C93F87-96C7-744F-A13F-883D82CD9D85}"/>
              </a:ext>
            </a:extLst>
          </p:cNvPr>
          <p:cNvSpPr txBox="1"/>
          <p:nvPr/>
        </p:nvSpPr>
        <p:spPr>
          <a:xfrm>
            <a:off x="43399" y="1672809"/>
            <a:ext cx="7618453" cy="1077218"/>
          </a:xfrm>
          <a:prstGeom prst="rect">
            <a:avLst/>
          </a:prstGeom>
          <a:solidFill>
            <a:schemeClr val="bg1">
              <a:alpha val="70000"/>
            </a:schemeClr>
          </a:solidFill>
        </p:spPr>
        <p:txBody>
          <a:bodyPr wrap="square" rtlCol="0">
            <a:spAutoFit/>
          </a:bodyPr>
          <a:lstStyle/>
          <a:p>
            <a:pPr lvl="0"/>
            <a:r>
              <a:rPr kumimoji="0" lang="en-US" sz="3200" b="0" i="0" u="none" strike="noStrike" kern="1200" cap="none" spc="0" normalizeH="0" baseline="0" noProof="0" dirty="0">
                <a:ln>
                  <a:noFill/>
                </a:ln>
                <a:solidFill>
                  <a:prstClr val="black"/>
                </a:solidFill>
                <a:effectLst/>
                <a:uLnTx/>
                <a:uFillTx/>
                <a:latin typeface="+mj-lt"/>
                <a:ea typeface="+mn-ea"/>
                <a:cs typeface="+mn-cs"/>
              </a:rPr>
              <a:t>Assessing inundation dynamics within vegetation classes </a:t>
            </a:r>
            <a:r>
              <a:rPr lang="en-US" sz="3200" dirty="0">
                <a:solidFill>
                  <a:prstClr val="black"/>
                </a:solidFill>
                <a:latin typeface="+mj-lt"/>
              </a:rPr>
              <a:t>using </a:t>
            </a:r>
            <a:r>
              <a:rPr kumimoji="0" lang="en-US" sz="3200" b="0" i="0" u="none" strike="noStrike" kern="1200" cap="none" spc="0" normalizeH="0" baseline="0" noProof="0" dirty="0">
                <a:ln>
                  <a:noFill/>
                </a:ln>
                <a:solidFill>
                  <a:prstClr val="black"/>
                </a:solidFill>
                <a:effectLst/>
                <a:uLnTx/>
                <a:uFillTx/>
                <a:latin typeface="+mj-lt"/>
                <a:ea typeface="+mn-ea"/>
                <a:cs typeface="+mn-cs"/>
              </a:rPr>
              <a:t>L-band UAVSAR data</a:t>
            </a:r>
          </a:p>
        </p:txBody>
      </p:sp>
    </p:spTree>
    <p:extLst>
      <p:ext uri="{BB962C8B-B14F-4D97-AF65-F5344CB8AC3E}">
        <p14:creationId xmlns:p14="http://schemas.microsoft.com/office/powerpoint/2010/main" val="305529409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E3FDA-86F6-4EF7-9E3A-86F12C258B4A}"/>
              </a:ext>
            </a:extLst>
          </p:cNvPr>
          <p:cNvSpPr>
            <a:spLocks noGrp="1"/>
          </p:cNvSpPr>
          <p:nvPr>
            <p:ph type="title"/>
          </p:nvPr>
        </p:nvSpPr>
        <p:spPr>
          <a:xfrm>
            <a:off x="271709" y="1173589"/>
            <a:ext cx="11648581" cy="763600"/>
          </a:xfrm>
        </p:spPr>
        <p:txBody>
          <a:bodyPr>
            <a:noAutofit/>
          </a:bodyPr>
          <a:lstStyle/>
          <a:p>
            <a:pPr algn="ctr"/>
            <a:r>
              <a:rPr lang="en-US" sz="2200" dirty="0"/>
              <a:t>Working Group - Formed at ASTM6 – 34 members,  9 </a:t>
            </a:r>
            <a:r>
              <a:rPr lang="en-US" sz="2200" dirty="0" err="1"/>
              <a:t>ABoVE</a:t>
            </a:r>
            <a:r>
              <a:rPr lang="en-US" sz="2200" dirty="0"/>
              <a:t> Projects directly involved with Wetland Dynamics</a:t>
            </a:r>
            <a:br>
              <a:rPr lang="en-US" sz="2200" dirty="0"/>
            </a:br>
            <a:br>
              <a:rPr lang="en-US" sz="2200" dirty="0"/>
            </a:br>
            <a:r>
              <a:rPr lang="en-US" sz="2200" i="1" dirty="0"/>
              <a:t>(Butman TE2018, </a:t>
            </a:r>
            <a:r>
              <a:rPr lang="en-US" sz="2200" i="1" dirty="0" err="1"/>
              <a:t>Striegl</a:t>
            </a:r>
            <a:r>
              <a:rPr lang="en-US" sz="2200" i="1" dirty="0"/>
              <a:t> 2014, French TE2018, Smith TE2016, </a:t>
            </a:r>
            <a:r>
              <a:rPr lang="en-US" sz="2200" i="1" dirty="0" err="1"/>
              <a:t>Bourgeau</a:t>
            </a:r>
            <a:r>
              <a:rPr lang="en-US" sz="2200" i="1" dirty="0"/>
              <a:t>-Chavez TE2014,18, Miller TE 2014, 2018, Douglas USACE 2018, ) </a:t>
            </a:r>
            <a:br>
              <a:rPr lang="en-US" sz="2200" dirty="0"/>
            </a:br>
            <a:endParaRPr lang="en-US" sz="2200" dirty="0"/>
          </a:p>
        </p:txBody>
      </p:sp>
      <p:sp>
        <p:nvSpPr>
          <p:cNvPr id="3" name="Content Placeholder 2">
            <a:extLst>
              <a:ext uri="{FF2B5EF4-FFF2-40B4-BE49-F238E27FC236}">
                <a16:creationId xmlns:a16="http://schemas.microsoft.com/office/drawing/2014/main" id="{3D8FE7F1-3791-42AF-BE07-01A79EDFAE17}"/>
              </a:ext>
            </a:extLst>
          </p:cNvPr>
          <p:cNvSpPr>
            <a:spLocks noGrp="1"/>
          </p:cNvSpPr>
          <p:nvPr>
            <p:ph idx="1"/>
          </p:nvPr>
        </p:nvSpPr>
        <p:spPr>
          <a:xfrm>
            <a:off x="661090" y="3264358"/>
            <a:ext cx="11360800" cy="1145706"/>
          </a:xfrm>
        </p:spPr>
        <p:txBody>
          <a:bodyPr>
            <a:noAutofit/>
          </a:bodyPr>
          <a:lstStyle/>
          <a:p>
            <a:pPr marL="114300" indent="0">
              <a:buNone/>
            </a:pPr>
            <a:r>
              <a:rPr lang="en-US" sz="2000" b="1" dirty="0">
                <a:solidFill>
                  <a:schemeClr val="tx1"/>
                </a:solidFill>
              </a:rPr>
              <a:t>Goal</a:t>
            </a:r>
            <a:r>
              <a:rPr lang="en-US" sz="2000" dirty="0">
                <a:solidFill>
                  <a:schemeClr val="tx1"/>
                </a:solidFill>
              </a:rPr>
              <a:t>: to synthesize data for understanding regional wetland conditions and change and to identify data gaps.</a:t>
            </a:r>
          </a:p>
          <a:p>
            <a:pPr marL="114300" indent="0">
              <a:buNone/>
            </a:pPr>
            <a:endParaRPr lang="en-US" sz="2000" b="1" dirty="0">
              <a:solidFill>
                <a:schemeClr val="tx1"/>
              </a:solidFill>
            </a:endParaRPr>
          </a:p>
          <a:p>
            <a:pPr marL="114300" indent="0">
              <a:buNone/>
            </a:pPr>
            <a:r>
              <a:rPr lang="en-US" sz="2000" b="1" dirty="0">
                <a:solidFill>
                  <a:schemeClr val="tx1"/>
                </a:solidFill>
              </a:rPr>
              <a:t>Approach</a:t>
            </a:r>
            <a:r>
              <a:rPr lang="en-US" sz="2000" dirty="0">
                <a:solidFill>
                  <a:schemeClr val="tx1"/>
                </a:solidFill>
              </a:rPr>
              <a:t>: to coordinate, collaborate, and understand the </a:t>
            </a:r>
            <a:r>
              <a:rPr lang="en-US" sz="2000" dirty="0" err="1">
                <a:solidFill>
                  <a:schemeClr val="tx1"/>
                </a:solidFill>
              </a:rPr>
              <a:t>ABoVE</a:t>
            </a:r>
            <a:r>
              <a:rPr lang="en-US" sz="2000" dirty="0">
                <a:solidFill>
                  <a:schemeClr val="tx1"/>
                </a:solidFill>
              </a:rPr>
              <a:t> domain related wetland research including wetland type mapping, monitoring, and process modeling. </a:t>
            </a:r>
          </a:p>
          <a:p>
            <a:pPr marL="114300" indent="0">
              <a:buNone/>
            </a:pPr>
            <a:endParaRPr lang="en-US" sz="2000" dirty="0"/>
          </a:p>
          <a:p>
            <a:pPr marL="114300" indent="0">
              <a:buNone/>
            </a:pPr>
            <a:r>
              <a:rPr lang="en-US" sz="2000" b="1" dirty="0">
                <a:solidFill>
                  <a:schemeClr val="tx1"/>
                </a:solidFill>
              </a:rPr>
              <a:t>Cross Cutting Objectives: </a:t>
            </a:r>
            <a:r>
              <a:rPr lang="en-US" sz="2000" dirty="0">
                <a:solidFill>
                  <a:schemeClr val="tx1"/>
                </a:solidFill>
              </a:rPr>
              <a:t>Link wetland dynamics to Hydrology &amp; Permafrost, Carbon, Wildfire, and Vegetation WGs.</a:t>
            </a:r>
          </a:p>
          <a:p>
            <a:pPr marL="114300" indent="0">
              <a:buNone/>
            </a:pPr>
            <a:endParaRPr lang="en-US" sz="2000" dirty="0">
              <a:solidFill>
                <a:schemeClr val="tx1"/>
              </a:solidFill>
            </a:endParaRPr>
          </a:p>
        </p:txBody>
      </p:sp>
    </p:spTree>
    <p:extLst>
      <p:ext uri="{BB962C8B-B14F-4D97-AF65-F5344CB8AC3E}">
        <p14:creationId xmlns:p14="http://schemas.microsoft.com/office/powerpoint/2010/main" val="170957718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4811" y="1741629"/>
            <a:ext cx="11597189" cy="3277820"/>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Looking ahead…</a:t>
            </a:r>
          </a:p>
          <a:p>
            <a:endParaRPr lang="en-US" dirty="0">
              <a:latin typeface="Arial" panose="020B0604020202020204" pitchFamily="34" charset="0"/>
              <a:cs typeface="Arial" panose="020B0604020202020204" pitchFamily="34" charset="0"/>
            </a:endParaRPr>
          </a:p>
          <a:p>
            <a:pPr marL="285750" indent="-182880">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Phase 2 Field Campaigns summer 2022 for mapping validation</a:t>
            </a:r>
          </a:p>
          <a:p>
            <a:pPr marL="285750" indent="-182880">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Comparison of wetland map products for user communities (Carbon, Vegetation Change, Habitat, Indigenous Communities)</a:t>
            </a:r>
          </a:p>
          <a:p>
            <a:pPr marL="285750" indent="-182880">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Evaluation and Synthesis of inundation products as part of the </a:t>
            </a:r>
            <a:r>
              <a:rPr lang="en-US" sz="2000" dirty="0" err="1">
                <a:latin typeface="Arial" panose="020B0604020202020204" pitchFamily="34" charset="0"/>
                <a:cs typeface="Arial" panose="020B0604020202020204" pitchFamily="34" charset="0"/>
              </a:rPr>
              <a:t>ABoVE</a:t>
            </a:r>
            <a:r>
              <a:rPr lang="en-US" sz="2000" dirty="0">
                <a:latin typeface="Arial" panose="020B0604020202020204" pitchFamily="34" charset="0"/>
                <a:cs typeface="Arial" panose="020B0604020202020204" pitchFamily="34" charset="0"/>
              </a:rPr>
              <a:t> Effort</a:t>
            </a:r>
          </a:p>
          <a:p>
            <a:pPr marL="285750" indent="-182880">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Collaborate with Carbon Cycling WG on Wetland influence on carbon stocks and flux.</a:t>
            </a:r>
          </a:p>
          <a:p>
            <a:pPr marL="285750" indent="-182880">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Phase 3 and Preparation for NISAR, SWOT missions for large scale wetland mapping.</a:t>
            </a:r>
          </a:p>
        </p:txBody>
      </p:sp>
    </p:spTree>
    <p:extLst>
      <p:ext uri="{BB962C8B-B14F-4D97-AF65-F5344CB8AC3E}">
        <p14:creationId xmlns:p14="http://schemas.microsoft.com/office/powerpoint/2010/main" val="187038290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6883" y="2609848"/>
            <a:ext cx="11597189" cy="1938992"/>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Thank you to all of the contributors!</a:t>
            </a:r>
          </a:p>
          <a:p>
            <a:pPr algn="ctr"/>
            <a:endParaRPr lang="en-US" sz="4000" dirty="0">
              <a:latin typeface="Arial" panose="020B0604020202020204" pitchFamily="34" charset="0"/>
              <a:cs typeface="Arial" panose="020B0604020202020204" pitchFamily="34" charset="0"/>
            </a:endParaRPr>
          </a:p>
          <a:p>
            <a:pPr algn="ctr"/>
            <a:r>
              <a:rPr lang="en-US" sz="4000" dirty="0">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222263555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8FE7F1-3791-42AF-BE07-01A79EDFAE17}"/>
              </a:ext>
            </a:extLst>
          </p:cNvPr>
          <p:cNvSpPr>
            <a:spLocks noGrp="1"/>
          </p:cNvSpPr>
          <p:nvPr>
            <p:ph idx="1"/>
          </p:nvPr>
        </p:nvSpPr>
        <p:spPr>
          <a:xfrm>
            <a:off x="559490" y="1482811"/>
            <a:ext cx="11360800" cy="729423"/>
          </a:xfrm>
        </p:spPr>
        <p:txBody>
          <a:bodyPr>
            <a:noAutofit/>
          </a:bodyPr>
          <a:lstStyle/>
          <a:p>
            <a:pPr marL="114300" indent="0">
              <a:buNone/>
            </a:pPr>
            <a:r>
              <a:rPr lang="en-US" sz="2000" dirty="0">
                <a:solidFill>
                  <a:schemeClr val="tx1"/>
                </a:solidFill>
              </a:rPr>
              <a:t>Annual Activities Summary:</a:t>
            </a:r>
          </a:p>
          <a:p>
            <a:pPr marL="914400" lvl="1" indent="-342900"/>
            <a:r>
              <a:rPr lang="en-US" sz="1600" dirty="0"/>
              <a:t>Conducted quarterly speaker series with involvement from all affiliated </a:t>
            </a:r>
            <a:r>
              <a:rPr lang="en-US" sz="1600" dirty="0" err="1"/>
              <a:t>ABoVE</a:t>
            </a:r>
            <a:r>
              <a:rPr lang="en-US" sz="1600" dirty="0"/>
              <a:t> Projects (5 projects and 3 Canadian partner orgs.</a:t>
            </a:r>
          </a:p>
          <a:p>
            <a:pPr marL="914400" lvl="1" indent="-342900"/>
            <a:r>
              <a:rPr lang="en-US" sz="1600" dirty="0">
                <a:solidFill>
                  <a:schemeClr val="tx1"/>
                </a:solidFill>
              </a:rPr>
              <a:t>Continue to maintain a database on wetland related datasets from </a:t>
            </a:r>
            <a:r>
              <a:rPr lang="en-US" sz="1600" dirty="0" err="1">
                <a:solidFill>
                  <a:schemeClr val="tx1"/>
                </a:solidFill>
              </a:rPr>
              <a:t>ABoVE</a:t>
            </a:r>
            <a:r>
              <a:rPr lang="en-US" sz="1600" dirty="0">
                <a:solidFill>
                  <a:schemeClr val="tx1"/>
                </a:solidFill>
              </a:rPr>
              <a:t> project</a:t>
            </a:r>
          </a:p>
          <a:p>
            <a:pPr marL="914400" lvl="1" indent="-342900"/>
            <a:r>
              <a:rPr lang="en-US" sz="1600" dirty="0"/>
              <a:t>Coordinating with Carbon Monitoring Systems ‘Wet Carbon’ working group.  </a:t>
            </a:r>
          </a:p>
          <a:p>
            <a:pPr marL="1371600" lvl="2" indent="-342900"/>
            <a:r>
              <a:rPr lang="en-US" sz="1200" dirty="0">
                <a:solidFill>
                  <a:schemeClr val="tx1"/>
                </a:solidFill>
              </a:rPr>
              <a:t>Campbell et al ERL 2022: A review of carbon monitoring in wet carbon systems using remote sensing</a:t>
            </a:r>
          </a:p>
        </p:txBody>
      </p:sp>
      <p:pic>
        <p:nvPicPr>
          <p:cNvPr id="4" name="Picture 3">
            <a:extLst>
              <a:ext uri="{FF2B5EF4-FFF2-40B4-BE49-F238E27FC236}">
                <a16:creationId xmlns:a16="http://schemas.microsoft.com/office/drawing/2014/main" id="{57786583-9F4D-4288-9BD5-6E61298978BE}"/>
              </a:ext>
            </a:extLst>
          </p:cNvPr>
          <p:cNvPicPr>
            <a:picLocks noChangeAspect="1"/>
          </p:cNvPicPr>
          <p:nvPr/>
        </p:nvPicPr>
        <p:blipFill rotWithShape="1">
          <a:blip r:embed="rId2"/>
          <a:srcRect b="53588"/>
          <a:stretch/>
        </p:blipFill>
        <p:spPr>
          <a:xfrm>
            <a:off x="1881594" y="3352801"/>
            <a:ext cx="8716591" cy="3112655"/>
          </a:xfrm>
          <a:prstGeom prst="rect">
            <a:avLst/>
          </a:prstGeom>
        </p:spPr>
      </p:pic>
    </p:spTree>
    <p:extLst>
      <p:ext uri="{BB962C8B-B14F-4D97-AF65-F5344CB8AC3E}">
        <p14:creationId xmlns:p14="http://schemas.microsoft.com/office/powerpoint/2010/main" val="255798321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229F2E-04D4-4A9A-AE13-A8B22EE850DC}"/>
              </a:ext>
            </a:extLst>
          </p:cNvPr>
          <p:cNvPicPr>
            <a:picLocks noChangeAspect="1"/>
          </p:cNvPicPr>
          <p:nvPr/>
        </p:nvPicPr>
        <p:blipFill rotWithShape="1">
          <a:blip r:embed="rId2" cstate="print">
            <a:duotone>
              <a:prstClr val="black"/>
              <a:schemeClr val="tx2">
                <a:tint val="45000"/>
                <a:satMod val="400000"/>
              </a:schemeClr>
            </a:duotone>
            <a:extLst>
              <a:ext uri="{28A0092B-C50C-407E-A947-70E740481C1C}">
                <a14:useLocalDpi xmlns:a14="http://schemas.microsoft.com/office/drawing/2010/main" val="0"/>
              </a:ext>
            </a:extLst>
          </a:blip>
          <a:srcRect l="849" r="763"/>
          <a:stretch/>
        </p:blipFill>
        <p:spPr>
          <a:xfrm>
            <a:off x="0" y="1167788"/>
            <a:ext cx="12192000" cy="5690212"/>
          </a:xfrm>
          <a:prstGeom prst="rect">
            <a:avLst/>
          </a:prstGeom>
        </p:spPr>
      </p:pic>
      <p:sp>
        <p:nvSpPr>
          <p:cNvPr id="5" name="Title 4">
            <a:extLst>
              <a:ext uri="{FF2B5EF4-FFF2-40B4-BE49-F238E27FC236}">
                <a16:creationId xmlns:a16="http://schemas.microsoft.com/office/drawing/2014/main" id="{C0DA29B3-5DE8-410E-8E0D-A42FB246D685}"/>
              </a:ext>
            </a:extLst>
          </p:cNvPr>
          <p:cNvSpPr>
            <a:spLocks noGrp="1"/>
          </p:cNvSpPr>
          <p:nvPr>
            <p:ph type="ctrTitle"/>
          </p:nvPr>
        </p:nvSpPr>
        <p:spPr>
          <a:xfrm>
            <a:off x="675185" y="3420132"/>
            <a:ext cx="11360800" cy="921625"/>
          </a:xfrm>
        </p:spPr>
        <p:txBody>
          <a:bodyPr>
            <a:normAutofit/>
          </a:bodyPr>
          <a:lstStyle/>
          <a:p>
            <a:r>
              <a:rPr lang="en-US" dirty="0">
                <a:solidFill>
                  <a:schemeClr val="bg1"/>
                </a:solidFill>
                <a:effectLst>
                  <a:outerShdw blurRad="38100" dist="38100" dir="2700000" algn="tl">
                    <a:srgbClr val="000000">
                      <a:alpha val="43137"/>
                    </a:srgbClr>
                  </a:outerShdw>
                </a:effectLst>
              </a:rPr>
              <a:t>Research Highlights: Mapping</a:t>
            </a:r>
          </a:p>
        </p:txBody>
      </p:sp>
    </p:spTree>
    <p:extLst>
      <p:ext uri="{BB962C8B-B14F-4D97-AF65-F5344CB8AC3E}">
        <p14:creationId xmlns:p14="http://schemas.microsoft.com/office/powerpoint/2010/main" val="637212879"/>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6134432" y="1498294"/>
            <a:ext cx="5832392" cy="4923825"/>
          </a:xfrm>
          <a:prstGeom prst="rect">
            <a:avLst/>
          </a:prstGeom>
          <a:noFill/>
          <a:ln>
            <a:noFill/>
          </a:ln>
        </p:spPr>
      </p:pic>
      <p:sp>
        <p:nvSpPr>
          <p:cNvPr id="55" name="Google Shape;55;p13"/>
          <p:cNvSpPr txBox="1"/>
          <p:nvPr/>
        </p:nvSpPr>
        <p:spPr>
          <a:xfrm>
            <a:off x="128834" y="989222"/>
            <a:ext cx="5891600" cy="738623"/>
          </a:xfrm>
          <a:prstGeom prst="rect">
            <a:avLst/>
          </a:prstGeom>
          <a:noFill/>
          <a:ln>
            <a:noFill/>
          </a:ln>
        </p:spPr>
        <p:txBody>
          <a:bodyPr spcFirstLastPara="1" wrap="square" lIns="121900" tIns="121900" rIns="121900" bIns="121900" anchor="t" anchorCtr="0">
            <a:spAutoFit/>
          </a:bodyPr>
          <a:lstStyle/>
          <a:p>
            <a:pPr algn="ctr"/>
            <a:r>
              <a:rPr lang="en" sz="1600" b="1" dirty="0">
                <a:solidFill>
                  <a:schemeClr val="dk1"/>
                </a:solidFill>
              </a:rPr>
              <a:t>PAD Wetland Vegetation Community mapping from NASA’s airborne AVIRIS-NG and UAVSAR instruments, and UAV-LiDAR data</a:t>
            </a:r>
            <a:endParaRPr sz="1600" dirty="0"/>
          </a:p>
        </p:txBody>
      </p:sp>
      <p:sp>
        <p:nvSpPr>
          <p:cNvPr id="57" name="Google Shape;57;p13"/>
          <p:cNvSpPr txBox="1"/>
          <p:nvPr/>
        </p:nvSpPr>
        <p:spPr>
          <a:xfrm>
            <a:off x="-24200" y="5775668"/>
            <a:ext cx="6171600" cy="1017674"/>
          </a:xfrm>
          <a:prstGeom prst="rect">
            <a:avLst/>
          </a:prstGeom>
          <a:noFill/>
          <a:ln>
            <a:noFill/>
          </a:ln>
        </p:spPr>
        <p:txBody>
          <a:bodyPr spcFirstLastPara="1" wrap="square" lIns="121900" tIns="121900" rIns="121900" bIns="121900" anchor="t" anchorCtr="0">
            <a:spAutoFit/>
          </a:bodyPr>
          <a:lstStyle/>
          <a:p>
            <a:pPr marL="457189" indent="-406390">
              <a:lnSpc>
                <a:spcPct val="115000"/>
              </a:lnSpc>
              <a:spcBef>
                <a:spcPts val="1600"/>
              </a:spcBef>
              <a:buSzPts val="1200"/>
              <a:buChar char="●"/>
            </a:pPr>
            <a:r>
              <a:rPr lang="en" sz="1600"/>
              <a:t>Cloud-based workflow on GEE enables efficient processing of airborne AVIRIS-NG hyperspatial imagery</a:t>
            </a:r>
            <a:endParaRPr sz="1600"/>
          </a:p>
        </p:txBody>
      </p:sp>
      <p:grpSp>
        <p:nvGrpSpPr>
          <p:cNvPr id="58" name="Google Shape;58;p13"/>
          <p:cNvGrpSpPr/>
          <p:nvPr/>
        </p:nvGrpSpPr>
        <p:grpSpPr>
          <a:xfrm>
            <a:off x="332034" y="1589868"/>
            <a:ext cx="5688400" cy="4521537"/>
            <a:chOff x="152400" y="152400"/>
            <a:chExt cx="4266300" cy="3391153"/>
          </a:xfrm>
        </p:grpSpPr>
        <p:grpSp>
          <p:nvGrpSpPr>
            <p:cNvPr id="59" name="Google Shape;59;p13"/>
            <p:cNvGrpSpPr/>
            <p:nvPr/>
          </p:nvGrpSpPr>
          <p:grpSpPr>
            <a:xfrm>
              <a:off x="152400" y="152400"/>
              <a:ext cx="4266300" cy="3391153"/>
              <a:chOff x="152400" y="152400"/>
              <a:chExt cx="4266300" cy="3391153"/>
            </a:xfrm>
          </p:grpSpPr>
          <p:pic>
            <p:nvPicPr>
              <p:cNvPr id="60" name="Google Shape;60;p13"/>
              <p:cNvPicPr preferRelativeResize="0"/>
              <p:nvPr/>
            </p:nvPicPr>
            <p:blipFill>
              <a:blip r:embed="rId4">
                <a:alphaModFix/>
              </a:blip>
              <a:stretch>
                <a:fillRect/>
              </a:stretch>
            </p:blipFill>
            <p:spPr>
              <a:xfrm>
                <a:off x="152400" y="152400"/>
                <a:ext cx="4266300" cy="3391153"/>
              </a:xfrm>
              <a:prstGeom prst="rect">
                <a:avLst/>
              </a:prstGeom>
              <a:noFill/>
              <a:ln>
                <a:noFill/>
              </a:ln>
            </p:spPr>
          </p:pic>
          <p:sp>
            <p:nvSpPr>
              <p:cNvPr id="61" name="Google Shape;61;p13"/>
              <p:cNvSpPr/>
              <p:nvPr/>
            </p:nvSpPr>
            <p:spPr>
              <a:xfrm>
                <a:off x="1178425" y="1317075"/>
                <a:ext cx="221700" cy="2358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2" name="Google Shape;62;p13"/>
              <p:cNvSpPr/>
              <p:nvPr/>
            </p:nvSpPr>
            <p:spPr>
              <a:xfrm>
                <a:off x="956725" y="1885400"/>
                <a:ext cx="221700" cy="2358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3" name="Google Shape;63;p13"/>
              <p:cNvSpPr/>
              <p:nvPr/>
            </p:nvSpPr>
            <p:spPr>
              <a:xfrm>
                <a:off x="623775" y="2335950"/>
                <a:ext cx="221700" cy="2358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64" name="Google Shape;64;p13"/>
            <p:cNvSpPr txBox="1"/>
            <p:nvPr/>
          </p:nvSpPr>
          <p:spPr>
            <a:xfrm>
              <a:off x="928875" y="1192400"/>
              <a:ext cx="263400" cy="461635"/>
            </a:xfrm>
            <a:prstGeom prst="rect">
              <a:avLst/>
            </a:prstGeom>
            <a:noFill/>
            <a:ln>
              <a:noFill/>
            </a:ln>
          </p:spPr>
          <p:txBody>
            <a:bodyPr spcFirstLastPara="1" wrap="square" lIns="121900" tIns="121900" rIns="121900" bIns="121900" anchor="t" anchorCtr="0">
              <a:spAutoFit/>
            </a:bodyPr>
            <a:lstStyle/>
            <a:p>
              <a:r>
                <a:rPr lang="en" sz="2400">
                  <a:solidFill>
                    <a:srgbClr val="FF0000"/>
                  </a:solidFill>
                </a:rPr>
                <a:t>A</a:t>
              </a:r>
              <a:endParaRPr sz="2400">
                <a:solidFill>
                  <a:srgbClr val="FF0000"/>
                </a:solidFill>
              </a:endParaRPr>
            </a:p>
          </p:txBody>
        </p:sp>
        <p:sp>
          <p:nvSpPr>
            <p:cNvPr id="65" name="Google Shape;65;p13"/>
            <p:cNvSpPr txBox="1"/>
            <p:nvPr/>
          </p:nvSpPr>
          <p:spPr>
            <a:xfrm>
              <a:off x="700275" y="1725800"/>
              <a:ext cx="263400" cy="461635"/>
            </a:xfrm>
            <a:prstGeom prst="rect">
              <a:avLst/>
            </a:prstGeom>
            <a:noFill/>
            <a:ln>
              <a:noFill/>
            </a:ln>
          </p:spPr>
          <p:txBody>
            <a:bodyPr spcFirstLastPara="1" wrap="square" lIns="121900" tIns="121900" rIns="121900" bIns="121900" anchor="t" anchorCtr="0">
              <a:spAutoFit/>
            </a:bodyPr>
            <a:lstStyle/>
            <a:p>
              <a:r>
                <a:rPr lang="en" sz="2400">
                  <a:solidFill>
                    <a:srgbClr val="FF0000"/>
                  </a:solidFill>
                </a:rPr>
                <a:t>B</a:t>
              </a:r>
              <a:endParaRPr sz="2400">
                <a:solidFill>
                  <a:srgbClr val="FF0000"/>
                </a:solidFill>
              </a:endParaRPr>
            </a:p>
          </p:txBody>
        </p:sp>
        <p:sp>
          <p:nvSpPr>
            <p:cNvPr id="66" name="Google Shape;66;p13"/>
            <p:cNvSpPr txBox="1"/>
            <p:nvPr/>
          </p:nvSpPr>
          <p:spPr>
            <a:xfrm>
              <a:off x="360867" y="2183000"/>
              <a:ext cx="263400" cy="461635"/>
            </a:xfrm>
            <a:prstGeom prst="rect">
              <a:avLst/>
            </a:prstGeom>
            <a:noFill/>
            <a:ln>
              <a:noFill/>
            </a:ln>
          </p:spPr>
          <p:txBody>
            <a:bodyPr spcFirstLastPara="1" wrap="square" lIns="121900" tIns="121900" rIns="121900" bIns="121900" anchor="t" anchorCtr="0">
              <a:spAutoFit/>
            </a:bodyPr>
            <a:lstStyle/>
            <a:p>
              <a:r>
                <a:rPr lang="en" sz="2400">
                  <a:solidFill>
                    <a:srgbClr val="FF0000"/>
                  </a:solidFill>
                </a:rPr>
                <a:t>C</a:t>
              </a:r>
              <a:endParaRPr sz="2400">
                <a:solidFill>
                  <a:srgbClr val="FF0000"/>
                </a:solidFill>
              </a:endParaRPr>
            </a:p>
          </p:txBody>
        </p:sp>
      </p:grpSp>
      <p:sp>
        <p:nvSpPr>
          <p:cNvPr id="2" name="TextBox 1"/>
          <p:cNvSpPr txBox="1"/>
          <p:nvPr/>
        </p:nvSpPr>
        <p:spPr>
          <a:xfrm>
            <a:off x="10388083" y="6424010"/>
            <a:ext cx="1723549" cy="369332"/>
          </a:xfrm>
          <a:prstGeom prst="rect">
            <a:avLst/>
          </a:prstGeom>
          <a:noFill/>
        </p:spPr>
        <p:txBody>
          <a:bodyPr wrap="none" rtlCol="0">
            <a:spAutoFit/>
          </a:bodyPr>
          <a:lstStyle/>
          <a:p>
            <a:r>
              <a:rPr lang="en-US" dirty="0"/>
              <a:t>Butman TE 2018</a:t>
            </a:r>
          </a:p>
        </p:txBody>
      </p:sp>
      <p:sp>
        <p:nvSpPr>
          <p:cNvPr id="3" name="TextBox 2"/>
          <p:cNvSpPr txBox="1"/>
          <p:nvPr/>
        </p:nvSpPr>
        <p:spPr>
          <a:xfrm>
            <a:off x="6937955" y="1099370"/>
            <a:ext cx="4861109" cy="369332"/>
          </a:xfrm>
          <a:prstGeom prst="rect">
            <a:avLst/>
          </a:prstGeom>
          <a:noFill/>
        </p:spPr>
        <p:txBody>
          <a:bodyPr wrap="square" rtlCol="0">
            <a:spAutoFit/>
          </a:bodyPr>
          <a:lstStyle/>
          <a:p>
            <a:r>
              <a:rPr lang="en-US" dirty="0"/>
              <a:t>Chao Wang, PhD Candidate, UNC Chapel Hill</a:t>
            </a:r>
          </a:p>
        </p:txBody>
      </p:sp>
    </p:spTree>
    <p:extLst>
      <p:ext uri="{BB962C8B-B14F-4D97-AF65-F5344CB8AC3E}">
        <p14:creationId xmlns:p14="http://schemas.microsoft.com/office/powerpoint/2010/main" val="88827034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14"/>
          <p:cNvPicPr preferRelativeResize="0"/>
          <p:nvPr/>
        </p:nvPicPr>
        <p:blipFill>
          <a:blip r:embed="rId3">
            <a:alphaModFix/>
          </a:blip>
          <a:stretch>
            <a:fillRect/>
          </a:stretch>
        </p:blipFill>
        <p:spPr>
          <a:xfrm>
            <a:off x="512736" y="1265542"/>
            <a:ext cx="6968716" cy="5158468"/>
          </a:xfrm>
          <a:prstGeom prst="rect">
            <a:avLst/>
          </a:prstGeom>
          <a:noFill/>
          <a:ln>
            <a:noFill/>
          </a:ln>
        </p:spPr>
      </p:pic>
      <p:sp>
        <p:nvSpPr>
          <p:cNvPr id="72" name="Google Shape;72;p14"/>
          <p:cNvSpPr txBox="1"/>
          <p:nvPr/>
        </p:nvSpPr>
        <p:spPr>
          <a:xfrm>
            <a:off x="7481452" y="2257444"/>
            <a:ext cx="4562765" cy="2433446"/>
          </a:xfrm>
          <a:prstGeom prst="rect">
            <a:avLst/>
          </a:prstGeom>
          <a:noFill/>
          <a:ln>
            <a:noFill/>
          </a:ln>
        </p:spPr>
        <p:txBody>
          <a:bodyPr spcFirstLastPara="1" wrap="square" lIns="121900" tIns="121900" rIns="121900" bIns="121900" anchor="t" anchorCtr="0">
            <a:spAutoFit/>
          </a:bodyPr>
          <a:lstStyle/>
          <a:p>
            <a:pPr marL="609585" indent="-406390">
              <a:lnSpc>
                <a:spcPct val="115000"/>
              </a:lnSpc>
              <a:spcBef>
                <a:spcPts val="1600"/>
              </a:spcBef>
              <a:buClr>
                <a:schemeClr val="dk1"/>
              </a:buClr>
              <a:buSzPts val="1200"/>
              <a:buChar char="●"/>
            </a:pPr>
            <a:r>
              <a:rPr lang="en" sz="1600" dirty="0">
                <a:solidFill>
                  <a:schemeClr val="dk1"/>
                </a:solidFill>
              </a:rPr>
              <a:t>Comparison to existing maps shows potential to support ecological applications.</a:t>
            </a:r>
            <a:endParaRPr sz="1600" dirty="0">
              <a:solidFill>
                <a:schemeClr val="dk1"/>
              </a:solidFill>
            </a:endParaRPr>
          </a:p>
          <a:p>
            <a:pPr marL="609585" indent="-406390">
              <a:lnSpc>
                <a:spcPct val="115000"/>
              </a:lnSpc>
              <a:buClr>
                <a:schemeClr val="dk1"/>
              </a:buClr>
              <a:buSzPts val="1200"/>
              <a:buChar char="●"/>
            </a:pPr>
            <a:r>
              <a:rPr lang="en" sz="1600" dirty="0">
                <a:solidFill>
                  <a:schemeClr val="dk1"/>
                </a:solidFill>
              </a:rPr>
              <a:t>With an increase of 1.8 m from the lowest elevation (~208 m), the proportion of open surface water and emergent vegetation classes decreases from over 60% to less than 7.1%.   (Wang et. </a:t>
            </a:r>
            <a:r>
              <a:rPr lang="en-US" sz="1600" dirty="0">
                <a:solidFill>
                  <a:schemeClr val="dk1"/>
                </a:solidFill>
              </a:rPr>
              <a:t>al. Submitted RSE 2022)</a:t>
            </a:r>
            <a:endParaRPr sz="1600" dirty="0">
              <a:solidFill>
                <a:schemeClr val="dk1"/>
              </a:solidFill>
            </a:endParaRPr>
          </a:p>
        </p:txBody>
      </p:sp>
      <p:sp>
        <p:nvSpPr>
          <p:cNvPr id="6" name="TextBox 5"/>
          <p:cNvSpPr txBox="1"/>
          <p:nvPr/>
        </p:nvSpPr>
        <p:spPr>
          <a:xfrm>
            <a:off x="10388083" y="6424010"/>
            <a:ext cx="1723549" cy="369332"/>
          </a:xfrm>
          <a:prstGeom prst="rect">
            <a:avLst/>
          </a:prstGeom>
          <a:noFill/>
        </p:spPr>
        <p:txBody>
          <a:bodyPr wrap="none" rtlCol="0">
            <a:spAutoFit/>
          </a:bodyPr>
          <a:lstStyle/>
          <a:p>
            <a:r>
              <a:rPr lang="en-US" dirty="0"/>
              <a:t>Butman TE 2018</a:t>
            </a:r>
          </a:p>
        </p:txBody>
      </p:sp>
      <p:sp>
        <p:nvSpPr>
          <p:cNvPr id="5" name="TextBox 4"/>
          <p:cNvSpPr txBox="1"/>
          <p:nvPr/>
        </p:nvSpPr>
        <p:spPr>
          <a:xfrm>
            <a:off x="7720158" y="1207495"/>
            <a:ext cx="4471842" cy="369332"/>
          </a:xfrm>
          <a:prstGeom prst="rect">
            <a:avLst/>
          </a:prstGeom>
          <a:noFill/>
        </p:spPr>
        <p:txBody>
          <a:bodyPr wrap="square" rtlCol="0">
            <a:spAutoFit/>
          </a:bodyPr>
          <a:lstStyle/>
          <a:p>
            <a:r>
              <a:rPr lang="en-US" dirty="0"/>
              <a:t>Chao Wang, PhD Candidate, UNC Chapel Hill</a:t>
            </a:r>
          </a:p>
        </p:txBody>
      </p:sp>
    </p:spTree>
    <p:extLst>
      <p:ext uri="{BB962C8B-B14F-4D97-AF65-F5344CB8AC3E}">
        <p14:creationId xmlns:p14="http://schemas.microsoft.com/office/powerpoint/2010/main" val="2615493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Map&#10;&#10;Description automatically generated">
            <a:extLst>
              <a:ext uri="{FF2B5EF4-FFF2-40B4-BE49-F238E27FC236}">
                <a16:creationId xmlns:a16="http://schemas.microsoft.com/office/drawing/2014/main" id="{9A16B80A-F883-064C-B47A-949D68EAC47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087" y="1571586"/>
            <a:ext cx="7291216" cy="5103851"/>
          </a:xfrm>
          <a:prstGeom prst="rect">
            <a:avLst/>
          </a:prstGeom>
        </p:spPr>
      </p:pic>
      <p:sp>
        <p:nvSpPr>
          <p:cNvPr id="7" name="Content Placeholder 8">
            <a:extLst>
              <a:ext uri="{FF2B5EF4-FFF2-40B4-BE49-F238E27FC236}">
                <a16:creationId xmlns:a16="http://schemas.microsoft.com/office/drawing/2014/main" id="{1ED6A101-D22F-8546-A562-1E33FC971DB0}"/>
              </a:ext>
            </a:extLst>
          </p:cNvPr>
          <p:cNvSpPr txBox="1">
            <a:spLocks/>
          </p:cNvSpPr>
          <p:nvPr/>
        </p:nvSpPr>
        <p:spPr>
          <a:xfrm>
            <a:off x="7420303" y="1657773"/>
            <a:ext cx="4501055" cy="255295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Four study areas on both sides of the boreal tree line</a:t>
            </a:r>
          </a:p>
          <a:p>
            <a:r>
              <a:rPr lang="en-US" dirty="0"/>
              <a:t>Emergent aquatic vegetation is </a:t>
            </a:r>
            <a:r>
              <a:rPr lang="en-US" b="1" dirty="0"/>
              <a:t>more prevalent in the southern </a:t>
            </a:r>
            <a:r>
              <a:rPr lang="en-US" dirty="0"/>
              <a:t>and</a:t>
            </a:r>
            <a:r>
              <a:rPr lang="en-US" b="1" dirty="0"/>
              <a:t> lowland sites</a:t>
            </a:r>
          </a:p>
        </p:txBody>
      </p:sp>
      <p:sp>
        <p:nvSpPr>
          <p:cNvPr id="8" name="Footer Placeholder 3">
            <a:extLst>
              <a:ext uri="{FF2B5EF4-FFF2-40B4-BE49-F238E27FC236}">
                <a16:creationId xmlns:a16="http://schemas.microsoft.com/office/drawing/2014/main" id="{58E80B3A-FE98-7043-B7C7-56C1B05BF4AC}"/>
              </a:ext>
            </a:extLst>
          </p:cNvPr>
          <p:cNvSpPr>
            <a:spLocks noGrp="1"/>
          </p:cNvSpPr>
          <p:nvPr>
            <p:ph type="ftr" sz="quarter" idx="11"/>
          </p:nvPr>
        </p:nvSpPr>
        <p:spPr>
          <a:xfrm>
            <a:off x="0" y="6492874"/>
            <a:ext cx="3526972" cy="365125"/>
          </a:xfrm>
        </p:spPr>
        <p:txBody>
          <a:bodyPr/>
          <a:lstStyle/>
          <a:p>
            <a:pPr algn="r"/>
            <a:r>
              <a:rPr lang="en-US" sz="1400" dirty="0" err="1">
                <a:solidFill>
                  <a:schemeClr val="tx1">
                    <a:lumMod val="65000"/>
                    <a:lumOff val="35000"/>
                  </a:schemeClr>
                </a:solidFill>
              </a:rPr>
              <a:t>ethan_kyzivat@brown.edu</a:t>
            </a:r>
            <a:r>
              <a:rPr lang="en-US" sz="1400" dirty="0">
                <a:solidFill>
                  <a:schemeClr val="tx1">
                    <a:lumMod val="65000"/>
                    <a:lumOff val="35000"/>
                  </a:schemeClr>
                </a:solidFill>
              </a:rPr>
              <a:t>  |  @</a:t>
            </a:r>
            <a:r>
              <a:rPr lang="en-US" sz="1400" dirty="0" err="1">
                <a:solidFill>
                  <a:schemeClr val="tx1">
                    <a:lumMod val="65000"/>
                    <a:lumOff val="35000"/>
                  </a:schemeClr>
                </a:solidFill>
              </a:rPr>
              <a:t>ethankyzivat</a:t>
            </a:r>
            <a:endParaRPr lang="en-US" sz="1400" dirty="0">
              <a:solidFill>
                <a:schemeClr val="tx1">
                  <a:lumMod val="65000"/>
                  <a:lumOff val="35000"/>
                </a:schemeClr>
              </a:solidFill>
            </a:endParaRPr>
          </a:p>
        </p:txBody>
      </p:sp>
      <p:grpSp>
        <p:nvGrpSpPr>
          <p:cNvPr id="12" name="Group 11">
            <a:extLst>
              <a:ext uri="{FF2B5EF4-FFF2-40B4-BE49-F238E27FC236}">
                <a16:creationId xmlns:a16="http://schemas.microsoft.com/office/drawing/2014/main" id="{6AE58712-CB3B-FB47-90DF-3B0F20A6B47E}"/>
              </a:ext>
            </a:extLst>
          </p:cNvPr>
          <p:cNvGrpSpPr/>
          <p:nvPr/>
        </p:nvGrpSpPr>
        <p:grpSpPr>
          <a:xfrm>
            <a:off x="7704084" y="4450427"/>
            <a:ext cx="4358829" cy="1832231"/>
            <a:chOff x="7704084" y="4450427"/>
            <a:chExt cx="4358829" cy="1832231"/>
          </a:xfrm>
        </p:grpSpPr>
        <p:pic>
          <p:nvPicPr>
            <p:cNvPr id="1025" name="Picture 1" descr="page1image28379440">
              <a:extLst>
                <a:ext uri="{FF2B5EF4-FFF2-40B4-BE49-F238E27FC236}">
                  <a16:creationId xmlns:a16="http://schemas.microsoft.com/office/drawing/2014/main" id="{8473ED6A-1BB2-6B4A-87E3-84E4E44525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4084" y="4464856"/>
              <a:ext cx="2333298" cy="181780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16C14AF-43DE-8944-A960-DA10A0534EBF}"/>
                </a:ext>
              </a:extLst>
            </p:cNvPr>
            <p:cNvSpPr txBox="1"/>
            <p:nvPr/>
          </p:nvSpPr>
          <p:spPr>
            <a:xfrm>
              <a:off x="10037382" y="4450427"/>
              <a:ext cx="2025531" cy="923330"/>
            </a:xfrm>
            <a:prstGeom prst="rect">
              <a:avLst/>
            </a:prstGeom>
            <a:noFill/>
          </p:spPr>
          <p:txBody>
            <a:bodyPr wrap="square" rtlCol="0">
              <a:spAutoFit/>
            </a:bodyPr>
            <a:lstStyle/>
            <a:p>
              <a:r>
                <a:rPr lang="en-US" dirty="0"/>
                <a:t>Example lake vegetation maps for Yukon Flats, AK</a:t>
              </a:r>
            </a:p>
          </p:txBody>
        </p:sp>
      </p:grpSp>
      <p:sp>
        <p:nvSpPr>
          <p:cNvPr id="10" name="Title 3">
            <a:extLst>
              <a:ext uri="{FF2B5EF4-FFF2-40B4-BE49-F238E27FC236}">
                <a16:creationId xmlns:a16="http://schemas.microsoft.com/office/drawing/2014/main" id="{2F486C61-990B-774E-9332-1996E683E5FA}"/>
              </a:ext>
            </a:extLst>
          </p:cNvPr>
          <p:cNvSpPr txBox="1">
            <a:spLocks/>
          </p:cNvSpPr>
          <p:nvPr/>
        </p:nvSpPr>
        <p:spPr>
          <a:xfrm>
            <a:off x="0" y="1102871"/>
            <a:ext cx="12192000" cy="365125"/>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t>Ethan </a:t>
            </a:r>
            <a:r>
              <a:rPr lang="en-US" sz="2000" b="1" dirty="0" err="1"/>
              <a:t>Kyzivat</a:t>
            </a:r>
            <a:r>
              <a:rPr lang="en-US" sz="2000" b="1" dirty="0"/>
              <a:t> (PhD Candidate Brown University): mapping lake emergent aquatic vegetation from UAVSAR</a:t>
            </a:r>
          </a:p>
        </p:txBody>
      </p:sp>
      <p:sp>
        <p:nvSpPr>
          <p:cNvPr id="13" name="TextBox 12"/>
          <p:cNvSpPr txBox="1"/>
          <p:nvPr/>
        </p:nvSpPr>
        <p:spPr>
          <a:xfrm>
            <a:off x="9242154" y="6479139"/>
            <a:ext cx="2949846" cy="369332"/>
          </a:xfrm>
          <a:prstGeom prst="rect">
            <a:avLst/>
          </a:prstGeom>
          <a:noFill/>
        </p:spPr>
        <p:txBody>
          <a:bodyPr wrap="none" rtlCol="0">
            <a:spAutoFit/>
          </a:bodyPr>
          <a:lstStyle/>
          <a:p>
            <a:r>
              <a:rPr lang="en-US" dirty="0"/>
              <a:t>Butman TE 2018, Smith 2016 </a:t>
            </a:r>
          </a:p>
        </p:txBody>
      </p:sp>
    </p:spTree>
    <p:extLst>
      <p:ext uri="{BB962C8B-B14F-4D97-AF65-F5344CB8AC3E}">
        <p14:creationId xmlns:p14="http://schemas.microsoft.com/office/powerpoint/2010/main" val="326341100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8">
            <a:extLst>
              <a:ext uri="{FF2B5EF4-FFF2-40B4-BE49-F238E27FC236}">
                <a16:creationId xmlns:a16="http://schemas.microsoft.com/office/drawing/2014/main" id="{DCDA87BF-E4C8-7A44-A9B6-5FB6D4B83860}"/>
              </a:ext>
            </a:extLst>
          </p:cNvPr>
          <p:cNvSpPr>
            <a:spLocks noGrp="1"/>
          </p:cNvSpPr>
          <p:nvPr>
            <p:ph sz="half" idx="1"/>
          </p:nvPr>
        </p:nvSpPr>
        <p:spPr>
          <a:xfrm>
            <a:off x="838200" y="1696412"/>
            <a:ext cx="6439930" cy="2192416"/>
          </a:xfrm>
        </p:spPr>
        <p:txBody>
          <a:bodyPr anchor="t">
            <a:normAutofit fontScale="92500"/>
          </a:bodyPr>
          <a:lstStyle/>
          <a:p>
            <a:r>
              <a:rPr lang="en-US" dirty="0"/>
              <a:t>Emergent vegetation coverage is </a:t>
            </a:r>
            <a:r>
              <a:rPr lang="en-US" b="1" dirty="0"/>
              <a:t>generally greater in smaller lakes</a:t>
            </a:r>
          </a:p>
          <a:p>
            <a:r>
              <a:rPr lang="en-US" dirty="0"/>
              <a:t>Accounting for methane flux from emergent vegetation </a:t>
            </a:r>
            <a:r>
              <a:rPr lang="en-US" b="1" dirty="0"/>
              <a:t>within</a:t>
            </a:r>
            <a:r>
              <a:rPr lang="en-US" dirty="0"/>
              <a:t> </a:t>
            </a:r>
            <a:r>
              <a:rPr lang="en-US" b="1" dirty="0"/>
              <a:t>lakes</a:t>
            </a:r>
            <a:r>
              <a:rPr lang="en-US" dirty="0"/>
              <a:t> increases upscaling estimate by 21 [18-25]%</a:t>
            </a:r>
          </a:p>
        </p:txBody>
      </p:sp>
      <p:pic>
        <p:nvPicPr>
          <p:cNvPr id="11" name="Picture 10">
            <a:extLst>
              <a:ext uri="{FF2B5EF4-FFF2-40B4-BE49-F238E27FC236}">
                <a16:creationId xmlns:a16="http://schemas.microsoft.com/office/drawing/2014/main" id="{85820FC6-AE07-E54E-8494-D8781934CC5E}"/>
              </a:ext>
            </a:extLst>
          </p:cNvPr>
          <p:cNvPicPr>
            <a:picLocks noChangeAspect="1"/>
          </p:cNvPicPr>
          <p:nvPr/>
        </p:nvPicPr>
        <p:blipFill rotWithShape="1">
          <a:blip r:embed="rId3">
            <a:extLst>
              <a:ext uri="{28A0092B-C50C-407E-A947-70E740481C1C}">
                <a14:useLocalDpi xmlns:a14="http://schemas.microsoft.com/office/drawing/2010/main" val="0"/>
              </a:ext>
            </a:extLst>
          </a:blip>
          <a:srcRect l="50172"/>
          <a:stretch/>
        </p:blipFill>
        <p:spPr>
          <a:xfrm>
            <a:off x="7984221" y="1580396"/>
            <a:ext cx="4092164" cy="4295007"/>
          </a:xfrm>
          <a:prstGeom prst="rect">
            <a:avLst/>
          </a:prstGeom>
        </p:spPr>
      </p:pic>
      <p:pic>
        <p:nvPicPr>
          <p:cNvPr id="12" name="Picture 11">
            <a:extLst>
              <a:ext uri="{FF2B5EF4-FFF2-40B4-BE49-F238E27FC236}">
                <a16:creationId xmlns:a16="http://schemas.microsoft.com/office/drawing/2014/main" id="{EBFCF1A6-7771-D746-991C-891284650E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473" y="3940308"/>
            <a:ext cx="5889857" cy="2442559"/>
          </a:xfrm>
          <a:prstGeom prst="rect">
            <a:avLst/>
          </a:prstGeom>
        </p:spPr>
      </p:pic>
      <p:sp>
        <p:nvSpPr>
          <p:cNvPr id="14" name="TextBox 13">
            <a:extLst>
              <a:ext uri="{FF2B5EF4-FFF2-40B4-BE49-F238E27FC236}">
                <a16:creationId xmlns:a16="http://schemas.microsoft.com/office/drawing/2014/main" id="{5D97FEAA-8A58-6844-B683-E9812E8E31B2}"/>
              </a:ext>
            </a:extLst>
          </p:cNvPr>
          <p:cNvSpPr txBox="1"/>
          <p:nvPr/>
        </p:nvSpPr>
        <p:spPr>
          <a:xfrm>
            <a:off x="7984221" y="5777432"/>
            <a:ext cx="4092164" cy="923330"/>
          </a:xfrm>
          <a:prstGeom prst="rect">
            <a:avLst/>
          </a:prstGeom>
          <a:noFill/>
          <a:ln w="12700">
            <a:solidFill>
              <a:schemeClr val="tx1"/>
            </a:solidFill>
          </a:ln>
        </p:spPr>
        <p:txBody>
          <a:bodyPr wrap="square" rtlCol="0">
            <a:spAutoFit/>
          </a:bodyPr>
          <a:lstStyle/>
          <a:p>
            <a:pPr marL="285750" indent="-285750">
              <a:buFont typeface="Arial" panose="020B0604020202020204" pitchFamily="34" charset="0"/>
              <a:buChar char="•"/>
            </a:pPr>
            <a:r>
              <a:rPr lang="en-US" dirty="0"/>
              <a:t>Kyzivat et al., ORNL DAAC 2021</a:t>
            </a:r>
          </a:p>
          <a:p>
            <a:pPr marL="285750" indent="-285750">
              <a:buFont typeface="Arial" panose="020B0604020202020204" pitchFamily="34" charset="0"/>
              <a:buChar char="•"/>
            </a:pPr>
            <a:r>
              <a:rPr lang="en-US" dirty="0"/>
              <a:t>Kyzivat et al., in revision at </a:t>
            </a:r>
            <a:r>
              <a:rPr lang="en-US" i="1" dirty="0"/>
              <a:t>JGR: </a:t>
            </a:r>
            <a:r>
              <a:rPr lang="en-US" i="1" dirty="0" err="1"/>
              <a:t>Biogeosciences</a:t>
            </a:r>
            <a:endParaRPr lang="en-US" dirty="0"/>
          </a:p>
        </p:txBody>
      </p:sp>
      <p:sp>
        <p:nvSpPr>
          <p:cNvPr id="10" name="Footer Placeholder 3">
            <a:extLst>
              <a:ext uri="{FF2B5EF4-FFF2-40B4-BE49-F238E27FC236}">
                <a16:creationId xmlns:a16="http://schemas.microsoft.com/office/drawing/2014/main" id="{E7978C6B-FFA3-5F4D-9D50-0F84761E2A03}"/>
              </a:ext>
            </a:extLst>
          </p:cNvPr>
          <p:cNvSpPr>
            <a:spLocks noGrp="1"/>
          </p:cNvSpPr>
          <p:nvPr>
            <p:ph type="ftr" sz="quarter" idx="11"/>
          </p:nvPr>
        </p:nvSpPr>
        <p:spPr>
          <a:xfrm>
            <a:off x="3254828" y="6434347"/>
            <a:ext cx="3526972" cy="365125"/>
          </a:xfrm>
        </p:spPr>
        <p:txBody>
          <a:bodyPr/>
          <a:lstStyle/>
          <a:p>
            <a:pPr algn="r"/>
            <a:r>
              <a:rPr lang="en-US" sz="1400" dirty="0" err="1">
                <a:solidFill>
                  <a:schemeClr val="tx1">
                    <a:lumMod val="65000"/>
                    <a:lumOff val="35000"/>
                  </a:schemeClr>
                </a:solidFill>
              </a:rPr>
              <a:t>ethan_kyzivat@brown.edu</a:t>
            </a:r>
            <a:r>
              <a:rPr lang="en-US" sz="1400" dirty="0">
                <a:solidFill>
                  <a:schemeClr val="tx1">
                    <a:lumMod val="65000"/>
                    <a:lumOff val="35000"/>
                  </a:schemeClr>
                </a:solidFill>
              </a:rPr>
              <a:t>  |  @</a:t>
            </a:r>
            <a:r>
              <a:rPr lang="en-US" sz="1400" dirty="0" err="1">
                <a:solidFill>
                  <a:schemeClr val="tx1">
                    <a:lumMod val="65000"/>
                    <a:lumOff val="35000"/>
                  </a:schemeClr>
                </a:solidFill>
              </a:rPr>
              <a:t>ethankyzivat</a:t>
            </a:r>
            <a:endParaRPr lang="en-US" sz="1400" dirty="0">
              <a:solidFill>
                <a:schemeClr val="tx1">
                  <a:lumMod val="65000"/>
                  <a:lumOff val="35000"/>
                </a:schemeClr>
              </a:solidFill>
            </a:endParaRPr>
          </a:p>
        </p:txBody>
      </p:sp>
      <p:sp>
        <p:nvSpPr>
          <p:cNvPr id="9" name="TextBox 8"/>
          <p:cNvSpPr txBox="1"/>
          <p:nvPr/>
        </p:nvSpPr>
        <p:spPr>
          <a:xfrm>
            <a:off x="0" y="6479139"/>
            <a:ext cx="2949846" cy="369332"/>
          </a:xfrm>
          <a:prstGeom prst="rect">
            <a:avLst/>
          </a:prstGeom>
          <a:noFill/>
        </p:spPr>
        <p:txBody>
          <a:bodyPr wrap="none" rtlCol="0">
            <a:spAutoFit/>
          </a:bodyPr>
          <a:lstStyle/>
          <a:p>
            <a:r>
              <a:rPr lang="en-US" dirty="0"/>
              <a:t>Butman TE 2018, Smith 2016 </a:t>
            </a:r>
          </a:p>
        </p:txBody>
      </p:sp>
      <p:sp>
        <p:nvSpPr>
          <p:cNvPr id="13" name="Title 3">
            <a:extLst>
              <a:ext uri="{FF2B5EF4-FFF2-40B4-BE49-F238E27FC236}">
                <a16:creationId xmlns:a16="http://schemas.microsoft.com/office/drawing/2014/main" id="{2F486C61-990B-774E-9332-1996E683E5FA}"/>
              </a:ext>
            </a:extLst>
          </p:cNvPr>
          <p:cNvSpPr txBox="1">
            <a:spLocks/>
          </p:cNvSpPr>
          <p:nvPr/>
        </p:nvSpPr>
        <p:spPr>
          <a:xfrm>
            <a:off x="0" y="1167135"/>
            <a:ext cx="11792271" cy="365125"/>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t>Ethan </a:t>
            </a:r>
            <a:r>
              <a:rPr lang="en-US" sz="2000" b="1" dirty="0" err="1"/>
              <a:t>Kyzivat</a:t>
            </a:r>
            <a:r>
              <a:rPr lang="en-US" sz="2000" b="1" dirty="0"/>
              <a:t> (PhD Candidate Brown University): mapping lake emergent aquatic vegetation from UAVSAR</a:t>
            </a:r>
          </a:p>
        </p:txBody>
      </p:sp>
    </p:spTree>
    <p:extLst>
      <p:ext uri="{BB962C8B-B14F-4D97-AF65-F5344CB8AC3E}">
        <p14:creationId xmlns:p14="http://schemas.microsoft.com/office/powerpoint/2010/main" val="221469381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229F2E-04D4-4A9A-AE13-A8B22EE850DC}"/>
              </a:ext>
            </a:extLst>
          </p:cNvPr>
          <p:cNvPicPr>
            <a:picLocks noChangeAspect="1"/>
          </p:cNvPicPr>
          <p:nvPr/>
        </p:nvPicPr>
        <p:blipFill rotWithShape="1">
          <a:blip r:embed="rId2" cstate="print">
            <a:duotone>
              <a:prstClr val="black"/>
              <a:schemeClr val="tx2">
                <a:tint val="45000"/>
                <a:satMod val="400000"/>
              </a:schemeClr>
            </a:duotone>
            <a:extLst>
              <a:ext uri="{28A0092B-C50C-407E-A947-70E740481C1C}">
                <a14:useLocalDpi xmlns:a14="http://schemas.microsoft.com/office/drawing/2010/main" val="0"/>
              </a:ext>
            </a:extLst>
          </a:blip>
          <a:srcRect l="849" r="763"/>
          <a:stretch/>
        </p:blipFill>
        <p:spPr>
          <a:xfrm>
            <a:off x="0" y="1145754"/>
            <a:ext cx="12192000" cy="5712246"/>
          </a:xfrm>
          <a:prstGeom prst="rect">
            <a:avLst/>
          </a:prstGeom>
        </p:spPr>
      </p:pic>
      <p:sp>
        <p:nvSpPr>
          <p:cNvPr id="5" name="Title 4">
            <a:extLst>
              <a:ext uri="{FF2B5EF4-FFF2-40B4-BE49-F238E27FC236}">
                <a16:creationId xmlns:a16="http://schemas.microsoft.com/office/drawing/2014/main" id="{C0DA29B3-5DE8-410E-8E0D-A42FB246D685}"/>
              </a:ext>
            </a:extLst>
          </p:cNvPr>
          <p:cNvSpPr>
            <a:spLocks noGrp="1"/>
          </p:cNvSpPr>
          <p:nvPr>
            <p:ph type="ctrTitle"/>
          </p:nvPr>
        </p:nvSpPr>
        <p:spPr>
          <a:xfrm>
            <a:off x="675185" y="3420132"/>
            <a:ext cx="11360800" cy="921625"/>
          </a:xfrm>
        </p:spPr>
        <p:txBody>
          <a:bodyPr>
            <a:normAutofit/>
          </a:bodyPr>
          <a:lstStyle/>
          <a:p>
            <a:r>
              <a:rPr lang="en-US" dirty="0">
                <a:solidFill>
                  <a:schemeClr val="bg1"/>
                </a:solidFill>
                <a:effectLst>
                  <a:outerShdw blurRad="38100" dist="38100" dir="2700000" algn="tl">
                    <a:srgbClr val="000000">
                      <a:alpha val="43137"/>
                    </a:srgbClr>
                  </a:outerShdw>
                </a:effectLst>
              </a:rPr>
              <a:t>Research Highlights: Carbon</a:t>
            </a:r>
          </a:p>
        </p:txBody>
      </p:sp>
    </p:spTree>
    <p:extLst>
      <p:ext uri="{BB962C8B-B14F-4D97-AF65-F5344CB8AC3E}">
        <p14:creationId xmlns:p14="http://schemas.microsoft.com/office/powerpoint/2010/main" val="1381452296"/>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TM 8 Template (Master)" id="{7367450C-DE97-614D-8713-28060E8A91F4}" vid="{778ECC82-21DD-BA4C-B923-CC1E545647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ASTM_8_Template_Master</Template>
  <TotalTime>13</TotalTime>
  <Words>1742</Words>
  <Application>Microsoft Macintosh PowerPoint</Application>
  <PresentationFormat>Widescreen</PresentationFormat>
  <Paragraphs>187</Paragraphs>
  <Slides>21</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AdvOTd86a71d2</vt:lpstr>
      <vt:lpstr>Arial</vt:lpstr>
      <vt:lpstr>Calibri</vt:lpstr>
      <vt:lpstr>Calibri Light</vt:lpstr>
      <vt:lpstr>Times New Roman</vt:lpstr>
      <vt:lpstr>Trade Gothic Next</vt:lpstr>
      <vt:lpstr>Office Theme</vt:lpstr>
      <vt:lpstr>ABoVE Wetlands Working Group</vt:lpstr>
      <vt:lpstr>Working Group - Formed at ASTM6 – 34 members,  9 ABoVE Projects directly involved with Wetland Dynamics  (Butman TE2018, Striegl 2014, French TE2018, Smith TE2016, Bourgeau-Chavez TE2014,18, Miller TE 2014, 2018, Douglas USACE 2018, )  </vt:lpstr>
      <vt:lpstr>PowerPoint Presentation</vt:lpstr>
      <vt:lpstr>Research Highlights: Mapping</vt:lpstr>
      <vt:lpstr>PowerPoint Presentation</vt:lpstr>
      <vt:lpstr>PowerPoint Presentation</vt:lpstr>
      <vt:lpstr>PowerPoint Presentation</vt:lpstr>
      <vt:lpstr>PowerPoint Presentation</vt:lpstr>
      <vt:lpstr>Research Highlights: Carbon</vt:lpstr>
      <vt:lpstr>PowerPoint Presentation</vt:lpstr>
      <vt:lpstr>Estimating C Stocks in Peatlands – Great Slave Lake Area</vt:lpstr>
      <vt:lpstr>Great Slave Lake Region Carbon Stock Estimates</vt:lpstr>
      <vt:lpstr>Research Highlights: Hydrology</vt:lpstr>
      <vt:lpstr>PowerPoint Presentation</vt:lpstr>
      <vt:lpstr>PowerPoint Presentation</vt:lpstr>
      <vt:lpstr>Inundation Classification</vt:lpstr>
      <vt:lpstr>PowerPoint Presentation</vt:lpstr>
      <vt:lpstr>Waterfowl Habitat Assessments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ABoVE Wetlands Working Group</dc:title>
  <dc:creator>David E. Butman</dc:creator>
  <cp:lastModifiedBy>David E. Butman</cp:lastModifiedBy>
  <cp:revision>5</cp:revision>
  <dcterms:created xsi:type="dcterms:W3CDTF">2022-05-05T19:36:04Z</dcterms:created>
  <dcterms:modified xsi:type="dcterms:W3CDTF">2022-05-10T22:02:22Z</dcterms:modified>
</cp:coreProperties>
</file>