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5"/>
  </p:notesMasterIdLst>
  <p:sldIdLst>
    <p:sldId id="308" r:id="rId3"/>
    <p:sldId id="754" r:id="rId4"/>
    <p:sldId id="713" r:id="rId5"/>
    <p:sldId id="274" r:id="rId6"/>
    <p:sldId id="698" r:id="rId7"/>
    <p:sldId id="328" r:id="rId8"/>
    <p:sldId id="693" r:id="rId9"/>
    <p:sldId id="747" r:id="rId10"/>
    <p:sldId id="666" r:id="rId11"/>
    <p:sldId id="278" r:id="rId12"/>
    <p:sldId id="279" r:id="rId13"/>
    <p:sldId id="280" r:id="rId14"/>
    <p:sldId id="746" r:id="rId15"/>
    <p:sldId id="748" r:id="rId16"/>
    <p:sldId id="292" r:id="rId17"/>
    <p:sldId id="296" r:id="rId18"/>
    <p:sldId id="750" r:id="rId19"/>
    <p:sldId id="302" r:id="rId20"/>
    <p:sldId id="301" r:id="rId21"/>
    <p:sldId id="753" r:id="rId22"/>
    <p:sldId id="751" r:id="rId23"/>
    <p:sldId id="75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34"/>
    <p:restoredTop sz="96327"/>
  </p:normalViewPr>
  <p:slideViewPr>
    <p:cSldViewPr snapToGrid="0">
      <p:cViewPr varScale="1">
        <p:scale>
          <a:sx n="95" d="100"/>
          <a:sy n="95" d="100"/>
        </p:scale>
        <p:origin x="200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83D94-3900-0842-A43F-1C2955F1AC44}" type="datetimeFigureOut">
              <a:rPr lang="en-US" smtClean="0"/>
              <a:t>5/2/23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0A6E1-04F2-5A41-A6AD-51CD6DE0E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5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biomass?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6AAFB4-51BC-6A49-A77D-C03092752C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89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there are three main reasons why these differences exist…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D8F81-E377-FF41-805E-2EE970E5FF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66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11285-80FA-3100-1004-8BA1A5479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FA213-5518-822A-2213-520791BA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CDDBF-8DA5-BC20-DF3D-F704632A2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17551-EA07-8C13-8081-F964BAB3A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69D23-BBE6-53C9-1F1E-AB8FD072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63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630F-5F8C-C22E-7C41-229609506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2D9D4-5815-9508-E6A8-24854B7B9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36F7F-3BAF-C9A0-4BEB-18945D72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6AF14-F3D7-9533-1BD8-B268F3EA7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1D432-688A-0A8D-BAFD-346C6B164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0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CE9B8-AAEA-108D-E15E-F654BFB59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1E0C0-EC00-AC4D-FFA1-32FE86753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53A68-DD48-1628-7BDF-D4FEA74A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DA469-3E7B-C77F-6BB3-31D74247F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C7204-A1C9-707D-08BF-91D608FD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87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45BB6-04C8-E01F-6DB8-EB80E9AEB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5BE64-E305-DC99-CF91-8FD8A41C3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53A6C0-1A74-181C-D48C-4435E7ADE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A0B7E-254A-E810-D89B-FFFBA9D72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5CD566-A8E5-738D-F9F4-00539B626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223EDC-1CBC-CC8C-8076-DA89C3B11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610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13597-5553-8679-7972-A45FA1F9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710C0-1449-2453-C994-4FE8977D8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67788-8F67-FAAA-632E-97DB7562E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45F17B-26CC-8ADB-F10D-0AB5D3899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D2B4DF-EC79-9B37-FF92-DBFF1F763C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288FF2-BA22-C3B4-E640-C68EE3F9A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A187BF-E5F4-C60F-5CEF-3532874B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EEEE8D-C7A0-B902-50EF-7926E1E45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64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C3E7D-235C-4BD8-E7A1-74B3FCC54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4EE268-8EDD-ECED-74D8-F01455C15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DFF82-E6F5-78AF-B947-A25BE950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7185AE-B2EE-E75C-41CD-55543BCB2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3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D61CC0-7F1E-EF35-9EDD-25ABAB81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A75F17-19E1-20AD-265B-7B252F320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FF6DD-662E-7A8D-F56E-57ECDB27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62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F8C49-46A0-34EA-CE36-6A8D8B7DC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55387-08E2-52AE-F060-B63235DA0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2B7F3-76BD-3CB5-8E0C-0942DB0F2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2E019-9E8D-A5EC-62FE-F39A61DFE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BCB67-A658-0FA4-1C21-C26C4B5EC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878A63-4906-939E-1607-01D08CBEE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15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EE2D3-3907-FE57-5A50-39CDF08A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10281E-B2FB-624E-1CB8-7B6DD756BA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C84A5-5E73-6923-15DB-DBFBD8C13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CBB9A-5663-2343-433A-CA53E951D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14F7CD-806D-2E6A-1A69-4ECB4E029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536F1-BD31-8760-A32C-5A7DAAC43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5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D5426-3FFF-4889-B222-855F4FA99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FE2322-0C7A-A533-9B17-BDA657CF51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B95FB-2B46-767A-5203-15E9BACFF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1520F-AB29-295A-1DD2-724C54BE1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005B6-F05D-64E0-17AF-B6B41CCD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1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9A67B8-7376-BBC3-7506-C1311C79E1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69B065-5412-F31F-3BFB-28E291AC91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D1382-821A-E439-512E-A1F727052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C149F-F8CA-B0F6-5381-A5AB02992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CE9FA-56A4-CED3-6B27-2CC659A28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33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41DFB-29E3-7C43-B3B5-7D545B22E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6FAE90-6BAC-C74F-A3FF-D1667CE9C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CEC25-2DB6-FB47-B412-680417AB9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143FB-9A7C-B04C-925A-61AB3603F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89AB6-8630-7848-A741-905F28AC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0446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06430-5919-5A40-8806-57E6F947B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8EF20-71E9-A246-8B27-DB027DEF9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A9D19-2811-134D-8A34-FDA21A49A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54909-997D-AB44-97E3-CC7BA018C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28BE4-FA63-D94C-A89E-2F834442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8812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A39FE-EE6A-FF49-A794-1B3A22196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95E8F-618A-6944-835D-181F57FE0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A9DD3-A9A7-7445-AAF2-667E39B3A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0F3D4-5C83-1C40-8E42-4637B99E2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AE199-13F8-E041-89C8-F58C4CECF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8990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3A492-38DE-114C-93EE-342BFA1D9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1FBCA-9A2B-9B48-A793-DF505D29A3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5BAFEC-C3FA-CA4A-8EF4-98EC29195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8FCB0B-D6C8-F340-BCDB-45F88AB2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000E5-B7B5-AF42-9E8C-2D0DE012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3428C-3F09-EB48-937B-F6C32C381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5926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E3000-4613-C64B-9A73-BAA8CEBE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423E4-7EBC-8A46-9C73-E06F6FCAD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B08DF0-628F-984D-92AA-9C877F5E5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1A2E50-A8D3-6C4A-B268-1D7D8B8D61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754B4-04D2-1E49-A036-B073D2303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BD2082-1718-6C49-9642-69BB7E6FB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3B3D83-7CFC-8944-B094-848312075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53E31E-6116-9C45-9378-DD1B115ED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5089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943C7-9AF6-A54C-9DFA-F88BA4D82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081AE6-ADC1-1141-BB9D-0B4519313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5C5C9C-C533-084A-809C-56F3E506E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D87E98-0661-BA4F-8EBC-3BC02B8C9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76387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B493F-A132-F14D-88BB-AE06E5DE8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611AC-5077-964F-A739-DC82379B8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C7570-3D45-0E4C-A632-3059F939F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17402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A241-F7B8-0D46-B980-DDBE22AE2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87F8C-9F35-8443-9373-F3AADF85A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88612-4956-1F4E-9BB9-59FC0C594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B0027E-1BC5-8B41-AED0-C4E9EAB3F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C0FB2-6274-7543-9D7B-35B10A827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07B1D2-24F8-9840-BD78-7A7D90EDE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2016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944B9-D082-AF42-9D82-FFC096243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8C23CC-9291-CB40-AD09-2DAEB56003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D30DF-DA91-A740-8235-5231E3523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AB2B6-4073-A142-BADE-0406B9421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034A1-3D8C-E945-BABA-605FA4F24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14999-B2F8-0342-A518-204AFF596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2244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9E693-559E-2B4A-BB57-B3E914EC9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7027F0-A94A-6D44-8E9C-45C968CA5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92432-B278-3041-ACD0-453AFF677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EFD92-C8C5-C648-AE5C-B5949140B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9D55D-09BC-8043-836E-CD256529A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0088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7AF627-044C-6B4A-8507-D059AE6960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062EA5-220F-9A4A-A38D-4F47B0713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532CB-F64D-0B41-91E0-A7F0B7F70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A5A70-6CDF-1648-BCFA-5EE34C578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A3DB6-C2FA-684A-A7F8-C197D7EDA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3146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498426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47713297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údo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 userDrawn="1"/>
        </p:nvSpPr>
        <p:spPr>
          <a:xfrm>
            <a:off x="108000" y="0"/>
            <a:ext cx="13644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0" hasCustomPrompt="1"/>
          </p:nvPr>
        </p:nvSpPr>
        <p:spPr>
          <a:xfrm>
            <a:off x="1910443" y="517525"/>
            <a:ext cx="9451824" cy="1841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1" baseline="0">
                <a:latin typeface="Lato Light" panose="020F0302020204030203" pitchFamily="34" charset="0"/>
              </a:defRPr>
            </a:lvl1pPr>
          </a:lstStyle>
          <a:p>
            <a:pPr lvl="0"/>
            <a:r>
              <a:rPr lang="pt-BR" dirty="0"/>
              <a:t>Título do slide 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1910443" y="2597150"/>
            <a:ext cx="9485691" cy="121947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1" baseline="0">
                <a:solidFill>
                  <a:schemeClr val="accent2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pt-BR" dirty="0"/>
              <a:t>Texto</a:t>
            </a:r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2" hasCustomPrompt="1"/>
          </p:nvPr>
        </p:nvSpPr>
        <p:spPr>
          <a:xfrm>
            <a:off x="1910443" y="4054751"/>
            <a:ext cx="9485691" cy="2463800"/>
          </a:xfrm>
          <a:prstGeom prst="rect">
            <a:avLst/>
          </a:prstGeom>
        </p:spPr>
        <p:txBody>
          <a:bodyPr/>
          <a:lstStyle>
            <a:lvl1pPr marL="457200" indent="-457200">
              <a:buFont typeface="+mj-lt"/>
              <a:buAutoNum type="arabicPeriod"/>
              <a:defRPr sz="2000">
                <a:solidFill>
                  <a:schemeClr val="accent2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pt-BR" dirty="0"/>
              <a:t>Item</a:t>
            </a:r>
          </a:p>
          <a:p>
            <a:pPr lvl="0"/>
            <a:endParaRPr lang="pt-BR" dirty="0"/>
          </a:p>
          <a:p>
            <a:pPr lvl="0"/>
            <a:r>
              <a:rPr lang="pt-BR" dirty="0"/>
              <a:t>Item</a:t>
            </a:r>
          </a:p>
          <a:p>
            <a:pPr lvl="0"/>
            <a:endParaRPr lang="pt-BR" dirty="0"/>
          </a:p>
          <a:p>
            <a:pPr lvl="0"/>
            <a:r>
              <a:rPr lang="pt-BR" dirty="0"/>
              <a:t>Item</a:t>
            </a:r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0" y="370395"/>
            <a:ext cx="1043298" cy="122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560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3D74B4-C903-8568-A22A-1038855A7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83ED1-0361-0F4C-D755-040EC9AF9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30C86-0AF3-C063-5CC8-611A6F9BDB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D1D3D-7224-E543-B79D-A1D27479F131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DEF94-76A5-9416-4542-DCBEE2EA02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28098-B17F-BA0F-8BC8-D9F5D0093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DAE9D-A6A9-B94F-80DC-34523DAE7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08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7CC7E4-1EB2-A446-AE23-838E92D67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DAB53-5145-B747-B4B8-41B25821F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0B1BB-71EA-B24C-B87C-4E01D6B737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36008-4480-994C-8B50-11A6B86366BD}" type="datetimeFigureOut">
              <a:rPr lang="en-US" smtClean="0"/>
              <a:t>5/2/23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66B61-427B-A84D-8C74-A5A9E4FA46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5A7C7-C932-2E43-8FB7-56E5CC0CE6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2277D-FC76-B044-96EF-13AF22805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1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png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F4950F-195A-A41E-EAF1-6B491D630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935" y="28215"/>
            <a:ext cx="9564130" cy="6829785"/>
          </a:xfrm>
          <a:prstGeom prst="rect">
            <a:avLst/>
          </a:prstGeom>
        </p:spPr>
      </p:pic>
      <p:pic>
        <p:nvPicPr>
          <p:cNvPr id="2" name="Picture 2" descr="Masters and Certificate Application System">
            <a:extLst>
              <a:ext uri="{FF2B5EF4-FFF2-40B4-BE49-F238E27FC236}">
                <a16:creationId xmlns:a16="http://schemas.microsoft.com/office/drawing/2014/main" id="{D7CF2C33-5EA4-1021-2C46-CCA45B12D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935" y="5639196"/>
            <a:ext cx="4445660" cy="104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B6DC20B-8E98-7CFF-DCC8-73DA8CB2B137}"/>
              </a:ext>
            </a:extLst>
          </p:cNvPr>
          <p:cNvSpPr/>
          <p:nvPr/>
        </p:nvSpPr>
        <p:spPr>
          <a:xfrm>
            <a:off x="5749155" y="5639197"/>
            <a:ext cx="5128910" cy="1043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  <a:latin typeface="Calibri" panose="020F0502020204030204"/>
              </a:rPr>
              <a:t>Carbon Cycle &amp; Ecosystem Joint Science Meeting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schemeClr val="tx1"/>
                </a:solidFill>
                <a:latin typeface="Calibri" panose="020F0502020204030204"/>
              </a:rPr>
              <a:t>Callege</a:t>
            </a:r>
            <a:r>
              <a:rPr lang="en-US" dirty="0">
                <a:solidFill>
                  <a:schemeClr val="tx1"/>
                </a:solidFill>
                <a:latin typeface="Calibri" panose="020F0502020204030204"/>
              </a:rPr>
              <a:t> Park, May 9</a:t>
            </a:r>
            <a:r>
              <a:rPr lang="en-US" baseline="30000" dirty="0">
                <a:solidFill>
                  <a:schemeClr val="tx1"/>
                </a:solidFill>
                <a:latin typeface="Calibri" panose="020F0502020204030204"/>
              </a:rPr>
              <a:t>th</a:t>
            </a:r>
            <a:r>
              <a:rPr lang="en-US" dirty="0">
                <a:solidFill>
                  <a:schemeClr val="tx1"/>
                </a:solidFill>
                <a:latin typeface="Calibri" panose="020F0502020204030204"/>
              </a:rPr>
              <a:t>, 2023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4896F7-765D-9824-ED03-0DBBD8E606A8}"/>
              </a:ext>
            </a:extLst>
          </p:cNvPr>
          <p:cNvSpPr txBox="1"/>
          <p:nvPr/>
        </p:nvSpPr>
        <p:spPr>
          <a:xfrm>
            <a:off x="1313935" y="3387967"/>
            <a:ext cx="2500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Paulo Brando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paulo.brando@yale.edu</a:t>
            </a:r>
            <a:r>
              <a:rPr lang="en-US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 </a:t>
            </a:r>
            <a:endParaRPr kumimoji="0" lang="en-US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788AC70-E612-0875-F31E-3D3637950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570" y="451811"/>
            <a:ext cx="10352859" cy="1331258"/>
          </a:xfrm>
          <a:solidFill>
            <a:schemeClr val="tx1">
              <a:alpha val="55007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600" b="0" i="0" u="none" strike="noStrike" dirty="0">
                <a:solidFill>
                  <a:schemeClr val="bg1"/>
                </a:solidFill>
                <a:effectLst/>
                <a:latin typeface=".SFNSDisplay-Regular"/>
              </a:rPr>
              <a:t>Interactions, feedbacks and carbon consequences of Amazon forest edges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96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5" name="Rectangle 2064">
            <a:extLst>
              <a:ext uri="{FF2B5EF4-FFF2-40B4-BE49-F238E27FC236}">
                <a16:creationId xmlns:a16="http://schemas.microsoft.com/office/drawing/2014/main" id="{ED704EFE-42E8-4C4D-AF32-312001F77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Dr. Scott Goetz named Regents' Professor">
            <a:extLst>
              <a:ext uri="{FF2B5EF4-FFF2-40B4-BE49-F238E27FC236}">
                <a16:creationId xmlns:a16="http://schemas.microsoft.com/office/drawing/2014/main" id="{50490D64-FBFF-80A9-F577-E36A9CBA0F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91" b="3"/>
          <a:stretch/>
        </p:blipFill>
        <p:spPr bwMode="auto">
          <a:xfrm>
            <a:off x="20" y="10"/>
            <a:ext cx="4063977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arcos Longo - Earth and Environmental Sciences Area">
            <a:extLst>
              <a:ext uri="{FF2B5EF4-FFF2-40B4-BE49-F238E27FC236}">
                <a16:creationId xmlns:a16="http://schemas.microsoft.com/office/drawing/2014/main" id="{E79C3D57-9F0B-0135-D758-15337B61B9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15832"/>
          <a:stretch/>
        </p:blipFill>
        <p:spPr bwMode="auto">
          <a:xfrm>
            <a:off x="8127994" y="10"/>
            <a:ext cx="4064005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hy biodiversity—and global collaboration—is more important than it's ever  been – The NAU Review">
            <a:extLst>
              <a:ext uri="{FF2B5EF4-FFF2-40B4-BE49-F238E27FC236}">
                <a16:creationId xmlns:a16="http://schemas.microsoft.com/office/drawing/2014/main" id="{1BEDBFD1-F576-35A0-65E1-109597D4ED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0" r="-2" b="6518"/>
          <a:stretch/>
        </p:blipFill>
        <p:spPr bwMode="auto">
          <a:xfrm>
            <a:off x="20" y="3429000"/>
            <a:ext cx="405991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in Meng | Vanderbilt University">
            <a:extLst>
              <a:ext uri="{FF2B5EF4-FFF2-40B4-BE49-F238E27FC236}">
                <a16:creationId xmlns:a16="http://schemas.microsoft.com/office/drawing/2014/main" id="{FB894275-D867-B98D-F0C8-7063CC4D2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7" r="9767"/>
          <a:stretch/>
        </p:blipFill>
        <p:spPr bwMode="auto">
          <a:xfrm>
            <a:off x="4052316" y="3429000"/>
            <a:ext cx="408736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Jacquelyn Shuman | staff.ucar.edu">
            <a:extLst>
              <a:ext uri="{FF2B5EF4-FFF2-40B4-BE49-F238E27FC236}">
                <a16:creationId xmlns:a16="http://schemas.microsoft.com/office/drawing/2014/main" id="{ADA9A989-A8E5-4AC6-7663-5BD3559517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1" r="-2" b="26889"/>
          <a:stretch/>
        </p:blipFill>
        <p:spPr bwMode="auto">
          <a:xfrm>
            <a:off x="8132064" y="3429000"/>
            <a:ext cx="405993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3E5EAE-506F-EDF2-CFA3-5E17619C656F}"/>
              </a:ext>
            </a:extLst>
          </p:cNvPr>
          <p:cNvSpPr txBox="1"/>
          <p:nvPr/>
        </p:nvSpPr>
        <p:spPr>
          <a:xfrm>
            <a:off x="1381589" y="2794321"/>
            <a:ext cx="1314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Scott Goetz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(NAU)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7FE3EF-11D3-61C4-1895-59E961662B10}"/>
              </a:ext>
            </a:extLst>
          </p:cNvPr>
          <p:cNvSpPr txBox="1"/>
          <p:nvPr/>
        </p:nvSpPr>
        <p:spPr>
          <a:xfrm>
            <a:off x="5412153" y="2736501"/>
            <a:ext cx="1648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Marcia Macedo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Woodwell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BAE4E2-C6BD-9FC5-11E3-65F16FF5D0D4}"/>
              </a:ext>
            </a:extLst>
          </p:cNvPr>
          <p:cNvSpPr txBox="1"/>
          <p:nvPr/>
        </p:nvSpPr>
        <p:spPr>
          <a:xfrm>
            <a:off x="8980946" y="2794320"/>
            <a:ext cx="2465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Marcos Longo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(Lawrence Berkeley Lab)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359D0C-EB51-0FFF-6212-C9D2997C53AA}"/>
              </a:ext>
            </a:extLst>
          </p:cNvPr>
          <p:cNvSpPr txBox="1"/>
          <p:nvPr/>
        </p:nvSpPr>
        <p:spPr>
          <a:xfrm>
            <a:off x="1189174" y="6280691"/>
            <a:ext cx="1344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Patrick Jantz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(NAU)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938FEC-FC89-2B42-988D-3D7305F08EC3}"/>
              </a:ext>
            </a:extLst>
          </p:cNvPr>
          <p:cNvSpPr txBox="1"/>
          <p:nvPr/>
        </p:nvSpPr>
        <p:spPr>
          <a:xfrm>
            <a:off x="5559514" y="6280691"/>
            <a:ext cx="1298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Lin Meng</a:t>
            </a:r>
          </a:p>
          <a:p>
            <a:r>
              <a:rPr lang="en-US" dirty="0">
                <a:solidFill>
                  <a:schemeClr val="bg1"/>
                </a:solidFill>
              </a:rPr>
              <a:t>(Vanderbilt)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82C8B0-9967-CD04-71C0-D6F4649DAF9E}"/>
              </a:ext>
            </a:extLst>
          </p:cNvPr>
          <p:cNvSpPr txBox="1"/>
          <p:nvPr/>
        </p:nvSpPr>
        <p:spPr>
          <a:xfrm>
            <a:off x="9172367" y="6142191"/>
            <a:ext cx="15584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Jackie Shuman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(NCAR)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64" name="Picture 16">
            <a:extLst>
              <a:ext uri="{FF2B5EF4-FFF2-40B4-BE49-F238E27FC236}">
                <a16:creationId xmlns:a16="http://schemas.microsoft.com/office/drawing/2014/main" id="{291058F9-A684-FFA4-818F-A1BEA922F0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2" b="14087"/>
          <a:stretch/>
        </p:blipFill>
        <p:spPr bwMode="auto">
          <a:xfrm>
            <a:off x="4187454" y="1"/>
            <a:ext cx="3794232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AD7D0F-B05A-E293-0E99-EFA04BDCF07F}"/>
              </a:ext>
            </a:extLst>
          </p:cNvPr>
          <p:cNvSpPr txBox="1"/>
          <p:nvPr/>
        </p:nvSpPr>
        <p:spPr>
          <a:xfrm>
            <a:off x="5093820" y="2828838"/>
            <a:ext cx="1359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Maria Uribe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(Yale)</a:t>
            </a:r>
          </a:p>
        </p:txBody>
      </p:sp>
    </p:spTree>
    <p:extLst>
      <p:ext uri="{BB962C8B-B14F-4D97-AF65-F5344CB8AC3E}">
        <p14:creationId xmlns:p14="http://schemas.microsoft.com/office/powerpoint/2010/main" val="446286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4EF51-315C-5C40-87E2-5A8AB4C46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77340-C673-C94B-9289-B185BDE46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3D3536-E9D8-6144-881B-D592B8240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21383" cy="60374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85DB59-CE87-BB49-9111-E7D49CFCADBB}"/>
              </a:ext>
            </a:extLst>
          </p:cNvPr>
          <p:cNvSpPr txBox="1"/>
          <p:nvPr/>
        </p:nvSpPr>
        <p:spPr>
          <a:xfrm>
            <a:off x="0" y="4149575"/>
            <a:ext cx="271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Forest biomass distribution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094A53-3A7E-0A41-9758-7E6D60325E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3484" r="92203" b="8646"/>
          <a:stretch/>
        </p:blipFill>
        <p:spPr>
          <a:xfrm>
            <a:off x="0" y="6037478"/>
            <a:ext cx="1063727" cy="8053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47F756-5A0F-0941-A75C-E99DB0B46432}"/>
              </a:ext>
            </a:extLst>
          </p:cNvPr>
          <p:cNvSpPr txBox="1"/>
          <p:nvPr/>
        </p:nvSpPr>
        <p:spPr>
          <a:xfrm>
            <a:off x="10536012" y="5644827"/>
            <a:ext cx="1635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Map: Greg Fisk </a:t>
            </a:r>
          </a:p>
        </p:txBody>
      </p:sp>
    </p:spTree>
    <p:extLst>
      <p:ext uri="{BB962C8B-B14F-4D97-AF65-F5344CB8AC3E}">
        <p14:creationId xmlns:p14="http://schemas.microsoft.com/office/powerpoint/2010/main" val="1606815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mountain, outdoor, nature, hill&#10;&#10;Description automatically generated">
            <a:extLst>
              <a:ext uri="{FF2B5EF4-FFF2-40B4-BE49-F238E27FC236}">
                <a16:creationId xmlns:a16="http://schemas.microsoft.com/office/drawing/2014/main" id="{B291FF24-D1D6-1B49-AFEB-0BFB2024E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33" y="-496053"/>
            <a:ext cx="11771149" cy="785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02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ws grazing in a field&#10;&#10;Description automatically generated with medium confidence">
            <a:extLst>
              <a:ext uri="{FF2B5EF4-FFF2-40B4-BE49-F238E27FC236}">
                <a16:creationId xmlns:a16="http://schemas.microsoft.com/office/drawing/2014/main" id="{CA636F11-B148-7745-9101-20EA1C5B8D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7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65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190406-6FBB-8041-B5FF-BB3BB9009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64" y="-358347"/>
            <a:ext cx="11305403" cy="753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61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m 4">
            <a:extLst>
              <a:ext uri="{FF2B5EF4-FFF2-40B4-BE49-F238E27FC236}">
                <a16:creationId xmlns:a16="http://schemas.microsoft.com/office/drawing/2014/main" id="{8B82EC23-3636-1946-BD81-BF8F12B390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2"/>
          <a:stretch/>
        </p:blipFill>
        <p:spPr bwMode="auto">
          <a:xfrm>
            <a:off x="114300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41D6FCF-16B6-7840-AFBA-AEBA4345567F}"/>
              </a:ext>
            </a:extLst>
          </p:cNvPr>
          <p:cNvSpPr txBox="1"/>
          <p:nvPr/>
        </p:nvSpPr>
        <p:spPr>
          <a:xfrm rot="17432209">
            <a:off x="7774520" y="5111629"/>
            <a:ext cx="2331872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Soybean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90B65A-6DBA-5140-989F-3B341F19E46B}"/>
              </a:ext>
            </a:extLst>
          </p:cNvPr>
          <p:cNvSpPr txBox="1"/>
          <p:nvPr/>
        </p:nvSpPr>
        <p:spPr>
          <a:xfrm rot="17398250">
            <a:off x="8193930" y="2399631"/>
            <a:ext cx="3491285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Forest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AEE32CA-D8E5-B340-8E3B-E5F81716FD16}"/>
              </a:ext>
            </a:extLst>
          </p:cNvPr>
          <p:cNvSpPr/>
          <p:nvPr/>
        </p:nvSpPr>
        <p:spPr>
          <a:xfrm>
            <a:off x="1094750" y="4324630"/>
            <a:ext cx="4950506" cy="2383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B4D833F-82B3-744E-91A0-246A0C52A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750" y="5332567"/>
            <a:ext cx="4950506" cy="1375680"/>
          </a:xfrm>
          <a:prstGeom prst="rect">
            <a:avLst/>
          </a:prstGeom>
        </p:spPr>
      </p:pic>
      <p:pic>
        <p:nvPicPr>
          <p:cNvPr id="43" name="Imagem 4">
            <a:extLst>
              <a:ext uri="{FF2B5EF4-FFF2-40B4-BE49-F238E27FC236}">
                <a16:creationId xmlns:a16="http://schemas.microsoft.com/office/drawing/2014/main" id="{57899E72-57E2-B14E-B269-8B811FBBBD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1" t="20923" r="46164" b="59907"/>
          <a:stretch/>
        </p:blipFill>
        <p:spPr bwMode="auto">
          <a:xfrm>
            <a:off x="1452525" y="4469660"/>
            <a:ext cx="4101445" cy="125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34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DA29F6-9244-5A40-B6B3-FCEA73861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AD9811A-CFBA-734A-A27A-6FDB049C98A8}"/>
              </a:ext>
            </a:extLst>
          </p:cNvPr>
          <p:cNvCxnSpPr>
            <a:cxnSpLocks/>
          </p:cNvCxnSpPr>
          <p:nvPr/>
        </p:nvCxnSpPr>
        <p:spPr>
          <a:xfrm>
            <a:off x="3657599" y="3283359"/>
            <a:ext cx="2166424" cy="1435869"/>
          </a:xfrm>
          <a:prstGeom prst="straightConnector1">
            <a:avLst/>
          </a:prstGeom>
          <a:ln w="127000">
            <a:gradFill flip="none" rotWithShape="1">
              <a:gsLst>
                <a:gs pos="42000">
                  <a:schemeClr val="accent2">
                    <a:lumMod val="0"/>
                    <a:lumOff val="100000"/>
                  </a:schemeClr>
                </a:gs>
                <a:gs pos="98000">
                  <a:schemeClr val="accent2">
                    <a:lumMod val="0"/>
                    <a:lumOff val="100000"/>
                  </a:schemeClr>
                </a:gs>
                <a:gs pos="67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BF9900E-2D82-5746-B4EB-EAFBA518721F}"/>
              </a:ext>
            </a:extLst>
          </p:cNvPr>
          <p:cNvCxnSpPr>
            <a:cxnSpLocks/>
          </p:cNvCxnSpPr>
          <p:nvPr/>
        </p:nvCxnSpPr>
        <p:spPr>
          <a:xfrm flipH="1" flipV="1">
            <a:off x="6367978" y="2642863"/>
            <a:ext cx="2279468" cy="1572273"/>
          </a:xfrm>
          <a:prstGeom prst="straightConnector1">
            <a:avLst/>
          </a:prstGeom>
          <a:ln w="127000"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4501399-5AFC-7A4C-9337-AE4AE4CE6C24}"/>
              </a:ext>
            </a:extLst>
          </p:cNvPr>
          <p:cNvSpPr txBox="1"/>
          <p:nvPr/>
        </p:nvSpPr>
        <p:spPr>
          <a:xfrm>
            <a:off x="7168932" y="2914027"/>
            <a:ext cx="1238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Cool, moist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959F42-0712-2E44-982D-426BF7A7B356}"/>
              </a:ext>
            </a:extLst>
          </p:cNvPr>
          <p:cNvSpPr txBox="1"/>
          <p:nvPr/>
        </p:nvSpPr>
        <p:spPr>
          <a:xfrm>
            <a:off x="5060909" y="3845804"/>
            <a:ext cx="945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Hot, dry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077F0C-D962-849F-AA34-DD24FF66F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8" y="0"/>
            <a:ext cx="3750340" cy="428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6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27D494-C6A4-9343-8224-2DA8301D5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259" y="0"/>
            <a:ext cx="10511481" cy="788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42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ECA4A2-6CC7-6442-8848-CB598EB45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806" y="0"/>
            <a:ext cx="10544432" cy="790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00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FDE560-643C-8345-B51B-BD683AB48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951" y="-1"/>
            <a:ext cx="10560908" cy="792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61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51BA82-7D3D-8145-A029-46C880F484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67"/>
          <a:stretch/>
        </p:blipFill>
        <p:spPr>
          <a:xfrm>
            <a:off x="679622" y="9217"/>
            <a:ext cx="11512378" cy="67375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2C72E1-4734-6B4E-A250-5E06F0567B1D}"/>
              </a:ext>
            </a:extLst>
          </p:cNvPr>
          <p:cNvSpPr txBox="1"/>
          <p:nvPr/>
        </p:nvSpPr>
        <p:spPr>
          <a:xfrm>
            <a:off x="1371599" y="264907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B3yr</a:t>
            </a:r>
          </a:p>
        </p:txBody>
      </p:sp>
    </p:spTree>
    <p:extLst>
      <p:ext uri="{BB962C8B-B14F-4D97-AF65-F5344CB8AC3E}">
        <p14:creationId xmlns:p14="http://schemas.microsoft.com/office/powerpoint/2010/main" val="3061168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7E6C09-893C-3841-8E40-61020E1F5D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153"/>
          <a:stretch/>
        </p:blipFill>
        <p:spPr>
          <a:xfrm>
            <a:off x="8319817" y="2382874"/>
            <a:ext cx="3750481" cy="3671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ACABA9-A416-8E4A-B3EE-3BF176A54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02" y="2616688"/>
            <a:ext cx="4591678" cy="343774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D23C81-D101-CD4C-9AD1-369946D3049E}"/>
              </a:ext>
            </a:extLst>
          </p:cNvPr>
          <p:cNvSpPr/>
          <p:nvPr/>
        </p:nvSpPr>
        <p:spPr>
          <a:xfrm>
            <a:off x="121702" y="1956241"/>
            <a:ext cx="3809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17% of the original forest area has been disturbed as of 2017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A478C3-1061-7744-8512-AE8377EA4D0A}"/>
              </a:ext>
            </a:extLst>
          </p:cNvPr>
          <p:cNvSpPr/>
          <p:nvPr/>
        </p:nvSpPr>
        <p:spPr>
          <a:xfrm>
            <a:off x="8319817" y="1136486"/>
            <a:ext cx="39137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nionPro"/>
                <a:ea typeface="+mn-ea"/>
                <a:cs typeface="+mn-cs"/>
              </a:rPr>
              <a:t>Our findings show that deforestation-induced edge effect can indirectly increase emissions from deforestation alone by 37%, 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FCC5969-D8AE-BF45-973D-02D857A7D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-505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Increased emissions from forest degradation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4AC69D-D016-434A-BF60-FAA174219CE0}"/>
              </a:ext>
            </a:extLst>
          </p:cNvPr>
          <p:cNvSpPr txBox="1"/>
          <p:nvPr/>
        </p:nvSpPr>
        <p:spPr>
          <a:xfrm>
            <a:off x="180980" y="6391717"/>
            <a:ext cx="2041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Bullock et al. (2019)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4F04CB-3378-824B-8F0F-DA7943C54EE4}"/>
              </a:ext>
            </a:extLst>
          </p:cNvPr>
          <p:cNvSpPr txBox="1"/>
          <p:nvPr/>
        </p:nvSpPr>
        <p:spPr>
          <a:xfrm>
            <a:off x="9647944" y="6377862"/>
            <a:ext cx="1787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Silva et al. (2020)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0A9A05-5F54-BB4C-97F1-A9CB84559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9915" y="2616688"/>
            <a:ext cx="2884354" cy="34377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B293AB-DB3E-794D-AA42-7D2337944E93}"/>
              </a:ext>
            </a:extLst>
          </p:cNvPr>
          <p:cNvSpPr txBox="1"/>
          <p:nvPr/>
        </p:nvSpPr>
        <p:spPr>
          <a:xfrm>
            <a:off x="5212733" y="6377862"/>
            <a:ext cx="2338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Matricardi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al. (2020)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DF3A51-A40B-2C4F-8FA2-F912C1E847E1}"/>
              </a:ext>
            </a:extLst>
          </p:cNvPr>
          <p:cNvSpPr/>
          <p:nvPr/>
        </p:nvSpPr>
        <p:spPr>
          <a:xfrm>
            <a:off x="4503450" y="1427601"/>
            <a:ext cx="36984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11E1E"/>
                </a:solidFill>
                <a:effectLst/>
                <a:uLnTx/>
                <a:uFillTx/>
                <a:latin typeface="AdvTTb278f7d1"/>
                <a:ea typeface="+mn-ea"/>
                <a:cs typeface="+mn-cs"/>
              </a:rPr>
              <a:t>From 1992 to 2014, the total area of degraded forest was 337,427 square kilometers (km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11E1E"/>
                </a:solidFill>
                <a:effectLst/>
                <a:uLnTx/>
                <a:uFillTx/>
                <a:latin typeface="AdvTTb278f7d1"/>
                <a:ea typeface="+mn-ea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11E1E"/>
                </a:solidFill>
                <a:effectLst/>
                <a:uLnTx/>
                <a:uFillTx/>
                <a:latin typeface="AdvTTb278f7d1"/>
                <a:ea typeface="+mn-ea"/>
                <a:cs typeface="+mn-cs"/>
              </a:rPr>
              <a:t>), compared with 308,311 km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11E1E"/>
                </a:solidFill>
                <a:effectLst/>
                <a:uLnTx/>
                <a:uFillTx/>
                <a:latin typeface="AdvTTb278f7d1"/>
                <a:ea typeface="+mn-ea"/>
                <a:cs typeface="+mn-cs"/>
              </a:rPr>
              <a:t>2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11E1E"/>
                </a:solidFill>
                <a:effectLst/>
                <a:uLnTx/>
                <a:uFillTx/>
                <a:latin typeface="AdvTTb278f7d1"/>
                <a:ea typeface="+mn-ea"/>
                <a:cs typeface="+mn-cs"/>
              </a:rPr>
              <a:t>that were deforested.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560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&#10;&#10;Description automatically generated">
            <a:extLst>
              <a:ext uri="{FF2B5EF4-FFF2-40B4-BE49-F238E27FC236}">
                <a16:creationId xmlns:a16="http://schemas.microsoft.com/office/drawing/2014/main" id="{5BB86EC9-E294-C730-08D2-BB9BDD732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46804"/>
            <a:ext cx="11864786" cy="79098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7D3AD1-2E94-BC18-9A29-808A9194C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642" y="179774"/>
            <a:ext cx="3569043" cy="1325563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8066A9-E515-3F87-D256-471D819F07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002"/>
          <a:stretch/>
        </p:blipFill>
        <p:spPr>
          <a:xfrm>
            <a:off x="327214" y="3657600"/>
            <a:ext cx="8614484" cy="3089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93AAED-129F-95F3-372D-1E03414781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572" b="45998"/>
          <a:stretch/>
        </p:blipFill>
        <p:spPr>
          <a:xfrm>
            <a:off x="327214" y="1882588"/>
            <a:ext cx="8614484" cy="17750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311532-6E68-2358-E3A5-7FE8F49D33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2428"/>
          <a:stretch/>
        </p:blipFill>
        <p:spPr>
          <a:xfrm>
            <a:off x="327214" y="30891"/>
            <a:ext cx="8614484" cy="185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42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F9E60D-7569-3646-BE2A-9EB10B53EA41}"/>
              </a:ext>
            </a:extLst>
          </p:cNvPr>
          <p:cNvSpPr/>
          <p:nvPr/>
        </p:nvSpPr>
        <p:spPr>
          <a:xfrm>
            <a:off x="1215680" y="4102129"/>
            <a:ext cx="8882558" cy="26905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AB639C-02D9-EC99-EBD4-1910F152A3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24"/>
          <a:stretch/>
        </p:blipFill>
        <p:spPr>
          <a:xfrm>
            <a:off x="1215680" y="0"/>
            <a:ext cx="6673515" cy="3732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DDE3FB-6166-8FA9-1A05-407E55C29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709" y="4164710"/>
            <a:ext cx="3824872" cy="25626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3BFCBF-0053-2AC3-4F86-00F1CBD48D0E}"/>
              </a:ext>
            </a:extLst>
          </p:cNvPr>
          <p:cNvSpPr/>
          <p:nvPr/>
        </p:nvSpPr>
        <p:spPr>
          <a:xfrm>
            <a:off x="3478909" y="2689917"/>
            <a:ext cx="180473" cy="10828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D8A153-6B82-2FC0-4B77-67415BCC434D}"/>
              </a:ext>
            </a:extLst>
          </p:cNvPr>
          <p:cNvSpPr/>
          <p:nvPr/>
        </p:nvSpPr>
        <p:spPr>
          <a:xfrm>
            <a:off x="5821055" y="2397153"/>
            <a:ext cx="180473" cy="10828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4EAE5A-A017-22CF-20F1-7BF69B11E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855" y="4164710"/>
            <a:ext cx="3720879" cy="2567406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32DAA2-C7EB-05AA-7BD7-6D74D34CC81A}"/>
              </a:ext>
            </a:extLst>
          </p:cNvPr>
          <p:cNvCxnSpPr/>
          <p:nvPr/>
        </p:nvCxnSpPr>
        <p:spPr>
          <a:xfrm flipH="1">
            <a:off x="1497709" y="2798201"/>
            <a:ext cx="1981200" cy="13665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9AA8EBA-0908-B019-4B4F-13DFF6C0D3FD}"/>
              </a:ext>
            </a:extLst>
          </p:cNvPr>
          <p:cNvCxnSpPr>
            <a:cxnSpLocks/>
          </p:cNvCxnSpPr>
          <p:nvPr/>
        </p:nvCxnSpPr>
        <p:spPr>
          <a:xfrm>
            <a:off x="3674012" y="2798201"/>
            <a:ext cx="1602487" cy="13665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C4321E-EB5C-DAB5-4840-0DCE050B7AEA}"/>
              </a:ext>
            </a:extLst>
          </p:cNvPr>
          <p:cNvCxnSpPr>
            <a:cxnSpLocks/>
          </p:cNvCxnSpPr>
          <p:nvPr/>
        </p:nvCxnSpPr>
        <p:spPr>
          <a:xfrm flipH="1" flipV="1">
            <a:off x="6037419" y="2505437"/>
            <a:ext cx="3708920" cy="15966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726E6EA-C528-D5F6-DB37-951FB1478861}"/>
              </a:ext>
            </a:extLst>
          </p:cNvPr>
          <p:cNvCxnSpPr>
            <a:cxnSpLocks/>
          </p:cNvCxnSpPr>
          <p:nvPr/>
        </p:nvCxnSpPr>
        <p:spPr>
          <a:xfrm flipH="1" flipV="1">
            <a:off x="5821055" y="2562664"/>
            <a:ext cx="304800" cy="1539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8F85E6A-EAB2-5021-FF1F-AC39AAF9BCCF}"/>
              </a:ext>
            </a:extLst>
          </p:cNvPr>
          <p:cNvSpPr txBox="1"/>
          <p:nvPr/>
        </p:nvSpPr>
        <p:spPr>
          <a:xfrm>
            <a:off x="4552437" y="238659"/>
            <a:ext cx="3527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Edge distance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F724F13-1317-6E28-20C5-0F3605F18F38}"/>
              </a:ext>
            </a:extLst>
          </p:cNvPr>
          <p:cNvSpPr txBox="1"/>
          <p:nvPr/>
        </p:nvSpPr>
        <p:spPr>
          <a:xfrm>
            <a:off x="10098238" y="3682516"/>
            <a:ext cx="27482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0          1km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8A1D5F12-F41C-D5DF-4959-C2415C2C7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8238" y="4698179"/>
            <a:ext cx="1104900" cy="2921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70EB704-AEB1-D9A7-A9D7-888C8F763326}"/>
              </a:ext>
            </a:extLst>
          </p:cNvPr>
          <p:cNvSpPr txBox="1"/>
          <p:nvPr/>
        </p:nvSpPr>
        <p:spPr>
          <a:xfrm>
            <a:off x="8433751" y="1162351"/>
            <a:ext cx="35276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2124"/>
                </a:solidFill>
                <a:latin typeface="arial" panose="020B0604020202020204" pitchFamily="34" charset="0"/>
              </a:rPr>
              <a:t>Land cover: evergreen forest</a:t>
            </a:r>
            <a:endParaRPr lang="en-US" sz="240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State of Mato Grosso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2124"/>
                </a:solidFill>
                <a:latin typeface="arial" panose="020B0604020202020204" pitchFamily="34" charset="0"/>
              </a:rPr>
              <a:t>30m resolution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2124"/>
                </a:solidFill>
                <a:latin typeface="arial" panose="020B0604020202020204" pitchFamily="34" charset="0"/>
              </a:rPr>
              <a:t>1985-2021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143753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F9FA6F33-6041-ADA9-B4DF-675F1D2324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148" b="3613"/>
          <a:stretch/>
        </p:blipFill>
        <p:spPr>
          <a:xfrm>
            <a:off x="130630" y="128119"/>
            <a:ext cx="5702378" cy="3202442"/>
          </a:xfrm>
          <a:prstGeom prst="rect">
            <a:avLst/>
          </a:prstGeom>
        </p:spPr>
      </p:pic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472333B6-7CAD-7C88-D4E4-C4937AC0A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622" y="128119"/>
            <a:ext cx="5702378" cy="3202442"/>
          </a:xfrm>
          <a:prstGeom prst="rect">
            <a:avLst/>
          </a:prstGeom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C9F3E3C4-2C6C-76A4-A553-F785DCF6D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622" y="3429000"/>
            <a:ext cx="5702378" cy="3300881"/>
          </a:xfrm>
          <a:prstGeom prst="rect">
            <a:avLst/>
          </a:prstGeom>
        </p:spPr>
      </p:pic>
      <p:pic>
        <p:nvPicPr>
          <p:cNvPr id="11" name="Picture 10" descr="Map&#10;&#10;Description automatically generated">
            <a:extLst>
              <a:ext uri="{FF2B5EF4-FFF2-40B4-BE49-F238E27FC236}">
                <a16:creationId xmlns:a16="http://schemas.microsoft.com/office/drawing/2014/main" id="{07B0F43D-9679-1580-3EF8-9B7F660E85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29" y="3429000"/>
            <a:ext cx="5698169" cy="3300881"/>
          </a:xfrm>
          <a:prstGeom prst="rect">
            <a:avLst/>
          </a:prstGeom>
        </p:spPr>
      </p:pic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67DE7254-517C-0166-3A42-4FA53A7605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8907" y="128119"/>
            <a:ext cx="1158654" cy="8731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76A3F5B-F7D5-30FC-839F-57E7120D8CF5}"/>
              </a:ext>
            </a:extLst>
          </p:cNvPr>
          <p:cNvSpPr/>
          <p:nvPr/>
        </p:nvSpPr>
        <p:spPr>
          <a:xfrm>
            <a:off x="130630" y="157578"/>
            <a:ext cx="1451698" cy="39467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AE6270-2283-DC04-6B5F-0ABE0C5B3BA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584" y="374030"/>
            <a:ext cx="508000" cy="1397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3763C7A-1769-9B79-26B6-B521BB39E7DA}"/>
              </a:ext>
            </a:extLst>
          </p:cNvPr>
          <p:cNvSpPr txBox="1"/>
          <p:nvPr/>
        </p:nvSpPr>
        <p:spPr>
          <a:xfrm>
            <a:off x="187824" y="125711"/>
            <a:ext cx="1293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Edge distance (m)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A6C779-8945-D6F2-49AD-82DE7EABD7E7}"/>
              </a:ext>
            </a:extLst>
          </p:cNvPr>
          <p:cNvSpPr txBox="1"/>
          <p:nvPr/>
        </p:nvSpPr>
        <p:spPr>
          <a:xfrm>
            <a:off x="187824" y="31064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6D22EB-FC4B-77FD-33B9-0807936728B4}"/>
              </a:ext>
            </a:extLst>
          </p:cNvPr>
          <p:cNvSpPr txBox="1"/>
          <p:nvPr/>
        </p:nvSpPr>
        <p:spPr>
          <a:xfrm>
            <a:off x="1000746" y="30538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5000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87D327-2E56-863C-239A-57BA132C9801}"/>
              </a:ext>
            </a:extLst>
          </p:cNvPr>
          <p:cNvSpPr/>
          <p:nvPr/>
        </p:nvSpPr>
        <p:spPr>
          <a:xfrm>
            <a:off x="6096000" y="3527440"/>
            <a:ext cx="1244082" cy="39467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A4BFF12-B6FB-63C7-7C41-56FAED564CA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36954" y="3743892"/>
            <a:ext cx="508000" cy="1397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B72C5E-D945-1FDA-4E38-CAF13C8112CD}"/>
              </a:ext>
            </a:extLst>
          </p:cNvPr>
          <p:cNvSpPr txBox="1"/>
          <p:nvPr/>
        </p:nvSpPr>
        <p:spPr>
          <a:xfrm>
            <a:off x="6170865" y="3492784"/>
            <a:ext cx="11900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Forest cover (%)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83FC1B-69E5-9093-13E0-28DCDECDAD96}"/>
              </a:ext>
            </a:extLst>
          </p:cNvPr>
          <p:cNvSpPr txBox="1"/>
          <p:nvPr/>
        </p:nvSpPr>
        <p:spPr>
          <a:xfrm>
            <a:off x="6153194" y="368050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D908B8-3E78-C69C-43DB-A3C582FF67A5}"/>
              </a:ext>
            </a:extLst>
          </p:cNvPr>
          <p:cNvSpPr txBox="1"/>
          <p:nvPr/>
        </p:nvSpPr>
        <p:spPr>
          <a:xfrm>
            <a:off x="6966116" y="367524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AD5302-A1D5-9011-31D6-9083454C40FE}"/>
              </a:ext>
            </a:extLst>
          </p:cNvPr>
          <p:cNvSpPr/>
          <p:nvPr/>
        </p:nvSpPr>
        <p:spPr>
          <a:xfrm>
            <a:off x="6154863" y="166759"/>
            <a:ext cx="1291570" cy="39467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CDDD301-8113-D235-1721-86FE656A25B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95817" y="383211"/>
            <a:ext cx="508000" cy="139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66A4F8-0D8C-D57D-7D98-77C6EDF20DC1}"/>
                  </a:ext>
                </a:extLst>
              </p:cNvPr>
              <p:cNvSpPr txBox="1"/>
              <p:nvPr/>
            </p:nvSpPr>
            <p:spPr>
              <a:xfrm>
                <a:off x="6445980" y="134891"/>
                <a:ext cx="66133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LST (</a:t>
                </a:r>
                <a14:m>
                  <m:oMath xmlns:m="http://schemas.openxmlformats.org/officeDocument/2006/math">
                    <m:r>
                      <a:rPr lang="en-US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r>
                  <a:rPr lang="en-US" sz="1200" dirty="0"/>
                  <a:t>)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66A4F8-0D8C-D57D-7D98-77C6EDF20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980" y="134891"/>
                <a:ext cx="661335" cy="276999"/>
              </a:xfrm>
              <a:prstGeom prst="rect">
                <a:avLst/>
              </a:prstGeom>
              <a:blipFill>
                <a:blip r:embed="rId8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ED526BAE-39C5-EE3D-C8DD-952DF746698B}"/>
              </a:ext>
            </a:extLst>
          </p:cNvPr>
          <p:cNvSpPr txBox="1"/>
          <p:nvPr/>
        </p:nvSpPr>
        <p:spPr>
          <a:xfrm>
            <a:off x="6089529" y="322611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16.9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DFECD2-823C-B715-23B9-E41F0BC3E885}"/>
              </a:ext>
            </a:extLst>
          </p:cNvPr>
          <p:cNvSpPr txBox="1"/>
          <p:nvPr/>
        </p:nvSpPr>
        <p:spPr>
          <a:xfrm>
            <a:off x="6966720" y="322610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46.9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CBCC74-3BB6-116B-FE5A-AA9002CA77EC}"/>
              </a:ext>
            </a:extLst>
          </p:cNvPr>
          <p:cNvSpPr/>
          <p:nvPr/>
        </p:nvSpPr>
        <p:spPr>
          <a:xfrm>
            <a:off x="263561" y="3492937"/>
            <a:ext cx="930757" cy="25095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954AF5-0C3F-6BFC-65B2-602F67A48E81}"/>
              </a:ext>
            </a:extLst>
          </p:cNvPr>
          <p:cNvSpPr txBox="1"/>
          <p:nvPr/>
        </p:nvSpPr>
        <p:spPr>
          <a:xfrm>
            <a:off x="338426" y="3458280"/>
            <a:ext cx="7917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Burn area</a:t>
            </a:r>
          </a:p>
        </p:txBody>
      </p:sp>
    </p:spTree>
    <p:extLst>
      <p:ext uri="{BB962C8B-B14F-4D97-AF65-F5344CB8AC3E}">
        <p14:creationId xmlns:p14="http://schemas.microsoft.com/office/powerpoint/2010/main" val="25172953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  <p:bldP spid="19" grpId="0"/>
      <p:bldP spid="20" grpId="0"/>
      <p:bldP spid="21" grpId="0" animBg="1"/>
      <p:bldP spid="23" grpId="0"/>
      <p:bldP spid="24" grpId="0"/>
      <p:bldP spid="25" grpId="0"/>
      <p:bldP spid="26" grpId="0" animBg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D65626B4-9822-98DB-E5B8-7A6CBE143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7" y="800100"/>
            <a:ext cx="4859626" cy="4634346"/>
          </a:xfrm>
          <a:prstGeom prst="rect">
            <a:avLst/>
          </a:prstGeom>
        </p:spPr>
      </p:pic>
      <p:pic>
        <p:nvPicPr>
          <p:cNvPr id="7" name="Picture 6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CA0489C5-8855-2545-A07D-4378F0EEB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800100"/>
            <a:ext cx="4883764" cy="4634346"/>
          </a:xfrm>
          <a:prstGeom prst="rect">
            <a:avLst/>
          </a:prstGeom>
        </p:spPr>
      </p:pic>
      <p:pic>
        <p:nvPicPr>
          <p:cNvPr id="9" name="Picture 8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A7DCD723-1BDA-E7BE-A5D0-244DA6D83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884" y="568083"/>
            <a:ext cx="929714" cy="62899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0632784-F824-63C3-5861-D3F67596C406}"/>
              </a:ext>
            </a:extLst>
          </p:cNvPr>
          <p:cNvSpPr txBox="1"/>
          <p:nvPr/>
        </p:nvSpPr>
        <p:spPr>
          <a:xfrm>
            <a:off x="1974273" y="5596235"/>
            <a:ext cx="3169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Edge distance (m)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98A864-FD5A-3B8E-7385-092ECC4278F5}"/>
              </a:ext>
            </a:extLst>
          </p:cNvPr>
          <p:cNvSpPr txBox="1"/>
          <p:nvPr/>
        </p:nvSpPr>
        <p:spPr>
          <a:xfrm>
            <a:off x="7737754" y="5596234"/>
            <a:ext cx="3169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Edge distance (m)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A3F10-52CC-1F01-8E1C-D02116AF2A2B}"/>
              </a:ext>
            </a:extLst>
          </p:cNvPr>
          <p:cNvSpPr txBox="1"/>
          <p:nvPr/>
        </p:nvSpPr>
        <p:spPr>
          <a:xfrm rot="16200000">
            <a:off x="4280554" y="2656589"/>
            <a:ext cx="3169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Forest Burn area (km</a:t>
            </a:r>
            <a:r>
              <a:rPr lang="en-US" sz="2400" baseline="30000" dirty="0"/>
              <a:t>2</a:t>
            </a:r>
            <a:r>
              <a:rPr lang="en-US" sz="2400" dirty="0"/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B436E8-5421-0253-D8E8-7E8F6C9DDC68}"/>
              </a:ext>
            </a:extLst>
          </p:cNvPr>
          <p:cNvSpPr txBox="1"/>
          <p:nvPr/>
        </p:nvSpPr>
        <p:spPr>
          <a:xfrm rot="16200000">
            <a:off x="-835609" y="2509658"/>
            <a:ext cx="2276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Forest LST (</a:t>
            </a:r>
            <a:r>
              <a:rPr lang="en-US" sz="2400" baseline="30000" dirty="0"/>
              <a:t>O</a:t>
            </a:r>
            <a:r>
              <a:rPr lang="en-US" sz="2400" dirty="0"/>
              <a:t>C)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70786E-9DA6-B0EA-625A-C338AF1226E5}"/>
              </a:ext>
            </a:extLst>
          </p:cNvPr>
          <p:cNvSpPr/>
          <p:nvPr/>
        </p:nvSpPr>
        <p:spPr>
          <a:xfrm>
            <a:off x="0" y="0"/>
            <a:ext cx="12192000" cy="5249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7EBCC-749E-D287-03C5-662FE8979AED}"/>
              </a:ext>
            </a:extLst>
          </p:cNvPr>
          <p:cNvSpPr txBox="1"/>
          <p:nvPr/>
        </p:nvSpPr>
        <p:spPr>
          <a:xfrm>
            <a:off x="283337" y="77800"/>
            <a:ext cx="6532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LST and burn areas across edge distance</a:t>
            </a:r>
          </a:p>
        </p:txBody>
      </p:sp>
    </p:spTree>
    <p:extLst>
      <p:ext uri="{BB962C8B-B14F-4D97-AF65-F5344CB8AC3E}">
        <p14:creationId xmlns:p14="http://schemas.microsoft.com/office/powerpoint/2010/main" val="36918532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7E1B087-428C-784A-84BB-ECEB255E4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00"/>
          <a:stretch/>
        </p:blipFill>
        <p:spPr bwMode="auto">
          <a:xfrm>
            <a:off x="473075" y="831272"/>
            <a:ext cx="8230085" cy="413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6C08A9-CF20-A487-08CF-EE54C3F3332E}"/>
              </a:ext>
            </a:extLst>
          </p:cNvPr>
          <p:cNvSpPr txBox="1"/>
          <p:nvPr/>
        </p:nvSpPr>
        <p:spPr>
          <a:xfrm>
            <a:off x="1714499" y="496685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3BB90F-AE8E-AB78-01AB-4077D45B62C4}"/>
              </a:ext>
            </a:extLst>
          </p:cNvPr>
          <p:cNvSpPr txBox="1"/>
          <p:nvPr/>
        </p:nvSpPr>
        <p:spPr>
          <a:xfrm>
            <a:off x="2105889" y="4966855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250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1620C9-2879-3BA8-479C-B43D089E6386}"/>
              </a:ext>
            </a:extLst>
          </p:cNvPr>
          <p:cNvSpPr txBox="1"/>
          <p:nvPr/>
        </p:nvSpPr>
        <p:spPr>
          <a:xfrm>
            <a:off x="2768110" y="4966855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500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E98175-6BA4-A6A7-C5FA-68529845169F}"/>
              </a:ext>
            </a:extLst>
          </p:cNvPr>
          <p:cNvSpPr txBox="1"/>
          <p:nvPr/>
        </p:nvSpPr>
        <p:spPr>
          <a:xfrm>
            <a:off x="3422585" y="4966855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750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51A0E8-F9CC-8371-1EDE-F72C3ED771C6}"/>
              </a:ext>
            </a:extLst>
          </p:cNvPr>
          <p:cNvSpPr txBox="1"/>
          <p:nvPr/>
        </p:nvSpPr>
        <p:spPr>
          <a:xfrm>
            <a:off x="4075443" y="4966855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5D5657-4EE9-32D2-E1A1-567291F6BC06}"/>
              </a:ext>
            </a:extLst>
          </p:cNvPr>
          <p:cNvSpPr txBox="1"/>
          <p:nvPr/>
        </p:nvSpPr>
        <p:spPr>
          <a:xfrm>
            <a:off x="4970296" y="4966855"/>
            <a:ext cx="915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1250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2FCB5A-AD6C-64A6-7DA5-6530B5D10D10}"/>
              </a:ext>
            </a:extLst>
          </p:cNvPr>
          <p:cNvSpPr txBox="1"/>
          <p:nvPr/>
        </p:nvSpPr>
        <p:spPr>
          <a:xfrm>
            <a:off x="2321444" y="5503508"/>
            <a:ext cx="2769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Edge distance (m)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FBA4EA-8E6B-7D4B-5702-15140B54DE1A}"/>
              </a:ext>
            </a:extLst>
          </p:cNvPr>
          <p:cNvSpPr/>
          <p:nvPr/>
        </p:nvSpPr>
        <p:spPr>
          <a:xfrm>
            <a:off x="0" y="0"/>
            <a:ext cx="12192000" cy="5249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940889-CC1B-40DC-E203-B09BB186E57F}"/>
              </a:ext>
            </a:extLst>
          </p:cNvPr>
          <p:cNvSpPr txBox="1"/>
          <p:nvPr/>
        </p:nvSpPr>
        <p:spPr>
          <a:xfrm>
            <a:off x="283337" y="77800"/>
            <a:ext cx="6532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Mathematical description of edge effect</a:t>
            </a:r>
          </a:p>
        </p:txBody>
      </p:sp>
    </p:spTree>
    <p:extLst>
      <p:ext uri="{BB962C8B-B14F-4D97-AF65-F5344CB8AC3E}">
        <p14:creationId xmlns:p14="http://schemas.microsoft.com/office/powerpoint/2010/main" val="53713937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BF7D08-5394-1D53-ED10-886F15B0C266}"/>
              </a:ext>
            </a:extLst>
          </p:cNvPr>
          <p:cNvSpPr/>
          <p:nvPr/>
        </p:nvSpPr>
        <p:spPr>
          <a:xfrm>
            <a:off x="0" y="0"/>
            <a:ext cx="12192000" cy="5249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E3E9E9-FCA3-BFC3-0D81-DB9AEE025AEB}"/>
              </a:ext>
            </a:extLst>
          </p:cNvPr>
          <p:cNvSpPr txBox="1"/>
          <p:nvPr/>
        </p:nvSpPr>
        <p:spPr>
          <a:xfrm>
            <a:off x="283337" y="77800"/>
            <a:ext cx="6532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Differences between pasture and soybean edges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C095C-C23E-B740-C83E-B9D8733A1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37" y="1286933"/>
            <a:ext cx="11578168" cy="46312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EF2D89-C18B-EDD6-A9B4-7EA1D95BC1D1}"/>
              </a:ext>
            </a:extLst>
          </p:cNvPr>
          <p:cNvSpPr txBox="1"/>
          <p:nvPr/>
        </p:nvSpPr>
        <p:spPr>
          <a:xfrm rot="16200000">
            <a:off x="4718640" y="2855766"/>
            <a:ext cx="316922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Forest Burn area (km</a:t>
            </a:r>
            <a:r>
              <a:rPr lang="en-US" sz="2400" baseline="30000" dirty="0"/>
              <a:t>2</a:t>
            </a:r>
            <a:r>
              <a:rPr lang="en-US" sz="2400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416F8D-A582-30B2-6702-391862178396}"/>
              </a:ext>
            </a:extLst>
          </p:cNvPr>
          <p:cNvSpPr txBox="1"/>
          <p:nvPr/>
        </p:nvSpPr>
        <p:spPr>
          <a:xfrm rot="16200000">
            <a:off x="-623858" y="2855766"/>
            <a:ext cx="22760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Forest LST (</a:t>
            </a:r>
            <a:r>
              <a:rPr lang="en-US" sz="2400" baseline="30000" dirty="0"/>
              <a:t>O</a:t>
            </a:r>
            <a:r>
              <a:rPr lang="en-US" sz="2400" dirty="0"/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val="121787110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ap, text, atlas">
            <a:extLst>
              <a:ext uri="{FF2B5EF4-FFF2-40B4-BE49-F238E27FC236}">
                <a16:creationId xmlns:a16="http://schemas.microsoft.com/office/drawing/2014/main" id="{E2E3F030-662A-D3B3-09BD-8D7DD5F9DB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412" y="1573154"/>
            <a:ext cx="6435385" cy="46998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EC140D-0901-B895-D0E2-AF4A718EF6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8957" y="964368"/>
            <a:ext cx="5683045" cy="58245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827BA5-20BF-ACAF-DACC-2C18983337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4181" y="0"/>
            <a:ext cx="2224663" cy="3028335"/>
          </a:xfrm>
          <a:prstGeom prst="rect">
            <a:avLst/>
          </a:prstGeom>
        </p:spPr>
      </p:pic>
      <p:pic>
        <p:nvPicPr>
          <p:cNvPr id="3074" name="Picture 2" descr="GEDI Could Get Extension Under New Proposal - GEDI">
            <a:extLst>
              <a:ext uri="{FF2B5EF4-FFF2-40B4-BE49-F238E27FC236}">
                <a16:creationId xmlns:a16="http://schemas.microsoft.com/office/drawing/2014/main" id="{29DF9AE4-05ED-B3D6-CB80-0E94E3D0C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2" y="0"/>
            <a:ext cx="3007659" cy="169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758D401-196B-D01E-80F0-402DE6064471}"/>
              </a:ext>
            </a:extLst>
          </p:cNvPr>
          <p:cNvCxnSpPr/>
          <p:nvPr/>
        </p:nvCxnSpPr>
        <p:spPr>
          <a:xfrm flipV="1">
            <a:off x="7516906" y="753035"/>
            <a:ext cx="0" cy="5519938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6872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0B620-D68D-316F-F8F3-B9508070C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FATES results</a:t>
            </a:r>
          </a:p>
        </p:txBody>
      </p:sp>
      <p:pic>
        <p:nvPicPr>
          <p:cNvPr id="5" name="image2.png">
            <a:extLst>
              <a:ext uri="{FF2B5EF4-FFF2-40B4-BE49-F238E27FC236}">
                <a16:creationId xmlns:a16="http://schemas.microsoft.com/office/drawing/2014/main" id="{80FDBD0C-1B10-7C78-D894-AE2C3BAB8185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838200" y="1786022"/>
            <a:ext cx="6699422" cy="4706853"/>
          </a:xfrm>
          <a:prstGeom prst="rect">
            <a:avLst/>
          </a:prstGeom>
          <a:ln/>
        </p:spPr>
      </p:pic>
      <p:pic>
        <p:nvPicPr>
          <p:cNvPr id="1026" name="Picture 2" descr="FATES integration with E3SM model - NGEE–Tropics">
            <a:extLst>
              <a:ext uri="{FF2B5EF4-FFF2-40B4-BE49-F238E27FC236}">
                <a16:creationId xmlns:a16="http://schemas.microsoft.com/office/drawing/2014/main" id="{046286F1-C314-24FC-251E-E59D7EEEC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159" y="2001794"/>
            <a:ext cx="4157490" cy="4263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F432EBE-4369-FE93-1830-8426906B2A02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709483" y="6252815"/>
            <a:ext cx="992968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Preliminary testing with a default vegetation parameterization demonstrates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reasonable seasonality on sensible heat (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</a:t>
            </a:r>
            <a:r>
              <a:rPr kumimoji="0" lang="en-US" altLang="en-US" sz="12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tot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and outgoing longwave radiation (Q</a:t>
            </a:r>
            <a:r>
              <a:rPr kumimoji="0" lang="en-US" altLang="en-US" sz="12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LW</a:t>
            </a:r>
            <a:r>
              <a:rPr kumimoji="0" lang="en-US" altLang="en-US" sz="1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rdo"/>
                <a:cs typeface="Cardo"/>
              </a:rPr>
              <a:t>↑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), whereas the model shows stronger dry-season reduction in evapotranspiration (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Etot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and delayed dry-season decline in gross primary productivity (GPP), low canopy turbulence (u*) and reversed seasonality in net ecosystem productivity (NEP)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Fig. 4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).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13889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C19E4-6E49-6576-8EC8-AD68F38C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580C7-3428-3190-EB03-EADF69F2B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Quantification of edge effects on carbon storage</a:t>
            </a:r>
          </a:p>
          <a:p>
            <a:endParaRPr lang="en-US" dirty="0"/>
          </a:p>
          <a:p>
            <a:r>
              <a:rPr lang="en-US" dirty="0"/>
              <a:t>Attribution of carbon losses along edges</a:t>
            </a:r>
          </a:p>
          <a:p>
            <a:endParaRPr lang="en-US" dirty="0"/>
          </a:p>
          <a:p>
            <a:r>
              <a:rPr lang="en-US" dirty="0"/>
              <a:t>Model initialization with GEDI data</a:t>
            </a:r>
          </a:p>
          <a:p>
            <a:endParaRPr lang="en-US" dirty="0"/>
          </a:p>
          <a:p>
            <a:r>
              <a:rPr lang="en-US" dirty="0"/>
              <a:t>Model simulations</a:t>
            </a:r>
          </a:p>
        </p:txBody>
      </p:sp>
    </p:spTree>
    <p:extLst>
      <p:ext uri="{BB962C8B-B14F-4D97-AF65-F5344CB8AC3E}">
        <p14:creationId xmlns:p14="http://schemas.microsoft.com/office/powerpoint/2010/main" val="156300662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2043</TotalTime>
  <Words>376</Words>
  <Application>Microsoft Macintosh PowerPoint</Application>
  <PresentationFormat>Widescreen</PresentationFormat>
  <Paragraphs>82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.SFNSDisplay-Regular</vt:lpstr>
      <vt:lpstr>AdvTTb278f7d1</vt:lpstr>
      <vt:lpstr>Arial</vt:lpstr>
      <vt:lpstr>Arial</vt:lpstr>
      <vt:lpstr>Calibri</vt:lpstr>
      <vt:lpstr>Calibri Light</vt:lpstr>
      <vt:lpstr>Cambria Math</vt:lpstr>
      <vt:lpstr>Lato</vt:lpstr>
      <vt:lpstr>Lato Light</vt:lpstr>
      <vt:lpstr>MinionPro</vt:lpstr>
      <vt:lpstr>Office Theme</vt:lpstr>
      <vt:lpstr>2_Office Theme</vt:lpstr>
      <vt:lpstr>Interactions, feedbacks and carbon consequences of Amazon forest edges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Increased emissions from forest degradation</vt:lpstr>
      <vt:lpstr>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Preliminary FATES results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Brando, Paulo</dc:creator>
  <cp:lastModifiedBy>Brando, Paulo</cp:lastModifiedBy>
  <cp:revision>9</cp:revision>
  <dcterms:created xsi:type="dcterms:W3CDTF">2023-05-02T15:13:23Z</dcterms:created>
  <dcterms:modified xsi:type="dcterms:W3CDTF">2023-05-04T01:16:56Z</dcterms:modified>
</cp:coreProperties>
</file>