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5" r:id="rId2"/>
    <p:sldMasterId id="2147483670" r:id="rId3"/>
  </p:sldMasterIdLst>
  <p:notesMasterIdLst>
    <p:notesMasterId r:id="rId25"/>
  </p:notesMasterIdLst>
  <p:sldIdLst>
    <p:sldId id="266" r:id="rId4"/>
    <p:sldId id="493" r:id="rId5"/>
    <p:sldId id="494" r:id="rId6"/>
    <p:sldId id="272" r:id="rId7"/>
    <p:sldId id="273" r:id="rId8"/>
    <p:sldId id="257" r:id="rId9"/>
    <p:sldId id="258" r:id="rId10"/>
    <p:sldId id="268" r:id="rId11"/>
    <p:sldId id="267" r:id="rId12"/>
    <p:sldId id="499" r:id="rId13"/>
    <p:sldId id="304" r:id="rId14"/>
    <p:sldId id="497" r:id="rId15"/>
    <p:sldId id="259" r:id="rId16"/>
    <p:sldId id="269" r:id="rId17"/>
    <p:sldId id="271" r:id="rId18"/>
    <p:sldId id="503" r:id="rId19"/>
    <p:sldId id="492" r:id="rId20"/>
    <p:sldId id="500" r:id="rId21"/>
    <p:sldId id="495" r:id="rId22"/>
    <p:sldId id="502" r:id="rId23"/>
    <p:sldId id="504" r:id="rId24"/>
  </p:sldIdLst>
  <p:sldSz cx="12192000" cy="685800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AB45"/>
    <a:srgbClr val="D4DE2B"/>
    <a:srgbClr val="DBDADD"/>
    <a:srgbClr val="595959"/>
    <a:srgbClr val="D2D3D4"/>
    <a:srgbClr val="D4DE2C"/>
    <a:srgbClr val="BABBBE"/>
    <a:srgbClr val="EBEBED"/>
    <a:srgbClr val="1991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15"/>
    <p:restoredTop sz="96405"/>
  </p:normalViewPr>
  <p:slideViewPr>
    <p:cSldViewPr snapToGrid="0" snapToObjects="1">
      <p:cViewPr varScale="1">
        <p:scale>
          <a:sx n="97" d="100"/>
          <a:sy n="97" d="100"/>
        </p:scale>
        <p:origin x="4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69A5BA-DFE0-46C8-B6E2-9F4F449E936E}" type="datetimeFigureOut">
              <a:rPr lang="en-US" smtClean="0"/>
              <a:t>5/7/2021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F7AB4A-9422-4587-B4FA-1709D4022A93}" type="slidenum">
              <a:rPr lang="en-US" smtClean="0"/>
              <a:t>‹#›</a:t>
            </a:fld>
            <a:endParaRPr lang="en-US"/>
          </a:p>
        </p:txBody>
      </p:sp>
    </p:spTree>
    <p:extLst>
      <p:ext uri="{BB962C8B-B14F-4D97-AF65-F5344CB8AC3E}">
        <p14:creationId xmlns:p14="http://schemas.microsoft.com/office/powerpoint/2010/main" val="4007912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ea typeface="MS Mincho"/>
                <a:cs typeface="Times New Roman" panose="02020603050405020304" pitchFamily="18" charset="0"/>
              </a:rPr>
              <a:t>Percent Cover of Peatlands across the NASA </a:t>
            </a:r>
            <a:r>
              <a:rPr lang="en-US" dirty="0" err="1">
                <a:effectLst/>
                <a:ea typeface="MS Mincho"/>
                <a:cs typeface="Times New Roman" panose="02020603050405020304" pitchFamily="18" charset="0"/>
              </a:rPr>
              <a:t>ABoVE</a:t>
            </a:r>
            <a:r>
              <a:rPr lang="en-US" dirty="0">
                <a:effectLst/>
                <a:ea typeface="MS Mincho"/>
                <a:cs typeface="Times New Roman" panose="02020603050405020304" pitchFamily="18" charset="0"/>
              </a:rPr>
              <a:t> Core Study area based on </a:t>
            </a:r>
            <a:r>
              <a:rPr lang="en-US" dirty="0" err="1">
                <a:effectLst/>
                <a:ea typeface="MS Mincho"/>
                <a:cs typeface="Times New Roman" panose="02020603050405020304" pitchFamily="18" charset="0"/>
              </a:rPr>
              <a:t>Hugelius</a:t>
            </a:r>
            <a:r>
              <a:rPr lang="en-US" dirty="0">
                <a:effectLst/>
                <a:ea typeface="MS Mincho"/>
                <a:cs typeface="Times New Roman" panose="02020603050405020304" pitchFamily="18" charset="0"/>
              </a:rPr>
              <a:t>’ soil database (Schuur et al. 2015), using mapped areas of </a:t>
            </a:r>
            <a:r>
              <a:rPr lang="en-US" dirty="0" err="1">
                <a:effectLst/>
                <a:ea typeface="MS Mincho"/>
                <a:cs typeface="Times New Roman" panose="02020603050405020304" pitchFamily="18" charset="0"/>
              </a:rPr>
              <a:t>Histel</a:t>
            </a:r>
            <a:r>
              <a:rPr lang="en-US" dirty="0">
                <a:effectLst/>
                <a:ea typeface="MS Mincho"/>
                <a:cs typeface="Times New Roman" panose="02020603050405020304" pitchFamily="18" charset="0"/>
              </a:rPr>
              <a:t> (permafrost organic soils) and </a:t>
            </a:r>
            <a:r>
              <a:rPr lang="en-US" dirty="0" err="1">
                <a:effectLst/>
                <a:ea typeface="MS Mincho"/>
                <a:cs typeface="Times New Roman" panose="02020603050405020304" pitchFamily="18" charset="0"/>
              </a:rPr>
              <a:t>Histosol</a:t>
            </a:r>
            <a:r>
              <a:rPr lang="en-US" dirty="0">
                <a:effectLst/>
                <a:ea typeface="MS Mincho"/>
                <a:cs typeface="Times New Roman" panose="02020603050405020304" pitchFamily="18" charset="0"/>
              </a:rPr>
              <a:t> (unfrozen organic soils) to estimate peatland area. </a:t>
            </a:r>
            <a:r>
              <a:rPr lang="en-US" dirty="0" err="1">
                <a:effectLst/>
                <a:ea typeface="MS Mincho"/>
                <a:cs typeface="Times New Roman" panose="02020603050405020304" pitchFamily="18" charset="0"/>
              </a:rPr>
              <a:t>Tarnocai’s</a:t>
            </a:r>
            <a:r>
              <a:rPr lang="en-US" dirty="0">
                <a:effectLst/>
                <a:ea typeface="MS Mincho"/>
                <a:cs typeface="Times New Roman" panose="02020603050405020304" pitchFamily="18" charset="0"/>
              </a:rPr>
              <a:t> (2006) peatland map of Canada was used to fill in a data gap for the southeastern most portion. </a:t>
            </a:r>
          </a:p>
          <a:p>
            <a:endParaRPr lang="en-US" dirty="0"/>
          </a:p>
        </p:txBody>
      </p:sp>
      <p:sp>
        <p:nvSpPr>
          <p:cNvPr id="4" name="Slide Number Placeholder 3"/>
          <p:cNvSpPr>
            <a:spLocks noGrp="1"/>
          </p:cNvSpPr>
          <p:nvPr>
            <p:ph type="sldNum" sz="quarter" idx="10"/>
          </p:nvPr>
        </p:nvSpPr>
        <p:spPr/>
        <p:txBody>
          <a:bodyPr/>
          <a:lstStyle/>
          <a:p>
            <a:fld id="{E7EC190F-FA42-F348-8300-B06182F6BBCE}" type="slidenum">
              <a:rPr lang="en-US" smtClean="0"/>
              <a:t>5</a:t>
            </a:fld>
            <a:endParaRPr lang="en-US"/>
          </a:p>
        </p:txBody>
      </p:sp>
    </p:spTree>
    <p:extLst>
      <p:ext uri="{BB962C8B-B14F-4D97-AF65-F5344CB8AC3E}">
        <p14:creationId xmlns:p14="http://schemas.microsoft.com/office/powerpoint/2010/main" val="33109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d71bbafb2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d71bbafb2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highlight>
                  <a:srgbClr val="FFFFFF"/>
                </a:highlight>
                <a:latin typeface="Calibri"/>
                <a:ea typeface="Calibri"/>
                <a:cs typeface="Calibri"/>
                <a:sym typeface="Calibri"/>
              </a:rPr>
              <a:t>BRDF: </a:t>
            </a:r>
            <a:r>
              <a:rPr lang="en">
                <a:solidFill>
                  <a:srgbClr val="202124"/>
                </a:solidFill>
                <a:highlight>
                  <a:srgbClr val="FFFFFF"/>
                </a:highlight>
                <a:latin typeface="Roboto"/>
                <a:ea typeface="Roboto"/>
                <a:cs typeface="Roboto"/>
                <a:sym typeface="Roboto"/>
              </a:rPr>
              <a:t>bidirectional reflectance distribution function</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r>
              <a:rPr lang="en" sz="1200">
                <a:solidFill>
                  <a:schemeClr val="dk1"/>
                </a:solidFill>
                <a:highlight>
                  <a:srgbClr val="FFFFFF"/>
                </a:highlight>
                <a:latin typeface="Calibri"/>
                <a:ea typeface="Calibri"/>
                <a:cs typeface="Calibri"/>
                <a:sym typeface="Calibri"/>
              </a:rPr>
              <a:t>PCA: </a:t>
            </a:r>
            <a:r>
              <a:rPr lang="en">
                <a:solidFill>
                  <a:srgbClr val="202124"/>
                </a:solidFill>
                <a:highlight>
                  <a:srgbClr val="FFFFFF"/>
                </a:highlight>
                <a:latin typeface="Roboto"/>
                <a:ea typeface="Roboto"/>
                <a:cs typeface="Roboto"/>
                <a:sym typeface="Roboto"/>
              </a:rPr>
              <a:t>Principal component analysis</a:t>
            </a:r>
            <a:endParaRPr>
              <a:solidFill>
                <a:srgbClr val="202124"/>
              </a:solidFill>
              <a:highlight>
                <a:srgbClr val="FFFFFF"/>
              </a:highlight>
              <a:latin typeface="Roboto"/>
              <a:ea typeface="Roboto"/>
              <a:cs typeface="Roboto"/>
              <a:sym typeface="Roboto"/>
            </a:endParaRPr>
          </a:p>
          <a:p>
            <a:pPr marL="0" lvl="0" indent="0" algn="l" rtl="0">
              <a:spcBef>
                <a:spcPts val="0"/>
              </a:spcBef>
              <a:spcAft>
                <a:spcPts val="0"/>
              </a:spcAft>
              <a:buNone/>
            </a:pPr>
            <a:r>
              <a:rPr lang="en">
                <a:solidFill>
                  <a:srgbClr val="202124"/>
                </a:solidFill>
                <a:highlight>
                  <a:srgbClr val="FFFFFF"/>
                </a:highlight>
                <a:latin typeface="Roboto"/>
                <a:ea typeface="Roboto"/>
                <a:cs typeface="Roboto"/>
                <a:sym typeface="Roboto"/>
              </a:rPr>
              <a:t>PC: Principal component</a:t>
            </a:r>
            <a:endParaRPr>
              <a:solidFill>
                <a:srgbClr val="202124"/>
              </a:solidFill>
              <a:highlight>
                <a:srgbClr val="FFFFFF"/>
              </a:highlight>
              <a:latin typeface="Roboto"/>
              <a:ea typeface="Roboto"/>
              <a:cs typeface="Roboto"/>
              <a:sym typeface="Roboto"/>
            </a:endParaRPr>
          </a:p>
          <a:p>
            <a:pPr marL="0" lvl="0" indent="0" algn="l" rtl="0">
              <a:spcBef>
                <a:spcPts val="0"/>
              </a:spcBef>
              <a:spcAft>
                <a:spcPts val="0"/>
              </a:spcAft>
              <a:buNone/>
            </a:pPr>
            <a:r>
              <a:rPr lang="en" sz="1200">
                <a:solidFill>
                  <a:schemeClr val="dk1"/>
                </a:solidFill>
                <a:highlight>
                  <a:srgbClr val="FFFFFF"/>
                </a:highlight>
                <a:latin typeface="Calibri"/>
                <a:ea typeface="Calibri"/>
                <a:cs typeface="Calibri"/>
                <a:sym typeface="Calibri"/>
              </a:rPr>
              <a:t>PVE: proportion of variance explained</a:t>
            </a:r>
            <a:endParaRPr/>
          </a:p>
        </p:txBody>
      </p:sp>
    </p:spTree>
    <p:extLst>
      <p:ext uri="{BB962C8B-B14F-4D97-AF65-F5344CB8AC3E}">
        <p14:creationId xmlns:p14="http://schemas.microsoft.com/office/powerpoint/2010/main" val="617113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0658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1" dirty="0"/>
              <a:t>Key to reading the bottom right figure:</a:t>
            </a:r>
          </a:p>
          <a:p>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Sensitivity of total lake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flux to the area and flux of the littoral zone. </a:t>
            </a:r>
            <a:r>
              <a:rPr lang="da-DK" sz="1200" dirty="0"/>
              <a:t>Y axis is the lake vegetated fraction. X axis is the ratio of typical methane fluxes between emergent aquatic plants and open water surfaces. Contours are a unitless ratio of (littoral/vegetatation + open water)/(open water) fluxes. The shaded area shows the feature space where total lake methane emissions would be greater if vegetated areas were included (amount greater is indicated by contour lines). </a:t>
            </a:r>
            <a:r>
              <a:rPr lang="en-US" dirty="0"/>
              <a:t>Most measurement points are located such that explicitly accounting for littoral zones would produce whole-lake values that are 1 to ~15x larger, and this trend holds in both the PAD field data as well as studies from the literature.   </a:t>
            </a:r>
          </a:p>
          <a:p>
            <a:endParaRPr lang="en-US" sz="1200" dirty="0"/>
          </a:p>
          <a:p>
            <a:endParaRPr lang="en-US" dirty="0"/>
          </a:p>
        </p:txBody>
      </p:sp>
      <p:sp>
        <p:nvSpPr>
          <p:cNvPr id="4" name="Slide Number Placeholder 3"/>
          <p:cNvSpPr>
            <a:spLocks noGrp="1"/>
          </p:cNvSpPr>
          <p:nvPr>
            <p:ph type="sldNum" sz="quarter" idx="5"/>
          </p:nvPr>
        </p:nvSpPr>
        <p:spPr/>
        <p:txBody>
          <a:bodyPr/>
          <a:lstStyle/>
          <a:p>
            <a:fld id="{64BFF549-7AA5-46AC-AA8B-3C9D55E6976D}" type="slidenum">
              <a:rPr lang="en-US" smtClean="0"/>
              <a:t>9</a:t>
            </a:fld>
            <a:endParaRPr lang="en-US"/>
          </a:p>
        </p:txBody>
      </p:sp>
    </p:spTree>
    <p:extLst>
      <p:ext uri="{BB962C8B-B14F-4D97-AF65-F5344CB8AC3E}">
        <p14:creationId xmlns:p14="http://schemas.microsoft.com/office/powerpoint/2010/main" val="3192789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Click to edit Master subtitle style</a:t>
            </a:r>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766134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67135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A6E062-6990-4779-A7A1-098D345FF6BD}" type="datetimeFigureOut">
              <a:rPr lang="en-US" smtClean="0"/>
              <a:t>5/7/2021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27E8E7-E80D-40C8-A463-C903130C0369}" type="slidenum">
              <a:rPr lang="en-US" smtClean="0"/>
              <a:t>‹#›</a:t>
            </a:fld>
            <a:endParaRPr lang="en-US"/>
          </a:p>
        </p:txBody>
      </p:sp>
    </p:spTree>
    <p:extLst>
      <p:ext uri="{BB962C8B-B14F-4D97-AF65-F5344CB8AC3E}">
        <p14:creationId xmlns:p14="http://schemas.microsoft.com/office/powerpoint/2010/main" val="1534724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A6E062-6990-4779-A7A1-098D345FF6BD}" type="datetimeFigureOut">
              <a:rPr lang="en-US" smtClean="0"/>
              <a:t>5/7/2021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27E8E7-E80D-40C8-A463-C903130C0369}" type="slidenum">
              <a:rPr lang="en-US" smtClean="0"/>
              <a:t>‹#›</a:t>
            </a:fld>
            <a:endParaRPr lang="en-US"/>
          </a:p>
        </p:txBody>
      </p:sp>
    </p:spTree>
    <p:extLst>
      <p:ext uri="{BB962C8B-B14F-4D97-AF65-F5344CB8AC3E}">
        <p14:creationId xmlns:p14="http://schemas.microsoft.com/office/powerpoint/2010/main" val="4001429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37600" y="6356351"/>
            <a:ext cx="2844800" cy="365125"/>
          </a:xfrm>
          <a:prstGeom prst="rect">
            <a:avLst/>
          </a:prstGeom>
        </p:spPr>
        <p:txBody>
          <a:bodyPr/>
          <a:lstStyle/>
          <a:p>
            <a:fld id="{C15F92FF-B19F-714F-AF19-A767AFC7D5EA}" type="slidenum">
              <a:rPr lang="en-US" smtClean="0"/>
              <a:t>‹#›</a:t>
            </a:fld>
            <a:endParaRPr lang="en-US" dirty="0"/>
          </a:p>
        </p:txBody>
      </p:sp>
    </p:spTree>
    <p:extLst>
      <p:ext uri="{BB962C8B-B14F-4D97-AF65-F5344CB8AC3E}">
        <p14:creationId xmlns:p14="http://schemas.microsoft.com/office/powerpoint/2010/main" val="2605607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4EE4B-3A07-4BA8-AE76-97EDEB18C2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E4D8EF-30FA-4E66-BB01-B15858742441}"/>
              </a:ext>
            </a:extLst>
          </p:cNvPr>
          <p:cNvSpPr>
            <a:spLocks noGrp="1"/>
          </p:cNvSpPr>
          <p:nvPr>
            <p:ph type="dt" sz="half" idx="10"/>
          </p:nvPr>
        </p:nvSpPr>
        <p:spPr/>
        <p:txBody>
          <a:bodyPr/>
          <a:lstStyle/>
          <a:p>
            <a:fld id="{A8D5E9F4-F1E9-4AC0-8A2C-5982EFA94289}" type="datetimeFigureOut">
              <a:rPr lang="en-US" smtClean="0"/>
              <a:t>5/7/2021</a:t>
            </a:fld>
            <a:endParaRPr lang="en-US"/>
          </a:p>
        </p:txBody>
      </p:sp>
      <p:sp>
        <p:nvSpPr>
          <p:cNvPr id="4" name="Footer Placeholder 3">
            <a:extLst>
              <a:ext uri="{FF2B5EF4-FFF2-40B4-BE49-F238E27FC236}">
                <a16:creationId xmlns:a16="http://schemas.microsoft.com/office/drawing/2014/main" id="{9FF5E770-89A1-4607-BC39-BBDD0B553C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E707D3-7690-4F07-ACF7-4AD8D465A328}"/>
              </a:ext>
            </a:extLst>
          </p:cNvPr>
          <p:cNvSpPr>
            <a:spLocks noGrp="1"/>
          </p:cNvSpPr>
          <p:nvPr>
            <p:ph type="sldNum" sz="quarter" idx="12"/>
          </p:nvPr>
        </p:nvSpPr>
        <p:spPr/>
        <p:txBody>
          <a:bodyPr/>
          <a:lstStyle/>
          <a:p>
            <a:fld id="{0BB55550-E0AD-4356-B5D6-36DD746EDDB1}" type="slidenum">
              <a:rPr lang="en-US" smtClean="0"/>
              <a:t>‹#›</a:t>
            </a:fld>
            <a:endParaRPr lang="en-US"/>
          </a:p>
        </p:txBody>
      </p:sp>
    </p:spTree>
    <p:extLst>
      <p:ext uri="{BB962C8B-B14F-4D97-AF65-F5344CB8AC3E}">
        <p14:creationId xmlns:p14="http://schemas.microsoft.com/office/powerpoint/2010/main" val="3440515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A6E062-6990-4779-A7A1-098D345FF6BD}" type="datetimeFigureOut">
              <a:rPr lang="en-US" smtClean="0"/>
              <a:t>5/7/2021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27E8E7-E80D-40C8-A463-C903130C0369}" type="slidenum">
              <a:rPr lang="en-US" smtClean="0"/>
              <a:t>‹#›</a:t>
            </a:fld>
            <a:endParaRPr lang="en-US"/>
          </a:p>
        </p:txBody>
      </p:sp>
    </p:spTree>
    <p:extLst>
      <p:ext uri="{BB962C8B-B14F-4D97-AF65-F5344CB8AC3E}">
        <p14:creationId xmlns:p14="http://schemas.microsoft.com/office/powerpoint/2010/main" val="2332877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28531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C592E239-1B09-459F-B618-8D6F7C3041C0}"/>
              </a:ext>
            </a:extLst>
          </p:cNvPr>
          <p:cNvPicPr>
            <a:picLocks noChangeAspect="1"/>
          </p:cNvPicPr>
          <p:nvPr userDrawn="1"/>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206460180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9" r:id="rId6"/>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A6E062-6990-4779-A7A1-098D345FF6BD}" type="datetimeFigureOut">
              <a:rPr lang="en-US" smtClean="0"/>
              <a:t>5/7/2021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071EB694-EBE8-4013-8580-17A179838258}"/>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22205693"/>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AC958E-04A1-FF47-B5D0-3C150142363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21757226"/>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png"/><Relationship Id="rId7" Type="http://schemas.microsoft.com/office/2007/relationships/hdphoto" Target="../media/hdphoto1.wdp"/><Relationship Id="rId12"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11" Type="http://schemas.microsoft.com/office/2007/relationships/hdphoto" Target="../media/hdphoto3.wdp"/><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8.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229F2E-04D4-4A9A-AE13-A8B22EE85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9" r="763"/>
          <a:stretch/>
        </p:blipFill>
        <p:spPr>
          <a:xfrm>
            <a:off x="0" y="903890"/>
            <a:ext cx="12192000" cy="5954110"/>
          </a:xfrm>
          <a:prstGeom prst="rect">
            <a:avLst/>
          </a:prstGeom>
        </p:spPr>
      </p:pic>
      <p:sp>
        <p:nvSpPr>
          <p:cNvPr id="5" name="Title 4">
            <a:extLst>
              <a:ext uri="{FF2B5EF4-FFF2-40B4-BE49-F238E27FC236}">
                <a16:creationId xmlns:a16="http://schemas.microsoft.com/office/drawing/2014/main" id="{C0DA29B3-5DE8-410E-8E0D-A42FB246D685}"/>
              </a:ext>
            </a:extLst>
          </p:cNvPr>
          <p:cNvSpPr>
            <a:spLocks noGrp="1"/>
          </p:cNvSpPr>
          <p:nvPr>
            <p:ph type="ctrTitle"/>
          </p:nvPr>
        </p:nvSpPr>
        <p:spPr>
          <a:xfrm>
            <a:off x="499694" y="4196725"/>
            <a:ext cx="11360800" cy="2100464"/>
          </a:xfrm>
        </p:spPr>
        <p:txBody>
          <a:bodyPr>
            <a:normAutofit fontScale="90000"/>
          </a:bodyPr>
          <a:lstStyle/>
          <a:p>
            <a:r>
              <a:rPr lang="en-US" dirty="0" err="1">
                <a:solidFill>
                  <a:schemeClr val="bg1"/>
                </a:solidFill>
                <a:effectLst>
                  <a:outerShdw blurRad="38100" dist="38100" dir="2700000" algn="tl">
                    <a:srgbClr val="000000">
                      <a:alpha val="43137"/>
                    </a:srgbClr>
                  </a:outerShdw>
                </a:effectLst>
              </a:rPr>
              <a:t>ABoVE</a:t>
            </a:r>
            <a:r>
              <a:rPr lang="en-US" dirty="0">
                <a:solidFill>
                  <a:schemeClr val="bg1"/>
                </a:solidFill>
                <a:effectLst>
                  <a:outerShdw blurRad="38100" dist="38100" dir="2700000" algn="tl">
                    <a:srgbClr val="000000">
                      <a:alpha val="43137"/>
                    </a:srgbClr>
                  </a:outerShdw>
                </a:effectLst>
              </a:rPr>
              <a:t> Wetlands Working Group</a:t>
            </a:r>
          </a:p>
        </p:txBody>
      </p:sp>
    </p:spTree>
    <p:extLst>
      <p:ext uri="{BB962C8B-B14F-4D97-AF65-F5344CB8AC3E}">
        <p14:creationId xmlns:p14="http://schemas.microsoft.com/office/powerpoint/2010/main" val="175756706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5571020" y="2080128"/>
            <a:ext cx="6464961" cy="4652954"/>
            <a:chOff x="500145" y="381000"/>
            <a:chExt cx="7386177" cy="6417975"/>
          </a:xfrm>
        </p:grpSpPr>
        <p:grpSp>
          <p:nvGrpSpPr>
            <p:cNvPr id="5" name="Group 4"/>
            <p:cNvGrpSpPr/>
            <p:nvPr/>
          </p:nvGrpSpPr>
          <p:grpSpPr>
            <a:xfrm>
              <a:off x="500145" y="457200"/>
              <a:ext cx="7386177" cy="6004672"/>
              <a:chOff x="500145" y="457200"/>
              <a:chExt cx="7386177" cy="6004670"/>
            </a:xfrm>
          </p:grpSpPr>
          <p:sp>
            <p:nvSpPr>
              <p:cNvPr id="11" name="TextBox 10"/>
              <p:cNvSpPr txBox="1"/>
              <p:nvPr/>
            </p:nvSpPr>
            <p:spPr>
              <a:xfrm>
                <a:off x="3442914" y="5767514"/>
                <a:ext cx="1568284" cy="694356"/>
              </a:xfrm>
              <a:prstGeom prst="rect">
                <a:avLst/>
              </a:prstGeom>
              <a:solidFill>
                <a:sysClr val="window" lastClr="FFFFFF">
                  <a:lumMod val="85000"/>
                </a:sysClr>
              </a:solidFill>
              <a:ln w="25400">
                <a:solidFill>
                  <a:sysClr val="windowText" lastClr="000000"/>
                </a:solidFill>
                <a:prstDash val="solid"/>
              </a:ln>
            </p:spPr>
            <p:txBody>
              <a:bodyPr wrap="square" rtlCol="0">
                <a:spAutoFit/>
              </a:bodyPr>
              <a:lstStyle/>
              <a:p>
                <a:pPr algn="ctr" defTabSz="914378">
                  <a:defRPr/>
                </a:pPr>
                <a:r>
                  <a:rPr lang="en-US" sz="1200" b="1" kern="0" dirty="0">
                    <a:solidFill>
                      <a:prstClr val="black"/>
                    </a:solidFill>
                  </a:rPr>
                  <a:t>Aerial Image</a:t>
                </a:r>
              </a:p>
              <a:p>
                <a:pPr algn="ctr" defTabSz="914378">
                  <a:defRPr/>
                </a:pPr>
                <a:r>
                  <a:rPr lang="en-US" sz="1200" b="1" kern="0" dirty="0">
                    <a:solidFill>
                      <a:prstClr val="black"/>
                    </a:solidFill>
                  </a:rPr>
                  <a:t>Interpretation</a:t>
                </a:r>
                <a:endParaRPr lang="en-US" sz="1050" b="1" kern="0" dirty="0">
                  <a:solidFill>
                    <a:prstClr val="black"/>
                  </a:solidFill>
                </a:endParaRPr>
              </a:p>
            </p:txBody>
          </p:sp>
          <p:cxnSp>
            <p:nvCxnSpPr>
              <p:cNvPr id="12" name="Straight Arrow Connector 11"/>
              <p:cNvCxnSpPr>
                <a:stCxn id="34" idx="3"/>
                <a:endCxn id="13" idx="1"/>
              </p:cNvCxnSpPr>
              <p:nvPr/>
            </p:nvCxnSpPr>
            <p:spPr>
              <a:xfrm flipV="1">
                <a:off x="2536384" y="1191386"/>
                <a:ext cx="811602" cy="1826134"/>
              </a:xfrm>
              <a:prstGeom prst="straightConnector1">
                <a:avLst/>
              </a:prstGeom>
              <a:solidFill>
                <a:sysClr val="window" lastClr="FFFFFF">
                  <a:lumMod val="85000"/>
                </a:sysClr>
              </a:solidFill>
              <a:ln w="25400" cap="flat" cmpd="sng" algn="ctr">
                <a:solidFill>
                  <a:sysClr val="windowText" lastClr="000000"/>
                </a:solidFill>
                <a:prstDash val="solid"/>
                <a:tailEnd type="arrow"/>
              </a:ln>
              <a:effectLst/>
            </p:spPr>
          </p:cxnSp>
          <p:sp>
            <p:nvSpPr>
              <p:cNvPr id="13" name="TextBox 12"/>
              <p:cNvSpPr txBox="1"/>
              <p:nvPr/>
            </p:nvSpPr>
            <p:spPr>
              <a:xfrm>
                <a:off x="3347986" y="954033"/>
                <a:ext cx="1981201" cy="474705"/>
              </a:xfrm>
              <a:prstGeom prst="rect">
                <a:avLst/>
              </a:prstGeom>
              <a:solidFill>
                <a:sysClr val="window" lastClr="FFFFFF">
                  <a:lumMod val="50000"/>
                </a:sysClr>
              </a:solidFill>
              <a:ln w="25400">
                <a:solidFill>
                  <a:sysClr val="windowText" lastClr="000000"/>
                </a:solidFill>
                <a:prstDash val="solid"/>
              </a:ln>
            </p:spPr>
            <p:txBody>
              <a:bodyPr wrap="square" rtlCol="0">
                <a:spAutoFit/>
              </a:bodyPr>
              <a:lstStyle/>
              <a:p>
                <a:pPr algn="ctr" defTabSz="914378">
                  <a:defRPr/>
                </a:pPr>
                <a:r>
                  <a:rPr lang="en-US" b="1" kern="0" dirty="0">
                    <a:solidFill>
                      <a:prstClr val="black"/>
                    </a:solidFill>
                  </a:rPr>
                  <a:t>Image</a:t>
                </a:r>
                <a:r>
                  <a:rPr lang="en-US" sz="1200" b="1" kern="0" dirty="0">
                    <a:solidFill>
                      <a:prstClr val="black"/>
                    </a:solidFill>
                  </a:rPr>
                  <a:t> </a:t>
                </a:r>
                <a:r>
                  <a:rPr lang="en-US" b="1" kern="0" dirty="0">
                    <a:solidFill>
                      <a:prstClr val="black"/>
                    </a:solidFill>
                  </a:rPr>
                  <a:t>Stack</a:t>
                </a:r>
                <a:endParaRPr lang="en-US" sz="1200" b="1" kern="0" dirty="0">
                  <a:solidFill>
                    <a:prstClr val="black"/>
                  </a:solidFill>
                </a:endParaRPr>
              </a:p>
            </p:txBody>
          </p:sp>
          <p:cxnSp>
            <p:nvCxnSpPr>
              <p:cNvPr id="14" name="Straight Arrow Connector 13"/>
              <p:cNvCxnSpPr>
                <a:stCxn id="32" idx="3"/>
                <a:endCxn id="13" idx="1"/>
              </p:cNvCxnSpPr>
              <p:nvPr/>
            </p:nvCxnSpPr>
            <p:spPr>
              <a:xfrm>
                <a:off x="2602000" y="960120"/>
                <a:ext cx="745986" cy="231266"/>
              </a:xfrm>
              <a:prstGeom prst="straightConnector1">
                <a:avLst/>
              </a:prstGeom>
              <a:solidFill>
                <a:sysClr val="window" lastClr="FFFFFF">
                  <a:lumMod val="85000"/>
                </a:sysClr>
              </a:solidFill>
              <a:ln w="25400" cap="flat" cmpd="sng" algn="ctr">
                <a:solidFill>
                  <a:sysClr val="windowText" lastClr="000000"/>
                </a:solidFill>
                <a:prstDash val="solid"/>
                <a:tailEnd type="arrow"/>
              </a:ln>
              <a:effectLst/>
            </p:spPr>
          </p:cxnSp>
          <p:cxnSp>
            <p:nvCxnSpPr>
              <p:cNvPr id="15" name="Straight Arrow Connector 14"/>
              <p:cNvCxnSpPr>
                <a:stCxn id="26" idx="0"/>
                <a:endCxn id="30" idx="2"/>
              </p:cNvCxnSpPr>
              <p:nvPr/>
            </p:nvCxnSpPr>
            <p:spPr>
              <a:xfrm flipV="1">
                <a:off x="4227056" y="3876609"/>
                <a:ext cx="91515" cy="744838"/>
              </a:xfrm>
              <a:prstGeom prst="straightConnector1">
                <a:avLst/>
              </a:prstGeom>
              <a:solidFill>
                <a:sysClr val="window" lastClr="FFFFFF">
                  <a:lumMod val="85000"/>
                </a:sysClr>
              </a:solidFill>
              <a:ln w="25400" cap="flat" cmpd="sng" algn="ctr">
                <a:solidFill>
                  <a:sysClr val="windowText" lastClr="000000"/>
                </a:solidFill>
                <a:prstDash val="solid"/>
                <a:tailEnd type="arrow"/>
              </a:ln>
              <a:effectLst/>
            </p:spPr>
          </p:cxnSp>
          <p:cxnSp>
            <p:nvCxnSpPr>
              <p:cNvPr id="16" name="Straight Arrow Connector 15"/>
              <p:cNvCxnSpPr>
                <a:stCxn id="13" idx="3"/>
                <a:endCxn id="18" idx="1"/>
              </p:cNvCxnSpPr>
              <p:nvPr/>
            </p:nvCxnSpPr>
            <p:spPr>
              <a:xfrm>
                <a:off x="5329187" y="1191387"/>
                <a:ext cx="766869" cy="1005771"/>
              </a:xfrm>
              <a:prstGeom prst="straightConnector1">
                <a:avLst/>
              </a:prstGeom>
              <a:solidFill>
                <a:sysClr val="window" lastClr="FFFFFF">
                  <a:lumMod val="85000"/>
                </a:sysClr>
              </a:solidFill>
              <a:ln w="25400" cap="flat" cmpd="sng" algn="ctr">
                <a:solidFill>
                  <a:sysClr val="windowText" lastClr="000000"/>
                </a:solidFill>
                <a:prstDash val="solid"/>
                <a:tailEnd type="arrow"/>
              </a:ln>
              <a:effectLst/>
            </p:spPr>
          </p:cxnSp>
          <p:cxnSp>
            <p:nvCxnSpPr>
              <p:cNvPr id="17" name="Straight Arrow Connector 16"/>
              <p:cNvCxnSpPr>
                <a:stCxn id="27" idx="0"/>
                <a:endCxn id="30" idx="2"/>
              </p:cNvCxnSpPr>
              <p:nvPr/>
            </p:nvCxnSpPr>
            <p:spPr>
              <a:xfrm flipV="1">
                <a:off x="1702409" y="3876609"/>
                <a:ext cx="2616162" cy="387046"/>
              </a:xfrm>
              <a:prstGeom prst="straightConnector1">
                <a:avLst/>
              </a:prstGeom>
              <a:solidFill>
                <a:sysClr val="window" lastClr="FFFFFF">
                  <a:lumMod val="85000"/>
                </a:sysClr>
              </a:solidFill>
              <a:ln w="25400" cap="flat" cmpd="sng" algn="ctr">
                <a:solidFill>
                  <a:sysClr val="windowText" lastClr="000000"/>
                </a:solidFill>
                <a:prstDash val="solid"/>
                <a:tailEnd type="arrow"/>
              </a:ln>
              <a:effectLst/>
            </p:spPr>
          </p:cxnSp>
          <p:sp>
            <p:nvSpPr>
              <p:cNvPr id="18" name="TextBox 17"/>
              <p:cNvSpPr txBox="1"/>
              <p:nvPr/>
            </p:nvSpPr>
            <p:spPr>
              <a:xfrm>
                <a:off x="6096056" y="1641673"/>
                <a:ext cx="1365185" cy="1110969"/>
              </a:xfrm>
              <a:prstGeom prst="rect">
                <a:avLst/>
              </a:prstGeom>
              <a:solidFill>
                <a:sysClr val="windowText" lastClr="000000"/>
              </a:solidFill>
              <a:ln w="25400">
                <a:solidFill>
                  <a:sysClr val="windowText" lastClr="000000"/>
                </a:solidFill>
                <a:prstDash val="solid"/>
              </a:ln>
            </p:spPr>
            <p:txBody>
              <a:bodyPr wrap="square" rtlCol="0">
                <a:spAutoFit/>
              </a:bodyPr>
              <a:lstStyle/>
              <a:p>
                <a:pPr algn="ctr" defTabSz="914378">
                  <a:defRPr/>
                </a:pPr>
                <a:r>
                  <a:rPr lang="en-US" sz="1400" b="1" kern="0" dirty="0">
                    <a:solidFill>
                      <a:srgbClr val="1F497D">
                        <a:lumMod val="40000"/>
                        <a:lumOff val="60000"/>
                      </a:srgbClr>
                    </a:solidFill>
                  </a:rPr>
                  <a:t>Random Forests Classifier</a:t>
                </a:r>
              </a:p>
            </p:txBody>
          </p:sp>
          <p:cxnSp>
            <p:nvCxnSpPr>
              <p:cNvPr id="19" name="Straight Arrow Connector 18"/>
              <p:cNvCxnSpPr>
                <a:stCxn id="21" idx="3"/>
                <a:endCxn id="18" idx="1"/>
              </p:cNvCxnSpPr>
              <p:nvPr/>
            </p:nvCxnSpPr>
            <p:spPr>
              <a:xfrm flipV="1">
                <a:off x="5029422" y="2197158"/>
                <a:ext cx="1066634" cy="181803"/>
              </a:xfrm>
              <a:prstGeom prst="straightConnector1">
                <a:avLst/>
              </a:prstGeom>
              <a:solidFill>
                <a:sysClr val="window" lastClr="FFFFFF">
                  <a:lumMod val="85000"/>
                </a:sysClr>
              </a:solidFill>
              <a:ln w="25400" cap="flat" cmpd="sng" algn="ctr">
                <a:solidFill>
                  <a:sysClr val="windowText" lastClr="000000"/>
                </a:solidFill>
                <a:prstDash val="solid"/>
                <a:tailEnd type="arrow"/>
              </a:ln>
              <a:effectLst/>
            </p:spPr>
          </p:cxnSp>
          <p:sp>
            <p:nvSpPr>
              <p:cNvPr id="20" name="TextBox 19"/>
              <p:cNvSpPr txBox="1"/>
              <p:nvPr/>
            </p:nvSpPr>
            <p:spPr>
              <a:xfrm>
                <a:off x="994375" y="5571964"/>
                <a:ext cx="1341115" cy="879516"/>
              </a:xfrm>
              <a:prstGeom prst="rect">
                <a:avLst/>
              </a:prstGeom>
              <a:solidFill>
                <a:sysClr val="window" lastClr="FFFFFF">
                  <a:lumMod val="85000"/>
                </a:sysClr>
              </a:solidFill>
              <a:ln w="25400">
                <a:solidFill>
                  <a:sysClr val="windowText" lastClr="000000"/>
                </a:solidFill>
                <a:prstDash val="solid"/>
              </a:ln>
            </p:spPr>
            <p:txBody>
              <a:bodyPr wrap="square" rtlCol="0">
                <a:spAutoFit/>
              </a:bodyPr>
              <a:lstStyle/>
              <a:p>
                <a:pPr algn="ctr" defTabSz="914378">
                  <a:defRPr/>
                </a:pPr>
                <a:r>
                  <a:rPr lang="en-US" sz="1600" b="1" kern="0" dirty="0">
                    <a:solidFill>
                      <a:prstClr val="black"/>
                    </a:solidFill>
                  </a:rPr>
                  <a:t>Field </a:t>
                </a:r>
              </a:p>
              <a:p>
                <a:pPr algn="ctr" defTabSz="914378">
                  <a:defRPr/>
                </a:pPr>
                <a:r>
                  <a:rPr lang="en-US" sz="1600" b="1" kern="0" dirty="0">
                    <a:solidFill>
                      <a:prstClr val="black"/>
                    </a:solidFill>
                  </a:rPr>
                  <a:t>Data</a:t>
                </a:r>
              </a:p>
            </p:txBody>
          </p:sp>
          <p:sp>
            <p:nvSpPr>
              <p:cNvPr id="21" name="TextBox 20"/>
              <p:cNvSpPr txBox="1"/>
              <p:nvPr/>
            </p:nvSpPr>
            <p:spPr>
              <a:xfrm>
                <a:off x="3632771" y="1985494"/>
                <a:ext cx="1396652" cy="786936"/>
              </a:xfrm>
              <a:prstGeom prst="rect">
                <a:avLst/>
              </a:prstGeom>
              <a:solidFill>
                <a:sysClr val="window" lastClr="FFFFFF">
                  <a:lumMod val="50000"/>
                </a:sysClr>
              </a:solidFill>
              <a:ln w="25400">
                <a:solidFill>
                  <a:sysClr val="windowText" lastClr="000000"/>
                </a:solidFill>
                <a:prstDash val="solid"/>
              </a:ln>
            </p:spPr>
            <p:txBody>
              <a:bodyPr wrap="square" rtlCol="0">
                <a:spAutoFit/>
              </a:bodyPr>
              <a:lstStyle/>
              <a:p>
                <a:pPr algn="ctr" defTabSz="914378">
                  <a:defRPr/>
                </a:pPr>
                <a:r>
                  <a:rPr lang="en-US" sz="1400" b="1" kern="0" dirty="0">
                    <a:solidFill>
                      <a:prstClr val="black"/>
                    </a:solidFill>
                  </a:rPr>
                  <a:t>Training/ Validation</a:t>
                </a:r>
              </a:p>
            </p:txBody>
          </p:sp>
          <p:sp>
            <p:nvSpPr>
              <p:cNvPr id="22" name="Rectangle 21"/>
              <p:cNvSpPr/>
              <p:nvPr/>
            </p:nvSpPr>
            <p:spPr>
              <a:xfrm>
                <a:off x="553502" y="3746747"/>
                <a:ext cx="2707725" cy="462904"/>
              </a:xfrm>
              <a:prstGeom prst="rect">
                <a:avLst/>
              </a:prstGeom>
            </p:spPr>
            <p:txBody>
              <a:bodyPr wrap="square">
                <a:spAutoFit/>
              </a:bodyPr>
              <a:lstStyle/>
              <a:p>
                <a:pPr defTabSz="914378">
                  <a:defRPr/>
                </a:pPr>
                <a:r>
                  <a:rPr lang="en-US" sz="1400" b="1" i="1" kern="0" dirty="0">
                    <a:solidFill>
                      <a:prstClr val="black"/>
                    </a:solidFill>
                    <a:latin typeface="Cambria" pitchFamily="18" charset="0"/>
                  </a:rPr>
                  <a:t>SAR Multi-Date</a:t>
                </a:r>
                <a:r>
                  <a:rPr lang="en-US" sz="1200" b="1" i="1" kern="0" dirty="0">
                    <a:solidFill>
                      <a:prstClr val="black"/>
                    </a:solidFill>
                    <a:latin typeface="Cambria" pitchFamily="18" charset="0"/>
                  </a:rPr>
                  <a:t> </a:t>
                </a:r>
                <a:r>
                  <a:rPr lang="en-US" sz="1400" b="1" i="1" kern="0" dirty="0">
                    <a:solidFill>
                      <a:prstClr val="black"/>
                    </a:solidFill>
                    <a:latin typeface="Cambria" pitchFamily="18" charset="0"/>
                  </a:rPr>
                  <a:t>stack</a:t>
                </a:r>
              </a:p>
            </p:txBody>
          </p:sp>
          <p:sp>
            <p:nvSpPr>
              <p:cNvPr id="23" name="TextBox 22"/>
              <p:cNvSpPr txBox="1"/>
              <p:nvPr/>
            </p:nvSpPr>
            <p:spPr>
              <a:xfrm>
                <a:off x="5295521" y="5511578"/>
                <a:ext cx="2590801" cy="327834"/>
              </a:xfrm>
              <a:prstGeom prst="rect">
                <a:avLst/>
              </a:prstGeom>
              <a:noFill/>
            </p:spPr>
            <p:txBody>
              <a:bodyPr wrap="square" rtlCol="0">
                <a:spAutoFit/>
              </a:bodyPr>
              <a:lstStyle/>
              <a:p>
                <a:pPr algn="ctr" defTabSz="914378">
                  <a:defRPr/>
                </a:pPr>
                <a:r>
                  <a:rPr lang="en-US" sz="2000" b="1" kern="0" dirty="0">
                    <a:solidFill>
                      <a:prstClr val="black"/>
                    </a:solidFill>
                  </a:rPr>
                  <a:t>Classified Image</a:t>
                </a:r>
              </a:p>
            </p:txBody>
          </p:sp>
          <p:grpSp>
            <p:nvGrpSpPr>
              <p:cNvPr id="24" name="Group 23"/>
              <p:cNvGrpSpPr/>
              <p:nvPr/>
            </p:nvGrpSpPr>
            <p:grpSpPr>
              <a:xfrm>
                <a:off x="838200" y="2514600"/>
                <a:ext cx="1698184" cy="1310640"/>
                <a:chOff x="685800" y="2861410"/>
                <a:chExt cx="1698184" cy="1310640"/>
              </a:xfrm>
            </p:grpSpPr>
            <p:pic>
              <p:nvPicPr>
                <p:cNvPr id="34" name="Picture 33"/>
                <p:cNvPicPr>
                  <a:picLocks noChangeAspect="1"/>
                </p:cNvPicPr>
                <p:nvPr/>
              </p:nvPicPr>
              <p:blipFill rotWithShape="1">
                <a:blip r:embed="rId2" cstate="print">
                  <a:extLst>
                    <a:ext uri="{28A0092B-C50C-407E-A947-70E740481C1C}">
                      <a14:useLocalDpi xmlns:a14="http://schemas.microsoft.com/office/drawing/2010/main"/>
                    </a:ext>
                  </a:extLst>
                </a:blip>
                <a:srcRect l="8665" t="11429" r="8588" b="11270"/>
                <a:stretch/>
              </p:blipFill>
              <p:spPr>
                <a:xfrm>
                  <a:off x="990600" y="2861410"/>
                  <a:ext cx="1393384" cy="1005840"/>
                </a:xfrm>
                <a:prstGeom prst="rect">
                  <a:avLst/>
                </a:prstGeom>
              </p:spPr>
            </p:pic>
            <p:pic>
              <p:nvPicPr>
                <p:cNvPr id="35" name="Picture 34"/>
                <p:cNvPicPr>
                  <a:picLocks noChangeAspect="1"/>
                </p:cNvPicPr>
                <p:nvPr/>
              </p:nvPicPr>
              <p:blipFill rotWithShape="1">
                <a:blip r:embed="rId3" cstate="print">
                  <a:extLst>
                    <a:ext uri="{28A0092B-C50C-407E-A947-70E740481C1C}">
                      <a14:useLocalDpi xmlns:a14="http://schemas.microsoft.com/office/drawing/2010/main"/>
                    </a:ext>
                  </a:extLst>
                </a:blip>
                <a:srcRect l="8693" t="11358" r="8587" b="11110"/>
                <a:stretch/>
              </p:blipFill>
              <p:spPr>
                <a:xfrm>
                  <a:off x="838200" y="3013810"/>
                  <a:ext cx="1388805" cy="1005840"/>
                </a:xfrm>
                <a:prstGeom prst="rect">
                  <a:avLst/>
                </a:prstGeom>
              </p:spPr>
            </p:pic>
            <p:pic>
              <p:nvPicPr>
                <p:cNvPr id="36" name="Picture 35"/>
                <p:cNvPicPr>
                  <a:picLocks noChangeAspect="1"/>
                </p:cNvPicPr>
                <p:nvPr/>
              </p:nvPicPr>
              <p:blipFill rotWithShape="1">
                <a:blip r:embed="rId4" cstate="print">
                  <a:extLst>
                    <a:ext uri="{28A0092B-C50C-407E-A947-70E740481C1C}">
                      <a14:useLocalDpi xmlns:a14="http://schemas.microsoft.com/office/drawing/2010/main"/>
                    </a:ext>
                  </a:extLst>
                </a:blip>
                <a:srcRect l="8693" t="11234" r="8587" b="11111"/>
                <a:stretch/>
              </p:blipFill>
              <p:spPr>
                <a:xfrm>
                  <a:off x="685800" y="3166210"/>
                  <a:ext cx="1386596" cy="1005840"/>
                </a:xfrm>
                <a:prstGeom prst="rect">
                  <a:avLst/>
                </a:prstGeom>
              </p:spPr>
            </p:pic>
          </p:grpSp>
          <p:grpSp>
            <p:nvGrpSpPr>
              <p:cNvPr id="25" name="Group 24"/>
              <p:cNvGrpSpPr/>
              <p:nvPr/>
            </p:nvGrpSpPr>
            <p:grpSpPr>
              <a:xfrm>
                <a:off x="500145" y="457200"/>
                <a:ext cx="2439912" cy="2137750"/>
                <a:chOff x="406882" y="705377"/>
                <a:chExt cx="2439912" cy="2137750"/>
              </a:xfrm>
            </p:grpSpPr>
            <p:sp>
              <p:nvSpPr>
                <p:cNvPr id="31" name="Rectangle 30"/>
                <p:cNvSpPr/>
                <p:nvPr/>
              </p:nvSpPr>
              <p:spPr>
                <a:xfrm>
                  <a:off x="406882" y="2056191"/>
                  <a:ext cx="2439912" cy="786936"/>
                </a:xfrm>
                <a:prstGeom prst="rect">
                  <a:avLst/>
                </a:prstGeom>
              </p:spPr>
              <p:txBody>
                <a:bodyPr wrap="square">
                  <a:spAutoFit/>
                </a:bodyPr>
                <a:lstStyle/>
                <a:p>
                  <a:pPr algn="ctr" defTabSz="914378">
                    <a:defRPr/>
                  </a:pPr>
                  <a:r>
                    <a:rPr lang="en-US" sz="1400" b="1" i="1" kern="0" dirty="0">
                      <a:solidFill>
                        <a:prstClr val="black"/>
                      </a:solidFill>
                      <a:latin typeface="Cambria" pitchFamily="18" charset="0"/>
                    </a:rPr>
                    <a:t>Landsat Multi-Date </a:t>
                  </a:r>
                </a:p>
                <a:p>
                  <a:pPr algn="ctr" defTabSz="914378">
                    <a:defRPr/>
                  </a:pPr>
                  <a:r>
                    <a:rPr lang="en-US" sz="1400" b="1" i="1" kern="0" dirty="0">
                      <a:solidFill>
                        <a:prstClr val="black"/>
                      </a:solidFill>
                      <a:latin typeface="Cambria" pitchFamily="18" charset="0"/>
                    </a:rPr>
                    <a:t>stack</a:t>
                  </a:r>
                  <a:endParaRPr lang="en-US" sz="1400" b="1" kern="0" dirty="0">
                    <a:solidFill>
                      <a:prstClr val="black"/>
                    </a:solidFill>
                  </a:endParaRPr>
                </a:p>
              </p:txBody>
            </p:sp>
            <p:pic>
              <p:nvPicPr>
                <p:cNvPr id="32" name="Picture 3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25937" y="705377"/>
                  <a:ext cx="1382800" cy="1005840"/>
                </a:xfrm>
                <a:prstGeom prst="rect">
                  <a:avLst/>
                </a:prstGeom>
              </p:spPr>
            </p:pic>
            <p:pic>
              <p:nvPicPr>
                <p:cNvPr id="33" name="Picture 3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73537" y="933977"/>
                  <a:ext cx="1382800" cy="1005840"/>
                </a:xfrm>
                <a:prstGeom prst="rect">
                  <a:avLst/>
                </a:prstGeom>
              </p:spPr>
            </p:pic>
          </p:grpSp>
          <p:pic>
            <p:nvPicPr>
              <p:cNvPr id="26" name="Picture 25"/>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5900"/>
                        </a14:imgEffect>
                        <a14:imgEffect>
                          <a14:saturation sat="66000"/>
                        </a14:imgEffect>
                        <a14:imgEffect>
                          <a14:brightnessContrast bright="8000" contrast="78000"/>
                        </a14:imgEffect>
                      </a14:imgLayer>
                    </a14:imgProps>
                  </a:ext>
                  <a:ext uri="{28A0092B-C50C-407E-A947-70E740481C1C}">
                    <a14:useLocalDpi xmlns:a14="http://schemas.microsoft.com/office/drawing/2010/main"/>
                  </a:ext>
                </a:extLst>
              </a:blip>
              <a:srcRect l="9253" t="16405" r="42393" b="28130"/>
              <a:stretch/>
            </p:blipFill>
            <p:spPr>
              <a:xfrm>
                <a:off x="3442914" y="4621447"/>
                <a:ext cx="1568284" cy="1193263"/>
              </a:xfrm>
              <a:prstGeom prst="rect">
                <a:avLst/>
              </a:prstGeom>
              <a:ln>
                <a:noFill/>
              </a:ln>
              <a:effectLst>
                <a:outerShdw blurRad="292100" dist="139700" dir="2700000" algn="tl" rotWithShape="0">
                  <a:srgbClr val="333333">
                    <a:alpha val="65000"/>
                  </a:srgbClr>
                </a:outerShdw>
              </a:effectLst>
            </p:spPr>
          </p:pic>
          <p:pic>
            <p:nvPicPr>
              <p:cNvPr id="27" name="Picture 2" descr="J:\project\NASA_PeatlandVulnerability\FieldData\Photos\FieldWork_Year4_photos\Alberta\MTRI744\Orig\DSC00251.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5000" contrast="16000"/>
                        </a14:imgEffect>
                      </a14:imgLayer>
                    </a14:imgProps>
                  </a:ext>
                  <a:ext uri="{28A0092B-C50C-407E-A947-70E740481C1C}">
                    <a14:useLocalDpi xmlns:a14="http://schemas.microsoft.com/office/drawing/2010/main"/>
                  </a:ext>
                </a:extLst>
              </a:blip>
              <a:srcRect l="18152" r="4506"/>
              <a:stretch/>
            </p:blipFill>
            <p:spPr bwMode="auto">
              <a:xfrm>
                <a:off x="872608" y="4263655"/>
                <a:ext cx="1659600" cy="1207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037630" y="5145697"/>
                <a:ext cx="1564371" cy="370322"/>
              </a:xfrm>
              <a:prstGeom prst="rect">
                <a:avLst/>
              </a:prstGeom>
              <a:noFill/>
            </p:spPr>
            <p:txBody>
              <a:bodyPr wrap="square" rtlCol="0">
                <a:spAutoFit/>
              </a:bodyPr>
              <a:lstStyle/>
              <a:p>
                <a:pPr defTabSz="914378">
                  <a:defRPr/>
                </a:pPr>
                <a:r>
                  <a:rPr lang="en-US" sz="1000" b="1" kern="0" dirty="0">
                    <a:solidFill>
                      <a:prstClr val="white"/>
                    </a:solidFill>
                    <a:latin typeface="Arial" panose="020B0604020202020204" pitchFamily="34" charset="0"/>
                    <a:cs typeface="Arial" panose="020B0604020202020204" pitchFamily="34" charset="0"/>
                  </a:rPr>
                  <a:t>40 m x 50 m plots</a:t>
                </a:r>
              </a:p>
            </p:txBody>
          </p:sp>
          <p:cxnSp>
            <p:nvCxnSpPr>
              <p:cNvPr id="29" name="Straight Arrow Connector 28"/>
              <p:cNvCxnSpPr/>
              <p:nvPr/>
            </p:nvCxnSpPr>
            <p:spPr>
              <a:xfrm flipH="1">
                <a:off x="6290756" y="2671126"/>
                <a:ext cx="277570" cy="1377288"/>
              </a:xfrm>
              <a:prstGeom prst="straightConnector1">
                <a:avLst/>
              </a:prstGeom>
              <a:noFill/>
              <a:ln w="25400" cap="flat" cmpd="sng" algn="ctr">
                <a:solidFill>
                  <a:sysClr val="windowText" lastClr="000000"/>
                </a:solidFill>
                <a:prstDash val="solid"/>
                <a:tailEnd type="arrow"/>
              </a:ln>
              <a:effectLst/>
            </p:spPr>
          </p:cxnSp>
          <p:pic>
            <p:nvPicPr>
              <p:cNvPr id="30" name="Picture 29"/>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10000" contrast="10000"/>
                        </a14:imgEffect>
                      </a14:imgLayer>
                    </a14:imgProps>
                  </a:ext>
                  <a:ext uri="{28A0092B-C50C-407E-A947-70E740481C1C}">
                    <a14:useLocalDpi xmlns:a14="http://schemas.microsoft.com/office/drawing/2010/main"/>
                  </a:ext>
                </a:extLst>
              </a:blip>
              <a:srcRect l="9751" t="12959" r="20427" b="15308"/>
              <a:stretch/>
            </p:blipFill>
            <p:spPr>
              <a:xfrm>
                <a:off x="3632771" y="2787740"/>
                <a:ext cx="1371599" cy="1088869"/>
              </a:xfrm>
              <a:prstGeom prst="rect">
                <a:avLst/>
              </a:prstGeom>
              <a:ln>
                <a:noFill/>
              </a:ln>
              <a:effectLst>
                <a:outerShdw blurRad="292100" dist="139700" dir="2700000" algn="tl" rotWithShape="0">
                  <a:srgbClr val="333333">
                    <a:alpha val="65000"/>
                  </a:srgbClr>
                </a:outerShdw>
              </a:effectLst>
            </p:spPr>
          </p:pic>
        </p:grpSp>
        <p:sp>
          <p:nvSpPr>
            <p:cNvPr id="6" name="Rectangle 5"/>
            <p:cNvSpPr/>
            <p:nvPr/>
          </p:nvSpPr>
          <p:spPr>
            <a:xfrm>
              <a:off x="615823" y="381000"/>
              <a:ext cx="2149762" cy="6417975"/>
            </a:xfrm>
            <a:prstGeom prst="rect">
              <a:avLst/>
            </a:prstGeom>
            <a:noFill/>
            <a:ln w="25400" cap="flat" cmpd="sng" algn="ctr">
              <a:solidFill>
                <a:srgbClr val="4F81BD">
                  <a:shade val="50000"/>
                </a:srgbClr>
              </a:solidFill>
              <a:prstDash val="solid"/>
            </a:ln>
            <a:effectLst/>
          </p:spPr>
          <p:txBody>
            <a:bodyPr rtlCol="0" anchor="ctr"/>
            <a:lstStyle/>
            <a:p>
              <a:pPr algn="ctr" defTabSz="914378">
                <a:defRPr/>
              </a:pPr>
              <a:endParaRPr lang="en-US" sz="1800" kern="0">
                <a:solidFill>
                  <a:prstClr val="white"/>
                </a:solidFill>
                <a:latin typeface="Calibri"/>
              </a:endParaRPr>
            </a:p>
          </p:txBody>
        </p:sp>
        <p:cxnSp>
          <p:nvCxnSpPr>
            <p:cNvPr id="7" name="Straight Arrow Connector 6"/>
            <p:cNvCxnSpPr>
              <a:stCxn id="27" idx="3"/>
              <a:endCxn id="26" idx="1"/>
            </p:cNvCxnSpPr>
            <p:nvPr/>
          </p:nvCxnSpPr>
          <p:spPr>
            <a:xfrm>
              <a:off x="2532208" y="4867161"/>
              <a:ext cx="910706" cy="350919"/>
            </a:xfrm>
            <a:prstGeom prst="straightConnector1">
              <a:avLst/>
            </a:prstGeom>
            <a:solidFill>
              <a:sysClr val="window" lastClr="FFFFFF">
                <a:lumMod val="85000"/>
              </a:sysClr>
            </a:solidFill>
            <a:ln w="25400" cap="flat" cmpd="sng" algn="ctr">
              <a:solidFill>
                <a:sysClr val="windowText" lastClr="000000"/>
              </a:solidFill>
              <a:prstDash val="solid"/>
              <a:tailEnd type="arrow"/>
            </a:ln>
            <a:effectLst/>
          </p:spPr>
        </p:cxnSp>
        <p:pic>
          <p:nvPicPr>
            <p:cNvPr id="9" name="Picture 8"/>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657025" y="4048414"/>
              <a:ext cx="1867795" cy="1486485"/>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14400" y="838200"/>
              <a:ext cx="1382800" cy="1005840"/>
            </a:xfrm>
            <a:prstGeom prst="rect">
              <a:avLst/>
            </a:prstGeom>
          </p:spPr>
        </p:pic>
      </p:grpSp>
      <p:sp>
        <p:nvSpPr>
          <p:cNvPr id="37" name="Title 4"/>
          <p:cNvSpPr txBox="1">
            <a:spLocks/>
          </p:cNvSpPr>
          <p:nvPr/>
        </p:nvSpPr>
        <p:spPr>
          <a:xfrm>
            <a:off x="313220" y="7051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SAR-Optical Wetland Mapping</a:t>
            </a:r>
          </a:p>
        </p:txBody>
      </p:sp>
      <p:sp>
        <p:nvSpPr>
          <p:cNvPr id="38" name="Content Placeholder 5"/>
          <p:cNvSpPr txBox="1">
            <a:spLocks/>
          </p:cNvSpPr>
          <p:nvPr/>
        </p:nvSpPr>
        <p:spPr>
          <a:xfrm>
            <a:off x="232782" y="2137348"/>
            <a:ext cx="5071157" cy="435133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dirty="0"/>
              <a:t>Landsat and PALSAR multi-date imagery </a:t>
            </a:r>
          </a:p>
          <a:p>
            <a:pPr>
              <a:spcAft>
                <a:spcPts val="600"/>
              </a:spcAft>
            </a:pPr>
            <a:r>
              <a:rPr lang="en-US" dirty="0"/>
              <a:t>Image classification (Random Forests) is trained and validated with field-data and aerial-image interpretation of the wetland types</a:t>
            </a:r>
          </a:p>
          <a:p>
            <a:pPr>
              <a:spcAft>
                <a:spcPts val="600"/>
              </a:spcAft>
            </a:pPr>
            <a:r>
              <a:rPr lang="en-US" dirty="0"/>
              <a:t>Outputs heavily dependent on quality input data</a:t>
            </a:r>
          </a:p>
          <a:p>
            <a:pPr>
              <a:spcAft>
                <a:spcPts val="600"/>
              </a:spcAft>
            </a:pPr>
            <a:r>
              <a:rPr lang="en-US" dirty="0"/>
              <a:t>This method has been used successfully to map wetlands in this area in previous studies (</a:t>
            </a:r>
            <a:r>
              <a:rPr lang="en-US" i="1" dirty="0" err="1"/>
              <a:t>Bourgeau</a:t>
            </a:r>
            <a:r>
              <a:rPr lang="en-US" i="1" dirty="0"/>
              <a:t>-Chavez et al. 2017</a:t>
            </a:r>
            <a:r>
              <a:rPr lang="en-US" dirty="0"/>
              <a:t>).</a:t>
            </a:r>
          </a:p>
          <a:p>
            <a:pPr>
              <a:spcAft>
                <a:spcPts val="600"/>
              </a:spcAft>
            </a:pPr>
            <a:endParaRPr lang="en-US" dirty="0"/>
          </a:p>
        </p:txBody>
      </p:sp>
      <p:sp>
        <p:nvSpPr>
          <p:cNvPr id="2" name="Rectangle 1">
            <a:extLst>
              <a:ext uri="{FF2B5EF4-FFF2-40B4-BE49-F238E27FC236}">
                <a16:creationId xmlns:a16="http://schemas.microsoft.com/office/drawing/2014/main" id="{98C556DA-A84B-493F-B672-8C05211D1054}"/>
              </a:ext>
            </a:extLst>
          </p:cNvPr>
          <p:cNvSpPr/>
          <p:nvPr/>
        </p:nvSpPr>
        <p:spPr>
          <a:xfrm>
            <a:off x="1102214" y="551230"/>
            <a:ext cx="3635932" cy="307777"/>
          </a:xfrm>
          <a:prstGeom prst="rect">
            <a:avLst/>
          </a:prstGeom>
        </p:spPr>
        <p:txBody>
          <a:bodyPr wrap="none">
            <a:spAutoFit/>
          </a:bodyPr>
          <a:lstStyle/>
          <a:p>
            <a:r>
              <a:rPr lang="en-US" sz="1400" i="1" dirty="0" err="1">
                <a:solidFill>
                  <a:schemeClr val="bg1"/>
                </a:solidFill>
              </a:rPr>
              <a:t>Bourgeau</a:t>
            </a:r>
            <a:r>
              <a:rPr lang="en-US" sz="1400" i="1" dirty="0">
                <a:solidFill>
                  <a:schemeClr val="bg1"/>
                </a:solidFill>
              </a:rPr>
              <a:t>-Chavez TE2014, French TE2018</a:t>
            </a:r>
          </a:p>
        </p:txBody>
      </p:sp>
    </p:spTree>
    <p:extLst>
      <p:ext uri="{BB962C8B-B14F-4D97-AF65-F5344CB8AC3E}">
        <p14:creationId xmlns:p14="http://schemas.microsoft.com/office/powerpoint/2010/main" val="1645597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335000" y="816568"/>
            <a:ext cx="8312991" cy="494708"/>
          </a:xfrm>
        </p:spPr>
        <p:txBody>
          <a:bodyPr>
            <a:normAutofit fontScale="90000"/>
          </a:bodyPr>
          <a:lstStyle/>
          <a:p>
            <a:r>
              <a:rPr lang="en-US" b="1" dirty="0"/>
              <a:t>NWT Peatland-Upland Ecotype Map</a:t>
            </a:r>
          </a:p>
        </p:txBody>
      </p:sp>
      <p:sp>
        <p:nvSpPr>
          <p:cNvPr id="11" name="TextBox 10"/>
          <p:cNvSpPr txBox="1"/>
          <p:nvPr/>
        </p:nvSpPr>
        <p:spPr>
          <a:xfrm>
            <a:off x="100232" y="1190314"/>
            <a:ext cx="2162070"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Circa 2007-2010 Imagery</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1.37 million hectares mapped, </a:t>
            </a:r>
          </a:p>
          <a:p>
            <a:r>
              <a:rPr lang="en-US" sz="2000" b="1" dirty="0"/>
              <a:t>Based on: Field data and Multi-season SAR and Landsat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Overall Accuracy 94% All classes &gt; 85% user accuracy, (except swamp = 73%)</a:t>
            </a:r>
          </a:p>
          <a:p>
            <a:endParaRPr lang="en-US" sz="2000" dirty="0"/>
          </a:p>
        </p:txBody>
      </p:sp>
      <p:grpSp>
        <p:nvGrpSpPr>
          <p:cNvPr id="3" name="Group 2">
            <a:extLst>
              <a:ext uri="{FF2B5EF4-FFF2-40B4-BE49-F238E27FC236}">
                <a16:creationId xmlns:a16="http://schemas.microsoft.com/office/drawing/2014/main" id="{8400FA65-C696-4C74-BFAC-427F687A55A4}"/>
              </a:ext>
            </a:extLst>
          </p:cNvPr>
          <p:cNvGrpSpPr/>
          <p:nvPr/>
        </p:nvGrpSpPr>
        <p:grpSpPr>
          <a:xfrm>
            <a:off x="2172930" y="1257476"/>
            <a:ext cx="9850895" cy="5564331"/>
            <a:chOff x="2172930" y="929150"/>
            <a:chExt cx="9850895" cy="5564331"/>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72930" y="929150"/>
              <a:ext cx="9850895" cy="5564331"/>
            </a:xfrm>
            <a:prstGeom prst="rect">
              <a:avLst/>
            </a:prstGeom>
          </p:spPr>
        </p:pic>
        <p:sp>
          <p:nvSpPr>
            <p:cNvPr id="2" name="Rectangle 1">
              <a:extLst>
                <a:ext uri="{FF2B5EF4-FFF2-40B4-BE49-F238E27FC236}">
                  <a16:creationId xmlns:a16="http://schemas.microsoft.com/office/drawing/2014/main" id="{3D225040-2AEA-4222-9796-CFC974DE162F}"/>
                </a:ext>
              </a:extLst>
            </p:cNvPr>
            <p:cNvSpPr/>
            <p:nvPr/>
          </p:nvSpPr>
          <p:spPr>
            <a:xfrm>
              <a:off x="2262302" y="3447066"/>
              <a:ext cx="2059047" cy="2902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D3D28E8C-EE6B-4E29-8B51-05F133EFB99C}"/>
              </a:ext>
            </a:extLst>
          </p:cNvPr>
          <p:cNvPicPr>
            <a:picLocks noChangeAspect="1"/>
          </p:cNvPicPr>
          <p:nvPr/>
        </p:nvPicPr>
        <p:blipFill rotWithShape="1">
          <a:blip r:embed="rId3">
            <a:extLst>
              <a:ext uri="{28A0092B-C50C-407E-A947-70E740481C1C}">
                <a14:useLocalDpi xmlns:a14="http://schemas.microsoft.com/office/drawing/2010/main" val="0"/>
              </a:ext>
            </a:extLst>
          </a:blip>
          <a:srcRect l="8301" t="9263" r="9316" b="7626"/>
          <a:stretch/>
        </p:blipFill>
        <p:spPr>
          <a:xfrm>
            <a:off x="2251443" y="3914967"/>
            <a:ext cx="1277033" cy="1288301"/>
          </a:xfrm>
          <a:prstGeom prst="rect">
            <a:avLst/>
          </a:prstGeom>
        </p:spPr>
      </p:pic>
      <p:sp>
        <p:nvSpPr>
          <p:cNvPr id="6" name="TextBox 5">
            <a:extLst>
              <a:ext uri="{FF2B5EF4-FFF2-40B4-BE49-F238E27FC236}">
                <a16:creationId xmlns:a16="http://schemas.microsoft.com/office/drawing/2014/main" id="{F6BA1ABC-D435-4A7D-B64D-512EB9B9EA52}"/>
              </a:ext>
            </a:extLst>
          </p:cNvPr>
          <p:cNvSpPr txBox="1"/>
          <p:nvPr/>
        </p:nvSpPr>
        <p:spPr>
          <a:xfrm>
            <a:off x="3264265" y="5160998"/>
            <a:ext cx="1277033" cy="300082"/>
          </a:xfrm>
          <a:prstGeom prst="rect">
            <a:avLst/>
          </a:prstGeom>
          <a:noFill/>
        </p:spPr>
        <p:txBody>
          <a:bodyPr wrap="square" rtlCol="0">
            <a:spAutoFit/>
          </a:bodyPr>
          <a:lstStyle/>
          <a:p>
            <a:pPr defTabSz="342900"/>
            <a:r>
              <a:rPr lang="en-US" dirty="0">
                <a:solidFill>
                  <a:srgbClr val="000000"/>
                </a:solidFill>
                <a:latin typeface="Arial"/>
              </a:rPr>
              <a:t>Plains</a:t>
            </a:r>
          </a:p>
        </p:txBody>
      </p:sp>
      <p:sp>
        <p:nvSpPr>
          <p:cNvPr id="7" name="TextBox 6">
            <a:extLst>
              <a:ext uri="{FF2B5EF4-FFF2-40B4-BE49-F238E27FC236}">
                <a16:creationId xmlns:a16="http://schemas.microsoft.com/office/drawing/2014/main" id="{2C9CC07F-1C25-4978-A293-99207693BAAF}"/>
              </a:ext>
            </a:extLst>
          </p:cNvPr>
          <p:cNvSpPr txBox="1"/>
          <p:nvPr/>
        </p:nvSpPr>
        <p:spPr>
          <a:xfrm>
            <a:off x="2482289" y="3600950"/>
            <a:ext cx="846838" cy="300082"/>
          </a:xfrm>
          <a:prstGeom prst="rect">
            <a:avLst/>
          </a:prstGeom>
          <a:noFill/>
        </p:spPr>
        <p:txBody>
          <a:bodyPr wrap="square" rtlCol="0">
            <a:spAutoFit/>
          </a:bodyPr>
          <a:lstStyle/>
          <a:p>
            <a:pPr defTabSz="342900"/>
            <a:r>
              <a:rPr lang="en-US" dirty="0">
                <a:solidFill>
                  <a:srgbClr val="000000"/>
                </a:solidFill>
                <a:latin typeface="Arial"/>
              </a:rPr>
              <a:t>Shield</a:t>
            </a:r>
          </a:p>
        </p:txBody>
      </p:sp>
      <p:pic>
        <p:nvPicPr>
          <p:cNvPr id="8" name="Picture 7">
            <a:extLst>
              <a:ext uri="{FF2B5EF4-FFF2-40B4-BE49-F238E27FC236}">
                <a16:creationId xmlns:a16="http://schemas.microsoft.com/office/drawing/2014/main" id="{97E91CED-FC5F-43C4-83D2-FF32129758EB}"/>
              </a:ext>
            </a:extLst>
          </p:cNvPr>
          <p:cNvPicPr>
            <a:picLocks noChangeAspect="1"/>
          </p:cNvPicPr>
          <p:nvPr/>
        </p:nvPicPr>
        <p:blipFill rotWithShape="1">
          <a:blip r:embed="rId4">
            <a:extLst>
              <a:ext uri="{28A0092B-C50C-407E-A947-70E740481C1C}">
                <a14:useLocalDpi xmlns:a14="http://schemas.microsoft.com/office/drawing/2010/main" val="0"/>
              </a:ext>
            </a:extLst>
          </a:blip>
          <a:srcRect l="8386" t="8267" r="9230" b="8380"/>
          <a:stretch/>
        </p:blipFill>
        <p:spPr>
          <a:xfrm>
            <a:off x="3050820" y="5475015"/>
            <a:ext cx="1273321" cy="1288301"/>
          </a:xfrm>
          <a:prstGeom prst="rect">
            <a:avLst/>
          </a:prstGeom>
        </p:spPr>
      </p:pic>
      <p:sp>
        <p:nvSpPr>
          <p:cNvPr id="4" name="Rectangle 3">
            <a:extLst>
              <a:ext uri="{FF2B5EF4-FFF2-40B4-BE49-F238E27FC236}">
                <a16:creationId xmlns:a16="http://schemas.microsoft.com/office/drawing/2014/main" id="{7DA5D9B0-CBC6-41D9-BF0E-667219C9CA6A}"/>
              </a:ext>
            </a:extLst>
          </p:cNvPr>
          <p:cNvSpPr/>
          <p:nvPr/>
        </p:nvSpPr>
        <p:spPr>
          <a:xfrm>
            <a:off x="1049832" y="572983"/>
            <a:ext cx="2303836" cy="307777"/>
          </a:xfrm>
          <a:prstGeom prst="rect">
            <a:avLst/>
          </a:prstGeom>
        </p:spPr>
        <p:txBody>
          <a:bodyPr wrap="none">
            <a:spAutoFit/>
          </a:bodyPr>
          <a:lstStyle/>
          <a:p>
            <a:r>
              <a:rPr lang="en-US" sz="1400" i="1" dirty="0" err="1">
                <a:solidFill>
                  <a:schemeClr val="bg1"/>
                </a:solidFill>
              </a:rPr>
              <a:t>Bourgeau</a:t>
            </a:r>
            <a:r>
              <a:rPr lang="en-US" sz="1400" i="1" dirty="0">
                <a:solidFill>
                  <a:schemeClr val="bg1"/>
                </a:solidFill>
              </a:rPr>
              <a:t>-Chavez TE2014</a:t>
            </a:r>
          </a:p>
        </p:txBody>
      </p:sp>
    </p:spTree>
    <p:extLst>
      <p:ext uri="{BB962C8B-B14F-4D97-AF65-F5344CB8AC3E}">
        <p14:creationId xmlns:p14="http://schemas.microsoft.com/office/powerpoint/2010/main" val="31611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668" y="1099846"/>
            <a:ext cx="7012803" cy="1113351"/>
          </a:xfrm>
        </p:spPr>
        <p:txBody>
          <a:bodyPr>
            <a:noAutofit/>
          </a:bodyPr>
          <a:lstStyle/>
          <a:p>
            <a:r>
              <a:rPr lang="en-US" sz="3200" dirty="0"/>
              <a:t>Slave River Delta (SRD) and Peace-Athabasca Delta (PAD) Mapping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3275" y="3790547"/>
            <a:ext cx="4313192" cy="269574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8867" y="269987"/>
            <a:ext cx="4609465" cy="6216305"/>
          </a:xfrm>
          <a:prstGeom prst="rect">
            <a:avLst/>
          </a:prstGeom>
        </p:spPr>
      </p:pic>
      <p:sp>
        <p:nvSpPr>
          <p:cNvPr id="5" name="Content Placeholder 2">
            <a:extLst>
              <a:ext uri="{FF2B5EF4-FFF2-40B4-BE49-F238E27FC236}">
                <a16:creationId xmlns:a16="http://schemas.microsoft.com/office/drawing/2014/main" id="{90539ABE-0AFF-47DE-AD63-EB8E9CAE3E27}"/>
              </a:ext>
            </a:extLst>
          </p:cNvPr>
          <p:cNvSpPr txBox="1">
            <a:spLocks/>
          </p:cNvSpPr>
          <p:nvPr/>
        </p:nvSpPr>
        <p:spPr>
          <a:xfrm>
            <a:off x="133668" y="2367863"/>
            <a:ext cx="7182675" cy="435133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1pPr>
            <a:lvl2pPr marL="914400" marR="0" lvl="1" indent="-317500" algn="ctr" rtl="0" eaLnBrk="1" hangingPunct="1">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2pPr>
            <a:lvl3pPr marL="1371600" marR="0" lvl="2" indent="-317500" algn="ctr" rtl="0" eaLnBrk="1" hangingPunct="1">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3pPr>
            <a:lvl4pPr marL="1828800" marR="0" lvl="3" indent="-317500" algn="ctr" rtl="0" eaLnBrk="1" hangingPunct="1">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4pPr>
            <a:lvl5pPr marL="2286000" marR="0" lvl="4" indent="-317500" algn="ctr" rtl="0" eaLnBrk="1" hangingPunct="1">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5pPr>
            <a:lvl6pPr marL="2743200" marR="0" lvl="5" indent="-317500" algn="ctr" rtl="0" eaLnBrk="1" hangingPunct="1">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6pPr>
            <a:lvl7pPr marL="3200400" marR="0" lvl="6" indent="-317500" algn="ctr" rtl="0" eaLnBrk="1" hangingPunct="1">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7pPr>
            <a:lvl8pPr marL="3657600" marR="0" lvl="7" indent="-317500" algn="ctr" rtl="0" eaLnBrk="1" hangingPunct="1">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8pPr>
            <a:lvl9pPr marL="4114800" marR="0" lvl="8" indent="-317500" algn="ctr" rtl="0" eaLnBrk="1" hangingPunct="1">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9pPr>
          </a:lstStyle>
          <a:p>
            <a:pPr algn="l" defTabSz="914400">
              <a:buFont typeface="Arial" panose="020B0604020202020204" pitchFamily="34" charset="0"/>
              <a:buChar char="•"/>
            </a:pPr>
            <a:r>
              <a:rPr lang="en-US" sz="2000" kern="0" dirty="0">
                <a:solidFill>
                  <a:schemeClr val="tx1"/>
                </a:solidFill>
              </a:rPr>
              <a:t>Focusing on wetland types critical for waterfowl habitat (modified Enhanced Wetland Classification)</a:t>
            </a:r>
          </a:p>
          <a:p>
            <a:pPr algn="l" defTabSz="914400">
              <a:buFont typeface="Arial" panose="020B0604020202020204" pitchFamily="34" charset="0"/>
              <a:buChar char="•"/>
            </a:pPr>
            <a:r>
              <a:rPr lang="en-US" sz="2000" kern="0" dirty="0">
                <a:solidFill>
                  <a:schemeClr val="tx1"/>
                </a:solidFill>
              </a:rPr>
              <a:t>Maps being created for 2 time periods to assess changes in habitat from c. 2007 to c. 2017</a:t>
            </a:r>
          </a:p>
          <a:p>
            <a:pPr defTabSz="914400"/>
            <a:endParaRPr lang="en-US" sz="2000" kern="0" dirty="0">
              <a:solidFill>
                <a:schemeClr val="tx1"/>
              </a:solidFill>
            </a:endParaRPr>
          </a:p>
          <a:p>
            <a:pPr defTabSz="914400"/>
            <a:endParaRPr lang="en-US" sz="2000" kern="0" dirty="0">
              <a:solidFill>
                <a:schemeClr val="tx1"/>
              </a:solidFill>
            </a:endParaRPr>
          </a:p>
          <a:p>
            <a:pPr lvl="1" defTabSz="914400"/>
            <a:endParaRPr lang="en-US" sz="2000" kern="0" dirty="0">
              <a:solidFill>
                <a:schemeClr val="tx1"/>
              </a:solidFill>
            </a:endParaRPr>
          </a:p>
        </p:txBody>
      </p:sp>
      <p:sp>
        <p:nvSpPr>
          <p:cNvPr id="3" name="Rectangle 2">
            <a:extLst>
              <a:ext uri="{FF2B5EF4-FFF2-40B4-BE49-F238E27FC236}">
                <a16:creationId xmlns:a16="http://schemas.microsoft.com/office/drawing/2014/main" id="{E2D79AC6-5872-4CB3-9CB7-120B3E9D4EAE}"/>
              </a:ext>
            </a:extLst>
          </p:cNvPr>
          <p:cNvSpPr/>
          <p:nvPr/>
        </p:nvSpPr>
        <p:spPr>
          <a:xfrm>
            <a:off x="1053054" y="561408"/>
            <a:ext cx="1417376" cy="307777"/>
          </a:xfrm>
          <a:prstGeom prst="rect">
            <a:avLst/>
          </a:prstGeom>
        </p:spPr>
        <p:txBody>
          <a:bodyPr wrap="none">
            <a:spAutoFit/>
          </a:bodyPr>
          <a:lstStyle/>
          <a:p>
            <a:r>
              <a:rPr lang="en-US" sz="1400" i="1" dirty="0">
                <a:solidFill>
                  <a:schemeClr val="bg1"/>
                </a:solidFill>
              </a:rPr>
              <a:t>French TE2018</a:t>
            </a:r>
          </a:p>
        </p:txBody>
      </p:sp>
    </p:spTree>
    <p:extLst>
      <p:ext uri="{BB962C8B-B14F-4D97-AF65-F5344CB8AC3E}">
        <p14:creationId xmlns:p14="http://schemas.microsoft.com/office/powerpoint/2010/main" val="4017413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A3F6A-4A02-48EA-8E82-F2598CA43DFF}"/>
              </a:ext>
            </a:extLst>
          </p:cNvPr>
          <p:cNvSpPr>
            <a:spLocks noGrp="1"/>
          </p:cNvSpPr>
          <p:nvPr>
            <p:ph type="title"/>
          </p:nvPr>
        </p:nvSpPr>
        <p:spPr>
          <a:xfrm>
            <a:off x="351031" y="764019"/>
            <a:ext cx="10306049" cy="1325563"/>
          </a:xfrm>
        </p:spPr>
        <p:txBody>
          <a:bodyPr/>
          <a:lstStyle/>
          <a:p>
            <a:r>
              <a:rPr lang="en-US" dirty="0"/>
              <a:t>2017 Maps </a:t>
            </a:r>
          </a:p>
        </p:txBody>
      </p:sp>
      <p:sp>
        <p:nvSpPr>
          <p:cNvPr id="6" name="Content Placeholder 2">
            <a:extLst>
              <a:ext uri="{FF2B5EF4-FFF2-40B4-BE49-F238E27FC236}">
                <a16:creationId xmlns:a16="http://schemas.microsoft.com/office/drawing/2014/main" id="{13F4B02D-4C6B-42E3-ADEB-4B03DED11974}"/>
              </a:ext>
            </a:extLst>
          </p:cNvPr>
          <p:cNvSpPr txBox="1">
            <a:spLocks/>
          </p:cNvSpPr>
          <p:nvPr/>
        </p:nvSpPr>
        <p:spPr>
          <a:xfrm>
            <a:off x="181340" y="1291961"/>
            <a:ext cx="4473006" cy="4920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Initial stacks with UAVSAR data for L-band component</a:t>
            </a:r>
          </a:p>
          <a:p>
            <a:r>
              <a:rPr lang="en-US" dirty="0"/>
              <a:t>PALSAR-2 downloaded to expand map coverage to overlap with DUC bird survey transect</a:t>
            </a:r>
          </a:p>
          <a:p>
            <a:endParaRPr lang="en-US" dirty="0"/>
          </a:p>
          <a:p>
            <a:endParaRPr lang="en-US" dirty="0"/>
          </a:p>
          <a:p>
            <a:pPr marL="457200" lvl="1" indent="0">
              <a:buNone/>
            </a:pPr>
            <a:endParaRPr lang="en-US" dirty="0"/>
          </a:p>
          <a:p>
            <a:pPr marL="457200" lvl="1" indent="0">
              <a:buNone/>
            </a:pPr>
            <a:endParaRPr lang="en-US" dirty="0"/>
          </a:p>
          <a:p>
            <a:pPr lvl="1"/>
            <a:endParaRPr lang="en-US" dirty="0"/>
          </a:p>
        </p:txBody>
      </p:sp>
      <p:pic>
        <p:nvPicPr>
          <p:cNvPr id="8" name="Picture 7">
            <a:extLst>
              <a:ext uri="{FF2B5EF4-FFF2-40B4-BE49-F238E27FC236}">
                <a16:creationId xmlns:a16="http://schemas.microsoft.com/office/drawing/2014/main" id="{3C5BF143-455C-43E8-AEE0-46DC808F9F22}"/>
              </a:ext>
            </a:extLst>
          </p:cNvPr>
          <p:cNvPicPr>
            <a:picLocks noChangeAspect="1"/>
          </p:cNvPicPr>
          <p:nvPr/>
        </p:nvPicPr>
        <p:blipFill>
          <a:blip r:embed="rId2"/>
          <a:stretch>
            <a:fillRect/>
          </a:stretch>
        </p:blipFill>
        <p:spPr>
          <a:xfrm>
            <a:off x="8987853" y="0"/>
            <a:ext cx="3204147" cy="6858000"/>
          </a:xfrm>
          <a:prstGeom prst="rect">
            <a:avLst/>
          </a:prstGeom>
        </p:spPr>
      </p:pic>
      <p:pic>
        <p:nvPicPr>
          <p:cNvPr id="9" name="Picture 8"/>
          <p:cNvPicPr>
            <a:picLocks noChangeAspect="1"/>
          </p:cNvPicPr>
          <p:nvPr/>
        </p:nvPicPr>
        <p:blipFill rotWithShape="1">
          <a:blip r:embed="rId3">
            <a:clrChange>
              <a:clrFrom>
                <a:srgbClr val="FFFFFF"/>
              </a:clrFrom>
              <a:clrTo>
                <a:srgbClr val="FFFFFF">
                  <a:alpha val="0"/>
                </a:srgbClr>
              </a:clrTo>
            </a:clrChange>
          </a:blip>
          <a:srcRect l="28250" t="27778" r="39500" b="17555"/>
          <a:stretch/>
        </p:blipFill>
        <p:spPr>
          <a:xfrm>
            <a:off x="4847966" y="561408"/>
            <a:ext cx="3676185" cy="3505200"/>
          </a:xfrm>
          <a:prstGeom prst="rect">
            <a:avLst/>
          </a:prstGeom>
        </p:spPr>
      </p:pic>
      <p:cxnSp>
        <p:nvCxnSpPr>
          <p:cNvPr id="20" name="Straight Arrow Connector 19"/>
          <p:cNvCxnSpPr/>
          <p:nvPr/>
        </p:nvCxnSpPr>
        <p:spPr>
          <a:xfrm flipH="1" flipV="1">
            <a:off x="8183880" y="1426801"/>
            <a:ext cx="1571392" cy="1355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21" name="Picture 20"/>
          <p:cNvPicPr>
            <a:picLocks noChangeAspect="1"/>
          </p:cNvPicPr>
          <p:nvPr/>
        </p:nvPicPr>
        <p:blipFill rotWithShape="1">
          <a:blip r:embed="rId4">
            <a:clrChange>
              <a:clrFrom>
                <a:srgbClr val="FFFFFF"/>
              </a:clrFrom>
              <a:clrTo>
                <a:srgbClr val="FFFFFF">
                  <a:alpha val="0"/>
                </a:srgbClr>
              </a:clrTo>
            </a:clrChange>
          </a:blip>
          <a:srcRect l="36000" t="27037" r="21417" b="11334"/>
          <a:stretch/>
        </p:blipFill>
        <p:spPr>
          <a:xfrm>
            <a:off x="4919173" y="3593527"/>
            <a:ext cx="3718560" cy="3027243"/>
          </a:xfrm>
          <a:prstGeom prst="rect">
            <a:avLst/>
          </a:prstGeom>
        </p:spPr>
      </p:pic>
      <p:cxnSp>
        <p:nvCxnSpPr>
          <p:cNvPr id="22" name="Straight Arrow Connector 21"/>
          <p:cNvCxnSpPr/>
          <p:nvPr/>
        </p:nvCxnSpPr>
        <p:spPr>
          <a:xfrm flipH="1">
            <a:off x="8607253" y="5669280"/>
            <a:ext cx="2611102" cy="1524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546BA0AE-9883-46EB-A9B5-1DD721090B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0924" y="3429000"/>
            <a:ext cx="1348697" cy="3356299"/>
          </a:xfrm>
          <a:prstGeom prst="rect">
            <a:avLst/>
          </a:prstGeom>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6166" y="4419593"/>
            <a:ext cx="4401800" cy="2201177"/>
          </a:xfrm>
          <a:prstGeom prst="rect">
            <a:avLst/>
          </a:prstGeom>
          <a:noFill/>
        </p:spPr>
      </p:pic>
      <p:sp>
        <p:nvSpPr>
          <p:cNvPr id="11" name="Rectangle 10">
            <a:extLst>
              <a:ext uri="{FF2B5EF4-FFF2-40B4-BE49-F238E27FC236}">
                <a16:creationId xmlns:a16="http://schemas.microsoft.com/office/drawing/2014/main" id="{67A35018-6165-41FD-ABB9-5593567DA960}"/>
              </a:ext>
            </a:extLst>
          </p:cNvPr>
          <p:cNvSpPr/>
          <p:nvPr/>
        </p:nvSpPr>
        <p:spPr>
          <a:xfrm>
            <a:off x="1053054" y="561408"/>
            <a:ext cx="1417376" cy="307777"/>
          </a:xfrm>
          <a:prstGeom prst="rect">
            <a:avLst/>
          </a:prstGeom>
        </p:spPr>
        <p:txBody>
          <a:bodyPr wrap="none">
            <a:spAutoFit/>
          </a:bodyPr>
          <a:lstStyle/>
          <a:p>
            <a:r>
              <a:rPr lang="en-US" sz="1400" i="1" dirty="0">
                <a:solidFill>
                  <a:schemeClr val="bg1"/>
                </a:solidFill>
              </a:rPr>
              <a:t>French TE2018</a:t>
            </a:r>
          </a:p>
        </p:txBody>
      </p:sp>
    </p:spTree>
    <p:extLst>
      <p:ext uri="{BB962C8B-B14F-4D97-AF65-F5344CB8AC3E}">
        <p14:creationId xmlns:p14="http://schemas.microsoft.com/office/powerpoint/2010/main" val="91133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6F5BF-8EEA-4FB1-96C6-3DC839D8C958}"/>
              </a:ext>
            </a:extLst>
          </p:cNvPr>
          <p:cNvSpPr>
            <a:spLocks noGrp="1"/>
          </p:cNvSpPr>
          <p:nvPr>
            <p:ph type="ctrTitle"/>
          </p:nvPr>
        </p:nvSpPr>
        <p:spPr>
          <a:xfrm>
            <a:off x="511276" y="894736"/>
            <a:ext cx="10785989" cy="561924"/>
          </a:xfrm>
        </p:spPr>
        <p:txBody>
          <a:bodyPr>
            <a:normAutofit fontScale="90000"/>
          </a:bodyPr>
          <a:lstStyle/>
          <a:p>
            <a:r>
              <a:rPr lang="en-US" altLang="zh-CN" sz="2800" dirty="0">
                <a:latin typeface="Arial" panose="020B0604020202020204" pitchFamily="34" charset="0"/>
                <a:cs typeface="Arial" panose="020B0604020202020204" pitchFamily="34" charset="0"/>
              </a:rPr>
              <a:t>Tracking transient Arctic-Boreal Wetland Inundation from Sentinel-1 SAR</a:t>
            </a:r>
            <a:endParaRPr lang="zh-CN" altLang="en-US" sz="28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C4E62309-AD86-4896-B746-E45CE28A18D3}"/>
              </a:ext>
            </a:extLst>
          </p:cNvPr>
          <p:cNvSpPr/>
          <p:nvPr/>
        </p:nvSpPr>
        <p:spPr>
          <a:xfrm>
            <a:off x="229436" y="1456660"/>
            <a:ext cx="5473274" cy="2616614"/>
          </a:xfrm>
          <a:prstGeom prst="rect">
            <a:avLst/>
          </a:prstGeom>
        </p:spPr>
        <p:txBody>
          <a:bodyPr wrap="square">
            <a:spAutoFit/>
          </a:bodyPr>
          <a:lstStyle/>
          <a:p>
            <a:pPr marL="457200" lvl="0" indent="-342900" defTabSz="914400">
              <a:lnSpc>
                <a:spcPct val="115000"/>
              </a:lnSpc>
              <a:buClr>
                <a:srgbClr val="595959"/>
              </a:buClr>
              <a:buSzPts val="1800"/>
              <a:buFont typeface="Arial"/>
              <a:buChar char="●"/>
            </a:pPr>
            <a:r>
              <a:rPr lang="en-US" altLang="zh-CN" sz="1600" kern="0" dirty="0">
                <a:latin typeface="Arial" panose="020B0604020202020204" pitchFamily="34" charset="0"/>
                <a:cs typeface="Arial" panose="020B0604020202020204" pitchFamily="34" charset="0"/>
                <a:sym typeface="Arial"/>
              </a:rPr>
              <a:t>Developed a two-step modified decision-tree method with time series Sentinel-1 C-band SAR </a:t>
            </a:r>
          </a:p>
          <a:p>
            <a:pPr marL="800100" lvl="1" indent="-342900" defTabSz="914400">
              <a:lnSpc>
                <a:spcPct val="115000"/>
              </a:lnSpc>
              <a:buClr>
                <a:srgbClr val="595959"/>
              </a:buClr>
              <a:buSzPts val="1800"/>
              <a:buFont typeface="Arial"/>
              <a:buChar char="●"/>
            </a:pPr>
            <a:r>
              <a:rPr lang="en-US" altLang="zh-CN" sz="1600" kern="0" dirty="0">
                <a:latin typeface="Arial" panose="020B0604020202020204" pitchFamily="34" charset="0"/>
                <a:cs typeface="Arial" panose="020B0604020202020204" pitchFamily="34" charset="0"/>
                <a:sym typeface="Arial"/>
              </a:rPr>
              <a:t>map and monitor wetland inundation, including open water bodies, aquatic vegetation and flooded vegetation.</a:t>
            </a:r>
          </a:p>
          <a:p>
            <a:pPr marL="457200" lvl="0" indent="-342900" defTabSz="914400">
              <a:lnSpc>
                <a:spcPct val="115000"/>
              </a:lnSpc>
              <a:buClr>
                <a:srgbClr val="595959"/>
              </a:buClr>
              <a:buSzPts val="1800"/>
              <a:buFont typeface="Arial"/>
              <a:buChar char="●"/>
            </a:pPr>
            <a:r>
              <a:rPr lang="en-US" altLang="zh-CN" sz="1600" kern="0" dirty="0">
                <a:latin typeface="Arial" panose="020B0604020202020204" pitchFamily="34" charset="0"/>
                <a:cs typeface="Arial" panose="020B0604020202020204" pitchFamily="34" charset="0"/>
                <a:sym typeface="Arial"/>
              </a:rPr>
              <a:t>Validation with contemporaneous </a:t>
            </a:r>
            <a:r>
              <a:rPr lang="en-US" altLang="zh-CN" sz="1600" i="1" kern="0" dirty="0">
                <a:latin typeface="Arial" panose="020B0604020202020204" pitchFamily="34" charset="0"/>
                <a:cs typeface="Arial" panose="020B0604020202020204" pitchFamily="34" charset="0"/>
                <a:sym typeface="Arial"/>
              </a:rPr>
              <a:t>in situ </a:t>
            </a:r>
            <a:r>
              <a:rPr lang="en-US" altLang="zh-CN" sz="1600" kern="0" dirty="0">
                <a:latin typeface="Arial" panose="020B0604020202020204" pitchFamily="34" charset="0"/>
                <a:cs typeface="Arial" panose="020B0604020202020204" pitchFamily="34" charset="0"/>
                <a:sym typeface="Arial"/>
              </a:rPr>
              <a:t>field mapping, and a multi-temporal Landsat-derived surface water product at two </a:t>
            </a:r>
            <a:r>
              <a:rPr lang="en-US" altLang="zh-CN" sz="1600" kern="0" dirty="0" err="1">
                <a:latin typeface="Arial" panose="020B0604020202020204" pitchFamily="34" charset="0"/>
                <a:cs typeface="Arial" panose="020B0604020202020204" pitchFamily="34" charset="0"/>
                <a:sym typeface="Arial"/>
              </a:rPr>
              <a:t>ABoVE</a:t>
            </a:r>
            <a:r>
              <a:rPr lang="en-US" altLang="zh-CN" sz="1600" kern="0" dirty="0">
                <a:latin typeface="Arial" panose="020B0604020202020204" pitchFamily="34" charset="0"/>
                <a:cs typeface="Arial" panose="020B0604020202020204" pitchFamily="34" charset="0"/>
                <a:sym typeface="Arial"/>
              </a:rPr>
              <a:t> sites (PAD and Yukon Flats)</a:t>
            </a:r>
          </a:p>
        </p:txBody>
      </p:sp>
      <p:pic>
        <p:nvPicPr>
          <p:cNvPr id="9" name="Picture 8" descr="Map&#10;&#10;Description automatically generated">
            <a:extLst>
              <a:ext uri="{FF2B5EF4-FFF2-40B4-BE49-F238E27FC236}">
                <a16:creationId xmlns:a16="http://schemas.microsoft.com/office/drawing/2014/main" id="{D233F172-560B-4CEB-B57D-10C84EBB7BD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904270" y="1570433"/>
            <a:ext cx="5574891" cy="5187609"/>
          </a:xfrm>
          <a:prstGeom prst="rect">
            <a:avLst/>
          </a:prstGeom>
        </p:spPr>
      </p:pic>
      <p:sp>
        <p:nvSpPr>
          <p:cNvPr id="10" name="文本框 10">
            <a:extLst>
              <a:ext uri="{FF2B5EF4-FFF2-40B4-BE49-F238E27FC236}">
                <a16:creationId xmlns:a16="http://schemas.microsoft.com/office/drawing/2014/main" id="{17207795-A637-4B5A-97EA-581246E6B264}"/>
              </a:ext>
            </a:extLst>
          </p:cNvPr>
          <p:cNvSpPr txBox="1"/>
          <p:nvPr/>
        </p:nvSpPr>
        <p:spPr>
          <a:xfrm>
            <a:off x="6703019" y="1347964"/>
            <a:ext cx="5112060" cy="369332"/>
          </a:xfrm>
          <a:prstGeom prst="rect">
            <a:avLst/>
          </a:prstGeom>
          <a:noFill/>
        </p:spPr>
        <p:txBody>
          <a:bodyPr wrap="square">
            <a:spAutoFit/>
          </a:bodyPr>
          <a:lstStyle/>
          <a:p>
            <a:r>
              <a:rPr lang="en-US" altLang="zh-CN" b="1" i="0" dirty="0">
                <a:solidFill>
                  <a:srgbClr val="1A1A1A"/>
                </a:solidFill>
                <a:effectLst/>
                <a:latin typeface="Arial" panose="020B0604020202020204" pitchFamily="34" charset="0"/>
                <a:cs typeface="Arial" panose="020B0604020202020204" pitchFamily="34" charset="0"/>
              </a:rPr>
              <a:t>PAD  inundation and wetland map 2019-08-15 </a:t>
            </a:r>
            <a:endParaRPr lang="zh-CN" altLang="en-US"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F61D7608-2149-448F-A6C2-BD3129EB1AB1}"/>
              </a:ext>
            </a:extLst>
          </p:cNvPr>
          <p:cNvSpPr/>
          <p:nvPr/>
        </p:nvSpPr>
        <p:spPr>
          <a:xfrm>
            <a:off x="1054988" y="486867"/>
            <a:ext cx="4104009" cy="407869"/>
          </a:xfrm>
          <a:prstGeom prst="rect">
            <a:avLst/>
          </a:prstGeom>
        </p:spPr>
        <p:txBody>
          <a:bodyPr wrap="none">
            <a:spAutoFit/>
          </a:bodyPr>
          <a:lstStyle/>
          <a:p>
            <a:pPr>
              <a:lnSpc>
                <a:spcPct val="170000"/>
              </a:lnSpc>
            </a:pPr>
            <a:r>
              <a:rPr lang="en-US" altLang="zh-CN" sz="1400" dirty="0">
                <a:solidFill>
                  <a:schemeClr val="bg1"/>
                </a:solidFill>
                <a:latin typeface="Arial" panose="020B0604020202020204" pitchFamily="34" charset="0"/>
                <a:cs typeface="Arial" panose="020B0604020202020204" pitchFamily="34" charset="0"/>
              </a:rPr>
              <a:t>Chang Huang, (</a:t>
            </a:r>
            <a:r>
              <a:rPr lang="en-US" altLang="zh-CN" sz="1400" i="1" dirty="0">
                <a:solidFill>
                  <a:schemeClr val="bg1"/>
                </a:solidFill>
                <a:latin typeface="Arial" panose="020B0604020202020204" pitchFamily="34" charset="0"/>
                <a:cs typeface="Arial" panose="020B0604020202020204" pitchFamily="34" charset="0"/>
              </a:rPr>
              <a:t>Butman-TE2018</a:t>
            </a:r>
            <a:r>
              <a:rPr lang="en-US" altLang="zh-CN" sz="1400" dirty="0">
                <a:solidFill>
                  <a:schemeClr val="bg1"/>
                </a:solidFill>
                <a:latin typeface="Arial" panose="020B0604020202020204" pitchFamily="34" charset="0"/>
                <a:cs typeface="Arial" panose="020B0604020202020204" pitchFamily="34" charset="0"/>
              </a:rPr>
              <a:t>, </a:t>
            </a:r>
            <a:r>
              <a:rPr lang="en-US" altLang="zh-CN" sz="1400" i="1" dirty="0">
                <a:solidFill>
                  <a:schemeClr val="bg1"/>
                </a:solidFill>
                <a:latin typeface="Arial" panose="020B0604020202020204" pitchFamily="34" charset="0"/>
                <a:cs typeface="Arial" panose="020B0604020202020204" pitchFamily="34" charset="0"/>
              </a:rPr>
              <a:t>Smith- TE2014</a:t>
            </a:r>
            <a:r>
              <a:rPr lang="en-US" altLang="zh-CN" sz="1400" dirty="0">
                <a:solidFill>
                  <a:schemeClr val="bg1"/>
                </a:solidFill>
                <a:latin typeface="Arial" panose="020B0604020202020204" pitchFamily="34" charset="0"/>
                <a:cs typeface="Arial" panose="020B0604020202020204" pitchFamily="34" charset="0"/>
              </a:rPr>
              <a:t>)</a:t>
            </a:r>
            <a:endParaRPr lang="zh-CN" altLang="en-US" dirty="0">
              <a:solidFill>
                <a:schemeClr val="bg1"/>
              </a:solidFill>
              <a:latin typeface="Arial" panose="020B0604020202020204" pitchFamily="34" charset="0"/>
              <a:cs typeface="Arial" panose="020B0604020202020204" pitchFamily="34" charset="0"/>
            </a:endParaRPr>
          </a:p>
        </p:txBody>
      </p:sp>
      <p:sp>
        <p:nvSpPr>
          <p:cNvPr id="15" name="文本框 12">
            <a:extLst>
              <a:ext uri="{FF2B5EF4-FFF2-40B4-BE49-F238E27FC236}">
                <a16:creationId xmlns:a16="http://schemas.microsoft.com/office/drawing/2014/main" id="{0A4EED89-6E62-475A-BE4C-07E04F50A0C0}"/>
              </a:ext>
            </a:extLst>
          </p:cNvPr>
          <p:cNvSpPr txBox="1"/>
          <p:nvPr/>
        </p:nvSpPr>
        <p:spPr>
          <a:xfrm>
            <a:off x="370356" y="4164237"/>
            <a:ext cx="5191434" cy="2554545"/>
          </a:xfrm>
          <a:prstGeom prst="rect">
            <a:avLst/>
          </a:prstGeom>
          <a:solidFill>
            <a:schemeClr val="accent4">
              <a:lumMod val="20000"/>
              <a:lumOff val="80000"/>
            </a:schemeClr>
          </a:solidFill>
        </p:spPr>
        <p:txBody>
          <a:bodyPr wrap="square">
            <a:spAutoFit/>
          </a:bodyPr>
          <a:lstStyle/>
          <a:p>
            <a:pPr marL="342900" indent="-34290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Inundation extent matches most of the ground truth polygons.</a:t>
            </a:r>
          </a:p>
          <a:p>
            <a:pPr marL="342900" indent="-342900">
              <a:buFont typeface="Arial" panose="020B0604020202020204" pitchFamily="34" charset="0"/>
              <a:buChar char="•"/>
            </a:pPr>
            <a:r>
              <a:rPr lang="zh-CN" altLang="en-US" sz="1600" dirty="0">
                <a:solidFill>
                  <a:srgbClr val="FF0000"/>
                </a:solidFill>
                <a:latin typeface="Arial" panose="020B0604020202020204" pitchFamily="34" charset="0"/>
                <a:cs typeface="Arial" panose="020B0604020202020204" pitchFamily="34" charset="0"/>
              </a:rPr>
              <a:t>Wet savannah</a:t>
            </a:r>
            <a:r>
              <a:rPr lang="en-US" altLang="zh-CN" sz="1600" dirty="0">
                <a:solidFill>
                  <a:srgbClr val="FF0000"/>
                </a:solidFill>
                <a:latin typeface="Arial" panose="020B0604020202020204" pitchFamily="34" charset="0"/>
                <a:cs typeface="Arial" panose="020B0604020202020204" pitchFamily="34" charset="0"/>
              </a:rPr>
              <a:t> (SW) and wet forest (FW) could not be detected.</a:t>
            </a:r>
          </a:p>
          <a:p>
            <a:pPr marL="342900" indent="-342900">
              <a:buFont typeface="Arial" panose="020B0604020202020204" pitchFamily="34" charset="0"/>
              <a:buChar char="•"/>
            </a:pPr>
            <a:r>
              <a:rPr lang="en-US" altLang="zh-CN" sz="1600" dirty="0">
                <a:solidFill>
                  <a:srgbClr val="FF0000"/>
                </a:solidFill>
                <a:latin typeface="Arial" panose="020B0604020202020204" pitchFamily="34" charset="0"/>
                <a:cs typeface="Arial" panose="020B0604020202020204" pitchFamily="34" charset="0"/>
              </a:rPr>
              <a:t>Sand bars (BA) were misclassified as Open water.</a:t>
            </a:r>
          </a:p>
          <a:p>
            <a:pPr marL="342900" indent="-342900">
              <a:buFont typeface="Arial" panose="020B0604020202020204" pitchFamily="34" charset="0"/>
              <a:buChar char="•"/>
            </a:pPr>
            <a:r>
              <a:rPr lang="en-US" altLang="zh-CN" sz="1600" dirty="0">
                <a:solidFill>
                  <a:schemeClr val="accent6">
                    <a:lumMod val="10000"/>
                  </a:schemeClr>
                </a:solidFill>
                <a:latin typeface="Arial" panose="020B0604020202020204" pitchFamily="34" charset="0"/>
                <a:cs typeface="Arial" panose="020B0604020202020204" pitchFamily="34" charset="0"/>
              </a:rPr>
              <a:t>Adjusted overall accuracy is over 90% for both sites.</a:t>
            </a:r>
          </a:p>
          <a:p>
            <a:pPr marL="342900" indent="-342900">
              <a:buFont typeface="Arial" panose="020B0604020202020204" pitchFamily="34" charset="0"/>
              <a:buChar char="•"/>
            </a:pPr>
            <a:r>
              <a:rPr lang="en-US" altLang="zh-CN" sz="1600" dirty="0">
                <a:solidFill>
                  <a:schemeClr val="accent6">
                    <a:lumMod val="10000"/>
                  </a:schemeClr>
                </a:solidFill>
                <a:latin typeface="Arial" panose="020B0604020202020204" pitchFamily="34" charset="0"/>
                <a:cs typeface="Arial" panose="020B0604020202020204" pitchFamily="34" charset="0"/>
              </a:rPr>
              <a:t>Temporal inundation variation is consistent with observed water level variation.</a:t>
            </a:r>
          </a:p>
          <a:p>
            <a:pPr marL="342900" indent="-342900">
              <a:buFont typeface="Arial" panose="020B0604020202020204" pitchFamily="34" charset="0"/>
              <a:buChar char="•"/>
            </a:pPr>
            <a:r>
              <a:rPr lang="en-US" altLang="zh-CN" sz="1600" dirty="0">
                <a:solidFill>
                  <a:schemeClr val="accent6">
                    <a:lumMod val="10000"/>
                  </a:schemeClr>
                </a:solidFill>
                <a:latin typeface="Arial" panose="020B0604020202020204" pitchFamily="34" charset="0"/>
                <a:cs typeface="Arial" panose="020B0604020202020204" pitchFamily="34" charset="0"/>
              </a:rPr>
              <a:t>Inundation frequency overall matches with JRC water occurrence.</a:t>
            </a:r>
          </a:p>
        </p:txBody>
      </p:sp>
    </p:spTree>
    <p:extLst>
      <p:ext uri="{BB962C8B-B14F-4D97-AF65-F5344CB8AC3E}">
        <p14:creationId xmlns:p14="http://schemas.microsoft.com/office/powerpoint/2010/main" val="271864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71C6AB3-F615-4E4D-B9E2-4654ED530048}"/>
              </a:ext>
            </a:extLst>
          </p:cNvPr>
          <p:cNvSpPr>
            <a:spLocks noGrp="1"/>
          </p:cNvSpPr>
          <p:nvPr>
            <p:ph type="title"/>
          </p:nvPr>
        </p:nvSpPr>
        <p:spPr>
          <a:xfrm>
            <a:off x="200826" y="763985"/>
            <a:ext cx="8235029" cy="349451"/>
          </a:xfrm>
        </p:spPr>
        <p:txBody>
          <a:bodyPr>
            <a:noAutofit/>
          </a:bodyPr>
          <a:lstStyle/>
          <a:p>
            <a:r>
              <a:rPr lang="en-US" altLang="zh-CN" sz="3200" b="1" dirty="0" err="1">
                <a:latin typeface="Arial" panose="020B0604020202020204" pitchFamily="34" charset="0"/>
                <a:cs typeface="Arial" panose="020B0604020202020204" pitchFamily="34" charset="0"/>
              </a:rPr>
              <a:t>Spatio</a:t>
            </a:r>
            <a:r>
              <a:rPr lang="en-US" altLang="zh-CN" sz="3200" b="1" dirty="0">
                <a:latin typeface="Arial" panose="020B0604020202020204" pitchFamily="34" charset="0"/>
                <a:cs typeface="Arial" panose="020B0604020202020204" pitchFamily="34" charset="0"/>
              </a:rPr>
              <a:t>-Temporal Inundation Dynamics</a:t>
            </a:r>
            <a:endParaRPr lang="zh-CN" altLang="en-US" sz="3200" b="1" dirty="0">
              <a:latin typeface="Arial" panose="020B0604020202020204" pitchFamily="34" charset="0"/>
              <a:cs typeface="Arial" panose="020B0604020202020204" pitchFamily="34" charset="0"/>
            </a:endParaRPr>
          </a:p>
        </p:txBody>
      </p:sp>
      <p:pic>
        <p:nvPicPr>
          <p:cNvPr id="5" name="图片 4" descr="地图&#10;&#10;描述已自动生成">
            <a:extLst>
              <a:ext uri="{FF2B5EF4-FFF2-40B4-BE49-F238E27FC236}">
                <a16:creationId xmlns:a16="http://schemas.microsoft.com/office/drawing/2014/main" id="{C7FED55B-763F-4AD8-8918-930EB638E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3" y="1615474"/>
            <a:ext cx="5568388" cy="5170646"/>
          </a:xfrm>
          <a:prstGeom prst="rect">
            <a:avLst/>
          </a:prstGeom>
        </p:spPr>
      </p:pic>
      <p:sp>
        <p:nvSpPr>
          <p:cNvPr id="6" name="文本框 6">
            <a:extLst>
              <a:ext uri="{FF2B5EF4-FFF2-40B4-BE49-F238E27FC236}">
                <a16:creationId xmlns:a16="http://schemas.microsoft.com/office/drawing/2014/main" id="{633BE989-DD5C-4397-AE08-27D9345A1963}"/>
              </a:ext>
            </a:extLst>
          </p:cNvPr>
          <p:cNvSpPr txBox="1"/>
          <p:nvPr/>
        </p:nvSpPr>
        <p:spPr>
          <a:xfrm>
            <a:off x="221511" y="1307697"/>
            <a:ext cx="5277771" cy="307777"/>
          </a:xfrm>
          <a:prstGeom prst="rect">
            <a:avLst/>
          </a:prstGeom>
          <a:noFill/>
        </p:spPr>
        <p:txBody>
          <a:bodyPr wrap="square">
            <a:spAutoFit/>
          </a:bodyPr>
          <a:lstStyle/>
          <a:p>
            <a:r>
              <a:rPr lang="en-US" altLang="zh-CN" sz="1400" b="1" i="0" dirty="0">
                <a:solidFill>
                  <a:srgbClr val="1A1A1A"/>
                </a:solidFill>
                <a:effectLst/>
                <a:latin typeface="Arial" panose="020B0604020202020204" pitchFamily="34" charset="0"/>
                <a:cs typeface="Arial" panose="020B0604020202020204" pitchFamily="34" charset="0"/>
              </a:rPr>
              <a:t>PAD inundatio</a:t>
            </a:r>
            <a:r>
              <a:rPr lang="en-US" altLang="zh-CN" sz="1400" b="1" dirty="0">
                <a:solidFill>
                  <a:srgbClr val="1A1A1A"/>
                </a:solidFill>
                <a:latin typeface="Arial" panose="020B0604020202020204" pitchFamily="34" charset="0"/>
                <a:cs typeface="Arial" panose="020B0604020202020204" pitchFamily="34" charset="0"/>
              </a:rPr>
              <a:t>n frequency and statistics from 2017-2019</a:t>
            </a:r>
            <a:endParaRPr lang="zh-CN" altLang="en-US" sz="14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2D430868-2C80-40EB-B5D2-76E4D62C2E3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0223" y="1461585"/>
            <a:ext cx="5772836" cy="2480623"/>
          </a:xfrm>
          <a:prstGeom prst="rect">
            <a:avLst/>
          </a:prstGeom>
          <a:noFill/>
        </p:spPr>
      </p:pic>
      <p:sp>
        <p:nvSpPr>
          <p:cNvPr id="8" name="文本框 10">
            <a:extLst>
              <a:ext uri="{FF2B5EF4-FFF2-40B4-BE49-F238E27FC236}">
                <a16:creationId xmlns:a16="http://schemas.microsoft.com/office/drawing/2014/main" id="{AFB4F45F-313E-4F0A-8199-98D83054EAB7}"/>
              </a:ext>
            </a:extLst>
          </p:cNvPr>
          <p:cNvSpPr txBox="1"/>
          <p:nvPr/>
        </p:nvSpPr>
        <p:spPr>
          <a:xfrm>
            <a:off x="5789899" y="4055435"/>
            <a:ext cx="6405145" cy="2308324"/>
          </a:xfrm>
          <a:prstGeom prst="rect">
            <a:avLst/>
          </a:prstGeom>
          <a:solidFill>
            <a:schemeClr val="accent4">
              <a:lumMod val="20000"/>
              <a:lumOff val="80000"/>
            </a:schemeClr>
          </a:solidFill>
        </p:spPr>
        <p:txBody>
          <a:bodyPr wrap="square">
            <a:spAutoFit/>
          </a:bodyPr>
          <a:lstStyle/>
          <a:p>
            <a:pPr marL="342900" indent="-342900">
              <a:buFont typeface="Arial" panose="020B0604020202020204" pitchFamily="34" charset="0"/>
              <a:buChar char="•"/>
            </a:pPr>
            <a:r>
              <a:rPr lang="en-US" altLang="zh-CN" sz="1600" dirty="0">
                <a:solidFill>
                  <a:srgbClr val="FF0000"/>
                </a:solidFill>
                <a:latin typeface="Arial" panose="020B0604020202020204" pitchFamily="34" charset="0"/>
                <a:cs typeface="Arial" panose="020B0604020202020204" pitchFamily="34" charset="0"/>
              </a:rPr>
              <a:t>Perennial inundated area </a:t>
            </a:r>
            <a:r>
              <a:rPr lang="en-US" altLang="zh-CN" sz="1600" dirty="0">
                <a:latin typeface="Arial" panose="020B0604020202020204" pitchFamily="34" charset="0"/>
                <a:cs typeface="Arial" panose="020B0604020202020204" pitchFamily="34" charset="0"/>
              </a:rPr>
              <a:t>(Open water + Aquatic vegetation) is relatively </a:t>
            </a:r>
            <a:r>
              <a:rPr lang="en-US" altLang="zh-CN" sz="1600" dirty="0">
                <a:solidFill>
                  <a:srgbClr val="FF0000"/>
                </a:solidFill>
                <a:latin typeface="Arial" panose="020B0604020202020204" pitchFamily="34" charset="0"/>
                <a:cs typeface="Arial" panose="020B0604020202020204" pitchFamily="34" charset="0"/>
              </a:rPr>
              <a:t>stable</a:t>
            </a:r>
            <a:r>
              <a:rPr lang="en-US" altLang="zh-CN" sz="16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altLang="zh-CN" sz="1600" dirty="0">
                <a:solidFill>
                  <a:srgbClr val="FF0000"/>
                </a:solidFill>
                <a:latin typeface="Arial" panose="020B0604020202020204" pitchFamily="34" charset="0"/>
                <a:cs typeface="Arial" panose="020B0604020202020204" pitchFamily="34" charset="0"/>
              </a:rPr>
              <a:t>Inundation frequency </a:t>
            </a:r>
            <a:r>
              <a:rPr lang="en-US" altLang="zh-CN" sz="1600" dirty="0">
                <a:latin typeface="Arial" panose="020B0604020202020204" pitchFamily="34" charset="0"/>
                <a:cs typeface="Arial" panose="020B0604020202020204" pitchFamily="34" charset="0"/>
              </a:rPr>
              <a:t>decreases from open water to its periphery, verifying our conceptual framework.</a:t>
            </a:r>
          </a:p>
          <a:p>
            <a:pPr marL="342900" indent="-34290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Statistically, </a:t>
            </a:r>
            <a:r>
              <a:rPr lang="en-US" altLang="zh-CN" sz="1600" dirty="0">
                <a:solidFill>
                  <a:srgbClr val="FF0000"/>
                </a:solidFill>
                <a:latin typeface="Arial" panose="020B0604020202020204" pitchFamily="34" charset="0"/>
                <a:cs typeface="Arial" panose="020B0604020202020204" pitchFamily="34" charset="0"/>
              </a:rPr>
              <a:t>inundation area </a:t>
            </a:r>
            <a:r>
              <a:rPr lang="en-US" altLang="zh-CN" sz="1600" dirty="0">
                <a:latin typeface="Arial" panose="020B0604020202020204" pitchFamily="34" charset="0"/>
                <a:cs typeface="Arial" panose="020B0604020202020204" pitchFamily="34" charset="0"/>
              </a:rPr>
              <a:t>in Yukon Flats (10.72%~12.13%) seems </a:t>
            </a:r>
            <a:r>
              <a:rPr lang="en-US" altLang="zh-CN" sz="1600" dirty="0">
                <a:solidFill>
                  <a:srgbClr val="FF0000"/>
                </a:solidFill>
                <a:latin typeface="Arial" panose="020B0604020202020204" pitchFamily="34" charset="0"/>
                <a:cs typeface="Arial" panose="020B0604020202020204" pitchFamily="34" charset="0"/>
              </a:rPr>
              <a:t>smaller but more varied</a:t>
            </a:r>
            <a:r>
              <a:rPr lang="en-US" altLang="zh-CN" sz="1600" dirty="0">
                <a:latin typeface="Arial" panose="020B0604020202020204" pitchFamily="34" charset="0"/>
                <a:cs typeface="Arial" panose="020B0604020202020204" pitchFamily="34" charset="0"/>
              </a:rPr>
              <a:t> than that in PAD (18.02%~18.79%). </a:t>
            </a:r>
          </a:p>
          <a:p>
            <a:pPr marL="342900" indent="-342900">
              <a:buFont typeface="Arial" panose="020B0604020202020204" pitchFamily="34" charset="0"/>
              <a:buChar char="•"/>
            </a:pPr>
            <a:r>
              <a:rPr lang="en-US" altLang="zh-CN" sz="1600" dirty="0">
                <a:solidFill>
                  <a:srgbClr val="FF0000"/>
                </a:solidFill>
                <a:latin typeface="Arial" panose="020B0604020202020204" pitchFamily="34" charset="0"/>
                <a:cs typeface="Arial" panose="020B0604020202020204" pitchFamily="34" charset="0"/>
              </a:rPr>
              <a:t>Maximum inundation extent </a:t>
            </a:r>
            <a:r>
              <a:rPr lang="en-US" altLang="zh-CN" sz="1600" dirty="0">
                <a:latin typeface="Arial" panose="020B0604020202020204" pitchFamily="34" charset="0"/>
                <a:cs typeface="Arial" panose="020B0604020202020204" pitchFamily="34" charset="0"/>
              </a:rPr>
              <a:t>in Yukon Flats (12.87%) is </a:t>
            </a:r>
            <a:r>
              <a:rPr lang="en-US" altLang="zh-CN" sz="1600" dirty="0">
                <a:solidFill>
                  <a:srgbClr val="FF0000"/>
                </a:solidFill>
                <a:latin typeface="Arial" panose="020B0604020202020204" pitchFamily="34" charset="0"/>
                <a:cs typeface="Arial" panose="020B0604020202020204" pitchFamily="34" charset="0"/>
              </a:rPr>
              <a:t>not as extensive</a:t>
            </a:r>
            <a:r>
              <a:rPr lang="en-US" altLang="zh-CN" sz="1600" dirty="0">
                <a:latin typeface="Arial" panose="020B0604020202020204" pitchFamily="34" charset="0"/>
                <a:cs typeface="Arial" panose="020B0604020202020204" pitchFamily="34" charset="0"/>
              </a:rPr>
              <a:t> as that in PAD (24.50%).</a:t>
            </a:r>
          </a:p>
        </p:txBody>
      </p:sp>
      <p:sp>
        <p:nvSpPr>
          <p:cNvPr id="10" name="Rectangle 9">
            <a:extLst>
              <a:ext uri="{FF2B5EF4-FFF2-40B4-BE49-F238E27FC236}">
                <a16:creationId xmlns:a16="http://schemas.microsoft.com/office/drawing/2014/main" id="{CF47245A-BEA5-4B9F-9ADA-112FC80EC78D}"/>
              </a:ext>
            </a:extLst>
          </p:cNvPr>
          <p:cNvSpPr/>
          <p:nvPr/>
        </p:nvSpPr>
        <p:spPr>
          <a:xfrm>
            <a:off x="1054988" y="486867"/>
            <a:ext cx="4104009" cy="407869"/>
          </a:xfrm>
          <a:prstGeom prst="rect">
            <a:avLst/>
          </a:prstGeom>
        </p:spPr>
        <p:txBody>
          <a:bodyPr wrap="none">
            <a:spAutoFit/>
          </a:bodyPr>
          <a:lstStyle/>
          <a:p>
            <a:pPr>
              <a:lnSpc>
                <a:spcPct val="170000"/>
              </a:lnSpc>
            </a:pPr>
            <a:r>
              <a:rPr lang="en-US" altLang="zh-CN" sz="1400" dirty="0">
                <a:solidFill>
                  <a:schemeClr val="bg1"/>
                </a:solidFill>
                <a:latin typeface="Arial" panose="020B0604020202020204" pitchFamily="34" charset="0"/>
                <a:cs typeface="Arial" panose="020B0604020202020204" pitchFamily="34" charset="0"/>
              </a:rPr>
              <a:t>Chang Huang, (</a:t>
            </a:r>
            <a:r>
              <a:rPr lang="en-US" altLang="zh-CN" sz="1400" i="1" dirty="0">
                <a:solidFill>
                  <a:schemeClr val="bg1"/>
                </a:solidFill>
                <a:latin typeface="Arial" panose="020B0604020202020204" pitchFamily="34" charset="0"/>
                <a:cs typeface="Arial" panose="020B0604020202020204" pitchFamily="34" charset="0"/>
              </a:rPr>
              <a:t>Butman-TE2018</a:t>
            </a:r>
            <a:r>
              <a:rPr lang="en-US" altLang="zh-CN" sz="1400" dirty="0">
                <a:solidFill>
                  <a:schemeClr val="bg1"/>
                </a:solidFill>
                <a:latin typeface="Arial" panose="020B0604020202020204" pitchFamily="34" charset="0"/>
                <a:cs typeface="Arial" panose="020B0604020202020204" pitchFamily="34" charset="0"/>
              </a:rPr>
              <a:t>, </a:t>
            </a:r>
            <a:r>
              <a:rPr lang="en-US" altLang="zh-CN" sz="1400" i="1" dirty="0">
                <a:solidFill>
                  <a:schemeClr val="bg1"/>
                </a:solidFill>
                <a:latin typeface="Arial" panose="020B0604020202020204" pitchFamily="34" charset="0"/>
                <a:cs typeface="Arial" panose="020B0604020202020204" pitchFamily="34" charset="0"/>
              </a:rPr>
              <a:t>Smith- TE2014</a:t>
            </a:r>
            <a:r>
              <a:rPr lang="en-US" altLang="zh-CN" sz="1400" dirty="0">
                <a:solidFill>
                  <a:schemeClr val="bg1"/>
                </a:solidFill>
                <a:latin typeface="Arial" panose="020B0604020202020204" pitchFamily="34" charset="0"/>
                <a:cs typeface="Arial" panose="020B0604020202020204" pitchFamily="34" charset="0"/>
              </a:rPr>
              <a:t>)</a:t>
            </a:r>
            <a:endParaRPr lang="zh-CN" alt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5306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5" y="822023"/>
            <a:ext cx="11442288" cy="1973898"/>
          </a:xfrm>
        </p:spPr>
        <p:txBody>
          <a:bodyPr>
            <a:noAutofit/>
          </a:bodyPr>
          <a:lstStyle/>
          <a:p>
            <a:r>
              <a:rPr lang="en-US" dirty="0"/>
              <a:t>Sentinel-1 SAR-based Surface Water and Wetland Inundation Mapping</a:t>
            </a:r>
            <a:br>
              <a:rPr lang="en-US" dirty="0"/>
            </a:br>
            <a:endParaRPr lang="en-US" dirty="0"/>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0329" y="4137716"/>
            <a:ext cx="5338916" cy="2426780"/>
          </a:xfrm>
          <a:prstGeom prst="rect">
            <a:avLst/>
          </a:prstGeom>
        </p:spPr>
      </p:pic>
      <p:sp>
        <p:nvSpPr>
          <p:cNvPr id="7" name="TextBox 6"/>
          <p:cNvSpPr txBox="1"/>
          <p:nvPr/>
        </p:nvSpPr>
        <p:spPr>
          <a:xfrm>
            <a:off x="7145018" y="4206338"/>
            <a:ext cx="4703602" cy="338554"/>
          </a:xfrm>
          <a:prstGeom prst="rect">
            <a:avLst/>
          </a:prstGeom>
          <a:noFill/>
        </p:spPr>
        <p:txBody>
          <a:bodyPr wrap="square" rtlCol="0">
            <a:spAutoFit/>
          </a:bodyPr>
          <a:lstStyle>
            <a:defPPr>
              <a:defRPr lang="en-US"/>
            </a:defPPr>
            <a:lvl1pPr>
              <a:defRPr sz="1600" b="1">
                <a:solidFill>
                  <a:schemeClr val="bg1"/>
                </a:solidFill>
              </a:defRPr>
            </a:lvl1pPr>
          </a:lstStyle>
          <a:p>
            <a:r>
              <a:rPr lang="en-US" dirty="0"/>
              <a:t>Seasonal Inundation Product 2018</a:t>
            </a: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0329" y="1506894"/>
            <a:ext cx="5338916" cy="2426780"/>
          </a:xfrm>
          <a:prstGeom prst="rect">
            <a:avLst/>
          </a:prstGeom>
        </p:spPr>
      </p:pic>
      <p:pic>
        <p:nvPicPr>
          <p:cNvPr id="30" name="Picture 29"/>
          <p:cNvPicPr>
            <a:picLocks noChangeAspect="1"/>
          </p:cNvPicPr>
          <p:nvPr/>
        </p:nvPicPr>
        <p:blipFill rotWithShape="1">
          <a:blip r:embed="rId4"/>
          <a:srcRect l="5491" t="29060" r="12791"/>
          <a:stretch/>
        </p:blipFill>
        <p:spPr>
          <a:xfrm>
            <a:off x="1412196" y="3146323"/>
            <a:ext cx="3939013" cy="3575402"/>
          </a:xfrm>
          <a:prstGeom prst="rect">
            <a:avLst/>
          </a:prstGeom>
        </p:spPr>
      </p:pic>
      <p:sp>
        <p:nvSpPr>
          <p:cNvPr id="27" name="TextBox 26"/>
          <p:cNvSpPr txBox="1"/>
          <p:nvPr/>
        </p:nvSpPr>
        <p:spPr>
          <a:xfrm>
            <a:off x="7145018" y="1506894"/>
            <a:ext cx="4243556" cy="338554"/>
          </a:xfrm>
          <a:prstGeom prst="rect">
            <a:avLst/>
          </a:prstGeom>
          <a:noFill/>
        </p:spPr>
        <p:txBody>
          <a:bodyPr wrap="square" rtlCol="0">
            <a:spAutoFit/>
          </a:bodyPr>
          <a:lstStyle/>
          <a:p>
            <a:r>
              <a:rPr lang="en-US" sz="1600" b="1" dirty="0">
                <a:solidFill>
                  <a:schemeClr val="bg1"/>
                </a:solidFill>
              </a:rPr>
              <a:t>Single Date Inundation Product 6/21/18</a:t>
            </a:r>
          </a:p>
        </p:txBody>
      </p:sp>
      <p:sp>
        <p:nvSpPr>
          <p:cNvPr id="3" name="Rectangle 2">
            <a:extLst>
              <a:ext uri="{FF2B5EF4-FFF2-40B4-BE49-F238E27FC236}">
                <a16:creationId xmlns:a16="http://schemas.microsoft.com/office/drawing/2014/main" id="{7260BCE3-09AE-402D-8512-D3D695CE770F}"/>
              </a:ext>
            </a:extLst>
          </p:cNvPr>
          <p:cNvSpPr/>
          <p:nvPr/>
        </p:nvSpPr>
        <p:spPr>
          <a:xfrm>
            <a:off x="841496" y="562151"/>
            <a:ext cx="1566454" cy="307777"/>
          </a:xfrm>
          <a:prstGeom prst="rect">
            <a:avLst/>
          </a:prstGeom>
        </p:spPr>
        <p:txBody>
          <a:bodyPr wrap="none">
            <a:spAutoFit/>
          </a:bodyPr>
          <a:lstStyle/>
          <a:p>
            <a:r>
              <a:rPr lang="en-US" sz="1400" i="1" dirty="0">
                <a:solidFill>
                  <a:schemeClr val="bg1"/>
                </a:solidFill>
              </a:rPr>
              <a:t>French – TE2018</a:t>
            </a:r>
            <a:endParaRPr lang="en-US" dirty="0">
              <a:solidFill>
                <a:schemeClr val="bg1"/>
              </a:solidFill>
            </a:endParaRPr>
          </a:p>
        </p:txBody>
      </p:sp>
      <p:sp>
        <p:nvSpPr>
          <p:cNvPr id="4" name="TextBox 3">
            <a:extLst>
              <a:ext uri="{FF2B5EF4-FFF2-40B4-BE49-F238E27FC236}">
                <a16:creationId xmlns:a16="http://schemas.microsoft.com/office/drawing/2014/main" id="{1DD352AC-AB6D-40D0-A3A7-FFDF14DD94E9}"/>
              </a:ext>
            </a:extLst>
          </p:cNvPr>
          <p:cNvSpPr txBox="1"/>
          <p:nvPr/>
        </p:nvSpPr>
        <p:spPr>
          <a:xfrm>
            <a:off x="6360329" y="6537078"/>
            <a:ext cx="4839713" cy="300082"/>
          </a:xfrm>
          <a:prstGeom prst="rect">
            <a:avLst/>
          </a:prstGeom>
          <a:noFill/>
        </p:spPr>
        <p:txBody>
          <a:bodyPr wrap="square" rtlCol="0">
            <a:spAutoFit/>
          </a:bodyPr>
          <a:lstStyle/>
          <a:p>
            <a:r>
              <a:rPr lang="en-US" i="1" dirty="0"/>
              <a:t>See presentation by Battaglia in Wetlands Session for details</a:t>
            </a:r>
          </a:p>
        </p:txBody>
      </p:sp>
      <p:sp>
        <p:nvSpPr>
          <p:cNvPr id="10" name="Content Placeholder 2">
            <a:extLst>
              <a:ext uri="{FF2B5EF4-FFF2-40B4-BE49-F238E27FC236}">
                <a16:creationId xmlns:a16="http://schemas.microsoft.com/office/drawing/2014/main" id="{FC812EA7-1135-4EBF-ADC2-64AC346E6134}"/>
              </a:ext>
            </a:extLst>
          </p:cNvPr>
          <p:cNvSpPr txBox="1">
            <a:spLocks/>
          </p:cNvSpPr>
          <p:nvPr/>
        </p:nvSpPr>
        <p:spPr>
          <a:xfrm>
            <a:off x="152405" y="1337526"/>
            <a:ext cx="6103372" cy="45552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42900" indent="-342900" defTabSz="914400">
              <a:buFont typeface="Arial" panose="020B0604020202020204" pitchFamily="34" charset="0"/>
              <a:buChar char="•"/>
            </a:pPr>
            <a:r>
              <a:rPr lang="en-US" kern="0" dirty="0"/>
              <a:t>GEE, PDFs of each image used to determine thresholds for mapping Open Water vs. Land from VH and thresholds for inundated vegetation from VV/VH ratio</a:t>
            </a:r>
          </a:p>
          <a:p>
            <a:pPr marL="342900" indent="-342900" defTabSz="914400">
              <a:buFont typeface="Arial" panose="020B0604020202020204" pitchFamily="34" charset="0"/>
              <a:buChar char="•"/>
            </a:pPr>
            <a:r>
              <a:rPr lang="en-US" kern="0" dirty="0"/>
              <a:t>Image segmentation objects are created to apply the thresholds to more accurately map the boundaries</a:t>
            </a:r>
          </a:p>
        </p:txBody>
      </p:sp>
    </p:spTree>
    <p:extLst>
      <p:ext uri="{BB962C8B-B14F-4D97-AF65-F5344CB8AC3E}">
        <p14:creationId xmlns:p14="http://schemas.microsoft.com/office/powerpoint/2010/main" val="4241756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906" y="890017"/>
            <a:ext cx="5561603" cy="977731"/>
          </a:xfrm>
        </p:spPr>
        <p:txBody>
          <a:bodyPr>
            <a:normAutofit fontScale="90000"/>
          </a:bodyPr>
          <a:lstStyle/>
          <a:p>
            <a:r>
              <a:rPr lang="en-US" b="1" dirty="0"/>
              <a:t>Inundation Map Validation: Field Data – protocol from </a:t>
            </a:r>
            <a:r>
              <a:rPr lang="en-US" b="1" dirty="0" err="1"/>
              <a:t>Pavelsky</a:t>
            </a:r>
            <a:r>
              <a:rPr lang="en-US" b="1" dirty="0"/>
              <a:t> &amp; Smith – Duplicated for French team</a:t>
            </a:r>
          </a:p>
        </p:txBody>
      </p:sp>
      <p:sp>
        <p:nvSpPr>
          <p:cNvPr id="3" name="Content Placeholder 2"/>
          <p:cNvSpPr>
            <a:spLocks noGrp="1"/>
          </p:cNvSpPr>
          <p:nvPr>
            <p:ph idx="4294967295"/>
          </p:nvPr>
        </p:nvSpPr>
        <p:spPr>
          <a:xfrm>
            <a:off x="0" y="5568923"/>
            <a:ext cx="5849656" cy="1221489"/>
          </a:xfrm>
        </p:spPr>
        <p:txBody>
          <a:bodyPr>
            <a:normAutofit/>
          </a:bodyPr>
          <a:lstStyle/>
          <a:p>
            <a:r>
              <a:rPr lang="en-US" dirty="0"/>
              <a:t>Summer 2019, field teams in Northwest Territories collecting </a:t>
            </a:r>
            <a:r>
              <a:rPr lang="en-US" i="1" dirty="0"/>
              <a:t>in-situ</a:t>
            </a:r>
            <a:r>
              <a:rPr lang="en-US" dirty="0"/>
              <a:t> data on inundation extent</a:t>
            </a:r>
          </a:p>
        </p:txBody>
      </p:sp>
      <p:pic>
        <p:nvPicPr>
          <p:cNvPr id="4" name="Content Placeholder 5"/>
          <p:cNvPicPr>
            <a:picLocks noChangeAspect="1"/>
          </p:cNvPicPr>
          <p:nvPr/>
        </p:nvPicPr>
        <p:blipFill rotWithShape="1">
          <a:blip r:embed="rId2" cstate="print">
            <a:extLst>
              <a:ext uri="{28A0092B-C50C-407E-A947-70E740481C1C}">
                <a14:useLocalDpi xmlns:a14="http://schemas.microsoft.com/office/drawing/2010/main" val="0"/>
              </a:ext>
            </a:extLst>
          </a:blip>
          <a:srcRect l="4363" t="4469" r="3939" b="4195"/>
          <a:stretch/>
        </p:blipFill>
        <p:spPr>
          <a:xfrm>
            <a:off x="549203" y="916474"/>
            <a:ext cx="5849656" cy="4502339"/>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873" t="5926" r="5488" b="3181"/>
          <a:stretch/>
        </p:blipFill>
        <p:spPr>
          <a:xfrm>
            <a:off x="5938919" y="2288073"/>
            <a:ext cx="5810304" cy="4502339"/>
          </a:xfrm>
          <a:prstGeom prst="rect">
            <a:avLst/>
          </a:prstGeom>
        </p:spPr>
      </p:pic>
      <p:pic>
        <p:nvPicPr>
          <p:cNvPr id="6" name="Picture 3" descr="J:\project\NASA_ABoVE_Wetlands\FieldWork\FieldData\pictures\2019\FortResolution_Smith\P81402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2137" y="2524904"/>
            <a:ext cx="2867372" cy="21503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J:\project\NASA_ABoVE_Wetlands\FieldWork\FieldData\pictures\2019\FortResolution_Smith\P81402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81196" y="4825082"/>
            <a:ext cx="2710804" cy="20329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J:\project\NASA_ABoVE_Wetlands\FieldWork\FieldData\pictures\2019\FortResolution_Smith\P818069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20640" y="2438183"/>
            <a:ext cx="2228796" cy="16714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8B83DE7-3462-4129-A7ED-CB66706EF06F}"/>
              </a:ext>
            </a:extLst>
          </p:cNvPr>
          <p:cNvSpPr txBox="1"/>
          <p:nvPr/>
        </p:nvSpPr>
        <p:spPr>
          <a:xfrm>
            <a:off x="1052052" y="586895"/>
            <a:ext cx="4218038" cy="300082"/>
          </a:xfrm>
          <a:prstGeom prst="rect">
            <a:avLst/>
          </a:prstGeom>
          <a:noFill/>
        </p:spPr>
        <p:txBody>
          <a:bodyPr wrap="square" rtlCol="0">
            <a:spAutoFit/>
          </a:bodyPr>
          <a:lstStyle/>
          <a:p>
            <a:r>
              <a:rPr lang="en-US" b="1" i="1" dirty="0">
                <a:solidFill>
                  <a:schemeClr val="bg1"/>
                </a:solidFill>
              </a:rPr>
              <a:t>Smith TE2016, </a:t>
            </a:r>
            <a:r>
              <a:rPr lang="en-US" b="1" i="1" dirty="0" err="1">
                <a:solidFill>
                  <a:schemeClr val="bg1"/>
                </a:solidFill>
              </a:rPr>
              <a:t>Butman</a:t>
            </a:r>
            <a:r>
              <a:rPr lang="en-US" b="1" i="1" dirty="0">
                <a:solidFill>
                  <a:schemeClr val="bg1"/>
                </a:solidFill>
              </a:rPr>
              <a:t> TE2018, French TE2018</a:t>
            </a:r>
          </a:p>
        </p:txBody>
      </p:sp>
    </p:spTree>
    <p:extLst>
      <p:ext uri="{BB962C8B-B14F-4D97-AF65-F5344CB8AC3E}">
        <p14:creationId xmlns:p14="http://schemas.microsoft.com/office/powerpoint/2010/main" val="3248339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897B32-1D14-C648-B9CD-99584381D3F6}"/>
              </a:ext>
            </a:extLst>
          </p:cNvPr>
          <p:cNvPicPr>
            <a:picLocks noChangeAspect="1"/>
          </p:cNvPicPr>
          <p:nvPr/>
        </p:nvPicPr>
        <p:blipFill>
          <a:blip r:embed="rId2"/>
          <a:stretch>
            <a:fillRect/>
          </a:stretch>
        </p:blipFill>
        <p:spPr>
          <a:xfrm>
            <a:off x="8379896" y="1344665"/>
            <a:ext cx="3812104" cy="5513335"/>
          </a:xfrm>
          <a:prstGeom prst="rect">
            <a:avLst/>
          </a:prstGeom>
        </p:spPr>
      </p:pic>
      <p:pic>
        <p:nvPicPr>
          <p:cNvPr id="3" name="Picture 2">
            <a:extLst>
              <a:ext uri="{FF2B5EF4-FFF2-40B4-BE49-F238E27FC236}">
                <a16:creationId xmlns:a16="http://schemas.microsoft.com/office/drawing/2014/main" id="{E1AB6441-41A4-4B4D-B2CF-5F95F7FD9C6B}"/>
              </a:ext>
            </a:extLst>
          </p:cNvPr>
          <p:cNvPicPr>
            <a:picLocks noChangeAspect="1"/>
          </p:cNvPicPr>
          <p:nvPr/>
        </p:nvPicPr>
        <p:blipFill>
          <a:blip r:embed="rId3"/>
          <a:stretch>
            <a:fillRect/>
          </a:stretch>
        </p:blipFill>
        <p:spPr>
          <a:xfrm>
            <a:off x="4189948" y="1344665"/>
            <a:ext cx="3812104" cy="5513335"/>
          </a:xfrm>
          <a:prstGeom prst="rect">
            <a:avLst/>
          </a:prstGeom>
        </p:spPr>
      </p:pic>
      <p:pic>
        <p:nvPicPr>
          <p:cNvPr id="4" name="Picture 3">
            <a:extLst>
              <a:ext uri="{FF2B5EF4-FFF2-40B4-BE49-F238E27FC236}">
                <a16:creationId xmlns:a16="http://schemas.microsoft.com/office/drawing/2014/main" id="{BC91C813-2990-F24E-89DF-E64880AFBA8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0" y="1344665"/>
            <a:ext cx="3812104" cy="5513335"/>
          </a:xfrm>
          <a:prstGeom prst="rect">
            <a:avLst/>
          </a:prstGeom>
        </p:spPr>
      </p:pic>
      <p:sp>
        <p:nvSpPr>
          <p:cNvPr id="5" name="TextBox 4">
            <a:extLst>
              <a:ext uri="{FF2B5EF4-FFF2-40B4-BE49-F238E27FC236}">
                <a16:creationId xmlns:a16="http://schemas.microsoft.com/office/drawing/2014/main" id="{E50FFC39-403A-7F48-AA93-3214999D35CC}"/>
              </a:ext>
            </a:extLst>
          </p:cNvPr>
          <p:cNvSpPr txBox="1"/>
          <p:nvPr/>
        </p:nvSpPr>
        <p:spPr>
          <a:xfrm>
            <a:off x="5912296" y="6148549"/>
            <a:ext cx="712054"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defPPr>
              <a:defRPr lang="en-US"/>
            </a:defPPr>
            <a:lvl1pPr>
              <a:defRPr sz="1400">
                <a:solidFill>
                  <a:schemeClr val="bg1"/>
                </a:solidFill>
              </a:defRPr>
            </a:lvl1pPr>
          </a:lstStyle>
          <a:p>
            <a:r>
              <a:rPr lang="en-US" dirty="0"/>
              <a:t>Upland</a:t>
            </a:r>
          </a:p>
        </p:txBody>
      </p:sp>
      <p:sp>
        <p:nvSpPr>
          <p:cNvPr id="6" name="TextBox 5">
            <a:extLst>
              <a:ext uri="{FF2B5EF4-FFF2-40B4-BE49-F238E27FC236}">
                <a16:creationId xmlns:a16="http://schemas.microsoft.com/office/drawing/2014/main" id="{81D28765-4269-2C4A-89A9-6AA02735C5F2}"/>
              </a:ext>
            </a:extLst>
          </p:cNvPr>
          <p:cNvSpPr txBox="1"/>
          <p:nvPr/>
        </p:nvSpPr>
        <p:spPr>
          <a:xfrm>
            <a:off x="6674296" y="3652342"/>
            <a:ext cx="892424"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defPPr>
              <a:defRPr lang="en-US"/>
            </a:defPPr>
            <a:lvl1pPr>
              <a:defRPr sz="1400">
                <a:solidFill>
                  <a:schemeClr val="bg1"/>
                </a:solidFill>
              </a:defRPr>
            </a:lvl1pPr>
          </a:lstStyle>
          <a:p>
            <a:r>
              <a:rPr lang="en-US" dirty="0"/>
              <a:t>Emergent</a:t>
            </a:r>
          </a:p>
        </p:txBody>
      </p:sp>
      <p:sp>
        <p:nvSpPr>
          <p:cNvPr id="7" name="TextBox 6">
            <a:extLst>
              <a:ext uri="{FF2B5EF4-FFF2-40B4-BE49-F238E27FC236}">
                <a16:creationId xmlns:a16="http://schemas.microsoft.com/office/drawing/2014/main" id="{575287CA-447C-D749-B105-0F3E851356B2}"/>
              </a:ext>
            </a:extLst>
          </p:cNvPr>
          <p:cNvSpPr txBox="1"/>
          <p:nvPr/>
        </p:nvSpPr>
        <p:spPr>
          <a:xfrm>
            <a:off x="5592822" y="3498453"/>
            <a:ext cx="715004"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defPPr>
              <a:defRPr lang="en-US"/>
            </a:defPPr>
            <a:lvl1pPr>
              <a:defRPr sz="1400">
                <a:solidFill>
                  <a:schemeClr val="bg1"/>
                </a:solidFill>
              </a:defRPr>
            </a:lvl1pPr>
          </a:lstStyle>
          <a:p>
            <a:r>
              <a:rPr lang="en-US" dirty="0"/>
              <a:t>Swamp</a:t>
            </a:r>
          </a:p>
        </p:txBody>
      </p:sp>
      <p:sp>
        <p:nvSpPr>
          <p:cNvPr id="8" name="TextBox 7">
            <a:extLst>
              <a:ext uri="{FF2B5EF4-FFF2-40B4-BE49-F238E27FC236}">
                <a16:creationId xmlns:a16="http://schemas.microsoft.com/office/drawing/2014/main" id="{9888D3DD-229C-144A-95F6-6F616B4F4563}"/>
              </a:ext>
            </a:extLst>
          </p:cNvPr>
          <p:cNvSpPr txBox="1"/>
          <p:nvPr/>
        </p:nvSpPr>
        <p:spPr>
          <a:xfrm>
            <a:off x="7041704" y="4309240"/>
            <a:ext cx="634917"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defPPr>
              <a:defRPr lang="en-US"/>
            </a:defPPr>
            <a:lvl1pPr>
              <a:defRPr sz="1400">
                <a:solidFill>
                  <a:schemeClr val="bg1"/>
                </a:solidFill>
              </a:defRPr>
            </a:lvl1pPr>
          </a:lstStyle>
          <a:p>
            <a:r>
              <a:rPr lang="en-US" dirty="0"/>
              <a:t>Water</a:t>
            </a:r>
          </a:p>
        </p:txBody>
      </p:sp>
      <p:cxnSp>
        <p:nvCxnSpPr>
          <p:cNvPr id="10" name="Straight Arrow Connector 9">
            <a:extLst>
              <a:ext uri="{FF2B5EF4-FFF2-40B4-BE49-F238E27FC236}">
                <a16:creationId xmlns:a16="http://schemas.microsoft.com/office/drawing/2014/main" id="{4207AF56-AE0F-0F44-B600-2DEF99154702}"/>
              </a:ext>
            </a:extLst>
          </p:cNvPr>
          <p:cNvCxnSpPr>
            <a:stCxn id="6" idx="1"/>
          </p:cNvCxnSpPr>
          <p:nvPr/>
        </p:nvCxnSpPr>
        <p:spPr>
          <a:xfrm flipH="1">
            <a:off x="6526924" y="3806231"/>
            <a:ext cx="147372" cy="29510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CFDD57C-058E-E14B-A4E0-FBA416A6F64F}"/>
              </a:ext>
            </a:extLst>
          </p:cNvPr>
          <p:cNvCxnSpPr/>
          <p:nvPr/>
        </p:nvCxnSpPr>
        <p:spPr>
          <a:xfrm flipV="1">
            <a:off x="6096000" y="6001407"/>
            <a:ext cx="183704" cy="14714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61C5F6A-F227-6A4C-862B-27D2B3DB7248}"/>
              </a:ext>
            </a:extLst>
          </p:cNvPr>
          <p:cNvCxnSpPr>
            <a:cxnSpLocks/>
          </p:cNvCxnSpPr>
          <p:nvPr/>
        </p:nvCxnSpPr>
        <p:spPr>
          <a:xfrm flipH="1" flipV="1">
            <a:off x="6858001" y="4309240"/>
            <a:ext cx="183703" cy="12311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61B6B3F-5BD7-1F47-91B4-334F2D1F7CEE}"/>
              </a:ext>
            </a:extLst>
          </p:cNvPr>
          <p:cNvCxnSpPr>
            <a:stCxn id="7" idx="2"/>
          </p:cNvCxnSpPr>
          <p:nvPr/>
        </p:nvCxnSpPr>
        <p:spPr>
          <a:xfrm flipH="1">
            <a:off x="5912296" y="3806230"/>
            <a:ext cx="38028" cy="29510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4797AB0-2E75-214E-9374-878894F5C5A1}"/>
              </a:ext>
            </a:extLst>
          </p:cNvPr>
          <p:cNvSpPr txBox="1"/>
          <p:nvPr/>
        </p:nvSpPr>
        <p:spPr>
          <a:xfrm>
            <a:off x="9823076" y="4139962"/>
            <a:ext cx="708848" cy="646331"/>
          </a:xfrm>
          <a:prstGeom prst="rect">
            <a:avLst/>
          </a:prstGeom>
          <a:noFill/>
        </p:spPr>
        <p:txBody>
          <a:bodyPr wrap="none" rtlCol="0">
            <a:spAutoFit/>
          </a:bodyPr>
          <a:lstStyle/>
          <a:p>
            <a:r>
              <a:rPr lang="en-US" dirty="0"/>
              <a:t>Not </a:t>
            </a:r>
          </a:p>
          <a:p>
            <a:r>
              <a:rPr lang="en-US" dirty="0"/>
              <a:t>Flood</a:t>
            </a:r>
          </a:p>
        </p:txBody>
      </p:sp>
      <p:sp>
        <p:nvSpPr>
          <p:cNvPr id="18" name="TextBox 17">
            <a:extLst>
              <a:ext uri="{FF2B5EF4-FFF2-40B4-BE49-F238E27FC236}">
                <a16:creationId xmlns:a16="http://schemas.microsoft.com/office/drawing/2014/main" id="{763AEEDF-7207-F548-8C27-978C2C9F3CEE}"/>
              </a:ext>
            </a:extLst>
          </p:cNvPr>
          <p:cNvSpPr txBox="1"/>
          <p:nvPr/>
        </p:nvSpPr>
        <p:spPr>
          <a:xfrm>
            <a:off x="10667235" y="4879425"/>
            <a:ext cx="946093" cy="369332"/>
          </a:xfrm>
          <a:prstGeom prst="rect">
            <a:avLst/>
          </a:prstGeom>
          <a:noFill/>
        </p:spPr>
        <p:txBody>
          <a:bodyPr wrap="none" rtlCol="0">
            <a:spAutoFit/>
          </a:bodyPr>
          <a:lstStyle/>
          <a:p>
            <a:r>
              <a:rPr lang="en-US" dirty="0"/>
              <a:t>Flooded</a:t>
            </a:r>
          </a:p>
        </p:txBody>
      </p:sp>
      <p:cxnSp>
        <p:nvCxnSpPr>
          <p:cNvPr id="21" name="Straight Arrow Connector 20">
            <a:extLst>
              <a:ext uri="{FF2B5EF4-FFF2-40B4-BE49-F238E27FC236}">
                <a16:creationId xmlns:a16="http://schemas.microsoft.com/office/drawing/2014/main" id="{AA08054E-EF8D-F944-9110-7313BA7B47CD}"/>
              </a:ext>
            </a:extLst>
          </p:cNvPr>
          <p:cNvCxnSpPr>
            <a:cxnSpLocks/>
          </p:cNvCxnSpPr>
          <p:nvPr/>
        </p:nvCxnSpPr>
        <p:spPr>
          <a:xfrm flipH="1">
            <a:off x="6554346" y="5736151"/>
            <a:ext cx="173795" cy="2160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C503A2B-7B7D-0448-A1C8-15F4144DFB2B}"/>
              </a:ext>
            </a:extLst>
          </p:cNvPr>
          <p:cNvSpPr txBox="1"/>
          <p:nvPr/>
        </p:nvSpPr>
        <p:spPr>
          <a:xfrm>
            <a:off x="7252593" y="6009636"/>
            <a:ext cx="780919"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solidFill>
                  <a:schemeClr val="bg1"/>
                </a:solidFill>
              </a:rPr>
              <a:t>Aquatic </a:t>
            </a:r>
          </a:p>
          <a:p>
            <a:r>
              <a:rPr lang="en-US" sz="1400" dirty="0">
                <a:solidFill>
                  <a:schemeClr val="bg1"/>
                </a:solidFill>
              </a:rPr>
              <a:t>Bed</a:t>
            </a:r>
          </a:p>
        </p:txBody>
      </p:sp>
      <p:cxnSp>
        <p:nvCxnSpPr>
          <p:cNvPr id="24" name="Straight Arrow Connector 23">
            <a:extLst>
              <a:ext uri="{FF2B5EF4-FFF2-40B4-BE49-F238E27FC236}">
                <a16:creationId xmlns:a16="http://schemas.microsoft.com/office/drawing/2014/main" id="{D0C55869-08EF-F74B-ABF5-F57A257EAF7A}"/>
              </a:ext>
            </a:extLst>
          </p:cNvPr>
          <p:cNvCxnSpPr/>
          <p:nvPr/>
        </p:nvCxnSpPr>
        <p:spPr>
          <a:xfrm flipH="1">
            <a:off x="7041704" y="6148549"/>
            <a:ext cx="204618"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9A6FD5E-8E54-E049-B4DE-DF35AD9C469A}"/>
              </a:ext>
            </a:extLst>
          </p:cNvPr>
          <p:cNvSpPr txBox="1"/>
          <p:nvPr/>
        </p:nvSpPr>
        <p:spPr>
          <a:xfrm>
            <a:off x="6912950" y="5465307"/>
            <a:ext cx="892424"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defPPr>
              <a:defRPr lang="en-US"/>
            </a:defPPr>
            <a:lvl1pPr>
              <a:defRPr sz="1400">
                <a:solidFill>
                  <a:schemeClr val="bg1"/>
                </a:solidFill>
              </a:defRPr>
            </a:lvl1pPr>
          </a:lstStyle>
          <a:p>
            <a:r>
              <a:rPr lang="en-US" dirty="0"/>
              <a:t>Emergent</a:t>
            </a:r>
          </a:p>
        </p:txBody>
      </p:sp>
      <p:cxnSp>
        <p:nvCxnSpPr>
          <p:cNvPr id="27" name="Straight Arrow Connector 26">
            <a:extLst>
              <a:ext uri="{FF2B5EF4-FFF2-40B4-BE49-F238E27FC236}">
                <a16:creationId xmlns:a16="http://schemas.microsoft.com/office/drawing/2014/main" id="{281CB365-0634-F048-AF92-8328C5E13678}"/>
              </a:ext>
            </a:extLst>
          </p:cNvPr>
          <p:cNvCxnSpPr>
            <a:cxnSpLocks/>
          </p:cNvCxnSpPr>
          <p:nvPr/>
        </p:nvCxnSpPr>
        <p:spPr>
          <a:xfrm flipH="1">
            <a:off x="7052141" y="5689729"/>
            <a:ext cx="127583" cy="28995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A1FAB14-C2A8-A040-998F-49896427BA97}"/>
              </a:ext>
            </a:extLst>
          </p:cNvPr>
          <p:cNvSpPr txBox="1"/>
          <p:nvPr/>
        </p:nvSpPr>
        <p:spPr>
          <a:xfrm>
            <a:off x="7328178" y="4604253"/>
            <a:ext cx="780919"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defPPr>
              <a:defRPr lang="en-US"/>
            </a:defPPr>
            <a:lvl1pPr>
              <a:defRPr sz="1400">
                <a:solidFill>
                  <a:schemeClr val="bg1"/>
                </a:solidFill>
              </a:defRPr>
            </a:lvl1pPr>
          </a:lstStyle>
          <a:p>
            <a:r>
              <a:rPr lang="en-US" dirty="0"/>
              <a:t>Aquatic </a:t>
            </a:r>
          </a:p>
          <a:p>
            <a:r>
              <a:rPr lang="en-US" dirty="0"/>
              <a:t>Bed</a:t>
            </a:r>
          </a:p>
        </p:txBody>
      </p:sp>
      <p:sp>
        <p:nvSpPr>
          <p:cNvPr id="31" name="TextBox 30">
            <a:extLst>
              <a:ext uri="{FF2B5EF4-FFF2-40B4-BE49-F238E27FC236}">
                <a16:creationId xmlns:a16="http://schemas.microsoft.com/office/drawing/2014/main" id="{AB58BFFA-6AE3-9C48-AFE5-1ECAE77F92A0}"/>
              </a:ext>
            </a:extLst>
          </p:cNvPr>
          <p:cNvSpPr txBox="1"/>
          <p:nvPr/>
        </p:nvSpPr>
        <p:spPr>
          <a:xfrm>
            <a:off x="7109628" y="5182958"/>
            <a:ext cx="892424"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defPPr>
              <a:defRPr lang="en-US"/>
            </a:defPPr>
            <a:lvl1pPr>
              <a:defRPr sz="1400">
                <a:solidFill>
                  <a:schemeClr val="bg1"/>
                </a:solidFill>
              </a:defRPr>
            </a:lvl1pPr>
          </a:lstStyle>
          <a:p>
            <a:r>
              <a:rPr lang="en-US" dirty="0"/>
              <a:t>Emergent</a:t>
            </a:r>
          </a:p>
        </p:txBody>
      </p:sp>
      <p:cxnSp>
        <p:nvCxnSpPr>
          <p:cNvPr id="34" name="Straight Arrow Connector 33">
            <a:extLst>
              <a:ext uri="{FF2B5EF4-FFF2-40B4-BE49-F238E27FC236}">
                <a16:creationId xmlns:a16="http://schemas.microsoft.com/office/drawing/2014/main" id="{EA6D1248-5049-9E44-9876-E2BCD2F234E4}"/>
              </a:ext>
            </a:extLst>
          </p:cNvPr>
          <p:cNvCxnSpPr>
            <a:stCxn id="30" idx="1"/>
          </p:cNvCxnSpPr>
          <p:nvPr/>
        </p:nvCxnSpPr>
        <p:spPr>
          <a:xfrm flipH="1" flipV="1">
            <a:off x="7179724" y="4826391"/>
            <a:ext cx="148454" cy="3947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45F2375-A0C5-C34F-B1EC-0FFD5F065729}"/>
              </a:ext>
            </a:extLst>
          </p:cNvPr>
          <p:cNvCxnSpPr>
            <a:cxnSpLocks/>
          </p:cNvCxnSpPr>
          <p:nvPr/>
        </p:nvCxnSpPr>
        <p:spPr>
          <a:xfrm flipH="1" flipV="1">
            <a:off x="7253950" y="5138176"/>
            <a:ext cx="165598" cy="19867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59E8EB6-05EF-D842-B0A1-86EE0A64E1D3}"/>
              </a:ext>
            </a:extLst>
          </p:cNvPr>
          <p:cNvSpPr txBox="1"/>
          <p:nvPr/>
        </p:nvSpPr>
        <p:spPr>
          <a:xfrm>
            <a:off x="202303" y="879761"/>
            <a:ext cx="3239990" cy="507831"/>
          </a:xfrm>
          <a:prstGeom prst="rect">
            <a:avLst/>
          </a:prstGeom>
          <a:noFill/>
        </p:spPr>
        <p:txBody>
          <a:bodyPr wrap="none" rtlCol="0">
            <a:spAutoFit/>
          </a:bodyPr>
          <a:lstStyle/>
          <a:p>
            <a:pPr algn="ctr"/>
            <a:r>
              <a:rPr lang="en-US" b="1" dirty="0"/>
              <a:t>UAVSAR polarimetric Decomposition</a:t>
            </a:r>
          </a:p>
          <a:p>
            <a:pPr algn="ctr"/>
            <a:r>
              <a:rPr lang="en-US" b="1" dirty="0"/>
              <a:t>Scaled by total power</a:t>
            </a:r>
          </a:p>
        </p:txBody>
      </p:sp>
      <p:sp>
        <p:nvSpPr>
          <p:cNvPr id="38" name="TextBox 37">
            <a:extLst>
              <a:ext uri="{FF2B5EF4-FFF2-40B4-BE49-F238E27FC236}">
                <a16:creationId xmlns:a16="http://schemas.microsoft.com/office/drawing/2014/main" id="{1F428B51-8E7B-DC4F-AAB5-6CB083DAA2E0}"/>
              </a:ext>
            </a:extLst>
          </p:cNvPr>
          <p:cNvSpPr txBox="1"/>
          <p:nvPr/>
        </p:nvSpPr>
        <p:spPr>
          <a:xfrm>
            <a:off x="4677103" y="902421"/>
            <a:ext cx="3204788" cy="507831"/>
          </a:xfrm>
          <a:prstGeom prst="rect">
            <a:avLst/>
          </a:prstGeom>
          <a:noFill/>
        </p:spPr>
        <p:txBody>
          <a:bodyPr wrap="none" rtlCol="0">
            <a:spAutoFit/>
          </a:bodyPr>
          <a:lstStyle/>
          <a:p>
            <a:r>
              <a:rPr lang="en-US" b="1" dirty="0"/>
              <a:t>Preliminary Vegetation classes from </a:t>
            </a:r>
          </a:p>
          <a:p>
            <a:pPr algn="ctr"/>
            <a:r>
              <a:rPr lang="en-US" b="1" dirty="0"/>
              <a:t>Satellite SAR-Optical</a:t>
            </a:r>
          </a:p>
        </p:txBody>
      </p:sp>
      <p:sp>
        <p:nvSpPr>
          <p:cNvPr id="39" name="TextBox 38">
            <a:extLst>
              <a:ext uri="{FF2B5EF4-FFF2-40B4-BE49-F238E27FC236}">
                <a16:creationId xmlns:a16="http://schemas.microsoft.com/office/drawing/2014/main" id="{181CC193-586A-9D44-9466-D6802ADD0257}"/>
              </a:ext>
            </a:extLst>
          </p:cNvPr>
          <p:cNvSpPr txBox="1"/>
          <p:nvPr/>
        </p:nvSpPr>
        <p:spPr>
          <a:xfrm>
            <a:off x="9565093" y="902421"/>
            <a:ext cx="1511952" cy="300082"/>
          </a:xfrm>
          <a:prstGeom prst="rect">
            <a:avLst/>
          </a:prstGeom>
          <a:noFill/>
        </p:spPr>
        <p:txBody>
          <a:bodyPr wrap="none" rtlCol="0">
            <a:spAutoFit/>
          </a:bodyPr>
          <a:lstStyle/>
          <a:p>
            <a:r>
              <a:rPr lang="en-US" b="1" dirty="0"/>
              <a:t>Overlay product</a:t>
            </a:r>
          </a:p>
        </p:txBody>
      </p:sp>
      <p:sp>
        <p:nvSpPr>
          <p:cNvPr id="41" name="TextBox 40">
            <a:extLst>
              <a:ext uri="{FF2B5EF4-FFF2-40B4-BE49-F238E27FC236}">
                <a16:creationId xmlns:a16="http://schemas.microsoft.com/office/drawing/2014/main" id="{00E51773-3DE2-0449-B6E5-DB68DCA885E4}"/>
              </a:ext>
            </a:extLst>
          </p:cNvPr>
          <p:cNvSpPr txBox="1"/>
          <p:nvPr/>
        </p:nvSpPr>
        <p:spPr>
          <a:xfrm>
            <a:off x="0" y="5934670"/>
            <a:ext cx="580608" cy="92333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err="1">
                <a:solidFill>
                  <a:srgbClr val="FF0000"/>
                </a:solidFill>
              </a:rPr>
              <a:t>Dbl</a:t>
            </a:r>
            <a:endParaRPr lang="en-US" dirty="0">
              <a:solidFill>
                <a:srgbClr val="FF0000"/>
              </a:solidFill>
            </a:endParaRPr>
          </a:p>
          <a:p>
            <a:r>
              <a:rPr lang="en-US" dirty="0">
                <a:solidFill>
                  <a:srgbClr val="92D050"/>
                </a:solidFill>
              </a:rPr>
              <a:t>Vol</a:t>
            </a:r>
          </a:p>
          <a:p>
            <a:r>
              <a:rPr lang="en-US" dirty="0">
                <a:solidFill>
                  <a:srgbClr val="0070C0"/>
                </a:solidFill>
              </a:rPr>
              <a:t>Odd</a:t>
            </a:r>
          </a:p>
        </p:txBody>
      </p:sp>
      <p:sp>
        <p:nvSpPr>
          <p:cNvPr id="9" name="Rectangle 8">
            <a:extLst>
              <a:ext uri="{FF2B5EF4-FFF2-40B4-BE49-F238E27FC236}">
                <a16:creationId xmlns:a16="http://schemas.microsoft.com/office/drawing/2014/main" id="{D4E15B14-50BA-4957-8AAB-FF2D69666F3C}"/>
              </a:ext>
            </a:extLst>
          </p:cNvPr>
          <p:cNvSpPr/>
          <p:nvPr/>
        </p:nvSpPr>
        <p:spPr>
          <a:xfrm>
            <a:off x="2864296" y="1456607"/>
            <a:ext cx="6096000" cy="92333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t="100000"/>
            </a:path>
            <a:tileRect r="-100000" b="-100000"/>
          </a:gradFill>
          <a:effectLst>
            <a:softEdge rad="12700"/>
          </a:effectLst>
        </p:spPr>
        <p:txBody>
          <a:bodyPr>
            <a:spAutoFit/>
          </a:bodyPr>
          <a:lstStyle/>
          <a:p>
            <a:pPr marL="285750" indent="-285750">
              <a:buFont typeface="Arial" panose="020B0604020202020204" pitchFamily="34" charset="0"/>
              <a:buChar char="•"/>
            </a:pPr>
            <a:r>
              <a:rPr lang="en-US" dirty="0"/>
              <a:t>Assessments of several areas in the PAD and SRD show that preliminary vegetation classes have good correspondence with UAVSAR results</a:t>
            </a:r>
          </a:p>
          <a:p>
            <a:pPr marL="285750" indent="-285750">
              <a:buFont typeface="Arial" panose="020B0604020202020204" pitchFamily="34" charset="0"/>
              <a:buChar char="•"/>
            </a:pPr>
            <a:r>
              <a:rPr lang="en-US" dirty="0"/>
              <a:t>Will use these results to calibrate the classification algorithm, and identify the inundation classes in all the selected UAVSAR flight lines.</a:t>
            </a:r>
          </a:p>
        </p:txBody>
      </p:sp>
      <p:sp>
        <p:nvSpPr>
          <p:cNvPr id="32" name="TextBox 31">
            <a:extLst>
              <a:ext uri="{FF2B5EF4-FFF2-40B4-BE49-F238E27FC236}">
                <a16:creationId xmlns:a16="http://schemas.microsoft.com/office/drawing/2014/main" id="{598873B1-588E-4CF2-85AC-656C4DEB35BD}"/>
              </a:ext>
            </a:extLst>
          </p:cNvPr>
          <p:cNvSpPr txBox="1"/>
          <p:nvPr/>
        </p:nvSpPr>
        <p:spPr>
          <a:xfrm>
            <a:off x="953729" y="556502"/>
            <a:ext cx="3991897" cy="300082"/>
          </a:xfrm>
          <a:prstGeom prst="rect">
            <a:avLst/>
          </a:prstGeom>
          <a:noFill/>
        </p:spPr>
        <p:txBody>
          <a:bodyPr wrap="square" rtlCol="0">
            <a:spAutoFit/>
          </a:bodyPr>
          <a:lstStyle/>
          <a:p>
            <a:r>
              <a:rPr lang="en-US" b="1" dirty="0">
                <a:solidFill>
                  <a:schemeClr val="bg1"/>
                </a:solidFill>
              </a:rPr>
              <a:t>Chapman</a:t>
            </a:r>
            <a:r>
              <a:rPr lang="en-US" b="1" i="1" dirty="0">
                <a:solidFill>
                  <a:schemeClr val="bg1"/>
                </a:solidFill>
              </a:rPr>
              <a:t>, French TE2018</a:t>
            </a:r>
          </a:p>
        </p:txBody>
      </p:sp>
    </p:spTree>
    <p:extLst>
      <p:ext uri="{BB962C8B-B14F-4D97-AF65-F5344CB8AC3E}">
        <p14:creationId xmlns:p14="http://schemas.microsoft.com/office/powerpoint/2010/main" val="8011442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9D2EB6-16AD-4A20-8FC8-411F75A94CD1}"/>
              </a:ext>
            </a:extLst>
          </p:cNvPr>
          <p:cNvSpPr/>
          <p:nvPr/>
        </p:nvSpPr>
        <p:spPr>
          <a:xfrm>
            <a:off x="442821" y="4412911"/>
            <a:ext cx="6096000" cy="1131079"/>
          </a:xfrm>
          <a:prstGeom prst="rect">
            <a:avLst/>
          </a:prstGeom>
        </p:spPr>
        <p:txBody>
          <a:bodyPr>
            <a:spAutoFit/>
          </a:bodyPr>
          <a:lstStyle/>
          <a:p>
            <a:r>
              <a:rPr lang="en-US" dirty="0"/>
              <a:t>Caution: Not corrected for short-term changes in climate that may impact the spectral appearance of certain areas. For example, droughts may result in wetlands appearing drier, and subsequently being briefly classified as shrubs. Caution is advised when utilizing the wetland data for this reason (Wang et al., 2019).</a:t>
            </a:r>
          </a:p>
        </p:txBody>
      </p:sp>
      <p:sp>
        <p:nvSpPr>
          <p:cNvPr id="3" name="Rectangle 2">
            <a:extLst>
              <a:ext uri="{FF2B5EF4-FFF2-40B4-BE49-F238E27FC236}">
                <a16:creationId xmlns:a16="http://schemas.microsoft.com/office/drawing/2014/main" id="{6753706D-7F83-4636-91C5-206471E463F9}"/>
              </a:ext>
            </a:extLst>
          </p:cNvPr>
          <p:cNvSpPr/>
          <p:nvPr/>
        </p:nvSpPr>
        <p:spPr>
          <a:xfrm>
            <a:off x="442821" y="871832"/>
            <a:ext cx="10205513" cy="923330"/>
          </a:xfrm>
          <a:prstGeom prst="rect">
            <a:avLst/>
          </a:prstGeom>
        </p:spPr>
        <p:txBody>
          <a:bodyPr wrap="square">
            <a:spAutoFit/>
          </a:bodyPr>
          <a:lstStyle/>
          <a:p>
            <a:endParaRPr lang="en-US" sz="1800" b="1" dirty="0"/>
          </a:p>
          <a:p>
            <a:r>
              <a:rPr lang="en-US" sz="1800" b="1" dirty="0"/>
              <a:t>Landsat-derived Annual Dominant Land Cover Across </a:t>
            </a:r>
            <a:r>
              <a:rPr lang="en-US" sz="1800" b="1" dirty="0" err="1"/>
              <a:t>ABoVE</a:t>
            </a:r>
            <a:r>
              <a:rPr lang="en-US" sz="1800" b="1" dirty="0"/>
              <a:t> Core Domain, 1984-2014  </a:t>
            </a:r>
          </a:p>
          <a:p>
            <a:endParaRPr lang="en-US" sz="1800" b="1" dirty="0"/>
          </a:p>
        </p:txBody>
      </p:sp>
      <p:pic>
        <p:nvPicPr>
          <p:cNvPr id="5" name="Picture 4">
            <a:extLst>
              <a:ext uri="{FF2B5EF4-FFF2-40B4-BE49-F238E27FC236}">
                <a16:creationId xmlns:a16="http://schemas.microsoft.com/office/drawing/2014/main" id="{AF088FDF-A153-4423-AC96-1358E3A64802}"/>
              </a:ext>
            </a:extLst>
          </p:cNvPr>
          <p:cNvPicPr>
            <a:picLocks noChangeAspect="1"/>
          </p:cNvPicPr>
          <p:nvPr/>
        </p:nvPicPr>
        <p:blipFill>
          <a:blip r:embed="rId2"/>
          <a:stretch>
            <a:fillRect/>
          </a:stretch>
        </p:blipFill>
        <p:spPr>
          <a:xfrm>
            <a:off x="233005" y="2628489"/>
            <a:ext cx="6613586" cy="1601022"/>
          </a:xfrm>
          <a:prstGeom prst="rect">
            <a:avLst/>
          </a:prstGeom>
        </p:spPr>
      </p:pic>
      <p:pic>
        <p:nvPicPr>
          <p:cNvPr id="7" name="Picture 6">
            <a:extLst>
              <a:ext uri="{FF2B5EF4-FFF2-40B4-BE49-F238E27FC236}">
                <a16:creationId xmlns:a16="http://schemas.microsoft.com/office/drawing/2014/main" id="{D1B9FA3A-E582-42C9-9809-C63FC5102B80}"/>
              </a:ext>
            </a:extLst>
          </p:cNvPr>
          <p:cNvPicPr>
            <a:picLocks noChangeAspect="1"/>
          </p:cNvPicPr>
          <p:nvPr/>
        </p:nvPicPr>
        <p:blipFill>
          <a:blip r:embed="rId3"/>
          <a:stretch>
            <a:fillRect/>
          </a:stretch>
        </p:blipFill>
        <p:spPr>
          <a:xfrm>
            <a:off x="6949646" y="1660028"/>
            <a:ext cx="4799533" cy="4799533"/>
          </a:xfrm>
          <a:prstGeom prst="rect">
            <a:avLst/>
          </a:prstGeom>
        </p:spPr>
      </p:pic>
      <p:sp>
        <p:nvSpPr>
          <p:cNvPr id="8" name="Rectangle 7">
            <a:extLst>
              <a:ext uri="{FF2B5EF4-FFF2-40B4-BE49-F238E27FC236}">
                <a16:creationId xmlns:a16="http://schemas.microsoft.com/office/drawing/2014/main" id="{3EE54C18-7A6C-4A02-AD09-A3DD99055B0A}"/>
              </a:ext>
            </a:extLst>
          </p:cNvPr>
          <p:cNvSpPr/>
          <p:nvPr/>
        </p:nvSpPr>
        <p:spPr>
          <a:xfrm>
            <a:off x="1175073" y="571750"/>
            <a:ext cx="1720407" cy="300082"/>
          </a:xfrm>
          <a:prstGeom prst="rect">
            <a:avLst/>
          </a:prstGeom>
        </p:spPr>
        <p:txBody>
          <a:bodyPr wrap="none">
            <a:spAutoFit/>
          </a:bodyPr>
          <a:lstStyle/>
          <a:p>
            <a:r>
              <a:rPr lang="en-US" b="1" i="1" dirty="0">
                <a:solidFill>
                  <a:schemeClr val="bg1"/>
                </a:solidFill>
              </a:rPr>
              <a:t>Woodcock-TE2014</a:t>
            </a:r>
          </a:p>
        </p:txBody>
      </p:sp>
      <p:sp>
        <p:nvSpPr>
          <p:cNvPr id="9" name="Rectangle 8">
            <a:extLst>
              <a:ext uri="{FF2B5EF4-FFF2-40B4-BE49-F238E27FC236}">
                <a16:creationId xmlns:a16="http://schemas.microsoft.com/office/drawing/2014/main" id="{09FBD776-33A8-455F-A17F-AE654118BD5D}"/>
              </a:ext>
            </a:extLst>
          </p:cNvPr>
          <p:cNvSpPr/>
          <p:nvPr/>
        </p:nvSpPr>
        <p:spPr>
          <a:xfrm>
            <a:off x="648233" y="1924678"/>
            <a:ext cx="6096000" cy="523220"/>
          </a:xfrm>
          <a:prstGeom prst="rect">
            <a:avLst/>
          </a:prstGeom>
        </p:spPr>
        <p:txBody>
          <a:bodyPr>
            <a:spAutoFit/>
          </a:bodyPr>
          <a:lstStyle/>
          <a:p>
            <a:pPr marL="285750" indent="-285750">
              <a:buFont typeface="Arial" panose="020B0604020202020204" pitchFamily="34" charset="0"/>
              <a:buChar char="•"/>
            </a:pPr>
            <a:r>
              <a:rPr lang="en-US" sz="1400" b="1" dirty="0"/>
              <a:t>Focus on Forest Change but also mapped wetland types Fen, Bog, Littoral zone</a:t>
            </a:r>
          </a:p>
        </p:txBody>
      </p:sp>
      <p:sp>
        <p:nvSpPr>
          <p:cNvPr id="4" name="Rectangle 3">
            <a:extLst>
              <a:ext uri="{FF2B5EF4-FFF2-40B4-BE49-F238E27FC236}">
                <a16:creationId xmlns:a16="http://schemas.microsoft.com/office/drawing/2014/main" id="{204A1F4E-77C3-4E3B-AA83-5D678CD14171}"/>
              </a:ext>
            </a:extLst>
          </p:cNvPr>
          <p:cNvSpPr/>
          <p:nvPr/>
        </p:nvSpPr>
        <p:spPr>
          <a:xfrm>
            <a:off x="7080451" y="216476"/>
            <a:ext cx="3762568" cy="523220"/>
          </a:xfrm>
          <a:prstGeom prst="rect">
            <a:avLst/>
          </a:prstGeom>
        </p:spPr>
        <p:txBody>
          <a:bodyPr wrap="none">
            <a:spAutoFit/>
          </a:bodyPr>
          <a:lstStyle/>
          <a:p>
            <a:r>
              <a:rPr lang="en-US" sz="2800" b="1" dirty="0">
                <a:solidFill>
                  <a:schemeClr val="bg1"/>
                </a:solidFill>
              </a:rPr>
              <a:t>Other Relevant Maps</a:t>
            </a:r>
            <a:endParaRPr lang="en-US" sz="2400" dirty="0">
              <a:solidFill>
                <a:schemeClr val="bg1"/>
              </a:solidFill>
            </a:endParaRPr>
          </a:p>
        </p:txBody>
      </p:sp>
    </p:spTree>
    <p:extLst>
      <p:ext uri="{BB962C8B-B14F-4D97-AF65-F5344CB8AC3E}">
        <p14:creationId xmlns:p14="http://schemas.microsoft.com/office/powerpoint/2010/main" val="313392598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3FDA-86F6-4EF7-9E3A-86F12C258B4A}"/>
              </a:ext>
            </a:extLst>
          </p:cNvPr>
          <p:cNvSpPr>
            <a:spLocks noGrp="1"/>
          </p:cNvSpPr>
          <p:nvPr>
            <p:ph type="title"/>
          </p:nvPr>
        </p:nvSpPr>
        <p:spPr>
          <a:xfrm>
            <a:off x="271709" y="898167"/>
            <a:ext cx="11648581" cy="763600"/>
          </a:xfrm>
        </p:spPr>
        <p:txBody>
          <a:bodyPr>
            <a:normAutofit fontScale="90000"/>
          </a:bodyPr>
          <a:lstStyle/>
          <a:p>
            <a:pPr algn="ctr"/>
            <a:r>
              <a:rPr lang="en-US" dirty="0"/>
              <a:t>NEW Working Group - Formed at ASTM6 – 30 members – 4 </a:t>
            </a:r>
            <a:r>
              <a:rPr lang="en-US" dirty="0" err="1"/>
              <a:t>ABoVE</a:t>
            </a:r>
            <a:r>
              <a:rPr lang="en-US" dirty="0"/>
              <a:t> Projects</a:t>
            </a:r>
            <a:br>
              <a:rPr lang="en-US" dirty="0"/>
            </a:br>
            <a:r>
              <a:rPr lang="en-US" sz="2200" i="1" dirty="0"/>
              <a:t>(</a:t>
            </a:r>
            <a:r>
              <a:rPr lang="en-US" sz="2200" i="1" dirty="0" err="1"/>
              <a:t>Butman</a:t>
            </a:r>
            <a:r>
              <a:rPr lang="en-US" sz="2200" i="1" dirty="0"/>
              <a:t> TE2018, French TE2018, Smith TE2016, </a:t>
            </a:r>
            <a:r>
              <a:rPr lang="en-US" sz="2200" i="1" dirty="0" err="1"/>
              <a:t>Bourgeau</a:t>
            </a:r>
            <a:r>
              <a:rPr lang="en-US" sz="2200" i="1" dirty="0"/>
              <a:t>-Chavez TE2014,18) </a:t>
            </a:r>
            <a:br>
              <a:rPr lang="en-US" dirty="0"/>
            </a:br>
            <a:endParaRPr lang="en-US" dirty="0"/>
          </a:p>
        </p:txBody>
      </p:sp>
      <p:sp>
        <p:nvSpPr>
          <p:cNvPr id="3" name="Content Placeholder 2">
            <a:extLst>
              <a:ext uri="{FF2B5EF4-FFF2-40B4-BE49-F238E27FC236}">
                <a16:creationId xmlns:a16="http://schemas.microsoft.com/office/drawing/2014/main" id="{3D8FE7F1-3791-42AF-BE07-01A79EDFAE17}"/>
              </a:ext>
            </a:extLst>
          </p:cNvPr>
          <p:cNvSpPr>
            <a:spLocks noGrp="1"/>
          </p:cNvSpPr>
          <p:nvPr>
            <p:ph idx="1"/>
          </p:nvPr>
        </p:nvSpPr>
        <p:spPr>
          <a:xfrm>
            <a:off x="415600" y="1956834"/>
            <a:ext cx="11360800" cy="4555200"/>
          </a:xfrm>
        </p:spPr>
        <p:txBody>
          <a:bodyPr>
            <a:noAutofit/>
          </a:bodyPr>
          <a:lstStyle/>
          <a:p>
            <a:pPr marL="114300" indent="0">
              <a:buNone/>
            </a:pPr>
            <a:r>
              <a:rPr lang="en-US" b="1" dirty="0">
                <a:solidFill>
                  <a:schemeClr val="tx1"/>
                </a:solidFill>
              </a:rPr>
              <a:t>Goal</a:t>
            </a:r>
            <a:r>
              <a:rPr lang="en-US" dirty="0">
                <a:solidFill>
                  <a:schemeClr val="tx1"/>
                </a:solidFill>
              </a:rPr>
              <a:t>: to synthesize data for understanding regional wetland conditions and change and to identify data gaps.</a:t>
            </a:r>
          </a:p>
          <a:p>
            <a:pPr marL="114300" indent="0">
              <a:buNone/>
            </a:pPr>
            <a:endParaRPr lang="en-US" b="1" dirty="0">
              <a:solidFill>
                <a:schemeClr val="tx1"/>
              </a:solidFill>
            </a:endParaRPr>
          </a:p>
          <a:p>
            <a:pPr marL="114300" indent="0">
              <a:buNone/>
            </a:pPr>
            <a:r>
              <a:rPr lang="en-US" b="1" dirty="0">
                <a:solidFill>
                  <a:schemeClr val="tx1"/>
                </a:solidFill>
              </a:rPr>
              <a:t>Approach</a:t>
            </a:r>
            <a:r>
              <a:rPr lang="en-US" dirty="0">
                <a:solidFill>
                  <a:schemeClr val="tx1"/>
                </a:solidFill>
              </a:rPr>
              <a:t>: to coordinate, collaborate, and understand the </a:t>
            </a:r>
            <a:r>
              <a:rPr lang="en-US" dirty="0" err="1">
                <a:solidFill>
                  <a:schemeClr val="tx1"/>
                </a:solidFill>
              </a:rPr>
              <a:t>ABoVE</a:t>
            </a:r>
            <a:r>
              <a:rPr lang="en-US" dirty="0">
                <a:solidFill>
                  <a:schemeClr val="tx1"/>
                </a:solidFill>
              </a:rPr>
              <a:t> domain related wetland research including wetland type mapping, monitoring, and process modeling. </a:t>
            </a:r>
          </a:p>
          <a:p>
            <a:pPr marL="114300" indent="0">
              <a:buNone/>
            </a:pPr>
            <a:endParaRPr lang="en-US" b="1" dirty="0">
              <a:solidFill>
                <a:schemeClr val="tx1"/>
              </a:solidFill>
            </a:endParaRPr>
          </a:p>
          <a:p>
            <a:pPr marL="114300" indent="0">
              <a:buNone/>
            </a:pPr>
            <a:r>
              <a:rPr lang="en-US" b="1" dirty="0">
                <a:solidFill>
                  <a:schemeClr val="tx1"/>
                </a:solidFill>
              </a:rPr>
              <a:t>Immediate objective: </a:t>
            </a:r>
            <a:r>
              <a:rPr lang="en-US" dirty="0">
                <a:solidFill>
                  <a:schemeClr val="tx1"/>
                </a:solidFill>
              </a:rPr>
              <a:t>to identify common field and remote sensing methodologies and techniques in order to efficiently pool data and other resources and coordinate product development. </a:t>
            </a:r>
          </a:p>
          <a:p>
            <a:pPr marL="114300" indent="0">
              <a:buNone/>
            </a:pPr>
            <a:endParaRPr lang="en-US" dirty="0">
              <a:solidFill>
                <a:schemeClr val="tx1"/>
              </a:solidFill>
            </a:endParaRPr>
          </a:p>
          <a:p>
            <a:r>
              <a:rPr lang="en-US" sz="1700" dirty="0">
                <a:solidFill>
                  <a:schemeClr val="tx1"/>
                </a:solidFill>
              </a:rPr>
              <a:t>First quarterly meeting was March 17, focused on work being done in the PAD – Wetland Waterfowl habitat project (PI French); Inundation and C-flux project (PI </a:t>
            </a:r>
            <a:r>
              <a:rPr lang="en-US" sz="1700" dirty="0" err="1">
                <a:solidFill>
                  <a:schemeClr val="tx1"/>
                </a:solidFill>
              </a:rPr>
              <a:t>Butman</a:t>
            </a:r>
            <a:r>
              <a:rPr lang="en-US" sz="1700" dirty="0">
                <a:solidFill>
                  <a:schemeClr val="tx1"/>
                </a:solidFill>
              </a:rPr>
              <a:t>) – 3 presentations on mapping wetland ecotypes (AVIRIS, UAVSAR, and multi-season, multi-sensor satellite SAR-Optical approach)</a:t>
            </a:r>
          </a:p>
          <a:p>
            <a:r>
              <a:rPr lang="en-US" sz="1700" dirty="0">
                <a:solidFill>
                  <a:schemeClr val="tx1"/>
                </a:solidFill>
              </a:rPr>
              <a:t>Presentations by CMS wet carbon review team, and overview of airborne campaign collections by Chip Miller</a:t>
            </a:r>
          </a:p>
          <a:p>
            <a:r>
              <a:rPr lang="en-US" sz="1700" b="1" dirty="0">
                <a:solidFill>
                  <a:schemeClr val="tx1"/>
                </a:solidFill>
              </a:rPr>
              <a:t>Next June 16 quarterly </a:t>
            </a:r>
            <a:r>
              <a:rPr lang="en-US" sz="1700" dirty="0">
                <a:solidFill>
                  <a:schemeClr val="tx1"/>
                </a:solidFill>
              </a:rPr>
              <a:t>will focus on inundation monitoring with C- and L-band SAR.  Bruce Chapman will present on the L-band UAVSAR algorithm approach; Mike Battaglia will present on C-band SAR S-1/Radarsat-2, Valentin </a:t>
            </a:r>
            <a:r>
              <a:rPr lang="en-US" sz="1700" dirty="0" err="1">
                <a:solidFill>
                  <a:schemeClr val="tx1"/>
                </a:solidFill>
              </a:rPr>
              <a:t>Poncos</a:t>
            </a:r>
            <a:r>
              <a:rPr lang="en-US" sz="1700" dirty="0">
                <a:solidFill>
                  <a:schemeClr val="tx1"/>
                </a:solidFill>
              </a:rPr>
              <a:t> will present on C-band, Radarsat-2, Chang Huang will present on C-band S-1 </a:t>
            </a:r>
          </a:p>
        </p:txBody>
      </p:sp>
      <p:sp>
        <p:nvSpPr>
          <p:cNvPr id="4" name="Rectangle 3">
            <a:extLst>
              <a:ext uri="{FF2B5EF4-FFF2-40B4-BE49-F238E27FC236}">
                <a16:creationId xmlns:a16="http://schemas.microsoft.com/office/drawing/2014/main" id="{DB2CEE32-8047-44F8-8C88-0B5CE0533D23}"/>
              </a:ext>
            </a:extLst>
          </p:cNvPr>
          <p:cNvSpPr/>
          <p:nvPr/>
        </p:nvSpPr>
        <p:spPr>
          <a:xfrm>
            <a:off x="3010635" y="1681580"/>
            <a:ext cx="6170728" cy="338554"/>
          </a:xfrm>
          <a:prstGeom prst="rect">
            <a:avLst/>
          </a:prstGeom>
        </p:spPr>
        <p:txBody>
          <a:bodyPr wrap="none">
            <a:spAutoFit/>
          </a:bodyPr>
          <a:lstStyle/>
          <a:p>
            <a:r>
              <a:rPr lang="en-US" sz="1600" b="1" dirty="0"/>
              <a:t>Cross-over with Hydrology, Carbon, Wildfire, Vegetation WGs</a:t>
            </a:r>
          </a:p>
        </p:txBody>
      </p:sp>
    </p:spTree>
    <p:extLst>
      <p:ext uri="{BB962C8B-B14F-4D97-AF65-F5344CB8AC3E}">
        <p14:creationId xmlns:p14="http://schemas.microsoft.com/office/powerpoint/2010/main" val="214680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ABB0876-55C1-4873-8BCA-E679D7D17626}"/>
              </a:ext>
            </a:extLst>
          </p:cNvPr>
          <p:cNvPicPr>
            <a:picLocks noChangeAspect="1"/>
          </p:cNvPicPr>
          <p:nvPr/>
        </p:nvPicPr>
        <p:blipFill rotWithShape="1">
          <a:blip r:embed="rId2"/>
          <a:srcRect l="44645" r="17557" b="40644"/>
          <a:stretch/>
        </p:blipFill>
        <p:spPr>
          <a:xfrm>
            <a:off x="6701959" y="801006"/>
            <a:ext cx="5269393" cy="2241535"/>
          </a:xfrm>
          <a:prstGeom prst="rect">
            <a:avLst/>
          </a:prstGeom>
        </p:spPr>
      </p:pic>
      <p:pic>
        <p:nvPicPr>
          <p:cNvPr id="2" name="Picture 1"/>
          <p:cNvPicPr>
            <a:picLocks noChangeAspect="1"/>
          </p:cNvPicPr>
          <p:nvPr/>
        </p:nvPicPr>
        <p:blipFill>
          <a:blip r:embed="rId3"/>
          <a:stretch>
            <a:fillRect/>
          </a:stretch>
        </p:blipFill>
        <p:spPr>
          <a:xfrm>
            <a:off x="6034546" y="3099427"/>
            <a:ext cx="5999974" cy="3661286"/>
          </a:xfrm>
          <a:prstGeom prst="rect">
            <a:avLst/>
          </a:prstGeom>
        </p:spPr>
      </p:pic>
      <p:sp>
        <p:nvSpPr>
          <p:cNvPr id="4" name="TextBox 3"/>
          <p:cNvSpPr txBox="1"/>
          <p:nvPr/>
        </p:nvSpPr>
        <p:spPr>
          <a:xfrm>
            <a:off x="139653" y="876772"/>
            <a:ext cx="6562305" cy="19697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Two map products from 0.5 m WV2 for North Slope: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Tundra veg communities (7 classes)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Wetlands map (18 classes)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Utqiaġvik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(formerly known as Barrow) peninsula on NS of AK ~1,700 </a:t>
            </a:r>
            <a:r>
              <a:rPr kumimoji="0" lang="en-US" sz="1200" b="0" i="0" u="none" strike="noStrike" kern="1200" cap="none" spc="0" normalizeH="0" noProof="0" dirty="0">
                <a:ln>
                  <a:noFill/>
                </a:ln>
                <a:solidFill>
                  <a:prstClr val="black"/>
                </a:solidFill>
                <a:effectLst/>
                <a:uLnTx/>
                <a:uFillTx/>
                <a:latin typeface="Calibri" panose="020F0502020204030204"/>
                <a:ea typeface="+mn-ea"/>
                <a:cs typeface="+mn-cs"/>
              </a:rPr>
              <a:t>km</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2</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Cowardian Classification of National Wetlands Inventory (NWI)</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Supervised Maximum Likelihood (SML) Classification approach</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Accuracy of 77% (Kappa Coefficient = 0.73)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Based on a set of 482 independent ground-truth locations</a:t>
            </a:r>
          </a:p>
        </p:txBody>
      </p:sp>
      <p:pic>
        <p:nvPicPr>
          <p:cNvPr id="5" name="Picture 4"/>
          <p:cNvPicPr>
            <a:picLocks noChangeAspect="1"/>
          </p:cNvPicPr>
          <p:nvPr/>
        </p:nvPicPr>
        <p:blipFill>
          <a:blip r:embed="rId4"/>
          <a:stretch>
            <a:fillRect/>
          </a:stretch>
        </p:blipFill>
        <p:spPr>
          <a:xfrm>
            <a:off x="283340" y="3613215"/>
            <a:ext cx="3117226" cy="3053908"/>
          </a:xfrm>
          <a:prstGeom prst="rect">
            <a:avLst/>
          </a:prstGeom>
        </p:spPr>
      </p:pic>
      <p:sp>
        <p:nvSpPr>
          <p:cNvPr id="6" name="TextBox 5"/>
          <p:cNvSpPr txBox="1"/>
          <p:nvPr/>
        </p:nvSpPr>
        <p:spPr>
          <a:xfrm>
            <a:off x="6281250" y="3098715"/>
            <a:ext cx="2950669"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2. Wetlands Map</a:t>
            </a:r>
          </a:p>
        </p:txBody>
      </p:sp>
      <p:pic>
        <p:nvPicPr>
          <p:cNvPr id="7" name="Picture 6"/>
          <p:cNvPicPr>
            <a:picLocks noChangeAspect="1"/>
          </p:cNvPicPr>
          <p:nvPr/>
        </p:nvPicPr>
        <p:blipFill rotWithShape="1">
          <a:blip r:embed="rId5"/>
          <a:srcRect t="22015"/>
          <a:stretch/>
        </p:blipFill>
        <p:spPr>
          <a:xfrm>
            <a:off x="3401468" y="3854548"/>
            <a:ext cx="1263595" cy="1401474"/>
          </a:xfrm>
          <a:prstGeom prst="rect">
            <a:avLst/>
          </a:prstGeom>
        </p:spPr>
      </p:pic>
      <p:pic>
        <p:nvPicPr>
          <p:cNvPr id="9" name="Picture 8"/>
          <p:cNvPicPr>
            <a:picLocks noChangeAspect="1"/>
          </p:cNvPicPr>
          <p:nvPr/>
        </p:nvPicPr>
        <p:blipFill>
          <a:blip r:embed="rId6"/>
          <a:stretch>
            <a:fillRect/>
          </a:stretch>
        </p:blipFill>
        <p:spPr>
          <a:xfrm>
            <a:off x="3362794" y="5225879"/>
            <a:ext cx="2322500" cy="1501189"/>
          </a:xfrm>
          <a:prstGeom prst="rect">
            <a:avLst/>
          </a:prstGeom>
        </p:spPr>
      </p:pic>
      <p:sp>
        <p:nvSpPr>
          <p:cNvPr id="11" name="TextBox 10"/>
          <p:cNvSpPr txBox="1"/>
          <p:nvPr/>
        </p:nvSpPr>
        <p:spPr>
          <a:xfrm>
            <a:off x="8070202" y="750682"/>
            <a:ext cx="35512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Palustrine Emergent Classes</a:t>
            </a:r>
          </a:p>
        </p:txBody>
      </p:sp>
      <p:sp>
        <p:nvSpPr>
          <p:cNvPr id="18" name="TextBox 17"/>
          <p:cNvSpPr txBox="1"/>
          <p:nvPr/>
        </p:nvSpPr>
        <p:spPr>
          <a:xfrm>
            <a:off x="3362503" y="3551664"/>
            <a:ext cx="1225477"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Legend</a:t>
            </a:r>
          </a:p>
        </p:txBody>
      </p:sp>
      <p:pic>
        <p:nvPicPr>
          <p:cNvPr id="1026" name="Picture 2" descr="BAI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6540" y="5430520"/>
            <a:ext cx="1507099" cy="78887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83340" y="6459991"/>
            <a:ext cx="1654099"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Andresen et al (2017)</a:t>
            </a:r>
          </a:p>
        </p:txBody>
      </p:sp>
      <p:sp>
        <p:nvSpPr>
          <p:cNvPr id="8" name="TextBox 7"/>
          <p:cNvSpPr txBox="1"/>
          <p:nvPr/>
        </p:nvSpPr>
        <p:spPr>
          <a:xfrm>
            <a:off x="175530" y="3197376"/>
            <a:ext cx="439408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1. Tundra Veg Communities Map</a:t>
            </a:r>
          </a:p>
        </p:txBody>
      </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74680" y="3127586"/>
            <a:ext cx="1448806" cy="869284"/>
          </a:xfrm>
          <a:prstGeom prst="rect">
            <a:avLst/>
          </a:prstGeom>
        </p:spPr>
      </p:pic>
      <p:sp>
        <p:nvSpPr>
          <p:cNvPr id="23" name="Rectangle 22"/>
          <p:cNvSpPr/>
          <p:nvPr/>
        </p:nvSpPr>
        <p:spPr>
          <a:xfrm>
            <a:off x="11475061" y="3203105"/>
            <a:ext cx="50189" cy="604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p:cNvPicPr>
            <a:picLocks noChangeAspect="1"/>
          </p:cNvPicPr>
          <p:nvPr/>
        </p:nvPicPr>
        <p:blipFill rotWithShape="1">
          <a:blip r:embed="rId9"/>
          <a:srcRect r="50127"/>
          <a:stretch/>
        </p:blipFill>
        <p:spPr>
          <a:xfrm>
            <a:off x="4507281" y="3131071"/>
            <a:ext cx="1535195" cy="1129710"/>
          </a:xfrm>
          <a:prstGeom prst="rect">
            <a:avLst/>
          </a:prstGeom>
        </p:spPr>
      </p:pic>
      <p:sp>
        <p:nvSpPr>
          <p:cNvPr id="25" name="Rectangle 24">
            <a:extLst>
              <a:ext uri="{FF2B5EF4-FFF2-40B4-BE49-F238E27FC236}">
                <a16:creationId xmlns:a16="http://schemas.microsoft.com/office/drawing/2014/main" id="{B40C54FA-E9C0-4884-BB1F-A137D1053306}"/>
              </a:ext>
            </a:extLst>
          </p:cNvPr>
          <p:cNvSpPr/>
          <p:nvPr/>
        </p:nvSpPr>
        <p:spPr>
          <a:xfrm>
            <a:off x="1035482" y="555498"/>
            <a:ext cx="1612942" cy="307777"/>
          </a:xfrm>
          <a:prstGeom prst="rect">
            <a:avLst/>
          </a:prstGeom>
        </p:spPr>
        <p:txBody>
          <a:bodyPr wrap="none">
            <a:spAutoFit/>
          </a:bodyPr>
          <a:lstStyle/>
          <a:p>
            <a:pPr lvl="0" defTabSz="914400">
              <a:defRPr/>
            </a:pPr>
            <a:r>
              <a:rPr lang="en-US" sz="1400" b="1" i="1" dirty="0" err="1">
                <a:solidFill>
                  <a:schemeClr val="bg1"/>
                </a:solidFill>
              </a:rPr>
              <a:t>Huemmrich</a:t>
            </a:r>
            <a:r>
              <a:rPr lang="en-US" sz="1400" b="1" dirty="0">
                <a:solidFill>
                  <a:schemeClr val="bg1"/>
                </a:solidFill>
              </a:rPr>
              <a:t> </a:t>
            </a:r>
            <a:r>
              <a:rPr lang="en-US" sz="1400" b="1" i="1" dirty="0">
                <a:solidFill>
                  <a:schemeClr val="bg1"/>
                </a:solidFill>
              </a:rPr>
              <a:t>TE2014</a:t>
            </a:r>
          </a:p>
        </p:txBody>
      </p:sp>
      <p:sp>
        <p:nvSpPr>
          <p:cNvPr id="22" name="TextBox 21"/>
          <p:cNvSpPr txBox="1"/>
          <p:nvPr/>
        </p:nvSpPr>
        <p:spPr>
          <a:xfrm>
            <a:off x="68514" y="2905317"/>
            <a:ext cx="94822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solidFill>
                  <a:prstClr val="black"/>
                </a:solidFill>
                <a:effectLst/>
                <a:uLnTx/>
                <a:uFillTx/>
                <a:latin typeface="Calibri" panose="020F0502020204030204"/>
                <a:ea typeface="+mn-ea"/>
                <a:cs typeface="+mn-cs"/>
              </a:rPr>
              <a:t>Christian Andresen (UW-Madison) &amp; Sergio Vargas Zesati &amp; Craig Tweedie (UTEP)</a:t>
            </a:r>
          </a:p>
        </p:txBody>
      </p:sp>
      <p:sp>
        <p:nvSpPr>
          <p:cNvPr id="24" name="Rectangle 23">
            <a:extLst>
              <a:ext uri="{FF2B5EF4-FFF2-40B4-BE49-F238E27FC236}">
                <a16:creationId xmlns:a16="http://schemas.microsoft.com/office/drawing/2014/main" id="{816EF70A-D0FE-4725-AE6F-DA6574D84F6B}"/>
              </a:ext>
            </a:extLst>
          </p:cNvPr>
          <p:cNvSpPr/>
          <p:nvPr/>
        </p:nvSpPr>
        <p:spPr>
          <a:xfrm>
            <a:off x="7080451" y="216476"/>
            <a:ext cx="3762568" cy="523220"/>
          </a:xfrm>
          <a:prstGeom prst="rect">
            <a:avLst/>
          </a:prstGeom>
        </p:spPr>
        <p:txBody>
          <a:bodyPr wrap="none">
            <a:spAutoFit/>
          </a:bodyPr>
          <a:lstStyle/>
          <a:p>
            <a:r>
              <a:rPr lang="en-US" sz="2800" b="1" dirty="0">
                <a:solidFill>
                  <a:schemeClr val="bg1"/>
                </a:solidFill>
              </a:rPr>
              <a:t>Other Relevant Maps</a:t>
            </a:r>
            <a:endParaRPr lang="en-US" sz="2400" dirty="0">
              <a:solidFill>
                <a:schemeClr val="bg1"/>
              </a:solidFill>
            </a:endParaRPr>
          </a:p>
        </p:txBody>
      </p:sp>
    </p:spTree>
    <p:extLst>
      <p:ext uri="{BB962C8B-B14F-4D97-AF65-F5344CB8AC3E}">
        <p14:creationId xmlns:p14="http://schemas.microsoft.com/office/powerpoint/2010/main" val="33058550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01D99-A6BC-4924-AE4A-4A12A864F11A}"/>
              </a:ext>
            </a:extLst>
          </p:cNvPr>
          <p:cNvSpPr>
            <a:spLocks noGrp="1"/>
          </p:cNvSpPr>
          <p:nvPr>
            <p:ph type="title"/>
          </p:nvPr>
        </p:nvSpPr>
        <p:spPr>
          <a:xfrm>
            <a:off x="415600" y="891020"/>
            <a:ext cx="11360800" cy="763600"/>
          </a:xfrm>
        </p:spPr>
        <p:txBody>
          <a:bodyPr/>
          <a:lstStyle/>
          <a:p>
            <a:r>
              <a:rPr lang="en-US" dirty="0"/>
              <a:t>NEXT STEPS</a:t>
            </a:r>
          </a:p>
        </p:txBody>
      </p:sp>
      <p:sp>
        <p:nvSpPr>
          <p:cNvPr id="3" name="Content Placeholder 2">
            <a:extLst>
              <a:ext uri="{FF2B5EF4-FFF2-40B4-BE49-F238E27FC236}">
                <a16:creationId xmlns:a16="http://schemas.microsoft.com/office/drawing/2014/main" id="{D0F4DFE1-F1FF-4B49-A2F7-A4610EA4864E}"/>
              </a:ext>
            </a:extLst>
          </p:cNvPr>
          <p:cNvSpPr>
            <a:spLocks noGrp="1"/>
          </p:cNvSpPr>
          <p:nvPr>
            <p:ph idx="1"/>
          </p:nvPr>
        </p:nvSpPr>
        <p:spPr>
          <a:xfrm>
            <a:off x="415600" y="1654620"/>
            <a:ext cx="11360800" cy="4555200"/>
          </a:xfrm>
        </p:spPr>
        <p:txBody>
          <a:bodyPr/>
          <a:lstStyle/>
          <a:p>
            <a:r>
              <a:rPr lang="en-US" b="1" dirty="0">
                <a:solidFill>
                  <a:schemeClr val="tx1"/>
                </a:solidFill>
              </a:rPr>
              <a:t>Next June 16 quarterly </a:t>
            </a:r>
            <a:r>
              <a:rPr lang="en-US" dirty="0">
                <a:solidFill>
                  <a:schemeClr val="tx1"/>
                </a:solidFill>
              </a:rPr>
              <a:t>will focus on inundation monitoring with C- and L-band SAR.  Bruce Chapman will present on the L-band UAVSAR algorithm approach; Mike Battaglia will present on C-band SAR S-1/Radarsat-2, Valentin </a:t>
            </a:r>
            <a:r>
              <a:rPr lang="en-US" dirty="0" err="1">
                <a:solidFill>
                  <a:schemeClr val="tx1"/>
                </a:solidFill>
              </a:rPr>
              <a:t>Poncos</a:t>
            </a:r>
            <a:r>
              <a:rPr lang="en-US" dirty="0">
                <a:solidFill>
                  <a:schemeClr val="tx1"/>
                </a:solidFill>
              </a:rPr>
              <a:t> will present on C-band, Radarsat-2, Chang Huang will present on C-band S-1 </a:t>
            </a:r>
          </a:p>
          <a:p>
            <a:endParaRPr lang="en-US" dirty="0">
              <a:solidFill>
                <a:schemeClr val="tx1"/>
              </a:solidFill>
            </a:endParaRPr>
          </a:p>
          <a:p>
            <a:r>
              <a:rPr lang="en-US" dirty="0">
                <a:solidFill>
                  <a:schemeClr val="tx1"/>
                </a:solidFill>
              </a:rPr>
              <a:t>Join the WG if you have interest or data to share</a:t>
            </a:r>
          </a:p>
          <a:p>
            <a:r>
              <a:rPr lang="en-US" dirty="0">
                <a:solidFill>
                  <a:schemeClr val="tx1"/>
                </a:solidFill>
              </a:rPr>
              <a:t>Contact Laura </a:t>
            </a:r>
            <a:r>
              <a:rPr lang="en-US" dirty="0" err="1">
                <a:solidFill>
                  <a:schemeClr val="tx1"/>
                </a:solidFill>
              </a:rPr>
              <a:t>Bourgeau</a:t>
            </a:r>
            <a:r>
              <a:rPr lang="en-US" dirty="0">
                <a:solidFill>
                  <a:schemeClr val="tx1"/>
                </a:solidFill>
              </a:rPr>
              <a:t>-Chavez or David </a:t>
            </a:r>
            <a:r>
              <a:rPr lang="en-US" dirty="0" err="1">
                <a:solidFill>
                  <a:schemeClr val="tx1"/>
                </a:solidFill>
              </a:rPr>
              <a:t>Butman</a:t>
            </a:r>
            <a:r>
              <a:rPr lang="en-US" dirty="0">
                <a:solidFill>
                  <a:schemeClr val="tx1"/>
                </a:solidFill>
              </a:rPr>
              <a:t> – co-Leads</a:t>
            </a:r>
          </a:p>
          <a:p>
            <a:r>
              <a:rPr lang="en-US" dirty="0">
                <a:solidFill>
                  <a:schemeClr val="tx1"/>
                </a:solidFill>
              </a:rPr>
              <a:t>We will be discussing possible synthesis activities in upcoming quarterly webinars</a:t>
            </a:r>
          </a:p>
        </p:txBody>
      </p:sp>
    </p:spTree>
    <p:extLst>
      <p:ext uri="{BB962C8B-B14F-4D97-AF65-F5344CB8AC3E}">
        <p14:creationId xmlns:p14="http://schemas.microsoft.com/office/powerpoint/2010/main" val="1243858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786583-9F4D-4288-9BD5-6E61298978BE}"/>
              </a:ext>
            </a:extLst>
          </p:cNvPr>
          <p:cNvPicPr>
            <a:picLocks noChangeAspect="1"/>
          </p:cNvPicPr>
          <p:nvPr/>
        </p:nvPicPr>
        <p:blipFill>
          <a:blip r:embed="rId2"/>
          <a:stretch>
            <a:fillRect/>
          </a:stretch>
        </p:blipFill>
        <p:spPr>
          <a:xfrm>
            <a:off x="3475409" y="0"/>
            <a:ext cx="8716591" cy="6706536"/>
          </a:xfrm>
          <a:prstGeom prst="rect">
            <a:avLst/>
          </a:prstGeom>
        </p:spPr>
      </p:pic>
      <p:grpSp>
        <p:nvGrpSpPr>
          <p:cNvPr id="10" name="Group 9">
            <a:extLst>
              <a:ext uri="{FF2B5EF4-FFF2-40B4-BE49-F238E27FC236}">
                <a16:creationId xmlns:a16="http://schemas.microsoft.com/office/drawing/2014/main" id="{DD1FD5FF-F5EB-46BA-9068-B3BB0717E233}"/>
              </a:ext>
            </a:extLst>
          </p:cNvPr>
          <p:cNvGrpSpPr/>
          <p:nvPr/>
        </p:nvGrpSpPr>
        <p:grpSpPr>
          <a:xfrm>
            <a:off x="1068289" y="236159"/>
            <a:ext cx="2314008" cy="6470377"/>
            <a:chOff x="112425" y="963560"/>
            <a:chExt cx="2314008" cy="6470377"/>
          </a:xfrm>
        </p:grpSpPr>
        <p:pic>
          <p:nvPicPr>
            <p:cNvPr id="7" name="Picture 6">
              <a:extLst>
                <a:ext uri="{FF2B5EF4-FFF2-40B4-BE49-F238E27FC236}">
                  <a16:creationId xmlns:a16="http://schemas.microsoft.com/office/drawing/2014/main" id="{4C7CEE4E-3B85-41D9-956C-0ED4A8231A13}"/>
                </a:ext>
              </a:extLst>
            </p:cNvPr>
            <p:cNvPicPr>
              <a:picLocks noChangeAspect="1"/>
            </p:cNvPicPr>
            <p:nvPr/>
          </p:nvPicPr>
          <p:blipFill rotWithShape="1">
            <a:blip r:embed="rId3"/>
            <a:srcRect r="68369"/>
            <a:stretch/>
          </p:blipFill>
          <p:spPr>
            <a:xfrm>
              <a:off x="156026" y="963560"/>
              <a:ext cx="2007071" cy="2588151"/>
            </a:xfrm>
            <a:prstGeom prst="rect">
              <a:avLst/>
            </a:prstGeom>
          </p:spPr>
        </p:pic>
        <p:pic>
          <p:nvPicPr>
            <p:cNvPr id="9" name="Picture 8">
              <a:extLst>
                <a:ext uri="{FF2B5EF4-FFF2-40B4-BE49-F238E27FC236}">
                  <a16:creationId xmlns:a16="http://schemas.microsoft.com/office/drawing/2014/main" id="{A41D226B-817D-46F7-B149-3D8AB05995D0}"/>
                </a:ext>
              </a:extLst>
            </p:cNvPr>
            <p:cNvPicPr>
              <a:picLocks noChangeAspect="1"/>
            </p:cNvPicPr>
            <p:nvPr/>
          </p:nvPicPr>
          <p:blipFill rotWithShape="1">
            <a:blip r:embed="rId3"/>
            <a:srcRect l="32095" r="34900" b="50000"/>
            <a:stretch/>
          </p:blipFill>
          <p:spPr>
            <a:xfrm>
              <a:off x="112425" y="3551711"/>
              <a:ext cx="2094271" cy="1294075"/>
            </a:xfrm>
            <a:prstGeom prst="rect">
              <a:avLst/>
            </a:prstGeom>
          </p:spPr>
        </p:pic>
        <p:pic>
          <p:nvPicPr>
            <p:cNvPr id="8" name="Picture 7">
              <a:extLst>
                <a:ext uri="{FF2B5EF4-FFF2-40B4-BE49-F238E27FC236}">
                  <a16:creationId xmlns:a16="http://schemas.microsoft.com/office/drawing/2014/main" id="{4272FC9A-56D6-41C5-82EE-561A9643D3BD}"/>
                </a:ext>
              </a:extLst>
            </p:cNvPr>
            <p:cNvPicPr>
              <a:picLocks noChangeAspect="1"/>
            </p:cNvPicPr>
            <p:nvPr/>
          </p:nvPicPr>
          <p:blipFill rotWithShape="1">
            <a:blip r:embed="rId3"/>
            <a:srcRect l="65363"/>
            <a:stretch/>
          </p:blipFill>
          <p:spPr>
            <a:xfrm>
              <a:off x="112425" y="4845786"/>
              <a:ext cx="2314008" cy="2588151"/>
            </a:xfrm>
            <a:prstGeom prst="rect">
              <a:avLst/>
            </a:prstGeom>
          </p:spPr>
        </p:pic>
      </p:grpSp>
    </p:spTree>
    <p:extLst>
      <p:ext uri="{BB962C8B-B14F-4D97-AF65-F5344CB8AC3E}">
        <p14:creationId xmlns:p14="http://schemas.microsoft.com/office/powerpoint/2010/main" val="2765160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DDEEC-D5E6-48ED-988C-1BCF806EB432}"/>
              </a:ext>
            </a:extLst>
          </p:cNvPr>
          <p:cNvSpPr>
            <a:spLocks noGrp="1"/>
          </p:cNvSpPr>
          <p:nvPr>
            <p:ph type="title"/>
          </p:nvPr>
        </p:nvSpPr>
        <p:spPr>
          <a:xfrm>
            <a:off x="966206" y="253414"/>
            <a:ext cx="11360800" cy="763600"/>
          </a:xfrm>
        </p:spPr>
        <p:txBody>
          <a:bodyPr/>
          <a:lstStyle/>
          <a:p>
            <a:r>
              <a:rPr lang="en-US" dirty="0">
                <a:solidFill>
                  <a:schemeClr val="bg1"/>
                </a:solidFill>
              </a:rPr>
              <a:t>Importance of this Wetland                 Working Group</a:t>
            </a:r>
          </a:p>
        </p:txBody>
      </p:sp>
      <p:sp>
        <p:nvSpPr>
          <p:cNvPr id="3" name="Content Placeholder 2">
            <a:extLst>
              <a:ext uri="{FF2B5EF4-FFF2-40B4-BE49-F238E27FC236}">
                <a16:creationId xmlns:a16="http://schemas.microsoft.com/office/drawing/2014/main" id="{D6FE91AA-77B5-48B7-BD46-195212A53CD1}"/>
              </a:ext>
            </a:extLst>
          </p:cNvPr>
          <p:cNvSpPr>
            <a:spLocks noGrp="1"/>
          </p:cNvSpPr>
          <p:nvPr>
            <p:ph sz="half" idx="1"/>
          </p:nvPr>
        </p:nvSpPr>
        <p:spPr>
          <a:xfrm>
            <a:off x="355805" y="1017014"/>
            <a:ext cx="11223950" cy="4351338"/>
          </a:xfrm>
        </p:spPr>
        <p:txBody>
          <a:bodyPr>
            <a:noAutofit/>
          </a:bodyPr>
          <a:lstStyle/>
          <a:p>
            <a:r>
              <a:rPr lang="en-US" sz="1600" dirty="0">
                <a:solidFill>
                  <a:schemeClr val="tx1"/>
                </a:solidFill>
              </a:rPr>
              <a:t>4-6 % of the global landscape are wetlands, major contributors to C cycling, water filtration, habitat and due to their dynamic nature - highly vulnerable to climate change and anthropogenic change</a:t>
            </a:r>
          </a:p>
          <a:p>
            <a:r>
              <a:rPr lang="en-US" sz="1600" dirty="0">
                <a:solidFill>
                  <a:schemeClr val="tx1"/>
                </a:solidFill>
              </a:rPr>
              <a:t>plant productivity is high and high-water tables impede decomposition, these systems can store large quantities of C and rapidly respond to changing conditions</a:t>
            </a:r>
          </a:p>
          <a:p>
            <a:r>
              <a:rPr lang="en-US" sz="1600" dirty="0">
                <a:solidFill>
                  <a:schemeClr val="tx1"/>
                </a:solidFill>
              </a:rPr>
              <a:t>Although wetlands are globally important C sinks, the magnitudes and rates of change in wetland C reservoirs are largely unknown because of uncertainties in wetland area and distribution</a:t>
            </a:r>
          </a:p>
          <a:p>
            <a:r>
              <a:rPr lang="en-US" sz="1600" dirty="0">
                <a:solidFill>
                  <a:schemeClr val="tx1"/>
                </a:solidFill>
              </a:rPr>
              <a:t>Our ability to represent wetland C storage and flux processes in carbon models is currently limited, with best estimates of contemporary methane emissions from wetlands vary drastically depending on what model or method is used (Fisher et al., 2014). </a:t>
            </a:r>
          </a:p>
          <a:p>
            <a:r>
              <a:rPr lang="en-US" sz="1600" dirty="0">
                <a:solidFill>
                  <a:schemeClr val="tx1"/>
                </a:solidFill>
              </a:rPr>
              <a:t>One of the largest drivers of this uncertainty is a </a:t>
            </a:r>
            <a:r>
              <a:rPr lang="en-US" sz="1600" u="sng" dirty="0">
                <a:solidFill>
                  <a:schemeClr val="tx1"/>
                </a:solidFill>
              </a:rPr>
              <a:t>data gap in the accurate identification and mapping of the distribution and type of wetlands in these high northern latitudes (HNL), </a:t>
            </a:r>
            <a:r>
              <a:rPr lang="en-US" sz="1600" dirty="0">
                <a:solidFill>
                  <a:schemeClr val="tx1"/>
                </a:solidFill>
              </a:rPr>
              <a:t>as recently called out as a critical data gap at the “Arctic-Boreal C-Flux Upscaling Workshop” hosted by </a:t>
            </a:r>
            <a:r>
              <a:rPr lang="en-US" sz="1600" dirty="0" err="1">
                <a:solidFill>
                  <a:schemeClr val="tx1"/>
                </a:solidFill>
              </a:rPr>
              <a:t>Woodwell</a:t>
            </a:r>
            <a:r>
              <a:rPr lang="en-US" sz="1600" dirty="0">
                <a:solidFill>
                  <a:schemeClr val="tx1"/>
                </a:solidFill>
              </a:rPr>
              <a:t> Climate Research Center (October 2020).  </a:t>
            </a:r>
          </a:p>
          <a:p>
            <a:r>
              <a:rPr lang="en-US" sz="1600" dirty="0">
                <a:solidFill>
                  <a:schemeClr val="tx1"/>
                </a:solidFill>
              </a:rPr>
              <a:t>Global-based maps are highly inaccurate with respect to wetlands in HNL regions and national inventories are lacking, incomplete, or have high uncertainty. </a:t>
            </a:r>
          </a:p>
          <a:p>
            <a:r>
              <a:rPr lang="en-US" sz="1600" dirty="0">
                <a:solidFill>
                  <a:schemeClr val="tx1"/>
                </a:solidFill>
              </a:rPr>
              <a:t>There is a data gap in our current knowledge of the geospatial distribution, type and extent of C rich peatlands and other wetlands across the globe. </a:t>
            </a:r>
          </a:p>
          <a:p>
            <a:r>
              <a:rPr lang="en-US" sz="1600" dirty="0">
                <a:solidFill>
                  <a:schemeClr val="tx1"/>
                </a:solidFill>
              </a:rPr>
              <a:t>Accurate mapping of wetland ecotypes with high resolution (&lt;30 m) sensors linked with field data are needed to reduce uncertainties in estimates of the distribution of C stocks, and monitoring of PFT, water table and inundation patterns (through space and time) are needed. </a:t>
            </a:r>
          </a:p>
        </p:txBody>
      </p:sp>
    </p:spTree>
    <p:extLst>
      <p:ext uri="{BB962C8B-B14F-4D97-AF65-F5344CB8AC3E}">
        <p14:creationId xmlns:p14="http://schemas.microsoft.com/office/powerpoint/2010/main" val="393358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1200" y="191985"/>
            <a:ext cx="11360800" cy="763600"/>
          </a:xfrm>
        </p:spPr>
        <p:txBody>
          <a:bodyPr/>
          <a:lstStyle/>
          <a:p>
            <a:r>
              <a:rPr lang="en-US" dirty="0">
                <a:solidFill>
                  <a:schemeClr val="bg1"/>
                </a:solidFill>
              </a:rPr>
              <a:t>Wetlands in </a:t>
            </a:r>
            <a:r>
              <a:rPr lang="en-US" dirty="0" err="1">
                <a:solidFill>
                  <a:schemeClr val="bg1"/>
                </a:solidFill>
              </a:rPr>
              <a:t>ABoVE</a:t>
            </a:r>
            <a:r>
              <a:rPr lang="en-US" dirty="0">
                <a:solidFill>
                  <a:schemeClr val="bg1"/>
                </a:solidFill>
              </a:rPr>
              <a:t> Domain</a:t>
            </a:r>
          </a:p>
        </p:txBody>
      </p:sp>
      <p:sp>
        <p:nvSpPr>
          <p:cNvPr id="3" name="Slide Number Placeholder 2"/>
          <p:cNvSpPr>
            <a:spLocks noGrp="1"/>
          </p:cNvSpPr>
          <p:nvPr>
            <p:ph type="sldNum" sz="quarter" idx="4294967295"/>
          </p:nvPr>
        </p:nvSpPr>
        <p:spPr>
          <a:xfrm>
            <a:off x="8534400" y="6356351"/>
            <a:ext cx="2133600" cy="365125"/>
          </a:xfrm>
          <a:prstGeom prst="rect">
            <a:avLst/>
          </a:prstGeom>
        </p:spPr>
        <p:txBody>
          <a:bodyPr>
            <a:normAutofit fontScale="92500" lnSpcReduction="10000"/>
          </a:bodyPr>
          <a:lstStyle/>
          <a:p>
            <a:fld id="{C15F92FF-B19F-714F-AF19-A767AFC7D5EA}" type="slidenum">
              <a:rPr lang="en-US" smtClean="0"/>
              <a:t>5</a:t>
            </a:fld>
            <a:endParaRPr lang="en-US"/>
          </a:p>
        </p:txBody>
      </p:sp>
      <p:pic>
        <p:nvPicPr>
          <p:cNvPr id="8" name="Picture 7">
            <a:extLst>
              <a:ext uri="{FF2B5EF4-FFF2-40B4-BE49-F238E27FC236}">
                <a16:creationId xmlns:a16="http://schemas.microsoft.com/office/drawing/2014/main" id="{831DE6AF-7453-4A33-A925-01DDF35FBABB}"/>
              </a:ext>
            </a:extLst>
          </p:cNvPr>
          <p:cNvPicPr>
            <a:picLocks noChangeAspect="1"/>
          </p:cNvPicPr>
          <p:nvPr/>
        </p:nvPicPr>
        <p:blipFill rotWithShape="1">
          <a:blip r:embed="rId3"/>
          <a:srcRect l="4562" t="37917" r="41843" b="3628"/>
          <a:stretch/>
        </p:blipFill>
        <p:spPr>
          <a:xfrm>
            <a:off x="5122692" y="970615"/>
            <a:ext cx="6823415" cy="57508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197333D5-16CB-4A1A-8669-300EF77CCCB8}"/>
              </a:ext>
            </a:extLst>
          </p:cNvPr>
          <p:cNvPicPr/>
          <p:nvPr/>
        </p:nvPicPr>
        <p:blipFill rotWithShape="1">
          <a:blip r:embed="rId4" cstate="print">
            <a:extLst>
              <a:ext uri="{28A0092B-C50C-407E-A947-70E740481C1C}">
                <a14:useLocalDpi xmlns:a14="http://schemas.microsoft.com/office/drawing/2010/main" val="0"/>
              </a:ext>
            </a:extLst>
          </a:blip>
          <a:srcRect l="10633" t="12710" r="10350" b="3930"/>
          <a:stretch/>
        </p:blipFill>
        <p:spPr bwMode="auto">
          <a:xfrm>
            <a:off x="185683" y="2890158"/>
            <a:ext cx="4818936" cy="383131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5A78A9A7-8706-45AA-851A-5D27BE0D4173}"/>
              </a:ext>
            </a:extLst>
          </p:cNvPr>
          <p:cNvSpPr txBox="1"/>
          <p:nvPr/>
        </p:nvSpPr>
        <p:spPr>
          <a:xfrm>
            <a:off x="1597392" y="6376015"/>
            <a:ext cx="3407228" cy="300082"/>
          </a:xfrm>
          <a:prstGeom prst="rect">
            <a:avLst/>
          </a:prstGeom>
          <a:noFill/>
        </p:spPr>
        <p:txBody>
          <a:bodyPr wrap="square" rtlCol="0">
            <a:spAutoFit/>
          </a:bodyPr>
          <a:lstStyle/>
          <a:p>
            <a:r>
              <a:rPr lang="en-CA" dirty="0" err="1"/>
              <a:t>Mahdianpari</a:t>
            </a:r>
            <a:r>
              <a:rPr lang="en-CA" dirty="0"/>
              <a:t> et al.  </a:t>
            </a:r>
            <a:r>
              <a:rPr lang="en-CA" i="1" dirty="0"/>
              <a:t>in submission</a:t>
            </a:r>
            <a:r>
              <a:rPr lang="en-CA" dirty="0"/>
              <a:t>, CWIM3</a:t>
            </a:r>
            <a:endParaRPr lang="en-US" dirty="0"/>
          </a:p>
        </p:txBody>
      </p:sp>
      <p:sp>
        <p:nvSpPr>
          <p:cNvPr id="12" name="Content Placeholder 3">
            <a:extLst>
              <a:ext uri="{FF2B5EF4-FFF2-40B4-BE49-F238E27FC236}">
                <a16:creationId xmlns:a16="http://schemas.microsoft.com/office/drawing/2014/main" id="{407376F2-F43D-4A9C-B791-37D984D84E37}"/>
              </a:ext>
            </a:extLst>
          </p:cNvPr>
          <p:cNvSpPr txBox="1">
            <a:spLocks/>
          </p:cNvSpPr>
          <p:nvPr/>
        </p:nvSpPr>
        <p:spPr>
          <a:xfrm>
            <a:off x="329891" y="1014578"/>
            <a:ext cx="4530520" cy="4351338"/>
          </a:xfrm>
          <a:prstGeom prst="rect">
            <a:avLst/>
          </a:prstGeom>
        </p:spPr>
        <p:txBody>
          <a:bodyPr>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914400"/>
            <a:r>
              <a:rPr lang="en-US" sz="1600" kern="0" dirty="0"/>
              <a:t>Existing maps are not geospatially explicit (e.g. </a:t>
            </a:r>
            <a:r>
              <a:rPr lang="en-US" sz="1600" kern="0" dirty="0" err="1"/>
              <a:t>Tarnocai</a:t>
            </a:r>
            <a:r>
              <a:rPr lang="en-US" sz="1600" kern="0" dirty="0"/>
              <a:t>) or they are coarse or the classes are not appropriate (e.g. MODIS vegetation maps), or the maps have been produced with scant field data and class accuracy is low in many locations, or they are incomplete (Alaska NWI)</a:t>
            </a:r>
          </a:p>
        </p:txBody>
      </p:sp>
    </p:spTree>
    <p:extLst>
      <p:ext uri="{BB962C8B-B14F-4D97-AF65-F5344CB8AC3E}">
        <p14:creationId xmlns:p14="http://schemas.microsoft.com/office/powerpoint/2010/main" val="1102725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8" name="Google Shape;68;p14"/>
          <p:cNvSpPr txBox="1"/>
          <p:nvPr/>
        </p:nvSpPr>
        <p:spPr>
          <a:xfrm>
            <a:off x="247599" y="1385325"/>
            <a:ext cx="8015488" cy="2400617"/>
          </a:xfrm>
          <a:prstGeom prst="rect">
            <a:avLst/>
          </a:prstGeom>
          <a:noFill/>
          <a:ln>
            <a:noFill/>
          </a:ln>
        </p:spPr>
        <p:txBody>
          <a:bodyPr spcFirstLastPara="1" wrap="square" lIns="121900" tIns="121900" rIns="121900" bIns="121900" anchor="t" anchorCtr="0">
            <a:spAutoFit/>
          </a:bodyPr>
          <a:lstStyle/>
          <a:p>
            <a:r>
              <a:rPr lang="en-US" sz="2000" dirty="0"/>
              <a:t>D</a:t>
            </a:r>
            <a:r>
              <a:rPr lang="en" sz="2000" dirty="0"/>
              <a:t>evelop</a:t>
            </a:r>
            <a:r>
              <a:rPr lang="en-US" sz="2000" dirty="0"/>
              <a:t>ed</a:t>
            </a:r>
            <a:r>
              <a:rPr lang="en" sz="2000" dirty="0"/>
              <a:t> a cloud-based workflow on </a:t>
            </a:r>
            <a:r>
              <a:rPr lang="en-US" sz="2000" dirty="0"/>
              <a:t>GEE</a:t>
            </a:r>
            <a:endParaRPr sz="2000" dirty="0"/>
          </a:p>
          <a:p>
            <a:pPr marL="609585" indent="-431789">
              <a:buSzPts val="1500"/>
              <a:buChar char="●"/>
            </a:pPr>
            <a:r>
              <a:rPr lang="en" sz="2000" dirty="0">
                <a:solidFill>
                  <a:schemeClr val="dk1"/>
                </a:solidFill>
              </a:rPr>
              <a:t>Cloud/shadow detection</a:t>
            </a:r>
            <a:endParaRPr sz="2000" dirty="0">
              <a:solidFill>
                <a:schemeClr val="dk1"/>
              </a:solidFill>
            </a:endParaRPr>
          </a:p>
          <a:p>
            <a:pPr marL="609585" indent="-431789">
              <a:buSzPts val="1500"/>
              <a:buChar char="●"/>
            </a:pPr>
            <a:r>
              <a:rPr lang="en" sz="2000" dirty="0">
                <a:solidFill>
                  <a:schemeClr val="dk1"/>
                </a:solidFill>
              </a:rPr>
              <a:t>Kernel BRDF correction</a:t>
            </a:r>
            <a:endParaRPr sz="2000" dirty="0">
              <a:solidFill>
                <a:schemeClr val="dk1"/>
              </a:solidFill>
            </a:endParaRPr>
          </a:p>
          <a:p>
            <a:pPr marL="609585" indent="-431789">
              <a:buSzPts val="1500"/>
              <a:buChar char="●"/>
            </a:pPr>
            <a:r>
              <a:rPr lang="en" sz="2000" dirty="0">
                <a:solidFill>
                  <a:schemeClr val="dk1"/>
                </a:solidFill>
              </a:rPr>
              <a:t>leveling flightlines for mosaic</a:t>
            </a:r>
            <a:endParaRPr sz="2000" dirty="0">
              <a:solidFill>
                <a:schemeClr val="dk1"/>
              </a:solidFill>
            </a:endParaRPr>
          </a:p>
          <a:p>
            <a:pPr marL="609585" indent="-431789">
              <a:buClr>
                <a:schemeClr val="dk1"/>
              </a:buClr>
              <a:buSzPts val="1500"/>
              <a:buChar char="●"/>
            </a:pPr>
            <a:r>
              <a:rPr lang="en" sz="2000" dirty="0">
                <a:solidFill>
                  <a:schemeClr val="dk1"/>
                </a:solidFill>
              </a:rPr>
              <a:t>Spectral indices calculation</a:t>
            </a:r>
            <a:endParaRPr sz="2000" dirty="0">
              <a:solidFill>
                <a:schemeClr val="dk1"/>
              </a:solidFill>
            </a:endParaRPr>
          </a:p>
          <a:p>
            <a:pPr marL="609585" indent="-431789">
              <a:buClr>
                <a:schemeClr val="dk1"/>
              </a:buClr>
              <a:buSzPts val="1500"/>
              <a:buChar char="●"/>
            </a:pPr>
            <a:r>
              <a:rPr lang="en" sz="2000" dirty="0">
                <a:solidFill>
                  <a:schemeClr val="dk1"/>
                </a:solidFill>
              </a:rPr>
              <a:t>PCA transform</a:t>
            </a:r>
            <a:endParaRPr sz="2000" dirty="0">
              <a:solidFill>
                <a:schemeClr val="dk1"/>
              </a:solidFill>
            </a:endParaRPr>
          </a:p>
          <a:p>
            <a:pPr marL="609585"/>
            <a:endParaRPr sz="2000" dirty="0"/>
          </a:p>
        </p:txBody>
      </p:sp>
      <p:sp>
        <p:nvSpPr>
          <p:cNvPr id="70" name="Google Shape;70;p14"/>
          <p:cNvSpPr txBox="1"/>
          <p:nvPr/>
        </p:nvSpPr>
        <p:spPr>
          <a:xfrm>
            <a:off x="92596" y="6365867"/>
            <a:ext cx="698400" cy="574412"/>
          </a:xfrm>
          <a:prstGeom prst="rect">
            <a:avLst/>
          </a:prstGeom>
          <a:noFill/>
          <a:ln>
            <a:noFill/>
          </a:ln>
        </p:spPr>
        <p:txBody>
          <a:bodyPr spcFirstLastPara="1" wrap="square" lIns="121900" tIns="121900" rIns="121900" bIns="121900" anchor="t" anchorCtr="0">
            <a:spAutoFit/>
          </a:bodyPr>
          <a:lstStyle/>
          <a:p>
            <a:r>
              <a:rPr lang="en" sz="2000" b="1">
                <a:solidFill>
                  <a:schemeClr val="dk1"/>
                </a:solidFill>
                <a:latin typeface="Calibri"/>
                <a:ea typeface="Calibri"/>
                <a:cs typeface="Calibri"/>
                <a:sym typeface="Calibri"/>
              </a:rPr>
              <a:t>PC1</a:t>
            </a:r>
            <a:endParaRPr sz="2000"/>
          </a:p>
        </p:txBody>
      </p:sp>
      <p:pic>
        <p:nvPicPr>
          <p:cNvPr id="71" name="Google Shape;71;p14"/>
          <p:cNvPicPr preferRelativeResize="0"/>
          <p:nvPr/>
        </p:nvPicPr>
        <p:blipFill>
          <a:blip r:embed="rId3">
            <a:alphaModFix/>
          </a:blip>
          <a:stretch>
            <a:fillRect/>
          </a:stretch>
        </p:blipFill>
        <p:spPr>
          <a:xfrm>
            <a:off x="7154347" y="3917959"/>
            <a:ext cx="2224777" cy="2590234"/>
          </a:xfrm>
          <a:prstGeom prst="rect">
            <a:avLst/>
          </a:prstGeom>
          <a:noFill/>
          <a:ln>
            <a:noFill/>
          </a:ln>
        </p:spPr>
      </p:pic>
      <p:pic>
        <p:nvPicPr>
          <p:cNvPr id="72" name="Google Shape;72;p14"/>
          <p:cNvPicPr preferRelativeResize="0"/>
          <p:nvPr/>
        </p:nvPicPr>
        <p:blipFill>
          <a:blip r:embed="rId4">
            <a:alphaModFix/>
          </a:blip>
          <a:stretch>
            <a:fillRect/>
          </a:stretch>
        </p:blipFill>
        <p:spPr>
          <a:xfrm>
            <a:off x="168796" y="3911533"/>
            <a:ext cx="2237591" cy="2590233"/>
          </a:xfrm>
          <a:prstGeom prst="rect">
            <a:avLst/>
          </a:prstGeom>
          <a:noFill/>
          <a:ln>
            <a:noFill/>
          </a:ln>
        </p:spPr>
      </p:pic>
      <p:pic>
        <p:nvPicPr>
          <p:cNvPr id="73" name="Google Shape;73;p14"/>
          <p:cNvPicPr preferRelativeResize="0"/>
          <p:nvPr/>
        </p:nvPicPr>
        <p:blipFill>
          <a:blip r:embed="rId5">
            <a:alphaModFix/>
          </a:blip>
          <a:stretch>
            <a:fillRect/>
          </a:stretch>
        </p:blipFill>
        <p:spPr>
          <a:xfrm>
            <a:off x="2514559" y="3911533"/>
            <a:ext cx="2243737" cy="2596660"/>
          </a:xfrm>
          <a:prstGeom prst="rect">
            <a:avLst/>
          </a:prstGeom>
          <a:noFill/>
          <a:ln>
            <a:noFill/>
          </a:ln>
        </p:spPr>
      </p:pic>
      <p:pic>
        <p:nvPicPr>
          <p:cNvPr id="74" name="Google Shape;74;p14"/>
          <p:cNvPicPr preferRelativeResize="0"/>
          <p:nvPr/>
        </p:nvPicPr>
        <p:blipFill>
          <a:blip r:embed="rId6">
            <a:alphaModFix/>
          </a:blip>
          <a:stretch>
            <a:fillRect/>
          </a:stretch>
        </p:blipFill>
        <p:spPr>
          <a:xfrm>
            <a:off x="4866469" y="3911533"/>
            <a:ext cx="2243737" cy="2590233"/>
          </a:xfrm>
          <a:prstGeom prst="rect">
            <a:avLst/>
          </a:prstGeom>
          <a:noFill/>
          <a:ln>
            <a:noFill/>
          </a:ln>
        </p:spPr>
      </p:pic>
      <p:sp>
        <p:nvSpPr>
          <p:cNvPr id="77" name="Google Shape;77;p14"/>
          <p:cNvSpPr txBox="1"/>
          <p:nvPr/>
        </p:nvSpPr>
        <p:spPr>
          <a:xfrm>
            <a:off x="2460480" y="6365867"/>
            <a:ext cx="698400" cy="574412"/>
          </a:xfrm>
          <a:prstGeom prst="rect">
            <a:avLst/>
          </a:prstGeom>
          <a:noFill/>
          <a:ln>
            <a:noFill/>
          </a:ln>
        </p:spPr>
        <p:txBody>
          <a:bodyPr spcFirstLastPara="1" wrap="square" lIns="121900" tIns="121900" rIns="121900" bIns="121900" anchor="t" anchorCtr="0">
            <a:spAutoFit/>
          </a:bodyPr>
          <a:lstStyle/>
          <a:p>
            <a:r>
              <a:rPr lang="en" sz="2000" b="1">
                <a:solidFill>
                  <a:schemeClr val="dk1"/>
                </a:solidFill>
                <a:latin typeface="Calibri"/>
                <a:ea typeface="Calibri"/>
                <a:cs typeface="Calibri"/>
                <a:sym typeface="Calibri"/>
              </a:rPr>
              <a:t>PC2</a:t>
            </a:r>
            <a:endParaRPr sz="2000"/>
          </a:p>
        </p:txBody>
      </p:sp>
      <p:sp>
        <p:nvSpPr>
          <p:cNvPr id="78" name="Google Shape;78;p14"/>
          <p:cNvSpPr txBox="1"/>
          <p:nvPr/>
        </p:nvSpPr>
        <p:spPr>
          <a:xfrm>
            <a:off x="4828362" y="6365867"/>
            <a:ext cx="698400" cy="574412"/>
          </a:xfrm>
          <a:prstGeom prst="rect">
            <a:avLst/>
          </a:prstGeom>
          <a:noFill/>
          <a:ln>
            <a:noFill/>
          </a:ln>
        </p:spPr>
        <p:txBody>
          <a:bodyPr spcFirstLastPara="1" wrap="square" lIns="121900" tIns="121900" rIns="121900" bIns="121900" anchor="t" anchorCtr="0">
            <a:spAutoFit/>
          </a:bodyPr>
          <a:lstStyle/>
          <a:p>
            <a:r>
              <a:rPr lang="en" sz="2000" b="1">
                <a:solidFill>
                  <a:schemeClr val="dk1"/>
                </a:solidFill>
                <a:latin typeface="Calibri"/>
                <a:ea typeface="Calibri"/>
                <a:cs typeface="Calibri"/>
                <a:sym typeface="Calibri"/>
              </a:rPr>
              <a:t>PC3</a:t>
            </a:r>
            <a:endParaRPr sz="2000"/>
          </a:p>
        </p:txBody>
      </p:sp>
      <p:sp>
        <p:nvSpPr>
          <p:cNvPr id="81" name="Google Shape;81;p14"/>
          <p:cNvSpPr txBox="1"/>
          <p:nvPr/>
        </p:nvSpPr>
        <p:spPr>
          <a:xfrm>
            <a:off x="7084036" y="6350316"/>
            <a:ext cx="3225600" cy="623656"/>
          </a:xfrm>
          <a:prstGeom prst="rect">
            <a:avLst/>
          </a:prstGeom>
          <a:noFill/>
          <a:ln>
            <a:noFill/>
          </a:ln>
        </p:spPr>
        <p:txBody>
          <a:bodyPr spcFirstLastPara="1" wrap="square" lIns="121900" tIns="121900" rIns="121900" bIns="121900" anchor="t" anchorCtr="0">
            <a:spAutoFit/>
          </a:bodyPr>
          <a:lstStyle/>
          <a:p>
            <a:pPr>
              <a:lnSpc>
                <a:spcPct val="115000"/>
              </a:lnSpc>
            </a:pPr>
            <a:r>
              <a:rPr lang="en" sz="2000" b="1" dirty="0">
                <a:solidFill>
                  <a:schemeClr val="dk1"/>
                </a:solidFill>
                <a:latin typeface="Calibri"/>
                <a:ea typeface="Calibri"/>
                <a:cs typeface="Calibri"/>
                <a:sym typeface="Calibri"/>
              </a:rPr>
              <a:t>PC1</a:t>
            </a:r>
            <a:r>
              <a:rPr lang="en" sz="2000" dirty="0">
                <a:solidFill>
                  <a:schemeClr val="dk1"/>
                </a:solidFill>
                <a:latin typeface="Calibri"/>
                <a:ea typeface="Calibri"/>
                <a:cs typeface="Calibri"/>
                <a:sym typeface="Calibri"/>
              </a:rPr>
              <a:t>, </a:t>
            </a:r>
            <a:r>
              <a:rPr lang="en" sz="2000" b="1" dirty="0">
                <a:solidFill>
                  <a:schemeClr val="dk1"/>
                </a:solidFill>
                <a:latin typeface="Calibri"/>
                <a:ea typeface="Calibri"/>
                <a:cs typeface="Calibri"/>
                <a:sym typeface="Calibri"/>
              </a:rPr>
              <a:t>2</a:t>
            </a:r>
            <a:r>
              <a:rPr lang="en" sz="2000" dirty="0">
                <a:solidFill>
                  <a:schemeClr val="dk1"/>
                </a:solidFill>
                <a:latin typeface="Calibri"/>
                <a:ea typeface="Calibri"/>
                <a:cs typeface="Calibri"/>
                <a:sym typeface="Calibri"/>
              </a:rPr>
              <a:t>, </a:t>
            </a:r>
            <a:r>
              <a:rPr lang="en" sz="2000" b="1" dirty="0">
                <a:solidFill>
                  <a:schemeClr val="dk1"/>
                </a:solidFill>
                <a:latin typeface="Calibri"/>
                <a:ea typeface="Calibri"/>
                <a:cs typeface="Calibri"/>
                <a:sym typeface="Calibri"/>
              </a:rPr>
              <a:t>3 composite</a:t>
            </a:r>
            <a:endParaRPr sz="2000" b="1" dirty="0">
              <a:solidFill>
                <a:schemeClr val="dk1"/>
              </a:solidFill>
              <a:latin typeface="Calibri"/>
              <a:ea typeface="Calibri"/>
              <a:cs typeface="Calibri"/>
              <a:sym typeface="Calibri"/>
            </a:endParaRPr>
          </a:p>
        </p:txBody>
      </p:sp>
      <p:sp>
        <p:nvSpPr>
          <p:cNvPr id="17" name="TextBox 16">
            <a:extLst>
              <a:ext uri="{FF2B5EF4-FFF2-40B4-BE49-F238E27FC236}">
                <a16:creationId xmlns:a16="http://schemas.microsoft.com/office/drawing/2014/main" id="{EE955737-C133-4ABC-A1A7-31813850BCCC}"/>
              </a:ext>
            </a:extLst>
          </p:cNvPr>
          <p:cNvSpPr txBox="1"/>
          <p:nvPr/>
        </p:nvSpPr>
        <p:spPr>
          <a:xfrm>
            <a:off x="247599" y="3562150"/>
            <a:ext cx="5152103" cy="300082"/>
          </a:xfrm>
          <a:prstGeom prst="rect">
            <a:avLst/>
          </a:prstGeom>
          <a:noFill/>
        </p:spPr>
        <p:txBody>
          <a:bodyPr wrap="square" rtlCol="0">
            <a:spAutoFit/>
          </a:bodyPr>
          <a:lstStyle/>
          <a:p>
            <a:r>
              <a:rPr lang="en-US" i="1" dirty="0"/>
              <a:t>See presentation by Wang in Wetlands Session for details</a:t>
            </a:r>
          </a:p>
        </p:txBody>
      </p:sp>
      <p:sp>
        <p:nvSpPr>
          <p:cNvPr id="18" name="Rectangle 17">
            <a:extLst>
              <a:ext uri="{FF2B5EF4-FFF2-40B4-BE49-F238E27FC236}">
                <a16:creationId xmlns:a16="http://schemas.microsoft.com/office/drawing/2014/main" id="{52C8AC42-1F0C-439F-A848-40134B7C758A}"/>
              </a:ext>
            </a:extLst>
          </p:cNvPr>
          <p:cNvSpPr/>
          <p:nvPr/>
        </p:nvSpPr>
        <p:spPr>
          <a:xfrm>
            <a:off x="719773" y="547163"/>
            <a:ext cx="2469972" cy="286682"/>
          </a:xfrm>
          <a:prstGeom prst="rect">
            <a:avLst/>
          </a:prstGeom>
        </p:spPr>
        <p:txBody>
          <a:bodyPr wrap="none">
            <a:spAutoFit/>
          </a:bodyPr>
          <a:lstStyle/>
          <a:p>
            <a:pPr marL="186262">
              <a:lnSpc>
                <a:spcPct val="115000"/>
              </a:lnSpc>
              <a:buSzPts val="1400"/>
            </a:pPr>
            <a:r>
              <a:rPr lang="en-US" sz="1200" b="1" dirty="0">
                <a:solidFill>
                  <a:schemeClr val="bg1"/>
                </a:solidFill>
              </a:rPr>
              <a:t>Chao Wang </a:t>
            </a:r>
            <a:r>
              <a:rPr lang="en-US" sz="1200" dirty="0">
                <a:solidFill>
                  <a:schemeClr val="bg1"/>
                </a:solidFill>
              </a:rPr>
              <a:t>(</a:t>
            </a:r>
            <a:r>
              <a:rPr lang="en-US" sz="1200" i="1" dirty="0" err="1">
                <a:solidFill>
                  <a:schemeClr val="bg1"/>
                </a:solidFill>
              </a:rPr>
              <a:t>Butman</a:t>
            </a:r>
            <a:r>
              <a:rPr lang="en-US" sz="1200" i="1" dirty="0">
                <a:solidFill>
                  <a:schemeClr val="bg1"/>
                </a:solidFill>
              </a:rPr>
              <a:t> TE2018</a:t>
            </a:r>
            <a:r>
              <a:rPr lang="en-US" sz="1200" dirty="0">
                <a:solidFill>
                  <a:schemeClr val="bg1"/>
                </a:solidFill>
              </a:rPr>
              <a:t>)</a:t>
            </a:r>
          </a:p>
        </p:txBody>
      </p:sp>
      <p:pic>
        <p:nvPicPr>
          <p:cNvPr id="19" name="Google Shape;57;p13">
            <a:extLst>
              <a:ext uri="{FF2B5EF4-FFF2-40B4-BE49-F238E27FC236}">
                <a16:creationId xmlns:a16="http://schemas.microsoft.com/office/drawing/2014/main" id="{A2921287-B250-417A-BBDF-B0105C410A2D}"/>
              </a:ext>
            </a:extLst>
          </p:cNvPr>
          <p:cNvPicPr preferRelativeResize="0"/>
          <p:nvPr/>
        </p:nvPicPr>
        <p:blipFill>
          <a:blip r:embed="rId7">
            <a:alphaModFix/>
          </a:blip>
          <a:stretch>
            <a:fillRect/>
          </a:stretch>
        </p:blipFill>
        <p:spPr>
          <a:xfrm>
            <a:off x="9541170" y="929563"/>
            <a:ext cx="2503760" cy="5522163"/>
          </a:xfrm>
          <a:prstGeom prst="rect">
            <a:avLst/>
          </a:prstGeom>
          <a:noFill/>
          <a:ln>
            <a:noFill/>
          </a:ln>
        </p:spPr>
      </p:pic>
      <p:sp>
        <p:nvSpPr>
          <p:cNvPr id="20" name="Google Shape;58;p13">
            <a:extLst>
              <a:ext uri="{FF2B5EF4-FFF2-40B4-BE49-F238E27FC236}">
                <a16:creationId xmlns:a16="http://schemas.microsoft.com/office/drawing/2014/main" id="{66CC8D76-935B-4CB5-9A4B-97BE68276669}"/>
              </a:ext>
            </a:extLst>
          </p:cNvPr>
          <p:cNvSpPr txBox="1"/>
          <p:nvPr/>
        </p:nvSpPr>
        <p:spPr>
          <a:xfrm>
            <a:off x="9593874" y="6396376"/>
            <a:ext cx="3315600" cy="461624"/>
          </a:xfrm>
          <a:prstGeom prst="rect">
            <a:avLst/>
          </a:prstGeom>
          <a:noFill/>
          <a:ln>
            <a:noFill/>
          </a:ln>
        </p:spPr>
        <p:txBody>
          <a:bodyPr spcFirstLastPara="1" wrap="square" lIns="121900" tIns="121900" rIns="121900" bIns="121900" anchor="t" anchorCtr="0">
            <a:spAutoFit/>
          </a:bodyPr>
          <a:lstStyle/>
          <a:p>
            <a:pPr>
              <a:buClr>
                <a:schemeClr val="dk1"/>
              </a:buClr>
              <a:buSzPts val="1100"/>
            </a:pPr>
            <a:r>
              <a:rPr lang="en" sz="1400" b="1" dirty="0">
                <a:solidFill>
                  <a:schemeClr val="dk1"/>
                </a:solidFill>
              </a:rPr>
              <a:t>BRDF-Corr (Ross-Li model)</a:t>
            </a:r>
            <a:endParaRPr sz="1400" b="1" dirty="0"/>
          </a:p>
        </p:txBody>
      </p:sp>
      <p:sp>
        <p:nvSpPr>
          <p:cNvPr id="21" name="Google Shape;59;p13">
            <a:extLst>
              <a:ext uri="{FF2B5EF4-FFF2-40B4-BE49-F238E27FC236}">
                <a16:creationId xmlns:a16="http://schemas.microsoft.com/office/drawing/2014/main" id="{342F65BC-FF60-4E8A-B3BA-754E96B8F1BF}"/>
              </a:ext>
            </a:extLst>
          </p:cNvPr>
          <p:cNvSpPr txBox="1"/>
          <p:nvPr/>
        </p:nvSpPr>
        <p:spPr>
          <a:xfrm>
            <a:off x="9808819" y="6086283"/>
            <a:ext cx="2154314" cy="451302"/>
          </a:xfrm>
          <a:prstGeom prst="rect">
            <a:avLst/>
          </a:prstGeom>
          <a:noFill/>
          <a:ln>
            <a:noFill/>
          </a:ln>
        </p:spPr>
        <p:txBody>
          <a:bodyPr spcFirstLastPara="1" wrap="square" lIns="121900" tIns="121900" rIns="121900" bIns="121900" anchor="t" anchorCtr="0">
            <a:spAutoFit/>
          </a:bodyPr>
          <a:lstStyle/>
          <a:p>
            <a:r>
              <a:rPr lang="en" sz="1333" i="1" dirty="0"/>
              <a:t>Weyermann et al., 2015</a:t>
            </a:r>
            <a:endParaRPr sz="2400" i="1" dirty="0"/>
          </a:p>
        </p:txBody>
      </p:sp>
      <p:sp>
        <p:nvSpPr>
          <p:cNvPr id="22" name="Google Shape;54;p13">
            <a:extLst>
              <a:ext uri="{FF2B5EF4-FFF2-40B4-BE49-F238E27FC236}">
                <a16:creationId xmlns:a16="http://schemas.microsoft.com/office/drawing/2014/main" id="{61DE3953-BEC7-481A-80B5-6D75307D850E}"/>
              </a:ext>
            </a:extLst>
          </p:cNvPr>
          <p:cNvSpPr txBox="1"/>
          <p:nvPr/>
        </p:nvSpPr>
        <p:spPr>
          <a:xfrm>
            <a:off x="7676" y="827060"/>
            <a:ext cx="11224333" cy="574412"/>
          </a:xfrm>
          <a:prstGeom prst="rect">
            <a:avLst/>
          </a:prstGeom>
          <a:noFill/>
          <a:ln>
            <a:noFill/>
          </a:ln>
        </p:spPr>
        <p:txBody>
          <a:bodyPr spcFirstLastPara="1" wrap="square" lIns="121900" tIns="121900" rIns="121900" bIns="121900" anchor="t" anchorCtr="0">
            <a:spAutoFit/>
          </a:bodyPr>
          <a:lstStyle/>
          <a:p>
            <a:r>
              <a:rPr lang="en-US" sz="2133" b="1" dirty="0"/>
              <a:t>PAD </a:t>
            </a:r>
            <a:r>
              <a:rPr lang="en" sz="2133" b="1" dirty="0"/>
              <a:t>Wetland </a:t>
            </a:r>
            <a:r>
              <a:rPr lang="en-US" sz="2133" b="1" dirty="0"/>
              <a:t>M</a:t>
            </a:r>
            <a:r>
              <a:rPr lang="en" sz="2133" b="1" dirty="0"/>
              <a:t>apping from NASA’s </a:t>
            </a:r>
            <a:r>
              <a:rPr lang="en" sz="2133" b="1" dirty="0">
                <a:solidFill>
                  <a:schemeClr val="dk1"/>
                </a:solidFill>
              </a:rPr>
              <a:t>AVIRIS-NG </a:t>
            </a:r>
            <a:r>
              <a:rPr lang="en-US" sz="2133" b="1" dirty="0">
                <a:solidFill>
                  <a:schemeClr val="dk1"/>
                </a:solidFill>
              </a:rPr>
              <a:t>Hyperspectral I</a:t>
            </a:r>
            <a:r>
              <a:rPr lang="en" sz="2133" b="1" dirty="0">
                <a:solidFill>
                  <a:schemeClr val="dk1"/>
                </a:solidFill>
              </a:rPr>
              <a:t>nstrument</a:t>
            </a:r>
            <a:endParaRPr sz="2133" b="1" dirty="0"/>
          </a:p>
        </p:txBody>
      </p:sp>
    </p:spTree>
    <p:extLst>
      <p:ext uri="{BB962C8B-B14F-4D97-AF65-F5344CB8AC3E}">
        <p14:creationId xmlns:p14="http://schemas.microsoft.com/office/powerpoint/2010/main" val="3622813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15"/>
          <p:cNvSpPr txBox="1"/>
          <p:nvPr/>
        </p:nvSpPr>
        <p:spPr>
          <a:xfrm>
            <a:off x="10106816" y="4728043"/>
            <a:ext cx="2337200" cy="800179"/>
          </a:xfrm>
          <a:prstGeom prst="rect">
            <a:avLst/>
          </a:prstGeom>
          <a:noFill/>
          <a:ln>
            <a:noFill/>
          </a:ln>
        </p:spPr>
        <p:txBody>
          <a:bodyPr spcFirstLastPara="1" wrap="square" lIns="121900" tIns="121900" rIns="121900" bIns="121900" anchor="t" anchorCtr="0">
            <a:spAutoFit/>
          </a:bodyPr>
          <a:lstStyle/>
          <a:p>
            <a:r>
              <a:rPr lang="en" sz="1800" dirty="0">
                <a:solidFill>
                  <a:schemeClr val="dk1"/>
                </a:solidFill>
              </a:rPr>
              <a:t>overall accuracy 91%. </a:t>
            </a:r>
            <a:endParaRPr sz="1800" dirty="0"/>
          </a:p>
        </p:txBody>
      </p:sp>
      <p:pic>
        <p:nvPicPr>
          <p:cNvPr id="88" name="Google Shape;88;p15"/>
          <p:cNvPicPr preferRelativeResize="0"/>
          <p:nvPr/>
        </p:nvPicPr>
        <p:blipFill>
          <a:blip r:embed="rId3">
            <a:alphaModFix/>
          </a:blip>
          <a:stretch>
            <a:fillRect/>
          </a:stretch>
        </p:blipFill>
        <p:spPr>
          <a:xfrm>
            <a:off x="1524267" y="828800"/>
            <a:ext cx="4173167" cy="2839467"/>
          </a:xfrm>
          <a:prstGeom prst="rect">
            <a:avLst/>
          </a:prstGeom>
          <a:noFill/>
          <a:ln>
            <a:noFill/>
          </a:ln>
        </p:spPr>
      </p:pic>
      <p:pic>
        <p:nvPicPr>
          <p:cNvPr id="89" name="Google Shape;89;p15"/>
          <p:cNvPicPr preferRelativeResize="0"/>
          <p:nvPr/>
        </p:nvPicPr>
        <p:blipFill>
          <a:blip r:embed="rId4">
            <a:alphaModFix/>
          </a:blip>
          <a:stretch>
            <a:fillRect/>
          </a:stretch>
        </p:blipFill>
        <p:spPr>
          <a:xfrm>
            <a:off x="5776334" y="828800"/>
            <a:ext cx="4173167" cy="2839467"/>
          </a:xfrm>
          <a:prstGeom prst="rect">
            <a:avLst/>
          </a:prstGeom>
          <a:noFill/>
          <a:ln>
            <a:noFill/>
          </a:ln>
        </p:spPr>
      </p:pic>
      <p:pic>
        <p:nvPicPr>
          <p:cNvPr id="90" name="Google Shape;90;p15"/>
          <p:cNvPicPr preferRelativeResize="0"/>
          <p:nvPr/>
        </p:nvPicPr>
        <p:blipFill rotWithShape="1">
          <a:blip r:embed="rId5">
            <a:alphaModFix/>
          </a:blip>
          <a:srcRect l="13397" b="5213"/>
          <a:stretch/>
        </p:blipFill>
        <p:spPr>
          <a:xfrm>
            <a:off x="1524267" y="3708400"/>
            <a:ext cx="4173167" cy="2839467"/>
          </a:xfrm>
          <a:prstGeom prst="rect">
            <a:avLst/>
          </a:prstGeom>
          <a:noFill/>
          <a:ln>
            <a:noFill/>
          </a:ln>
        </p:spPr>
      </p:pic>
      <p:pic>
        <p:nvPicPr>
          <p:cNvPr id="91" name="Google Shape;91;p15"/>
          <p:cNvPicPr preferRelativeResize="0"/>
          <p:nvPr/>
        </p:nvPicPr>
        <p:blipFill>
          <a:blip r:embed="rId6">
            <a:alphaModFix/>
          </a:blip>
          <a:stretch>
            <a:fillRect/>
          </a:stretch>
        </p:blipFill>
        <p:spPr>
          <a:xfrm>
            <a:off x="5776334" y="3708400"/>
            <a:ext cx="4173167" cy="2839467"/>
          </a:xfrm>
          <a:prstGeom prst="rect">
            <a:avLst/>
          </a:prstGeom>
          <a:noFill/>
          <a:ln>
            <a:noFill/>
          </a:ln>
        </p:spPr>
      </p:pic>
      <p:pic>
        <p:nvPicPr>
          <p:cNvPr id="92" name="Google Shape;92;p15"/>
          <p:cNvPicPr preferRelativeResize="0"/>
          <p:nvPr/>
        </p:nvPicPr>
        <p:blipFill>
          <a:blip r:embed="rId7">
            <a:alphaModFix/>
          </a:blip>
          <a:stretch>
            <a:fillRect/>
          </a:stretch>
        </p:blipFill>
        <p:spPr>
          <a:xfrm>
            <a:off x="27280" y="2362420"/>
            <a:ext cx="1457537" cy="2611694"/>
          </a:xfrm>
          <a:prstGeom prst="rect">
            <a:avLst/>
          </a:prstGeom>
          <a:noFill/>
          <a:ln>
            <a:noFill/>
          </a:ln>
        </p:spPr>
      </p:pic>
      <p:pic>
        <p:nvPicPr>
          <p:cNvPr id="93" name="Google Shape;93;p15"/>
          <p:cNvPicPr preferRelativeResize="0"/>
          <p:nvPr/>
        </p:nvPicPr>
        <p:blipFill rotWithShape="1">
          <a:blip r:embed="rId8">
            <a:alphaModFix/>
          </a:blip>
          <a:srcRect t="2410" r="6976"/>
          <a:stretch/>
        </p:blipFill>
        <p:spPr>
          <a:xfrm>
            <a:off x="10025701" y="140600"/>
            <a:ext cx="2103068" cy="4565720"/>
          </a:xfrm>
          <a:prstGeom prst="rect">
            <a:avLst/>
          </a:prstGeom>
          <a:noFill/>
          <a:ln>
            <a:noFill/>
          </a:ln>
        </p:spPr>
      </p:pic>
      <p:sp>
        <p:nvSpPr>
          <p:cNvPr id="94" name="Google Shape;94;p15"/>
          <p:cNvSpPr txBox="1"/>
          <p:nvPr/>
        </p:nvSpPr>
        <p:spPr>
          <a:xfrm>
            <a:off x="5194567" y="826401"/>
            <a:ext cx="381200" cy="523180"/>
          </a:xfrm>
          <a:prstGeom prst="rect">
            <a:avLst/>
          </a:prstGeom>
          <a:noFill/>
          <a:ln>
            <a:noFill/>
          </a:ln>
        </p:spPr>
        <p:txBody>
          <a:bodyPr spcFirstLastPara="1" wrap="square" lIns="121900" tIns="121900" rIns="121900" bIns="121900" anchor="t" anchorCtr="0">
            <a:spAutoFit/>
          </a:bodyPr>
          <a:lstStyle/>
          <a:p>
            <a:r>
              <a:rPr lang="en" sz="1800" b="1"/>
              <a:t>A</a:t>
            </a:r>
            <a:endParaRPr sz="1800" b="1"/>
          </a:p>
        </p:txBody>
      </p:sp>
      <p:sp>
        <p:nvSpPr>
          <p:cNvPr id="95" name="Google Shape;95;p15"/>
          <p:cNvSpPr txBox="1"/>
          <p:nvPr/>
        </p:nvSpPr>
        <p:spPr>
          <a:xfrm>
            <a:off x="9568300" y="828801"/>
            <a:ext cx="381200" cy="523180"/>
          </a:xfrm>
          <a:prstGeom prst="rect">
            <a:avLst/>
          </a:prstGeom>
          <a:noFill/>
          <a:ln>
            <a:noFill/>
          </a:ln>
        </p:spPr>
        <p:txBody>
          <a:bodyPr spcFirstLastPara="1" wrap="square" lIns="121900" tIns="121900" rIns="121900" bIns="121900" anchor="t" anchorCtr="0">
            <a:spAutoFit/>
          </a:bodyPr>
          <a:lstStyle/>
          <a:p>
            <a:r>
              <a:rPr lang="en" sz="1800" b="1"/>
              <a:t>B</a:t>
            </a:r>
            <a:endParaRPr sz="1800" b="1"/>
          </a:p>
        </p:txBody>
      </p:sp>
      <p:sp>
        <p:nvSpPr>
          <p:cNvPr id="96" name="Google Shape;96;p15"/>
          <p:cNvSpPr txBox="1"/>
          <p:nvPr/>
        </p:nvSpPr>
        <p:spPr>
          <a:xfrm>
            <a:off x="5194567" y="3719068"/>
            <a:ext cx="381200" cy="523180"/>
          </a:xfrm>
          <a:prstGeom prst="rect">
            <a:avLst/>
          </a:prstGeom>
          <a:noFill/>
          <a:ln>
            <a:noFill/>
          </a:ln>
        </p:spPr>
        <p:txBody>
          <a:bodyPr spcFirstLastPara="1" wrap="square" lIns="121900" tIns="121900" rIns="121900" bIns="121900" anchor="t" anchorCtr="0">
            <a:spAutoFit/>
          </a:bodyPr>
          <a:lstStyle/>
          <a:p>
            <a:r>
              <a:rPr lang="en" sz="1800" b="1"/>
              <a:t>C</a:t>
            </a:r>
            <a:endParaRPr sz="1800" b="1"/>
          </a:p>
        </p:txBody>
      </p:sp>
      <p:sp>
        <p:nvSpPr>
          <p:cNvPr id="97" name="Google Shape;97;p15"/>
          <p:cNvSpPr txBox="1"/>
          <p:nvPr/>
        </p:nvSpPr>
        <p:spPr>
          <a:xfrm>
            <a:off x="9568300" y="3719068"/>
            <a:ext cx="381200" cy="523180"/>
          </a:xfrm>
          <a:prstGeom prst="rect">
            <a:avLst/>
          </a:prstGeom>
          <a:noFill/>
          <a:ln>
            <a:noFill/>
          </a:ln>
        </p:spPr>
        <p:txBody>
          <a:bodyPr spcFirstLastPara="1" wrap="square" lIns="121900" tIns="121900" rIns="121900" bIns="121900" anchor="t" anchorCtr="0">
            <a:spAutoFit/>
          </a:bodyPr>
          <a:lstStyle/>
          <a:p>
            <a:r>
              <a:rPr lang="en" sz="1800" b="1"/>
              <a:t>D</a:t>
            </a:r>
            <a:endParaRPr sz="1800" b="1"/>
          </a:p>
        </p:txBody>
      </p:sp>
      <p:sp>
        <p:nvSpPr>
          <p:cNvPr id="86" name="Google Shape;86;p15"/>
          <p:cNvSpPr txBox="1"/>
          <p:nvPr/>
        </p:nvSpPr>
        <p:spPr>
          <a:xfrm>
            <a:off x="3066934" y="6013588"/>
            <a:ext cx="5418800" cy="574412"/>
          </a:xfrm>
          <a:prstGeom prst="rect">
            <a:avLst/>
          </a:prstGeom>
          <a:noFill/>
          <a:ln>
            <a:noFill/>
          </a:ln>
        </p:spPr>
        <p:txBody>
          <a:bodyPr spcFirstLastPara="1" wrap="square" lIns="121900" tIns="121900" rIns="121900" bIns="121900" anchor="t" anchorCtr="0">
            <a:spAutoFit/>
          </a:bodyPr>
          <a:lstStyle/>
          <a:p>
            <a:r>
              <a:rPr lang="en" sz="2133" b="1" dirty="0">
                <a:solidFill>
                  <a:schemeClr val="bg1"/>
                </a:solidFill>
                <a:effectLst>
                  <a:outerShdw blurRad="38100" dist="38100" dir="2700000" algn="tl">
                    <a:srgbClr val="000000">
                      <a:alpha val="43137"/>
                    </a:srgbClr>
                  </a:outerShdw>
                </a:effectLst>
              </a:rPr>
              <a:t>Wetland land cover  maps over the PAD</a:t>
            </a:r>
            <a:endParaRPr sz="2133" b="1" dirty="0">
              <a:solidFill>
                <a:schemeClr val="bg1"/>
              </a:solidFill>
              <a:effectLst>
                <a:outerShdw blurRad="38100" dist="38100" dir="2700000" algn="tl">
                  <a:srgbClr val="000000">
                    <a:alpha val="43137"/>
                  </a:srgbClr>
                </a:outerShdw>
              </a:effectLst>
            </a:endParaRPr>
          </a:p>
        </p:txBody>
      </p:sp>
      <p:sp>
        <p:nvSpPr>
          <p:cNvPr id="14" name="Rectangle 13">
            <a:extLst>
              <a:ext uri="{FF2B5EF4-FFF2-40B4-BE49-F238E27FC236}">
                <a16:creationId xmlns:a16="http://schemas.microsoft.com/office/drawing/2014/main" id="{EAB6D735-E36A-4CB0-BABE-5F43AF101AFB}"/>
              </a:ext>
            </a:extLst>
          </p:cNvPr>
          <p:cNvSpPr/>
          <p:nvPr/>
        </p:nvSpPr>
        <p:spPr>
          <a:xfrm>
            <a:off x="719773" y="547163"/>
            <a:ext cx="2469972" cy="286682"/>
          </a:xfrm>
          <a:prstGeom prst="rect">
            <a:avLst/>
          </a:prstGeom>
        </p:spPr>
        <p:txBody>
          <a:bodyPr wrap="none">
            <a:spAutoFit/>
          </a:bodyPr>
          <a:lstStyle/>
          <a:p>
            <a:pPr marL="186262">
              <a:lnSpc>
                <a:spcPct val="115000"/>
              </a:lnSpc>
              <a:buSzPts val="1400"/>
            </a:pPr>
            <a:r>
              <a:rPr lang="en-US" sz="1200" b="1" dirty="0">
                <a:solidFill>
                  <a:schemeClr val="bg1"/>
                </a:solidFill>
              </a:rPr>
              <a:t>Chao Wang </a:t>
            </a:r>
            <a:r>
              <a:rPr lang="en-US" sz="1200" dirty="0">
                <a:solidFill>
                  <a:schemeClr val="bg1"/>
                </a:solidFill>
              </a:rPr>
              <a:t>(</a:t>
            </a:r>
            <a:r>
              <a:rPr lang="en-US" sz="1200" i="1" dirty="0" err="1">
                <a:solidFill>
                  <a:schemeClr val="bg1"/>
                </a:solidFill>
              </a:rPr>
              <a:t>Butman</a:t>
            </a:r>
            <a:r>
              <a:rPr lang="en-US" sz="1200" i="1" dirty="0">
                <a:solidFill>
                  <a:schemeClr val="bg1"/>
                </a:solidFill>
              </a:rPr>
              <a:t> TE2018</a:t>
            </a:r>
            <a:r>
              <a:rPr lang="en-US" sz="1200" dirty="0">
                <a:solidFill>
                  <a:schemeClr val="bg1"/>
                </a:solidFill>
              </a:rPr>
              <a:t>)</a:t>
            </a:r>
          </a:p>
        </p:txBody>
      </p:sp>
    </p:spTree>
    <p:extLst>
      <p:ext uri="{BB962C8B-B14F-4D97-AF65-F5344CB8AC3E}">
        <p14:creationId xmlns:p14="http://schemas.microsoft.com/office/powerpoint/2010/main" val="2850198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591" y="839742"/>
            <a:ext cx="11901487" cy="1031189"/>
          </a:xfrm>
        </p:spPr>
        <p:txBody>
          <a:bodyPr>
            <a:noAutofit/>
          </a:bodyPr>
          <a:lstStyle/>
          <a:p>
            <a:r>
              <a:rPr lang="en-US" sz="3000" b="1" dirty="0">
                <a:latin typeface="Helvetica" panose="020B0604020202020204" pitchFamily="34" charset="0"/>
                <a:cs typeface="Helvetica" panose="020B0604020202020204" pitchFamily="34" charset="0"/>
              </a:rPr>
              <a:t>UAVSAR Lake and wetland classification for Yukon Flats, Peace-Athabasca Delta, and Canadian Shield, 2017-2019</a:t>
            </a:r>
            <a:endParaRPr lang="en-US" sz="3000" dirty="0"/>
          </a:p>
        </p:txBody>
      </p:sp>
      <p:sp>
        <p:nvSpPr>
          <p:cNvPr id="5" name="Content Placeholder 4"/>
          <p:cNvSpPr>
            <a:spLocks noGrp="1"/>
          </p:cNvSpPr>
          <p:nvPr>
            <p:ph idx="1"/>
          </p:nvPr>
        </p:nvSpPr>
        <p:spPr>
          <a:xfrm>
            <a:off x="74141" y="1825625"/>
            <a:ext cx="5655275" cy="4351338"/>
          </a:xfrm>
        </p:spPr>
        <p:txBody>
          <a:bodyPr>
            <a:normAutofit/>
          </a:bodyPr>
          <a:lstStyle/>
          <a:p>
            <a:pPr marL="0" indent="0" algn="ctr">
              <a:buSzPct val="140000"/>
              <a:buNone/>
            </a:pPr>
            <a:r>
              <a:rPr lang="en-US" sz="2000" b="1" dirty="0">
                <a:latin typeface="Helvetica" panose="020B0604020202020204" pitchFamily="34" charset="0"/>
                <a:cs typeface="Helvetica" panose="020B0604020202020204" pitchFamily="34" charset="0"/>
              </a:rPr>
              <a:t>Motivation</a:t>
            </a:r>
          </a:p>
          <a:p>
            <a:pPr marL="171450" indent="-171450">
              <a:buSzPct val="140000"/>
            </a:pPr>
            <a:r>
              <a:rPr lang="en-US" sz="1900" dirty="0"/>
              <a:t>Wetlands are the largest environmental source of methane, followed by lakes and rivers. </a:t>
            </a:r>
          </a:p>
          <a:p>
            <a:pPr marL="171450" indent="-171450">
              <a:buSzPct val="140000"/>
            </a:pPr>
            <a:r>
              <a:rPr lang="en-US" sz="1900" dirty="0"/>
              <a:t>Emergent wetland plants can act as conduits to the atmosphere for methane produced in lake sediments. They also excrete carbon compounds that are preferentially consumed by methane-producing bacteria and can only grow in water &lt; 3m deep, where oxidation of water column methane is less impactful.</a:t>
            </a:r>
          </a:p>
          <a:p>
            <a:endParaRPr lang="en-US" dirty="0"/>
          </a:p>
        </p:txBody>
      </p:sp>
      <p:sp>
        <p:nvSpPr>
          <p:cNvPr id="7" name="TextBox 6"/>
          <p:cNvSpPr txBox="1"/>
          <p:nvPr/>
        </p:nvSpPr>
        <p:spPr>
          <a:xfrm>
            <a:off x="920684" y="546950"/>
            <a:ext cx="2529434" cy="307777"/>
          </a:xfrm>
          <a:prstGeom prst="rect">
            <a:avLst/>
          </a:prstGeom>
          <a:noFill/>
        </p:spPr>
        <p:txBody>
          <a:bodyPr wrap="square" rtlCol="0">
            <a:spAutoFit/>
          </a:bodyPr>
          <a:lstStyle/>
          <a:p>
            <a:pPr algn="ctr"/>
            <a:r>
              <a:rPr lang="en-US" sz="1400" b="1" dirty="0">
                <a:solidFill>
                  <a:schemeClr val="bg1"/>
                </a:solidFill>
                <a:cs typeface="Arial" panose="020B0604020202020204" pitchFamily="34" charset="0"/>
              </a:rPr>
              <a:t>Ethan </a:t>
            </a:r>
            <a:r>
              <a:rPr lang="en-US" sz="1400" b="1" dirty="0" err="1">
                <a:solidFill>
                  <a:schemeClr val="bg1"/>
                </a:solidFill>
                <a:cs typeface="Arial" panose="020B0604020202020204" pitchFamily="34" charset="0"/>
              </a:rPr>
              <a:t>Kyzivat</a:t>
            </a:r>
            <a:r>
              <a:rPr lang="en-US" sz="1400" b="1" dirty="0">
                <a:solidFill>
                  <a:schemeClr val="bg1"/>
                </a:solidFill>
                <a:cs typeface="Arial" panose="020B0604020202020204" pitchFamily="34" charset="0"/>
              </a:rPr>
              <a:t> - </a:t>
            </a:r>
            <a:r>
              <a:rPr lang="en-US" sz="1400" i="1" dirty="0" err="1">
                <a:solidFill>
                  <a:schemeClr val="bg1"/>
                </a:solidFill>
                <a:cs typeface="Arial" panose="020B0604020202020204" pitchFamily="34" charset="0"/>
              </a:rPr>
              <a:t>Butman</a:t>
            </a:r>
            <a:r>
              <a:rPr lang="en-US" sz="1400" i="1" dirty="0">
                <a:solidFill>
                  <a:schemeClr val="bg1"/>
                </a:solidFill>
                <a:cs typeface="Arial" panose="020B0604020202020204" pitchFamily="34" charset="0"/>
              </a:rPr>
              <a:t>- TE2018</a:t>
            </a:r>
          </a:p>
        </p:txBody>
      </p:sp>
      <p:pic>
        <p:nvPicPr>
          <p:cNvPr id="10" name="Picture 2" descr="\\files.brown.edu\Home\ekyzivat\Documents\Presentations\AGU2020\Kyzivat-iPoster-AGU2020_files\9943ea9a-fceb-40ef-9cfa-b0fd847df4e5.jpg"/>
          <p:cNvPicPr>
            <a:picLocks noChangeAspect="1" noChangeArrowheads="1"/>
          </p:cNvPicPr>
          <p:nvPr/>
        </p:nvPicPr>
        <p:blipFill rotWithShape="1">
          <a:blip r:embed="rId3">
            <a:extLst>
              <a:ext uri="{28A0092B-C50C-407E-A947-70E740481C1C}">
                <a14:useLocalDpi xmlns:a14="http://schemas.microsoft.com/office/drawing/2010/main" val="0"/>
              </a:ext>
            </a:extLst>
          </a:blip>
          <a:srcRect l="570" t="959" r="50663"/>
          <a:stretch/>
        </p:blipFill>
        <p:spPr bwMode="auto">
          <a:xfrm>
            <a:off x="8481191" y="1793492"/>
            <a:ext cx="3494437" cy="4753845"/>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4"/>
          <p:cNvSpPr txBox="1">
            <a:spLocks/>
          </p:cNvSpPr>
          <p:nvPr/>
        </p:nvSpPr>
        <p:spPr>
          <a:xfrm>
            <a:off x="5802257" y="1825625"/>
            <a:ext cx="2678934" cy="51636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SzPct val="140000"/>
              <a:buFont typeface="Arial" panose="020B0604020202020204" pitchFamily="34" charset="0"/>
              <a:buNone/>
            </a:pPr>
            <a:r>
              <a:rPr lang="en-US" sz="1900" b="1" dirty="0">
                <a:latin typeface="Helvetica" panose="020B0604020202020204" pitchFamily="34" charset="0"/>
                <a:cs typeface="Helvetica" panose="020B0604020202020204" pitchFamily="34" charset="0"/>
              </a:rPr>
              <a:t>Approach</a:t>
            </a:r>
          </a:p>
          <a:p>
            <a:pPr marL="171450" indent="-171450">
              <a:buSzPct val="140000"/>
            </a:pPr>
            <a:r>
              <a:rPr lang="en-US" sz="1900" dirty="0"/>
              <a:t>UAVSAR L-band flown for </a:t>
            </a:r>
            <a:r>
              <a:rPr lang="en-US" sz="1900" dirty="0" err="1"/>
              <a:t>ABoVE</a:t>
            </a:r>
            <a:r>
              <a:rPr lang="en-US" sz="1900" dirty="0"/>
              <a:t> airborne campaign</a:t>
            </a:r>
          </a:p>
          <a:p>
            <a:pPr marL="171450" indent="-171450">
              <a:buSzPct val="140000"/>
            </a:pPr>
            <a:r>
              <a:rPr lang="en-US" sz="1900" dirty="0"/>
              <a:t>introduce a percent vegetation metric for lakes and wetlands that can approximate the coverage of the littoral zone</a:t>
            </a:r>
          </a:p>
          <a:p>
            <a:pPr marL="171450" indent="-171450">
              <a:buSzPct val="140000"/>
            </a:pPr>
            <a:r>
              <a:rPr lang="en-US" sz="1900" dirty="0"/>
              <a:t>perform an upscaling sensitivity analysis by modifying the open water and vegetated partitioning</a:t>
            </a:r>
          </a:p>
        </p:txBody>
      </p:sp>
      <p:pic>
        <p:nvPicPr>
          <p:cNvPr id="13" name="Picture 6" descr="\\files.brown.edu\Home\ekyzivat\Documents\Presentations\AGU2020\Kyzivat-iPoster-AGU2020_files\158301eb-545c-4427-84f4-5b98e47d135b.jpg"/>
          <p:cNvPicPr>
            <a:picLocks noChangeAspect="1" noChangeArrowheads="1"/>
          </p:cNvPicPr>
          <p:nvPr/>
        </p:nvPicPr>
        <p:blipFill rotWithShape="1">
          <a:blip r:embed="rId4">
            <a:extLst>
              <a:ext uri="{28A0092B-C50C-407E-A947-70E740481C1C}">
                <a14:useLocalDpi xmlns:a14="http://schemas.microsoft.com/office/drawing/2010/main" val="0"/>
              </a:ext>
            </a:extLst>
          </a:blip>
          <a:srcRect l="23996" t="12" r="14392"/>
          <a:stretch/>
        </p:blipFill>
        <p:spPr bwMode="auto">
          <a:xfrm>
            <a:off x="3700425" y="4547169"/>
            <a:ext cx="1872495" cy="21167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iles.brown.edu\Home\ekyzivat\Documents\Presentations\AGU2020\Kyzivat-iPoster-AGU2020_files\6ff91c42-6c06-4c59-9a4d-7d52ec6ca06d.jpg">
            <a:extLst>
              <a:ext uri="{FF2B5EF4-FFF2-40B4-BE49-F238E27FC236}">
                <a16:creationId xmlns:a16="http://schemas.microsoft.com/office/drawing/2014/main" id="{209E0E19-5270-456D-8D96-B2979D7390C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40" t="3594" r="751" b="3927"/>
          <a:stretch/>
        </p:blipFill>
        <p:spPr bwMode="auto">
          <a:xfrm>
            <a:off x="264660" y="4841719"/>
            <a:ext cx="3164532" cy="18221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99751" y="6397823"/>
            <a:ext cx="1330411" cy="307777"/>
          </a:xfrm>
          <a:prstGeom prst="rect">
            <a:avLst/>
          </a:prstGeom>
          <a:noFill/>
        </p:spPr>
        <p:txBody>
          <a:bodyPr wrap="square" rtlCol="0">
            <a:spAutoFit/>
          </a:bodyPr>
          <a:lstStyle/>
          <a:p>
            <a:pPr algn="r"/>
            <a:r>
              <a:rPr lang="en-US" sz="1400" dirty="0">
                <a:solidFill>
                  <a:schemeClr val="bg1"/>
                </a:solidFill>
                <a:effectLst>
                  <a:glow rad="228600">
                    <a:schemeClr val="accent3">
                      <a:satMod val="175000"/>
                      <a:alpha val="40000"/>
                    </a:schemeClr>
                  </a:glow>
                </a:effectLst>
              </a:rPr>
              <a:t>3 study regions</a:t>
            </a:r>
          </a:p>
        </p:txBody>
      </p:sp>
    </p:spTree>
    <p:custDataLst>
      <p:tags r:id="rId1"/>
    </p:custDataLst>
    <p:extLst>
      <p:ext uri="{BB962C8B-B14F-4D97-AF65-F5344CB8AC3E}">
        <p14:creationId xmlns:p14="http://schemas.microsoft.com/office/powerpoint/2010/main" val="4195861869"/>
      </p:ext>
    </p:extLst>
  </p:cSld>
  <p:clrMapOvr>
    <a:masterClrMapping/>
  </p:clrMapOvr>
  <mc:AlternateContent xmlns:mc="http://schemas.openxmlformats.org/markup-compatibility/2006" xmlns:p14="http://schemas.microsoft.com/office/powerpoint/2010/main">
    <mc:Choice Requires="p14">
      <p:transition spd="slow" p14:dur="2000" advTm="56876"/>
    </mc:Choice>
    <mc:Fallback xmlns="">
      <p:transition spd="slow" advTm="5687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p:cNvPicPr>
            <a:picLocks noChangeAspect="1"/>
          </p:cNvPicPr>
          <p:nvPr/>
        </p:nvPicPr>
        <p:blipFill rotWithShape="1">
          <a:blip r:embed="rId3" cstate="print">
            <a:extLst>
              <a:ext uri="{28A0092B-C50C-407E-A947-70E740481C1C}">
                <a14:useLocalDpi xmlns:a14="http://schemas.microsoft.com/office/drawing/2010/main" val="0"/>
              </a:ext>
            </a:extLst>
          </a:blip>
          <a:srcRect t="6560" r="7591"/>
          <a:stretch/>
        </p:blipFill>
        <p:spPr>
          <a:xfrm>
            <a:off x="8417465" y="930565"/>
            <a:ext cx="3613733" cy="2608984"/>
          </a:xfrm>
          <a:prstGeom prst="rect">
            <a:avLst/>
          </a:prstGeom>
        </p:spPr>
      </p:pic>
      <p:sp>
        <p:nvSpPr>
          <p:cNvPr id="2" name="Title 1"/>
          <p:cNvSpPr>
            <a:spLocks noGrp="1"/>
          </p:cNvSpPr>
          <p:nvPr>
            <p:ph type="title"/>
          </p:nvPr>
        </p:nvSpPr>
        <p:spPr>
          <a:xfrm>
            <a:off x="109161" y="712144"/>
            <a:ext cx="7679005" cy="1386269"/>
          </a:xfrm>
        </p:spPr>
        <p:txBody>
          <a:bodyPr>
            <a:normAutofit/>
          </a:bodyPr>
          <a:lstStyle/>
          <a:p>
            <a:r>
              <a:rPr lang="en-US" b="1" dirty="0">
                <a:latin typeface="Helvetica" panose="020B0604020202020204" pitchFamily="34" charset="0"/>
                <a:cs typeface="Helvetica" panose="020B0604020202020204" pitchFamily="34" charset="0"/>
              </a:rPr>
              <a:t>Accounting for Vegetated Lake/Wetland Surfaces Impacts Methane Upscaling</a:t>
            </a:r>
          </a:p>
        </p:txBody>
      </p:sp>
      <p:grpSp>
        <p:nvGrpSpPr>
          <p:cNvPr id="10" name="Group 9"/>
          <p:cNvGrpSpPr/>
          <p:nvPr/>
        </p:nvGrpSpPr>
        <p:grpSpPr>
          <a:xfrm>
            <a:off x="4483807" y="4477390"/>
            <a:ext cx="369332" cy="1099994"/>
            <a:chOff x="7954888" y="4350011"/>
            <a:chExt cx="369332" cy="1099994"/>
          </a:xfrm>
        </p:grpSpPr>
        <p:sp>
          <p:nvSpPr>
            <p:cNvPr id="11" name="TextBox 10"/>
            <p:cNvSpPr txBox="1"/>
            <p:nvPr/>
          </p:nvSpPr>
          <p:spPr>
            <a:xfrm rot="5400000">
              <a:off x="7589557" y="4715342"/>
              <a:ext cx="1099994" cy="369332"/>
            </a:xfrm>
            <a:prstGeom prst="rect">
              <a:avLst/>
            </a:prstGeom>
            <a:noFill/>
          </p:spPr>
          <p:txBody>
            <a:bodyPr wrap="square" rtlCol="0">
              <a:spAutoFit/>
            </a:bodyPr>
            <a:lstStyle/>
            <a:p>
              <a:pPr algn="ctr"/>
              <a:r>
                <a:rPr lang="en-US" dirty="0">
                  <a:solidFill>
                    <a:schemeClr val="bg1"/>
                  </a:solidFill>
                  <a:latin typeface="+mj-lt"/>
                </a:rPr>
                <a:t>Time</a:t>
              </a:r>
            </a:p>
          </p:txBody>
        </p:sp>
        <p:cxnSp>
          <p:nvCxnSpPr>
            <p:cNvPr id="12" name="Straight Arrow Connector 11"/>
            <p:cNvCxnSpPr/>
            <p:nvPr/>
          </p:nvCxnSpPr>
          <p:spPr>
            <a:xfrm>
              <a:off x="7977634" y="4617493"/>
              <a:ext cx="0" cy="67783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7531" y="1618938"/>
            <a:ext cx="7208935" cy="2862322"/>
          </a:xfrm>
          <a:prstGeom prst="rect">
            <a:avLst/>
          </a:prstGeom>
          <a:noFill/>
        </p:spPr>
        <p:txBody>
          <a:bodyPr wrap="square" rtlCol="0">
            <a:spAutoFit/>
          </a:bodyPr>
          <a:lstStyle/>
          <a:p>
            <a:pPr marL="114300" indent="-114300">
              <a:buFont typeface="Arial" panose="020B0604020202020204" pitchFamily="34" charset="0"/>
              <a:buChar char="•"/>
            </a:pPr>
            <a:r>
              <a:rPr lang="en-US" sz="1800" dirty="0"/>
              <a:t>UAVSAR inundation maps: emergent aquatic vegetation coverage varies more regionally than it does for any region over time.</a:t>
            </a:r>
          </a:p>
          <a:p>
            <a:pPr marL="114300" indent="-114300">
              <a:buFont typeface="Arial" panose="020B0604020202020204" pitchFamily="34" charset="0"/>
              <a:buChar char="•"/>
            </a:pPr>
            <a:r>
              <a:rPr lang="en-US" sz="1800" dirty="0"/>
              <a:t>Emergent Vegetation more extensive in lowland/deltaic environments (PAD, Yukon Flats) than shield/tundra (Canadian Shield).</a:t>
            </a:r>
          </a:p>
          <a:p>
            <a:pPr marL="114300" indent="-114300">
              <a:buFont typeface="Arial" panose="020B0604020202020204" pitchFamily="34" charset="0"/>
              <a:buChar char="•"/>
            </a:pPr>
            <a:r>
              <a:rPr lang="en-US" sz="1800" dirty="0"/>
              <a:t>Fluxes from vegetated wetlands are significant during the growing season and generally exceed water surface fluxes.</a:t>
            </a:r>
          </a:p>
          <a:p>
            <a:pPr marL="114300" indent="-114300">
              <a:buFont typeface="Arial" panose="020B0604020202020204" pitchFamily="34" charset="0"/>
              <a:buChar char="•"/>
            </a:pPr>
            <a:r>
              <a:rPr lang="en-US" sz="1800" dirty="0"/>
              <a:t>Most flux measurements show that explicitly accounting for littoral zones would produce whole-lake values that are 1 to ~15x larger, and this trend holds in both the field data as well as the literature.   </a:t>
            </a:r>
          </a:p>
        </p:txBody>
      </p:sp>
      <p:grpSp>
        <p:nvGrpSpPr>
          <p:cNvPr id="5" name="Group 4">
            <a:extLst>
              <a:ext uri="{FF2B5EF4-FFF2-40B4-BE49-F238E27FC236}">
                <a16:creationId xmlns:a16="http://schemas.microsoft.com/office/drawing/2014/main" id="{078A7279-8912-4EF7-A7AE-0F062ACD2178}"/>
              </a:ext>
            </a:extLst>
          </p:cNvPr>
          <p:cNvGrpSpPr/>
          <p:nvPr/>
        </p:nvGrpSpPr>
        <p:grpSpPr>
          <a:xfrm>
            <a:off x="267822" y="4501348"/>
            <a:ext cx="6639858" cy="2154196"/>
            <a:chOff x="885406" y="4621427"/>
            <a:chExt cx="6639858" cy="2154196"/>
          </a:xfrm>
        </p:grpSpPr>
        <p:grpSp>
          <p:nvGrpSpPr>
            <p:cNvPr id="16" name="Group 15"/>
            <p:cNvGrpSpPr/>
            <p:nvPr/>
          </p:nvGrpSpPr>
          <p:grpSpPr>
            <a:xfrm>
              <a:off x="1015253" y="4621427"/>
              <a:ext cx="6510011" cy="2154196"/>
              <a:chOff x="1015253" y="4621427"/>
              <a:chExt cx="6510011" cy="2154196"/>
            </a:xfrm>
          </p:grpSpPr>
          <p:pic>
            <p:nvPicPr>
              <p:cNvPr id="14" name="Picture 13" descr="\\files.brown.edu\Home\ekyzivat\Documents\Presentations\AGU2020\Kyzivat-iPoster-AGU2020_files\45ea9033-774b-48cd-8ee6-3410aabd48b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7797" r="1164" b="34059"/>
              <a:stretch/>
            </p:blipFill>
            <p:spPr bwMode="auto">
              <a:xfrm>
                <a:off x="1015253" y="4621427"/>
                <a:ext cx="6510011" cy="215419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296767" y="6267425"/>
                <a:ext cx="2228497" cy="461665"/>
              </a:xfrm>
              <a:prstGeom prst="rect">
                <a:avLst/>
              </a:prstGeom>
              <a:noFill/>
            </p:spPr>
            <p:txBody>
              <a:bodyPr wrap="square" rtlCol="0">
                <a:spAutoFit/>
              </a:bodyPr>
              <a:lstStyle/>
              <a:p>
                <a:pPr algn="r"/>
                <a:r>
                  <a:rPr lang="en-US" sz="1200" dirty="0" err="1">
                    <a:solidFill>
                      <a:schemeClr val="bg1"/>
                    </a:solidFill>
                  </a:rPr>
                  <a:t>Chinowey’s</a:t>
                </a:r>
                <a:r>
                  <a:rPr lang="en-US" sz="1200" dirty="0">
                    <a:solidFill>
                      <a:schemeClr val="bg1"/>
                    </a:solidFill>
                  </a:rPr>
                  <a:t> Lake, Peace-Athabasca Delta, Alberta</a:t>
                </a:r>
              </a:p>
            </p:txBody>
          </p:sp>
        </p:grpSp>
        <p:sp>
          <p:nvSpPr>
            <p:cNvPr id="18" name="TextBox 17">
              <a:extLst>
                <a:ext uri="{FF2B5EF4-FFF2-40B4-BE49-F238E27FC236}">
                  <a16:creationId xmlns:a16="http://schemas.microsoft.com/office/drawing/2014/main" id="{371B88DC-3CEA-4B63-B0CC-6A03CABC56DF}"/>
                </a:ext>
              </a:extLst>
            </p:cNvPr>
            <p:cNvSpPr txBox="1"/>
            <p:nvPr/>
          </p:nvSpPr>
          <p:spPr>
            <a:xfrm rot="20510311">
              <a:off x="885406" y="5936343"/>
              <a:ext cx="1556951" cy="646331"/>
            </a:xfrm>
            <a:prstGeom prst="rect">
              <a:avLst/>
            </a:prstGeom>
            <a:noFill/>
          </p:spPr>
          <p:txBody>
            <a:bodyPr wrap="square" rtlCol="0">
              <a:spAutoFit/>
            </a:bodyPr>
            <a:lstStyle/>
            <a:p>
              <a:pPr algn="r"/>
              <a:r>
                <a:rPr lang="en-US" i="1" dirty="0">
                  <a:solidFill>
                    <a:schemeClr val="bg1"/>
                  </a:solidFill>
                </a:rPr>
                <a:t>Vegetated littoral zones</a:t>
              </a:r>
            </a:p>
          </p:txBody>
        </p:sp>
      </p:grpSp>
      <p:grpSp>
        <p:nvGrpSpPr>
          <p:cNvPr id="4" name="Group 3">
            <a:extLst>
              <a:ext uri="{FF2B5EF4-FFF2-40B4-BE49-F238E27FC236}">
                <a16:creationId xmlns:a16="http://schemas.microsoft.com/office/drawing/2014/main" id="{6B52D1FE-FEA4-4CC4-8E3A-50BDA8712117}"/>
              </a:ext>
            </a:extLst>
          </p:cNvPr>
          <p:cNvGrpSpPr/>
          <p:nvPr/>
        </p:nvGrpSpPr>
        <p:grpSpPr>
          <a:xfrm>
            <a:off x="7575606" y="3603005"/>
            <a:ext cx="3174668" cy="3135299"/>
            <a:chOff x="8321693" y="3676998"/>
            <a:chExt cx="3174668" cy="3170100"/>
          </a:xfrm>
        </p:grpSpPr>
        <p:pic>
          <p:nvPicPr>
            <p:cNvPr id="17" name="Picture 16">
              <a:extLst>
                <a:ext uri="{FF2B5EF4-FFF2-40B4-BE49-F238E27FC236}">
                  <a16:creationId xmlns:a16="http://schemas.microsoft.com/office/drawing/2014/main" id="{E747ADFB-B300-41B9-803F-19E54B5A04CF}"/>
                </a:ext>
              </a:extLst>
            </p:cNvPr>
            <p:cNvPicPr>
              <a:picLocks noChangeAspect="1"/>
            </p:cNvPicPr>
            <p:nvPr/>
          </p:nvPicPr>
          <p:blipFill>
            <a:blip r:embed="rId5"/>
            <a:stretch>
              <a:fillRect/>
            </a:stretch>
          </p:blipFill>
          <p:spPr>
            <a:xfrm>
              <a:off x="8321693" y="3676998"/>
              <a:ext cx="3174668" cy="3170100"/>
            </a:xfrm>
            <a:prstGeom prst="rect">
              <a:avLst/>
            </a:prstGeom>
          </p:spPr>
        </p:pic>
        <p:sp>
          <p:nvSpPr>
            <p:cNvPr id="19" name="TextBox 18">
              <a:extLst>
                <a:ext uri="{FF2B5EF4-FFF2-40B4-BE49-F238E27FC236}">
                  <a16:creationId xmlns:a16="http://schemas.microsoft.com/office/drawing/2014/main" id="{ABAEBE3E-0359-445D-A789-E1CD456B2DF2}"/>
                </a:ext>
              </a:extLst>
            </p:cNvPr>
            <p:cNvSpPr txBox="1"/>
            <p:nvPr/>
          </p:nvSpPr>
          <p:spPr>
            <a:xfrm rot="4713190">
              <a:off x="10388706" y="4375617"/>
              <a:ext cx="628650" cy="307777"/>
            </a:xfrm>
            <a:prstGeom prst="rect">
              <a:avLst/>
            </a:prstGeom>
            <a:noFill/>
          </p:spPr>
          <p:txBody>
            <a:bodyPr wrap="square" rtlCol="0">
              <a:spAutoFit/>
            </a:bodyPr>
            <a:lstStyle/>
            <a:p>
              <a:r>
                <a:rPr lang="en-US" sz="1400" dirty="0">
                  <a:solidFill>
                    <a:srgbClr val="230024"/>
                  </a:solidFill>
                </a:rPr>
                <a:t>7.5</a:t>
              </a:r>
            </a:p>
          </p:txBody>
        </p:sp>
        <p:sp>
          <p:nvSpPr>
            <p:cNvPr id="20" name="TextBox 19">
              <a:extLst>
                <a:ext uri="{FF2B5EF4-FFF2-40B4-BE49-F238E27FC236}">
                  <a16:creationId xmlns:a16="http://schemas.microsoft.com/office/drawing/2014/main" id="{D6C08038-3384-4497-83A8-D866A05D52C7}"/>
                </a:ext>
              </a:extLst>
            </p:cNvPr>
            <p:cNvSpPr txBox="1"/>
            <p:nvPr/>
          </p:nvSpPr>
          <p:spPr>
            <a:xfrm rot="4713190">
              <a:off x="10175498" y="4387189"/>
              <a:ext cx="628650" cy="307777"/>
            </a:xfrm>
            <a:prstGeom prst="rect">
              <a:avLst/>
            </a:prstGeom>
            <a:noFill/>
          </p:spPr>
          <p:txBody>
            <a:bodyPr wrap="square" rtlCol="0">
              <a:spAutoFit/>
            </a:bodyPr>
            <a:lstStyle/>
            <a:p>
              <a:r>
                <a:rPr lang="en-US" sz="1400" dirty="0">
                  <a:solidFill>
                    <a:srgbClr val="230024"/>
                  </a:solidFill>
                </a:rPr>
                <a:t>2.8</a:t>
              </a:r>
            </a:p>
          </p:txBody>
        </p:sp>
        <p:sp>
          <p:nvSpPr>
            <p:cNvPr id="21" name="TextBox 20">
              <a:extLst>
                <a:ext uri="{FF2B5EF4-FFF2-40B4-BE49-F238E27FC236}">
                  <a16:creationId xmlns:a16="http://schemas.microsoft.com/office/drawing/2014/main" id="{B8B2744B-C9AA-45E1-9ED8-6F925B7BA3D0}"/>
                </a:ext>
              </a:extLst>
            </p:cNvPr>
            <p:cNvSpPr txBox="1"/>
            <p:nvPr/>
          </p:nvSpPr>
          <p:spPr>
            <a:xfrm rot="4847674">
              <a:off x="9875295" y="4402479"/>
              <a:ext cx="628650" cy="307777"/>
            </a:xfrm>
            <a:prstGeom prst="rect">
              <a:avLst/>
            </a:prstGeom>
            <a:noFill/>
          </p:spPr>
          <p:txBody>
            <a:bodyPr wrap="square" rtlCol="0">
              <a:spAutoFit/>
            </a:bodyPr>
            <a:lstStyle/>
            <a:p>
              <a:r>
                <a:rPr lang="en-US" sz="1400" dirty="0">
                  <a:solidFill>
                    <a:srgbClr val="230024"/>
                  </a:solidFill>
                </a:rPr>
                <a:t>1.0</a:t>
              </a:r>
            </a:p>
          </p:txBody>
        </p:sp>
      </p:grpSp>
      <p:sp>
        <p:nvSpPr>
          <p:cNvPr id="22" name="TextBox 21">
            <a:extLst>
              <a:ext uri="{FF2B5EF4-FFF2-40B4-BE49-F238E27FC236}">
                <a16:creationId xmlns:a16="http://schemas.microsoft.com/office/drawing/2014/main" id="{E1DE89E4-4AE2-4575-8BE1-49C35278099A}"/>
              </a:ext>
            </a:extLst>
          </p:cNvPr>
          <p:cNvSpPr txBox="1"/>
          <p:nvPr/>
        </p:nvSpPr>
        <p:spPr>
          <a:xfrm>
            <a:off x="920683" y="546950"/>
            <a:ext cx="3228529" cy="307777"/>
          </a:xfrm>
          <a:prstGeom prst="rect">
            <a:avLst/>
          </a:prstGeom>
          <a:noFill/>
        </p:spPr>
        <p:txBody>
          <a:bodyPr wrap="square" rtlCol="0">
            <a:spAutoFit/>
          </a:bodyPr>
          <a:lstStyle/>
          <a:p>
            <a:pPr algn="ctr"/>
            <a:r>
              <a:rPr lang="en-US" sz="1400" b="1" dirty="0">
                <a:solidFill>
                  <a:schemeClr val="bg1"/>
                </a:solidFill>
                <a:cs typeface="Arial" panose="020B0604020202020204" pitchFamily="34" charset="0"/>
              </a:rPr>
              <a:t>Ethan </a:t>
            </a:r>
            <a:r>
              <a:rPr lang="en-US" sz="1400" b="1" dirty="0" err="1">
                <a:solidFill>
                  <a:schemeClr val="bg1"/>
                </a:solidFill>
                <a:cs typeface="Arial" panose="020B0604020202020204" pitchFamily="34" charset="0"/>
              </a:rPr>
              <a:t>Kyzivat</a:t>
            </a:r>
            <a:r>
              <a:rPr lang="en-US" sz="1400" b="1" dirty="0">
                <a:solidFill>
                  <a:schemeClr val="bg1"/>
                </a:solidFill>
                <a:cs typeface="Arial" panose="020B0604020202020204" pitchFamily="34" charset="0"/>
              </a:rPr>
              <a:t> - </a:t>
            </a:r>
            <a:r>
              <a:rPr lang="en-US" sz="1400" b="1" i="1" dirty="0" err="1">
                <a:solidFill>
                  <a:schemeClr val="bg1"/>
                </a:solidFill>
                <a:cs typeface="Arial" panose="020B0604020202020204" pitchFamily="34" charset="0"/>
              </a:rPr>
              <a:t>Butman</a:t>
            </a:r>
            <a:r>
              <a:rPr lang="en-US" sz="1400" b="1" i="1" dirty="0">
                <a:solidFill>
                  <a:schemeClr val="bg1"/>
                </a:solidFill>
                <a:cs typeface="Arial" panose="020B0604020202020204" pitchFamily="34" charset="0"/>
              </a:rPr>
              <a:t>- TE2018</a:t>
            </a:r>
          </a:p>
        </p:txBody>
      </p:sp>
    </p:spTree>
    <p:extLst>
      <p:ext uri="{BB962C8B-B14F-4D97-AF65-F5344CB8AC3E}">
        <p14:creationId xmlns:p14="http://schemas.microsoft.com/office/powerpoint/2010/main" val="2641139562"/>
      </p:ext>
    </p:extLst>
  </p:cSld>
  <p:clrMapOvr>
    <a:masterClrMapping/>
  </p:clrMapOvr>
  <mc:AlternateContent xmlns:mc="http://schemas.openxmlformats.org/markup-compatibility/2006" xmlns:p14="http://schemas.microsoft.com/office/powerpoint/2010/main">
    <mc:Choice Requires="p14">
      <p:transition spd="slow" p14:dur="2000" advTm="30943"/>
    </mc:Choice>
    <mc:Fallback xmlns="">
      <p:transition spd="slow" advTm="30943"/>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1.2"/>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tFD9A.tm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ppt9BC2.tmp</Template>
  <TotalTime>13779</TotalTime>
  <Words>2131</Words>
  <Application>Microsoft Office PowerPoint</Application>
  <PresentationFormat>Widescreen</PresentationFormat>
  <Paragraphs>198</Paragraphs>
  <Slides>21</Slides>
  <Notes>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21</vt:i4>
      </vt:variant>
    </vt:vector>
  </HeadingPairs>
  <TitlesOfParts>
    <vt:vector size="33" baseType="lpstr">
      <vt:lpstr>MS Mincho</vt:lpstr>
      <vt:lpstr>宋体</vt:lpstr>
      <vt:lpstr>Arial</vt:lpstr>
      <vt:lpstr>Calibri</vt:lpstr>
      <vt:lpstr>Calibri Light</vt:lpstr>
      <vt:lpstr>Cambria</vt:lpstr>
      <vt:lpstr>Helvetica</vt:lpstr>
      <vt:lpstr>Roboto</vt:lpstr>
      <vt:lpstr>Times New Roman</vt:lpstr>
      <vt:lpstr>Simple Light</vt:lpstr>
      <vt:lpstr>pptFD9A.tmp</vt:lpstr>
      <vt:lpstr>Office Theme</vt:lpstr>
      <vt:lpstr>ABoVE Wetlands Working Group</vt:lpstr>
      <vt:lpstr>NEW Working Group - Formed at ASTM6 – 30 members – 4 ABoVE Projects (Butman TE2018, French TE2018, Smith TE2016, Bourgeau-Chavez TE2014,18)  </vt:lpstr>
      <vt:lpstr>PowerPoint Presentation</vt:lpstr>
      <vt:lpstr>Importance of this Wetland                 Working Group</vt:lpstr>
      <vt:lpstr>Wetlands in ABoVE Domain</vt:lpstr>
      <vt:lpstr>PowerPoint Presentation</vt:lpstr>
      <vt:lpstr>PowerPoint Presentation</vt:lpstr>
      <vt:lpstr>UAVSAR Lake and wetland classification for Yukon Flats, Peace-Athabasca Delta, and Canadian Shield, 2017-2019</vt:lpstr>
      <vt:lpstr>Accounting for Vegetated Lake/Wetland Surfaces Impacts Methane Upscaling</vt:lpstr>
      <vt:lpstr>PowerPoint Presentation</vt:lpstr>
      <vt:lpstr>NWT Peatland-Upland Ecotype Map</vt:lpstr>
      <vt:lpstr>Slave River Delta (SRD) and Peace-Athabasca Delta (PAD) Mapping</vt:lpstr>
      <vt:lpstr>2017 Maps </vt:lpstr>
      <vt:lpstr>Tracking transient Arctic-Boreal Wetland Inundation from Sentinel-1 SAR</vt:lpstr>
      <vt:lpstr>Spatio-Temporal Inundation Dynamics</vt:lpstr>
      <vt:lpstr>Sentinel-1 SAR-based Surface Water and Wetland Inundation Mapping </vt:lpstr>
      <vt:lpstr>Inundation Map Validation: Field Data – protocol from Pavelsky &amp; Smith – Duplicated for French team</vt:lpstr>
      <vt:lpstr>PowerPoint Presentation</vt:lpstr>
      <vt:lpstr>PowerPoint Presentation</vt:lpstr>
      <vt:lpstr>PowerPoint Presentation</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Stroud, David B. (GSFC-618.0)[SCIENCE SYSTEMS AND APPLICATIONS INC]</dc:creator>
  <cp:lastModifiedBy>Laura Chavez</cp:lastModifiedBy>
  <cp:revision>93</cp:revision>
  <dcterms:created xsi:type="dcterms:W3CDTF">2020-11-03T15:27:10Z</dcterms:created>
  <dcterms:modified xsi:type="dcterms:W3CDTF">2021-05-07T21:24:11Z</dcterms:modified>
</cp:coreProperties>
</file>