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70" r:id="rId2"/>
    <p:sldMasterId id="2147483674" r:id="rId3"/>
    <p:sldMasterId id="2147483687" r:id="rId4"/>
  </p:sldMasterIdLst>
  <p:notesMasterIdLst>
    <p:notesMasterId r:id="rId28"/>
  </p:notesMasterIdLst>
  <p:sldIdLst>
    <p:sldId id="258" r:id="rId5"/>
    <p:sldId id="259" r:id="rId6"/>
    <p:sldId id="260" r:id="rId7"/>
    <p:sldId id="261" r:id="rId8"/>
    <p:sldId id="281" r:id="rId9"/>
    <p:sldId id="257" r:id="rId10"/>
    <p:sldId id="282" r:id="rId11"/>
    <p:sldId id="497" r:id="rId12"/>
    <p:sldId id="313" r:id="rId13"/>
    <p:sldId id="266" r:id="rId14"/>
    <p:sldId id="498" r:id="rId15"/>
    <p:sldId id="499" r:id="rId16"/>
    <p:sldId id="500" r:id="rId17"/>
    <p:sldId id="268" r:id="rId18"/>
    <p:sldId id="796" r:id="rId19"/>
    <p:sldId id="270" r:id="rId20"/>
    <p:sldId id="817" r:id="rId21"/>
    <p:sldId id="818" r:id="rId22"/>
    <p:sldId id="815" r:id="rId23"/>
    <p:sldId id="816" r:id="rId24"/>
    <p:sldId id="797" r:id="rId25"/>
    <p:sldId id="277" r:id="rId26"/>
    <p:sldId id="25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AB45"/>
    <a:srgbClr val="D4DE2B"/>
    <a:srgbClr val="DBDADD"/>
    <a:srgbClr val="595959"/>
    <a:srgbClr val="D2D3D4"/>
    <a:srgbClr val="D4DE2C"/>
    <a:srgbClr val="BABBBE"/>
    <a:srgbClr val="EBEBED"/>
    <a:srgbClr val="1991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2" autoAdjust="0"/>
    <p:restoredTop sz="84840" autoAdjust="0"/>
  </p:normalViewPr>
  <p:slideViewPr>
    <p:cSldViewPr snapToGrid="0" snapToObjects="1">
      <p:cViewPr varScale="1">
        <p:scale>
          <a:sx n="93" d="100"/>
          <a:sy n="93" d="100"/>
        </p:scale>
        <p:origin x="540" y="9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66" d="100"/>
          <a:sy n="66" d="100"/>
        </p:scale>
        <p:origin x="1998"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653053-8A6E-464D-A125-B7C7851FEC50}" type="datetimeFigureOut">
              <a:rPr lang="en-US" smtClean="0"/>
              <a:t>1/18/2023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3D37B5-6320-4635-9304-C906AB45A7CB}" type="slidenum">
              <a:rPr lang="en-US" smtClean="0"/>
              <a:t>‹#›</a:t>
            </a:fld>
            <a:endParaRPr lang="en-US"/>
          </a:p>
        </p:txBody>
      </p:sp>
    </p:spTree>
    <p:extLst>
      <p:ext uri="{BB962C8B-B14F-4D97-AF65-F5344CB8AC3E}">
        <p14:creationId xmlns:p14="http://schemas.microsoft.com/office/powerpoint/2010/main" val="2113831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oi.org/10.1029/2021JG006635"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t>Douglas USACE 2018, </a:t>
            </a:r>
            <a:r>
              <a:rPr lang="en-US" sz="1200" i="1" dirty="0" err="1"/>
              <a:t>Stiegl</a:t>
            </a:r>
            <a:endParaRPr lang="en-US" dirty="0"/>
          </a:p>
        </p:txBody>
      </p:sp>
      <p:sp>
        <p:nvSpPr>
          <p:cNvPr id="4" name="Slide Number Placeholder 3"/>
          <p:cNvSpPr>
            <a:spLocks noGrp="1"/>
          </p:cNvSpPr>
          <p:nvPr>
            <p:ph type="sldNum" sz="quarter" idx="5"/>
          </p:nvPr>
        </p:nvSpPr>
        <p:spPr/>
        <p:txBody>
          <a:bodyPr/>
          <a:lstStyle/>
          <a:p>
            <a:fld id="{B23D37B5-6320-4635-9304-C906AB45A7CB}" type="slidenum">
              <a:rPr lang="en-US" smtClean="0"/>
              <a:t>2</a:t>
            </a:fld>
            <a:endParaRPr lang="en-US"/>
          </a:p>
        </p:txBody>
      </p:sp>
    </p:spTree>
    <p:extLst>
      <p:ext uri="{BB962C8B-B14F-4D97-AF65-F5344CB8AC3E}">
        <p14:creationId xmlns:p14="http://schemas.microsoft.com/office/powerpoint/2010/main" val="792632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7175" indent="-257175">
              <a:lnSpc>
                <a:spcPct val="107000"/>
              </a:lnSpc>
              <a:spcAft>
                <a:spcPts val="600"/>
              </a:spcAft>
            </a:pPr>
            <a:r>
              <a:rPr lang="en-US" sz="1200" dirty="0">
                <a:latin typeface="Arial" panose="020B0604020202020204" pitchFamily="34" charset="0"/>
                <a:ea typeface="Times New Roman" panose="02020603050405020304" pitchFamily="18" charset="0"/>
                <a:cs typeface="Arial" panose="020B0604020202020204" pitchFamily="34" charset="0"/>
              </a:rPr>
              <a:t>More field data would improve statistical power and reduce the </a:t>
            </a:r>
            <a:r>
              <a:rPr lang="en-US" sz="1200" dirty="0" err="1">
                <a:latin typeface="Arial" panose="020B0604020202020204" pitchFamily="34" charset="0"/>
                <a:ea typeface="Times New Roman" panose="02020603050405020304" pitchFamily="18" charset="0"/>
                <a:cs typeface="Arial" panose="020B0604020202020204" pitchFamily="34" charset="0"/>
              </a:rPr>
              <a:t>ubRMSE</a:t>
            </a:r>
            <a:r>
              <a:rPr lang="en-US" sz="1200" dirty="0">
                <a:latin typeface="Arial" panose="020B0604020202020204" pitchFamily="34" charset="0"/>
                <a:ea typeface="Times New Roman" panose="02020603050405020304" pitchFamily="18" charset="0"/>
                <a:cs typeface="Arial" panose="020B0604020202020204" pitchFamily="34" charset="0"/>
              </a:rPr>
              <a:t> which ideally would be closer to 5% (we are at 11%) – field data and imagery have been limited</a:t>
            </a:r>
          </a:p>
          <a:p>
            <a:pPr marL="257175" indent="-257175">
              <a:lnSpc>
                <a:spcPct val="107000"/>
              </a:lnSpc>
              <a:spcAft>
                <a:spcPts val="600"/>
              </a:spcAft>
            </a:pPr>
            <a:r>
              <a:rPr lang="en-US" sz="1200" dirty="0">
                <a:latin typeface="Arial" panose="020B0604020202020204" pitchFamily="34" charset="0"/>
                <a:ea typeface="Times New Roman" panose="02020603050405020304" pitchFamily="18" charset="0"/>
                <a:cs typeface="Arial" panose="020B0604020202020204" pitchFamily="34" charset="0"/>
              </a:rPr>
              <a:t>L-band is showing much greater capability than C-band across a variety of canopy covers – NASA’s NISAR L-band mission will allow us to develop algorithms for a geographically rich dataset, although alternatives to polarimetric SAR will need to be developed</a:t>
            </a:r>
          </a:p>
          <a:p>
            <a:endParaRPr lang="en-US" dirty="0"/>
          </a:p>
        </p:txBody>
      </p:sp>
      <p:sp>
        <p:nvSpPr>
          <p:cNvPr id="4" name="Slide Number Placeholder 3"/>
          <p:cNvSpPr>
            <a:spLocks noGrp="1"/>
          </p:cNvSpPr>
          <p:nvPr>
            <p:ph type="sldNum" sz="quarter" idx="5"/>
          </p:nvPr>
        </p:nvSpPr>
        <p:spPr/>
        <p:txBody>
          <a:bodyPr/>
          <a:lstStyle/>
          <a:p>
            <a:fld id="{B23D37B5-6320-4635-9304-C906AB45A7CB}" type="slidenum">
              <a:rPr lang="en-US" smtClean="0"/>
              <a:t>21</a:t>
            </a:fld>
            <a:endParaRPr lang="en-US"/>
          </a:p>
        </p:txBody>
      </p:sp>
    </p:spTree>
    <p:extLst>
      <p:ext uri="{BB962C8B-B14F-4D97-AF65-F5344CB8AC3E}">
        <p14:creationId xmlns:p14="http://schemas.microsoft.com/office/powerpoint/2010/main" val="1026136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D6B9B834-7693-420A-98A2-418BB9BDC5C4}" type="slidenum">
              <a:rPr lang="en-US" smtClean="0"/>
              <a:t>22</a:t>
            </a:fld>
            <a:endParaRPr lang="en-US"/>
          </a:p>
        </p:txBody>
      </p:sp>
    </p:spTree>
    <p:extLst>
      <p:ext uri="{BB962C8B-B14F-4D97-AF65-F5344CB8AC3E}">
        <p14:creationId xmlns:p14="http://schemas.microsoft.com/office/powerpoint/2010/main" val="2715111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Ahern talked about his recent publication describing instances where decompositions mis-label double bounce as single bounce, due to  thresholding that does not </a:t>
            </a:r>
            <a:r>
              <a:rPr lang="en-US" dirty="0" err="1"/>
              <a:t>consideran</a:t>
            </a:r>
            <a:r>
              <a:rPr lang="en-US" dirty="0"/>
              <a:t> abrupt change in the phase difference between the HH and VV backscatter that occurs around the Brewster angle of the emergent vegetation.</a:t>
            </a:r>
          </a:p>
        </p:txBody>
      </p:sp>
      <p:sp>
        <p:nvSpPr>
          <p:cNvPr id="4" name="Slide Number Placeholder 3"/>
          <p:cNvSpPr>
            <a:spLocks noGrp="1"/>
          </p:cNvSpPr>
          <p:nvPr>
            <p:ph type="sldNum" sz="quarter" idx="5"/>
          </p:nvPr>
        </p:nvSpPr>
        <p:spPr/>
        <p:txBody>
          <a:bodyPr/>
          <a:lstStyle/>
          <a:p>
            <a:fld id="{B23D37B5-6320-4635-9304-C906AB45A7CB}" type="slidenum">
              <a:rPr lang="en-US" smtClean="0"/>
              <a:t>3</a:t>
            </a:fld>
            <a:endParaRPr lang="en-US"/>
          </a:p>
        </p:txBody>
      </p:sp>
    </p:spTree>
    <p:extLst>
      <p:ext uri="{BB962C8B-B14F-4D97-AF65-F5344CB8AC3E}">
        <p14:creationId xmlns:p14="http://schemas.microsoft.com/office/powerpoint/2010/main" val="3915926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d82c5882e7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d82c5882e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d82c5882e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1d82c5882e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Remote sensing-derived maps of wetlands developed for the NASA </a:t>
            </a:r>
            <a:r>
              <a:rPr lang="en-US" dirty="0" err="1"/>
              <a:t>ABoVE</a:t>
            </a:r>
            <a:r>
              <a:rPr lang="en-US" dirty="0"/>
              <a:t> Wetlands for Waterfowl project, Nancy French, PI (team information below)</a:t>
            </a:r>
          </a:p>
          <a:p>
            <a:endParaRPr lang="en-US" dirty="0"/>
          </a:p>
          <a:p>
            <a:r>
              <a:rPr lang="en-US" dirty="0"/>
              <a:t>LEFT: Wetland type maps were made for c. 2007 and 2017 to assess decadal wetland type change. The method uses Landsat ETM and ALOS L-band SAR with ancillary data layers in a Random Forest classifier trained with field and high-resolution imagery. Similar methods have been employed in wetland landscapes around the world (Florida, South America, Great Lakes, western US mountains) and is described in </a:t>
            </a:r>
            <a:r>
              <a:rPr lang="en-US" dirty="0" err="1"/>
              <a:t>Bourgeau</a:t>
            </a:r>
            <a:r>
              <a:rPr lang="en-US" dirty="0"/>
              <a:t>-Chavez et al. 2017 and Battaglia et al. 2021 (see below).</a:t>
            </a:r>
          </a:p>
          <a:p>
            <a:endParaRPr lang="en-US" dirty="0"/>
          </a:p>
          <a:p>
            <a:r>
              <a:rPr lang="en-US" dirty="0"/>
              <a:t>RIGHT: Annual wetland extent (inundation state) mapped using Sentinel-1 C-band SAR using all available images for each year (in this case, 8 images/</a:t>
            </a:r>
            <a:r>
              <a:rPr lang="en-US" dirty="0" err="1"/>
              <a:t>yr</a:t>
            </a:r>
            <a:r>
              <a:rPr lang="en-US" dirty="0"/>
              <a:t>). SAR provides a more clear indication of wetland extent (distinguishing between upland and wetland) than optical imaging due to its ability to penetrate short-stature vegetation that in optical images are mapped as green vegetation. [NOTE: the slide includes maps for 4 years (2017 to 2020) and are displayed as an animated figure]</a:t>
            </a:r>
          </a:p>
          <a:p>
            <a:endParaRPr lang="en-US" dirty="0"/>
          </a:p>
          <a:p>
            <a:pPr algn="l"/>
            <a:r>
              <a:rPr lang="en-US" b="0" i="0" dirty="0">
                <a:solidFill>
                  <a:srgbClr val="222222"/>
                </a:solidFill>
                <a:effectLst/>
                <a:latin typeface="Arial" panose="020B0604020202020204" pitchFamily="34" charset="0"/>
              </a:rPr>
              <a:t>PROJECT TEAM:</a:t>
            </a:r>
          </a:p>
          <a:p>
            <a:r>
              <a:rPr lang="en-US" sz="1200" dirty="0">
                <a:solidFill>
                  <a:schemeClr val="tx1"/>
                </a:solidFill>
                <a:effectLst/>
              </a:rPr>
              <a:t>Nancy HF French</a:t>
            </a:r>
            <a:r>
              <a:rPr lang="en-US" sz="1200" baseline="30000" dirty="0">
                <a:solidFill>
                  <a:schemeClr val="tx1"/>
                </a:solidFill>
                <a:effectLst/>
              </a:rPr>
              <a:t>1</a:t>
            </a:r>
            <a:r>
              <a:rPr lang="en-US" sz="1200" dirty="0">
                <a:solidFill>
                  <a:schemeClr val="tx1"/>
                </a:solidFill>
                <a:effectLst/>
              </a:rPr>
              <a:t>, PI (</a:t>
            </a:r>
            <a:r>
              <a:rPr lang="en-US" sz="1200" i="1" dirty="0">
                <a:solidFill>
                  <a:schemeClr val="tx1"/>
                </a:solidFill>
                <a:effectLst/>
                <a:latin typeface="Arial" panose="020B0604020202020204" pitchFamily="34" charset="0"/>
                <a:cs typeface="Arial" panose="020B0604020202020204" pitchFamily="34" charset="0"/>
              </a:rPr>
              <a:t>nhfrench@mtu.edu)</a:t>
            </a:r>
            <a:endParaRPr lang="en-US" sz="1200" dirty="0">
              <a:solidFill>
                <a:schemeClr val="tx1"/>
              </a:solidFill>
              <a:effectLst/>
            </a:endParaRPr>
          </a:p>
          <a:p>
            <a:r>
              <a:rPr lang="en-US" sz="1200" dirty="0">
                <a:solidFill>
                  <a:schemeClr val="tx1"/>
                </a:solidFill>
                <a:effectLst/>
              </a:rPr>
              <a:t>Liza Jenkins</a:t>
            </a:r>
            <a:r>
              <a:rPr lang="en-US" sz="1200" baseline="30000" dirty="0">
                <a:solidFill>
                  <a:schemeClr val="tx1"/>
                </a:solidFill>
                <a:effectLst/>
              </a:rPr>
              <a:t>1</a:t>
            </a:r>
            <a:r>
              <a:rPr lang="en-US" sz="1200" dirty="0">
                <a:solidFill>
                  <a:schemeClr val="tx1"/>
                </a:solidFill>
                <a:effectLst/>
              </a:rPr>
              <a:t>, Michael Battaglia</a:t>
            </a:r>
            <a:r>
              <a:rPr lang="en-US" sz="1200" baseline="30000" dirty="0">
                <a:solidFill>
                  <a:schemeClr val="tx1"/>
                </a:solidFill>
                <a:effectLst/>
              </a:rPr>
              <a:t>1</a:t>
            </a:r>
            <a:r>
              <a:rPr lang="en-US" sz="1200" dirty="0">
                <a:solidFill>
                  <a:schemeClr val="tx1"/>
                </a:solidFill>
                <a:effectLst/>
              </a:rPr>
              <a:t>, Laura Bourgeau-Chavez</a:t>
            </a:r>
            <a:r>
              <a:rPr lang="en-US" sz="1200" baseline="30000" dirty="0">
                <a:solidFill>
                  <a:schemeClr val="tx1"/>
                </a:solidFill>
                <a:effectLst/>
              </a:rPr>
              <a:t>1</a:t>
            </a:r>
            <a:r>
              <a:rPr lang="en-US" sz="1200" dirty="0">
                <a:solidFill>
                  <a:schemeClr val="tx1"/>
                </a:solidFill>
                <a:effectLst/>
              </a:rPr>
              <a:t>, Kevin Smith</a:t>
            </a:r>
            <a:r>
              <a:rPr lang="en-US" sz="1200" baseline="30000" dirty="0">
                <a:solidFill>
                  <a:schemeClr val="tx1"/>
                </a:solidFill>
                <a:effectLst/>
              </a:rPr>
              <a:t>2</a:t>
            </a:r>
            <a:r>
              <a:rPr lang="en-US" sz="1200" dirty="0">
                <a:solidFill>
                  <a:schemeClr val="tx1"/>
                </a:solidFill>
                <a:effectLst/>
              </a:rPr>
              <a:t>, Bruce Chapman</a:t>
            </a:r>
            <a:r>
              <a:rPr lang="en-US" sz="1200" baseline="30000" dirty="0">
                <a:solidFill>
                  <a:schemeClr val="tx1"/>
                </a:solidFill>
                <a:effectLst/>
              </a:rPr>
              <a:t>3</a:t>
            </a:r>
            <a:r>
              <a:rPr lang="en-US" sz="1200" dirty="0">
                <a:solidFill>
                  <a:schemeClr val="tx1"/>
                </a:solidFill>
                <a:effectLst/>
              </a:rPr>
              <a:t>, </a:t>
            </a:r>
            <a:br>
              <a:rPr lang="en-US" sz="1200" dirty="0"/>
            </a:br>
            <a:r>
              <a:rPr lang="en-US" sz="1200" dirty="0">
                <a:solidFill>
                  <a:schemeClr val="tx1"/>
                </a:solidFill>
                <a:effectLst/>
              </a:rPr>
              <a:t>Michael Merchant</a:t>
            </a:r>
            <a:r>
              <a:rPr lang="en-US" sz="1200" baseline="30000" dirty="0">
                <a:solidFill>
                  <a:schemeClr val="tx1"/>
                </a:solidFill>
                <a:effectLst/>
              </a:rPr>
              <a:t>2 </a:t>
            </a:r>
            <a:r>
              <a:rPr lang="en-US" sz="1200" dirty="0">
                <a:solidFill>
                  <a:schemeClr val="tx1"/>
                </a:solidFill>
                <a:effectLst/>
              </a:rPr>
              <a:t>,Jeremy Graham</a:t>
            </a:r>
            <a:r>
              <a:rPr lang="en-US" sz="1200" baseline="30000" dirty="0">
                <a:solidFill>
                  <a:schemeClr val="tx1"/>
                </a:solidFill>
                <a:effectLst/>
              </a:rPr>
              <a:t>1</a:t>
            </a:r>
            <a:r>
              <a:rPr lang="en-US" sz="1200" dirty="0">
                <a:solidFill>
                  <a:schemeClr val="tx1"/>
                </a:solidFill>
                <a:effectLst/>
              </a:rPr>
              <a:t>, </a:t>
            </a:r>
            <a:r>
              <a:rPr lang="en-US" sz="1200" dirty="0"/>
              <a:t>Dorthea Leisman</a:t>
            </a:r>
            <a:r>
              <a:rPr lang="en-US" sz="1200" baseline="30000" dirty="0"/>
              <a:t>1</a:t>
            </a:r>
            <a:r>
              <a:rPr lang="en-US" sz="1200" dirty="0"/>
              <a:t>, Andrew Poley</a:t>
            </a:r>
            <a:r>
              <a:rPr lang="en-US" sz="1200" baseline="30000" dirty="0"/>
              <a:t>1</a:t>
            </a:r>
            <a:r>
              <a:rPr lang="en-US" sz="1200" dirty="0"/>
              <a:t> </a:t>
            </a:r>
            <a:endParaRPr lang="en-US" sz="200" dirty="0">
              <a:solidFill>
                <a:schemeClr val="tx1"/>
              </a:solidFill>
              <a:effectLst/>
            </a:endParaRPr>
          </a:p>
          <a:p>
            <a:r>
              <a:rPr lang="en-US" sz="1200" i="1" baseline="30000" dirty="0">
                <a:solidFill>
                  <a:schemeClr val="tx1"/>
                </a:solidFill>
                <a:effectLst/>
              </a:rPr>
              <a:t>1 </a:t>
            </a:r>
            <a:r>
              <a:rPr lang="en-US" sz="1200" i="1" dirty="0">
                <a:solidFill>
                  <a:schemeClr val="tx1"/>
                </a:solidFill>
                <a:effectLst/>
              </a:rPr>
              <a:t>Michigan Tech Research Institute, </a:t>
            </a:r>
            <a:r>
              <a:rPr lang="en-US" sz="1200" i="1" baseline="30000" dirty="0">
                <a:solidFill>
                  <a:schemeClr val="tx1"/>
                </a:solidFill>
                <a:effectLst/>
              </a:rPr>
              <a:t>2 </a:t>
            </a:r>
            <a:r>
              <a:rPr lang="en-US" sz="1200" i="1" dirty="0">
                <a:solidFill>
                  <a:schemeClr val="tx1"/>
                </a:solidFill>
                <a:effectLst/>
              </a:rPr>
              <a:t>Ducks Unlimited Canada, </a:t>
            </a:r>
            <a:r>
              <a:rPr lang="en-US" sz="1200" i="1" baseline="30000" dirty="0">
                <a:solidFill>
                  <a:schemeClr val="tx1"/>
                </a:solidFill>
                <a:effectLst/>
              </a:rPr>
              <a:t>3 </a:t>
            </a:r>
            <a:r>
              <a:rPr lang="en-US" sz="1200" i="1" dirty="0">
                <a:solidFill>
                  <a:schemeClr val="tx1"/>
                </a:solidFill>
                <a:effectLst/>
              </a:rPr>
              <a:t>NASA JPL</a:t>
            </a:r>
            <a:endParaRPr lang="en-US" b="0" i="0" dirty="0">
              <a:solidFill>
                <a:srgbClr val="222222"/>
              </a:solidFill>
              <a:effectLst/>
              <a:latin typeface="Arial" panose="020B0604020202020204" pitchFamily="34" charset="0"/>
            </a:endParaRPr>
          </a:p>
          <a:p>
            <a:pPr algn="l"/>
            <a:endParaRPr lang="en-US" b="0" i="0" dirty="0">
              <a:solidFill>
                <a:srgbClr val="222222"/>
              </a:solidFill>
              <a:effectLst/>
              <a:latin typeface="Arial" panose="020B0604020202020204" pitchFamily="34" charset="0"/>
            </a:endParaRPr>
          </a:p>
          <a:p>
            <a:pPr algn="l"/>
            <a:r>
              <a:rPr lang="en-US" b="0" i="0" dirty="0">
                <a:solidFill>
                  <a:srgbClr val="222222"/>
                </a:solidFill>
                <a:effectLst/>
                <a:latin typeface="Arial" panose="020B0604020202020204" pitchFamily="34" charset="0"/>
              </a:rPr>
              <a:t>REFERENCES:</a:t>
            </a:r>
            <a:br>
              <a:rPr lang="en-US" b="0" i="0" dirty="0">
                <a:solidFill>
                  <a:srgbClr val="222222"/>
                </a:solidFill>
                <a:effectLst/>
                <a:latin typeface="Arial" panose="020B0604020202020204" pitchFamily="34" charset="0"/>
              </a:rPr>
            </a:br>
            <a:r>
              <a:rPr lang="en-US" b="0" i="0" dirty="0" err="1">
                <a:solidFill>
                  <a:srgbClr val="222222"/>
                </a:solidFill>
                <a:effectLst/>
                <a:latin typeface="Arial" panose="020B0604020202020204" pitchFamily="34" charset="0"/>
              </a:rPr>
              <a:t>Bourgeau</a:t>
            </a:r>
            <a:r>
              <a:rPr lang="en-US" b="0" i="0" dirty="0">
                <a:solidFill>
                  <a:srgbClr val="222222"/>
                </a:solidFill>
                <a:effectLst/>
                <a:latin typeface="Arial" panose="020B0604020202020204" pitchFamily="34" charset="0"/>
              </a:rPr>
              <a:t>-Chavez, L.L., Endres, S., Powell, R., Battaglia, M.J., </a:t>
            </a:r>
            <a:r>
              <a:rPr lang="en-US" b="0" i="0" dirty="0" err="1">
                <a:solidFill>
                  <a:srgbClr val="222222"/>
                </a:solidFill>
                <a:effectLst/>
                <a:latin typeface="Arial" panose="020B0604020202020204" pitchFamily="34" charset="0"/>
              </a:rPr>
              <a:t>Benscoter</a:t>
            </a:r>
            <a:r>
              <a:rPr lang="en-US" b="0" i="0" dirty="0">
                <a:solidFill>
                  <a:srgbClr val="222222"/>
                </a:solidFill>
                <a:effectLst/>
                <a:latin typeface="Arial" panose="020B0604020202020204" pitchFamily="34" charset="0"/>
              </a:rPr>
              <a:t>, B., Turetsky, M., Kasischke, E.S. and Banda, E., 2017. Mapping boreal peatland ecosystem types from multitemporal radar and optical satellite imagery. </a:t>
            </a:r>
            <a:r>
              <a:rPr lang="en-US" b="0" i="1" dirty="0">
                <a:solidFill>
                  <a:srgbClr val="222222"/>
                </a:solidFill>
                <a:effectLst/>
                <a:latin typeface="Arial" panose="020B0604020202020204" pitchFamily="34" charset="0"/>
              </a:rPr>
              <a:t>Canadian Journal of Forest Research</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47</a:t>
            </a:r>
            <a:r>
              <a:rPr lang="en-US" b="0" i="0" dirty="0">
                <a:solidFill>
                  <a:srgbClr val="222222"/>
                </a:solidFill>
                <a:effectLst/>
                <a:latin typeface="Arial" panose="020B0604020202020204" pitchFamily="34" charset="0"/>
              </a:rPr>
              <a:t>(4), pp.545-559.</a:t>
            </a:r>
          </a:p>
          <a:p>
            <a:pPr algn="l"/>
            <a:endParaRPr lang="en-US" b="0" i="0" dirty="0">
              <a:solidFill>
                <a:srgbClr val="222222"/>
              </a:solidFill>
              <a:effectLst/>
              <a:latin typeface="Arial" panose="020B0604020202020204" pitchFamily="34" charset="0"/>
            </a:endParaRPr>
          </a:p>
          <a:p>
            <a:pPr algn="l"/>
            <a:r>
              <a:rPr lang="en-US" b="0" i="0" dirty="0">
                <a:solidFill>
                  <a:srgbClr val="222222"/>
                </a:solidFill>
                <a:effectLst/>
                <a:latin typeface="Arial" panose="020B0604020202020204" pitchFamily="34" charset="0"/>
              </a:rPr>
              <a:t>Battaglia, M.J., Banks, S., </a:t>
            </a:r>
            <a:r>
              <a:rPr lang="en-US" b="0" i="0" dirty="0" err="1">
                <a:solidFill>
                  <a:srgbClr val="222222"/>
                </a:solidFill>
                <a:effectLst/>
                <a:latin typeface="Arial" panose="020B0604020202020204" pitchFamily="34" charset="0"/>
              </a:rPr>
              <a:t>Behnamian</a:t>
            </a:r>
            <a:r>
              <a:rPr lang="en-US" b="0" i="0" dirty="0">
                <a:solidFill>
                  <a:srgbClr val="222222"/>
                </a:solidFill>
                <a:effectLst/>
                <a:latin typeface="Arial" panose="020B0604020202020204" pitchFamily="34" charset="0"/>
              </a:rPr>
              <a:t>, A., </a:t>
            </a:r>
            <a:r>
              <a:rPr lang="en-US" b="0" i="0" dirty="0" err="1">
                <a:solidFill>
                  <a:srgbClr val="222222"/>
                </a:solidFill>
                <a:effectLst/>
                <a:latin typeface="Arial" panose="020B0604020202020204" pitchFamily="34" charset="0"/>
              </a:rPr>
              <a:t>Bourgeau</a:t>
            </a:r>
            <a:r>
              <a:rPr lang="en-US" b="0" i="0" dirty="0">
                <a:solidFill>
                  <a:srgbClr val="222222"/>
                </a:solidFill>
                <a:effectLst/>
                <a:latin typeface="Arial" panose="020B0604020202020204" pitchFamily="34" charset="0"/>
              </a:rPr>
              <a:t>-Chavez, L., </a:t>
            </a:r>
            <a:r>
              <a:rPr lang="en-US" b="0" i="0" dirty="0" err="1">
                <a:solidFill>
                  <a:srgbClr val="222222"/>
                </a:solidFill>
                <a:effectLst/>
                <a:latin typeface="Arial" panose="020B0604020202020204" pitchFamily="34" charset="0"/>
              </a:rPr>
              <a:t>Brisco</a:t>
            </a:r>
            <a:r>
              <a:rPr lang="en-US" b="0" i="0" dirty="0">
                <a:solidFill>
                  <a:srgbClr val="222222"/>
                </a:solidFill>
                <a:effectLst/>
                <a:latin typeface="Arial" panose="020B0604020202020204" pitchFamily="34" charset="0"/>
              </a:rPr>
              <a:t>, B., Corcoran, J., Chen, Z., </a:t>
            </a:r>
            <a:r>
              <a:rPr lang="en-US" b="0" i="0" dirty="0" err="1">
                <a:solidFill>
                  <a:srgbClr val="222222"/>
                </a:solidFill>
                <a:effectLst/>
                <a:latin typeface="Arial" panose="020B0604020202020204" pitchFamily="34" charset="0"/>
              </a:rPr>
              <a:t>Huberty</a:t>
            </a:r>
            <a:r>
              <a:rPr lang="en-US" b="0" i="0" dirty="0">
                <a:solidFill>
                  <a:srgbClr val="222222"/>
                </a:solidFill>
                <a:effectLst/>
                <a:latin typeface="Arial" panose="020B0604020202020204" pitchFamily="34" charset="0"/>
              </a:rPr>
              <a:t>, B., Klassen, J., Knight, J. and Morin, P., 2021. Multi-source </a:t>
            </a:r>
            <a:r>
              <a:rPr lang="en-US" b="0" i="0" dirty="0" err="1">
                <a:solidFill>
                  <a:srgbClr val="222222"/>
                </a:solidFill>
                <a:effectLst/>
                <a:latin typeface="Arial" panose="020B0604020202020204" pitchFamily="34" charset="0"/>
              </a:rPr>
              <a:t>eo</a:t>
            </a:r>
            <a:r>
              <a:rPr lang="en-US" b="0" i="0" dirty="0">
                <a:solidFill>
                  <a:srgbClr val="222222"/>
                </a:solidFill>
                <a:effectLst/>
                <a:latin typeface="Arial" panose="020B0604020202020204" pitchFamily="34" charset="0"/>
              </a:rPr>
              <a:t> for dynamic wetland mapping and monitoring in the great lakes basin. </a:t>
            </a:r>
            <a:r>
              <a:rPr lang="en-US" b="0" i="1" dirty="0">
                <a:solidFill>
                  <a:srgbClr val="222222"/>
                </a:solidFill>
                <a:effectLst/>
                <a:latin typeface="Arial" panose="020B0604020202020204" pitchFamily="34" charset="0"/>
              </a:rPr>
              <a:t>Remote Sensing</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13</a:t>
            </a:r>
            <a:r>
              <a:rPr lang="en-US" b="0" i="0" dirty="0">
                <a:solidFill>
                  <a:srgbClr val="222222"/>
                </a:solidFill>
                <a:effectLst/>
                <a:latin typeface="Arial" panose="020B0604020202020204" pitchFamily="34" charset="0"/>
              </a:rPr>
              <a:t>(4), p.599.</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AF3D26-3048-4047-A896-E9BB57EFB7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151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Left photo note: Ethan Kyzivat is in a red canoe taking gas flux measurements in the mid-right of this UAV photo (credit: Jessica Fayne).</a:t>
            </a:r>
          </a:p>
          <a:p>
            <a:r>
              <a:rPr lang="en-US" sz="1200" b="1" i="0" u="none" strike="noStrike" kern="1200" baseline="0" dirty="0">
                <a:solidFill>
                  <a:schemeClr val="tx1"/>
                </a:solidFill>
                <a:latin typeface="+mn-lt"/>
                <a:ea typeface="+mn-ea"/>
                <a:cs typeface="+mn-cs"/>
              </a:rPr>
              <a:t>Above, center</a:t>
            </a:r>
            <a:r>
              <a:rPr lang="en-US" sz="1200" b="0" i="0" u="none" strike="noStrike" kern="1200" baseline="0" dirty="0">
                <a:solidFill>
                  <a:schemeClr val="tx1"/>
                </a:solidFill>
                <a:latin typeface="+mn-lt"/>
                <a:ea typeface="+mn-ea"/>
                <a:cs typeface="+mn-cs"/>
              </a:rPr>
              <a:t>: Location map of study areas (YF = Yukon Flats; CSD = Canadian</a:t>
            </a:r>
          </a:p>
          <a:p>
            <a:r>
              <a:rPr lang="en-US" sz="1200" b="0" i="0" u="none" strike="noStrike" kern="1200" baseline="0" dirty="0">
                <a:solidFill>
                  <a:schemeClr val="tx1"/>
                </a:solidFill>
                <a:latin typeface="+mn-lt"/>
                <a:ea typeface="+mn-ea"/>
                <a:cs typeface="+mn-cs"/>
              </a:rPr>
              <a:t>Shield, Daring Lake; CSB = Canadian Shield, Baker Creek; PAD =</a:t>
            </a:r>
          </a:p>
          <a:p>
            <a:r>
              <a:rPr lang="en-US" sz="1200" b="0" i="0" u="none" strike="noStrike" kern="1200" baseline="0" dirty="0">
                <a:solidFill>
                  <a:schemeClr val="tx1"/>
                </a:solidFill>
                <a:latin typeface="+mn-lt"/>
                <a:ea typeface="+mn-ea"/>
                <a:cs typeface="+mn-cs"/>
              </a:rPr>
              <a:t>Peace-Athabasca Delta). Study area boundaries (red polygons) are derived</a:t>
            </a:r>
          </a:p>
          <a:p>
            <a:r>
              <a:rPr lang="en-US" sz="1200" b="0" i="0" u="none" strike="noStrike" kern="1200" baseline="0" dirty="0">
                <a:solidFill>
                  <a:schemeClr val="tx1"/>
                </a:solidFill>
                <a:latin typeface="+mn-lt"/>
                <a:ea typeface="+mn-ea"/>
                <a:cs typeface="+mn-cs"/>
              </a:rPr>
              <a:t>from intersecting UAVSAR airborne flight coverage with physiographic</a:t>
            </a:r>
          </a:p>
          <a:p>
            <a:r>
              <a:rPr lang="en-US" sz="1200" b="0" i="0" u="none" strike="noStrike" kern="1200" baseline="0" dirty="0">
                <a:solidFill>
                  <a:schemeClr val="tx1"/>
                </a:solidFill>
                <a:latin typeface="+mn-lt"/>
                <a:ea typeface="+mn-ea"/>
                <a:cs typeface="+mn-cs"/>
              </a:rPr>
              <a:t>boundaries.</a:t>
            </a:r>
          </a:p>
          <a:p>
            <a:endParaRPr lang="en-US" sz="1200" b="0" i="0" u="none" strike="noStrike" kern="1200" baseline="0" dirty="0">
              <a:solidFill>
                <a:schemeClr val="tx1"/>
              </a:solidFill>
              <a:latin typeface="+mn-lt"/>
              <a:ea typeface="+mn-ea"/>
              <a:cs typeface="+mn-cs"/>
            </a:endParaRPr>
          </a:p>
          <a:p>
            <a:pPr eaLnBrk="1" hangingPunct="1">
              <a:spcAft>
                <a:spcPts val="600"/>
              </a:spcAft>
            </a:pPr>
            <a:r>
              <a:rPr lang="en-US" sz="1200" b="1" dirty="0">
                <a:solidFill>
                  <a:srgbClr val="0000FF"/>
                </a:solidFill>
                <a:latin typeface="Arial"/>
                <a:cs typeface="Arial"/>
              </a:rPr>
              <a:t>Award Information:</a:t>
            </a:r>
          </a:p>
          <a:p>
            <a:pPr eaLnBrk="1" hangingPunct="1">
              <a:spcAft>
                <a:spcPts val="600"/>
              </a:spcAft>
            </a:pPr>
            <a:r>
              <a:rPr lang="en-US" sz="1200" dirty="0">
                <a:solidFill>
                  <a:srgbClr val="0000FF"/>
                </a:solidFill>
                <a:latin typeface="Arial"/>
                <a:cs typeface="Arial"/>
              </a:rPr>
              <a:t>This research was supported by the NASA Terrestrial Ecology Program (</a:t>
            </a:r>
            <a:r>
              <a:rPr lang="en-US" sz="1200" dirty="0">
                <a:solidFill>
                  <a:srgbClr val="0000FF"/>
                </a:solidFill>
              </a:rPr>
              <a:t>NNH18ZDA001N-Task A4.</a:t>
            </a:r>
            <a:r>
              <a:rPr lang="en-US" sz="1200" dirty="0">
                <a:solidFill>
                  <a:srgbClr val="0000FF"/>
                </a:solidFill>
                <a:latin typeface="Arial"/>
                <a:cs typeface="Arial"/>
              </a:rPr>
              <a:t>) under NASA Award number 80NSSC19M0104.</a:t>
            </a:r>
          </a:p>
          <a:p>
            <a:pPr eaLnBrk="1" hangingPunct="1">
              <a:spcAft>
                <a:spcPts val="600"/>
              </a:spcAft>
            </a:pPr>
            <a:r>
              <a:rPr lang="en-US" sz="1200" dirty="0">
                <a:solidFill>
                  <a:srgbClr val="0000FF"/>
                </a:solidFill>
                <a:latin typeface="Arial"/>
                <a:cs typeface="Arial"/>
              </a:rPr>
              <a:t>Additional funding was provided by NASA FINESST (grant number 80NSSC19K1361); NASA SWOT Science Team (grant numbers 80NSSC20K1144 and NNX16AH83G), and the US Geological Survey (USGS) LandCarbon Program.</a:t>
            </a:r>
          </a:p>
          <a:p>
            <a:pPr eaLnBrk="1" hangingPunct="1">
              <a:spcAft>
                <a:spcPts val="600"/>
              </a:spcAft>
            </a:pPr>
            <a:r>
              <a:rPr lang="en-US" sz="1200" dirty="0">
                <a:solidFill>
                  <a:srgbClr val="0000FF"/>
                </a:solidFill>
                <a:latin typeface="Arial"/>
                <a:cs typeface="Arial"/>
              </a:rPr>
              <a:t>This research supported the NASA Terrestrial Ecology Arctic-Boreal Vulnerability Experiment</a:t>
            </a:r>
          </a:p>
          <a:p>
            <a:pPr eaLnBrk="1" hangingPunct="1">
              <a:spcAft>
                <a:spcPts val="600"/>
              </a:spcAft>
            </a:pPr>
            <a:r>
              <a:rPr lang="en-US" sz="1200" dirty="0">
                <a:solidFill>
                  <a:srgbClr val="0000FF"/>
                </a:solidFill>
                <a:latin typeface="Arial"/>
                <a:cs typeface="Arial"/>
              </a:rPr>
              <a:t>Resources supporting this work were provided by the NASA High-End Computing (HEC) Program through the NASA Center for Climate Simulation (NCCS) at Goddard Space Flight Center via the ABoVE Science Cloud.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endParaRPr>
          </a:p>
          <a:p>
            <a:pPr eaLnBrk="1" hangingPunct="1">
              <a:spcAft>
                <a:spcPts val="600"/>
              </a:spcAft>
            </a:pPr>
            <a:r>
              <a:rPr lang="en-US" sz="1200" b="1" dirty="0">
                <a:solidFill>
                  <a:srgbClr val="0000FF"/>
                </a:solidFill>
                <a:latin typeface="Arial"/>
                <a:cs typeface="Arial"/>
              </a:rPr>
              <a:t>Citation:</a:t>
            </a:r>
          </a:p>
          <a:p>
            <a:r>
              <a:rPr lang="en-US" sz="1200" dirty="0">
                <a:solidFill>
                  <a:srgbClr val="0000FF"/>
                </a:solidFill>
              </a:rPr>
              <a:t>Kyzivat, E. D., Smith, L. C., Garcia-Tigreros, F., Huang, C., Wang, C., Langhorst, T., Fayne, J. v, Harlan, M. E., Ishitsuka, Y., Feng, D., Dolan, W., Pitcher, L. H., Wickland, K. P., Dornblaser, M. M., Striegl, R. G., Pavelsky, T. M., Butman, D. E., &amp; Gleason, C. J. (2022). The Importance of Lake Emergent Aquatic Vegetation for Estimating Arctic-Boreal Methane Emissions. </a:t>
            </a:r>
            <a:r>
              <a:rPr lang="en-US" sz="1200" i="1" dirty="0">
                <a:solidFill>
                  <a:srgbClr val="0000FF"/>
                </a:solidFill>
              </a:rPr>
              <a:t>Journal of Geophysical Research: Biogeosciences</a:t>
            </a:r>
            <a:r>
              <a:rPr lang="en-US" sz="1200" dirty="0">
                <a:solidFill>
                  <a:srgbClr val="0000FF"/>
                </a:solidFill>
              </a:rPr>
              <a:t>, </a:t>
            </a:r>
            <a:r>
              <a:rPr lang="en-US" sz="1200" i="1" dirty="0">
                <a:solidFill>
                  <a:srgbClr val="0000FF"/>
                </a:solidFill>
              </a:rPr>
              <a:t>127</a:t>
            </a:r>
            <a:r>
              <a:rPr lang="en-US" sz="1200" dirty="0">
                <a:solidFill>
                  <a:srgbClr val="0000FF"/>
                </a:solidFill>
              </a:rPr>
              <a:t>(6), e2021JG006635. </a:t>
            </a:r>
            <a:r>
              <a:rPr lang="en-US" sz="1200" dirty="0">
                <a:solidFill>
                  <a:srgbClr val="0000FF"/>
                </a:solidFill>
                <a:hlinkClick r:id="rId3"/>
              </a:rPr>
              <a:t>https://doi.org/10.1029/2021JG006635</a:t>
            </a:r>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AEA1343-365C-4B9F-9458-D839BAEE5EBF}" type="slidenum">
              <a:rPr lang="en-US" smtClean="0"/>
              <a:t>11</a:t>
            </a:fld>
            <a:endParaRPr lang="en-US"/>
          </a:p>
        </p:txBody>
      </p:sp>
    </p:spTree>
    <p:extLst>
      <p:ext uri="{BB962C8B-B14F-4D97-AF65-F5344CB8AC3E}">
        <p14:creationId xmlns:p14="http://schemas.microsoft.com/office/powerpoint/2010/main" val="3301782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EA1343-365C-4B9F-9458-D839BAEE5EBF}" type="slidenum">
              <a:rPr lang="en-US" smtClean="0"/>
              <a:t>12</a:t>
            </a:fld>
            <a:endParaRPr lang="en-US"/>
          </a:p>
        </p:txBody>
      </p:sp>
    </p:spTree>
    <p:extLst>
      <p:ext uri="{BB962C8B-B14F-4D97-AF65-F5344CB8AC3E}">
        <p14:creationId xmlns:p14="http://schemas.microsoft.com/office/powerpoint/2010/main" val="2191944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LEV = Lake emergent vegetation</a:t>
            </a:r>
          </a:p>
          <a:p>
            <a:r>
              <a:rPr lang="en-US" sz="1400" b="0" i="0" u="none" strike="noStrike" kern="1200" baseline="0" dirty="0">
                <a:solidFill>
                  <a:schemeClr val="tx1"/>
                </a:solidFill>
                <a:latin typeface="+mn-lt"/>
                <a:ea typeface="+mn-ea"/>
                <a:cs typeface="+mn-cs"/>
              </a:rPr>
              <a:t>YF = Yukon Flats; CSD = Canadian Shield, Daring Lake; CSB = Canadian Shield, Baker Creek; PAD = Peace-Athabasca Delta</a:t>
            </a:r>
          </a:p>
          <a:p>
            <a:r>
              <a:rPr lang="en-US" sz="1400" dirty="0"/>
              <a:t>Mean lake vegetation </a:t>
            </a:r>
            <a:r>
              <a:rPr lang="en-US" sz="1400" b="1" dirty="0"/>
              <a:t>coverage is </a:t>
            </a:r>
            <a:r>
              <a:rPr lang="en-US" sz="1400" b="1" dirty="0">
                <a:solidFill>
                  <a:schemeClr val="bg1"/>
                </a:solidFill>
              </a:rPr>
              <a:t>~16%.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rPr>
              <a:t>Aquatic vegetation ratio is</a:t>
            </a:r>
            <a:r>
              <a:rPr lang="en-US" sz="1400" b="1" dirty="0">
                <a:solidFill>
                  <a:schemeClr val="bg1"/>
                </a:solidFill>
              </a:rPr>
              <a:t> 16x from Arctic-boreal regions only.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Error margin </a:t>
            </a:r>
            <a:r>
              <a:rPr lang="en-US" sz="1400" b="0" dirty="0">
                <a:solidFill>
                  <a:schemeClr val="bg1"/>
                </a:solidFill>
              </a:rPr>
              <a:t>for the +21% increase number is </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[18-25]%</a:t>
            </a:r>
            <a:r>
              <a:rPr lang="en-US" sz="1200" b="0" kern="1200" dirty="0">
                <a:solidFill>
                  <a:schemeClr val="tx1"/>
                </a:solidFill>
                <a:effectLst/>
                <a:latin typeface="+mn-lt"/>
                <a:ea typeface="+mn-ea"/>
                <a:cs typeface="+mn-cs"/>
              </a:rPr>
              <a:t>, based on 10,000 bootstrapped samples.</a:t>
            </a:r>
            <a:endParaRPr lang="en-US" sz="1400" b="1" dirty="0">
              <a:solidFill>
                <a:schemeClr val="bg1"/>
              </a:solidFill>
            </a:endParaRPr>
          </a:p>
        </p:txBody>
      </p:sp>
      <p:sp>
        <p:nvSpPr>
          <p:cNvPr id="4" name="Slide Number Placeholder 3"/>
          <p:cNvSpPr>
            <a:spLocks noGrp="1"/>
          </p:cNvSpPr>
          <p:nvPr>
            <p:ph type="sldNum" sz="quarter" idx="5"/>
          </p:nvPr>
        </p:nvSpPr>
        <p:spPr/>
        <p:txBody>
          <a:bodyPr/>
          <a:lstStyle/>
          <a:p>
            <a:fld id="{6AEA1343-365C-4B9F-9458-D839BAEE5EBF}" type="slidenum">
              <a:rPr lang="en-US" smtClean="0"/>
              <a:t>13</a:t>
            </a:fld>
            <a:endParaRPr lang="en-US"/>
          </a:p>
        </p:txBody>
      </p:sp>
    </p:spTree>
    <p:extLst>
      <p:ext uri="{BB962C8B-B14F-4D97-AF65-F5344CB8AC3E}">
        <p14:creationId xmlns:p14="http://schemas.microsoft.com/office/powerpoint/2010/main" val="1098191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AA15F2-90B9-0E41-B017-DFB4C1A694C2}"/>
              </a:ext>
            </a:extLst>
          </p:cNvPr>
          <p:cNvSpPr>
            <a:spLocks noGrp="1"/>
          </p:cNvSpPr>
          <p:nvPr>
            <p:ph type="title"/>
          </p:nvPr>
        </p:nvSpPr>
        <p:spPr>
          <a:xfrm>
            <a:off x="838200" y="1965324"/>
            <a:ext cx="10515600" cy="1325563"/>
          </a:xfrm>
          <a:prstGeom prst="rect">
            <a:avLst/>
          </a:prstGeom>
        </p:spPr>
        <p:txBody>
          <a:bodyPr/>
          <a:lstStyle>
            <a:lvl1pPr algn="ctr">
              <a:defRPr b="1"/>
            </a:lvl1pPr>
          </a:lstStyle>
          <a:p>
            <a:r>
              <a:rPr lang="en-US" dirty="0"/>
              <a:t>Click to edit Master title style</a:t>
            </a:r>
          </a:p>
        </p:txBody>
      </p:sp>
      <p:sp>
        <p:nvSpPr>
          <p:cNvPr id="7" name="Text Placeholder 6">
            <a:extLst>
              <a:ext uri="{FF2B5EF4-FFF2-40B4-BE49-F238E27FC236}">
                <a16:creationId xmlns:a16="http://schemas.microsoft.com/office/drawing/2014/main" id="{4EB92E42-8CFB-7C41-B3DF-D19C95B17D47}"/>
              </a:ext>
            </a:extLst>
          </p:cNvPr>
          <p:cNvSpPr>
            <a:spLocks noGrp="1"/>
          </p:cNvSpPr>
          <p:nvPr>
            <p:ph type="body" sz="quarter" idx="10" hasCustomPrompt="1"/>
          </p:nvPr>
        </p:nvSpPr>
        <p:spPr>
          <a:xfrm>
            <a:off x="838200" y="3786809"/>
            <a:ext cx="10515600" cy="1243013"/>
          </a:xfrm>
          <a:prstGeom prst="rect">
            <a:avLst/>
          </a:prstGeom>
        </p:spPr>
        <p:txBody>
          <a:bodyPr/>
          <a:lstStyle>
            <a:lvl1pPr marL="0" indent="0" algn="ctr">
              <a:buNone/>
              <a:defRPr/>
            </a:lvl1pPr>
          </a:lstStyle>
          <a:p>
            <a:pPr lvl="0"/>
            <a:r>
              <a:rPr lang="en-US" dirty="0"/>
              <a:t>Authors</a:t>
            </a:r>
          </a:p>
        </p:txBody>
      </p:sp>
    </p:spTree>
    <p:extLst>
      <p:ext uri="{BB962C8B-B14F-4D97-AF65-F5344CB8AC3E}">
        <p14:creationId xmlns:p14="http://schemas.microsoft.com/office/powerpoint/2010/main" val="8564252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F49DAA-E2AA-0F4F-B767-EDF02A722238}"/>
              </a:ext>
            </a:extLst>
          </p:cNvPr>
          <p:cNvSpPr>
            <a:spLocks noGrp="1"/>
          </p:cNvSpPr>
          <p:nvPr>
            <p:ph type="title"/>
          </p:nvPr>
        </p:nvSpPr>
        <p:spPr>
          <a:xfrm>
            <a:off x="614569" y="1471929"/>
            <a:ext cx="10962861" cy="787814"/>
          </a:xfrm>
          <a:prstGeom prst="rect">
            <a:avLst/>
          </a:prstGeom>
        </p:spPr>
        <p:txBody>
          <a:bodyPr/>
          <a:lstStyle/>
          <a:p>
            <a:r>
              <a:rPr lang="en-US" dirty="0"/>
              <a:t>Click to edit Master title style</a:t>
            </a:r>
          </a:p>
        </p:txBody>
      </p:sp>
      <p:sp>
        <p:nvSpPr>
          <p:cNvPr id="5" name="Text Placeholder 4">
            <a:extLst>
              <a:ext uri="{FF2B5EF4-FFF2-40B4-BE49-F238E27FC236}">
                <a16:creationId xmlns:a16="http://schemas.microsoft.com/office/drawing/2014/main" id="{B8424E33-B8F7-5846-9882-C78BCE614614}"/>
              </a:ext>
            </a:extLst>
          </p:cNvPr>
          <p:cNvSpPr>
            <a:spLocks noGrp="1"/>
          </p:cNvSpPr>
          <p:nvPr>
            <p:ph type="body" idx="10"/>
          </p:nvPr>
        </p:nvSpPr>
        <p:spPr>
          <a:xfrm>
            <a:off x="614569" y="2538245"/>
            <a:ext cx="10962861" cy="392030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32849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038473E-DC7E-4C8A-8001-A9ACB820D2F8}"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E16A8C-C4B0-4D91-9170-817840741B6E}" type="slidenum">
              <a:rPr lang="en-US" smtClean="0"/>
              <a:t>‹#›</a:t>
            </a:fld>
            <a:endParaRPr 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31996" y="4922788"/>
            <a:ext cx="1109162" cy="406468"/>
          </a:xfrm>
          <a:prstGeom prst="rect">
            <a:avLst/>
          </a:prstGeom>
        </p:spPr>
      </p:pic>
      <p:pic>
        <p:nvPicPr>
          <p:cNvPr id="11" name="Picture 6"/>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126149" y="4427536"/>
            <a:ext cx="631600" cy="520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7045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23725"/>
          </a:xfrm>
        </p:spPr>
        <p:txBody>
          <a:bodyPr anchor="b"/>
          <a:lstStyle/>
          <a:p>
            <a:r>
              <a:rPr lang="en-US" dirty="0"/>
              <a:t>Click to edit Master title style</a:t>
            </a:r>
          </a:p>
        </p:txBody>
      </p:sp>
      <p:sp>
        <p:nvSpPr>
          <p:cNvPr id="3" name="Content Placeholder 2"/>
          <p:cNvSpPr>
            <a:spLocks noGrp="1"/>
          </p:cNvSpPr>
          <p:nvPr>
            <p:ph idx="1"/>
          </p:nvPr>
        </p:nvSpPr>
        <p:spPr>
          <a:xfrm>
            <a:off x="838200" y="1473201"/>
            <a:ext cx="10515600" cy="41249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038473E-DC7E-4C8A-8001-A9ACB820D2F8}"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E16A8C-C4B0-4D91-9170-817840741B6E}" type="slidenum">
              <a:rPr lang="en-US" smtClean="0"/>
              <a:t>‹#›</a:t>
            </a:fld>
            <a:endParaRPr 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7198" y="36106"/>
            <a:ext cx="1138477" cy="687226"/>
          </a:xfrm>
          <a:prstGeom prst="rect">
            <a:avLst/>
          </a:prstGeom>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613811" y="93381"/>
            <a:ext cx="691212" cy="557577"/>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87152" y="160141"/>
            <a:ext cx="1109162" cy="406468"/>
          </a:xfrm>
          <a:prstGeom prst="rect">
            <a:avLst/>
          </a:prstGeom>
        </p:spPr>
      </p:pic>
      <p:pic>
        <p:nvPicPr>
          <p:cNvPr id="10" name="Picture 9"/>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487902" y="169490"/>
            <a:ext cx="2051172" cy="385302"/>
          </a:xfrm>
          <a:prstGeom prst="rect">
            <a:avLst/>
          </a:prstGeom>
        </p:spPr>
      </p:pic>
      <p:pic>
        <p:nvPicPr>
          <p:cNvPr id="11" name="Picture 6"/>
          <p:cNvPicPr>
            <a:picLocks noChangeAspect="1" noChangeArrowheads="1"/>
          </p:cNvPicPr>
          <p:nvPr userDrawn="1"/>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560400" y="109732"/>
            <a:ext cx="631600" cy="520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018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38473E-DC7E-4C8A-8001-A9ACB820D2F8}"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E16A8C-C4B0-4D91-9170-817840741B6E}" type="slidenum">
              <a:rPr lang="en-US" smtClean="0"/>
              <a:t>‹#›</a:t>
            </a:fld>
            <a:endParaRPr lang="en-US"/>
          </a:p>
        </p:txBody>
      </p:sp>
    </p:spTree>
    <p:extLst>
      <p:ext uri="{BB962C8B-B14F-4D97-AF65-F5344CB8AC3E}">
        <p14:creationId xmlns:p14="http://schemas.microsoft.com/office/powerpoint/2010/main" val="3066929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38473E-DC7E-4C8A-8001-A9ACB820D2F8}"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E16A8C-C4B0-4D91-9170-817840741B6E}" type="slidenum">
              <a:rPr lang="en-US" smtClean="0"/>
              <a:t>‹#›</a:t>
            </a:fld>
            <a:endParaRPr lang="en-US"/>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7198" y="36106"/>
            <a:ext cx="1138477" cy="687226"/>
          </a:xfrm>
          <a:prstGeom prst="rect">
            <a:avLst/>
          </a:prstGeom>
        </p:spPr>
      </p:pic>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613811" y="93381"/>
            <a:ext cx="691212" cy="557577"/>
          </a:xfrm>
          <a:prstGeom prst="rect">
            <a:avLst/>
          </a:prstGeom>
        </p:spPr>
      </p:pic>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87152" y="160141"/>
            <a:ext cx="1109162" cy="406468"/>
          </a:xfrm>
          <a:prstGeom prst="rect">
            <a:avLst/>
          </a:prstGeom>
        </p:spPr>
      </p:pic>
      <p:pic>
        <p:nvPicPr>
          <p:cNvPr id="11" name="Picture 10"/>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487902" y="169490"/>
            <a:ext cx="2051172" cy="385302"/>
          </a:xfrm>
          <a:prstGeom prst="rect">
            <a:avLst/>
          </a:prstGeom>
        </p:spPr>
      </p:pic>
      <p:pic>
        <p:nvPicPr>
          <p:cNvPr id="12" name="Picture 6"/>
          <p:cNvPicPr>
            <a:picLocks noChangeAspect="1" noChangeArrowheads="1"/>
          </p:cNvPicPr>
          <p:nvPr userDrawn="1"/>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560400" y="109732"/>
            <a:ext cx="631600" cy="520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08376" y="188506"/>
            <a:ext cx="1138477" cy="687226"/>
          </a:xfrm>
          <a:prstGeom prst="rect">
            <a:avLst/>
          </a:prstGeom>
        </p:spPr>
      </p:pic>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624989" y="245781"/>
            <a:ext cx="691212" cy="557577"/>
          </a:xfrm>
          <a:prstGeom prst="rect">
            <a:avLst/>
          </a:prstGeom>
        </p:spPr>
      </p:pic>
      <p:pic>
        <p:nvPicPr>
          <p:cNvPr id="15" name="Picture 1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98330" y="312541"/>
            <a:ext cx="1109162" cy="406468"/>
          </a:xfrm>
          <a:prstGeom prst="rect">
            <a:avLst/>
          </a:prstGeom>
        </p:spPr>
      </p:pic>
      <p:pic>
        <p:nvPicPr>
          <p:cNvPr id="16" name="Picture 15"/>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499080" y="321890"/>
            <a:ext cx="2051172" cy="385302"/>
          </a:xfrm>
          <a:prstGeom prst="rect">
            <a:avLst/>
          </a:prstGeom>
        </p:spPr>
      </p:pic>
      <p:pic>
        <p:nvPicPr>
          <p:cNvPr id="17" name="Picture 6"/>
          <p:cNvPicPr>
            <a:picLocks noChangeAspect="1" noChangeArrowheads="1"/>
          </p:cNvPicPr>
          <p:nvPr userDrawn="1"/>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571578" y="262132"/>
            <a:ext cx="631600" cy="520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1349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38473E-DC7E-4C8A-8001-A9ACB820D2F8}" type="datetimeFigureOut">
              <a:rPr lang="en-US" smtClean="0"/>
              <a:t>1/18/2023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E16A8C-C4B0-4D91-9170-817840741B6E}" type="slidenum">
              <a:rPr lang="en-US" smtClean="0"/>
              <a:t>‹#›</a:t>
            </a:fld>
            <a:endParaRPr lang="en-US"/>
          </a:p>
        </p:txBody>
      </p:sp>
    </p:spTree>
    <p:extLst>
      <p:ext uri="{BB962C8B-B14F-4D97-AF65-F5344CB8AC3E}">
        <p14:creationId xmlns:p14="http://schemas.microsoft.com/office/powerpoint/2010/main" val="216895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45515"/>
          </a:xfrm>
        </p:spPr>
        <p:txBody>
          <a:bodyPr anchor="b"/>
          <a:lstStyle/>
          <a:p>
            <a:r>
              <a:rPr lang="en-US"/>
              <a:t>Click to edit Master title style</a:t>
            </a:r>
          </a:p>
        </p:txBody>
      </p:sp>
      <p:sp>
        <p:nvSpPr>
          <p:cNvPr id="3" name="Date Placeholder 2"/>
          <p:cNvSpPr>
            <a:spLocks noGrp="1"/>
          </p:cNvSpPr>
          <p:nvPr>
            <p:ph type="dt" sz="half" idx="10"/>
          </p:nvPr>
        </p:nvSpPr>
        <p:spPr/>
        <p:txBody>
          <a:bodyPr/>
          <a:lstStyle/>
          <a:p>
            <a:fld id="{3038473E-DC7E-4C8A-8001-A9ACB820D2F8}" type="datetimeFigureOut">
              <a:rPr lang="en-US" smtClean="0"/>
              <a:t>1/18/2023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E16A8C-C4B0-4D91-9170-817840741B6E}" type="slidenum">
              <a:rPr lang="en-US" smtClean="0"/>
              <a:t>‹#›</a:t>
            </a:fld>
            <a:endParaRPr lang="en-US"/>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7198" y="36106"/>
            <a:ext cx="1138477" cy="687226"/>
          </a:xfrm>
          <a:prstGeom prst="rect">
            <a:avLst/>
          </a:prstGeom>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613811" y="93381"/>
            <a:ext cx="691212" cy="557577"/>
          </a:xfrm>
          <a:prstGeom prst="rect">
            <a:avLst/>
          </a:prstGeom>
        </p:spPr>
      </p:pic>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87152" y="160141"/>
            <a:ext cx="1109162" cy="406468"/>
          </a:xfrm>
          <a:prstGeom prst="rect">
            <a:avLst/>
          </a:prstGeom>
        </p:spPr>
      </p:pic>
      <p:pic>
        <p:nvPicPr>
          <p:cNvPr id="9" name="Picture 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487902" y="169490"/>
            <a:ext cx="2051172" cy="385302"/>
          </a:xfrm>
          <a:prstGeom prst="rect">
            <a:avLst/>
          </a:prstGeom>
        </p:spPr>
      </p:pic>
      <p:pic>
        <p:nvPicPr>
          <p:cNvPr id="10" name="Picture 6"/>
          <p:cNvPicPr>
            <a:picLocks noChangeAspect="1" noChangeArrowheads="1"/>
          </p:cNvPicPr>
          <p:nvPr userDrawn="1"/>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560400" y="109732"/>
            <a:ext cx="631600" cy="520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77326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38473E-DC7E-4C8A-8001-A9ACB820D2F8}" type="datetimeFigureOut">
              <a:rPr lang="en-US" smtClean="0"/>
              <a:t>1/18/2023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E16A8C-C4B0-4D91-9170-817840741B6E}" type="slidenum">
              <a:rPr lang="en-US" smtClean="0"/>
              <a:t>‹#›</a:t>
            </a:fld>
            <a:endParaRPr lang="en-US"/>
          </a:p>
        </p:txBody>
      </p:sp>
    </p:spTree>
    <p:extLst>
      <p:ext uri="{BB962C8B-B14F-4D97-AF65-F5344CB8AC3E}">
        <p14:creationId xmlns:p14="http://schemas.microsoft.com/office/powerpoint/2010/main" val="4171533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038473E-DC7E-4C8A-8001-A9ACB820D2F8}"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E16A8C-C4B0-4D91-9170-817840741B6E}" type="slidenum">
              <a:rPr lang="en-US" smtClean="0"/>
              <a:t>‹#›</a:t>
            </a:fld>
            <a:endParaRPr lang="en-US"/>
          </a:p>
        </p:txBody>
      </p:sp>
    </p:spTree>
    <p:extLst>
      <p:ext uri="{BB962C8B-B14F-4D97-AF65-F5344CB8AC3E}">
        <p14:creationId xmlns:p14="http://schemas.microsoft.com/office/powerpoint/2010/main" val="8908846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038473E-DC7E-4C8A-8001-A9ACB820D2F8}"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E16A8C-C4B0-4D91-9170-817840741B6E}" type="slidenum">
              <a:rPr lang="en-US" smtClean="0"/>
              <a:t>‹#›</a:t>
            </a:fld>
            <a:endParaRPr lang="en-US"/>
          </a:p>
        </p:txBody>
      </p:sp>
    </p:spTree>
    <p:extLst>
      <p:ext uri="{BB962C8B-B14F-4D97-AF65-F5344CB8AC3E}">
        <p14:creationId xmlns:p14="http://schemas.microsoft.com/office/powerpoint/2010/main" val="3118199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F49DAA-E2AA-0F4F-B767-EDF02A722238}"/>
              </a:ext>
            </a:extLst>
          </p:cNvPr>
          <p:cNvSpPr>
            <a:spLocks noGrp="1"/>
          </p:cNvSpPr>
          <p:nvPr>
            <p:ph type="title"/>
          </p:nvPr>
        </p:nvSpPr>
        <p:spPr>
          <a:xfrm>
            <a:off x="614569" y="1471929"/>
            <a:ext cx="10962861" cy="787814"/>
          </a:xfrm>
          <a:prstGeom prst="rect">
            <a:avLst/>
          </a:prstGeom>
        </p:spPr>
        <p:txBody>
          <a:bodyPr/>
          <a:lstStyle/>
          <a:p>
            <a:r>
              <a:rPr lang="en-US" dirty="0"/>
              <a:t>Click to edit Master title style</a:t>
            </a:r>
          </a:p>
        </p:txBody>
      </p:sp>
      <p:sp>
        <p:nvSpPr>
          <p:cNvPr id="5" name="Text Placeholder 4">
            <a:extLst>
              <a:ext uri="{FF2B5EF4-FFF2-40B4-BE49-F238E27FC236}">
                <a16:creationId xmlns:a16="http://schemas.microsoft.com/office/drawing/2014/main" id="{B8424E33-B8F7-5846-9882-C78BCE614614}"/>
              </a:ext>
            </a:extLst>
          </p:cNvPr>
          <p:cNvSpPr>
            <a:spLocks noGrp="1"/>
          </p:cNvSpPr>
          <p:nvPr>
            <p:ph type="body" idx="10"/>
          </p:nvPr>
        </p:nvSpPr>
        <p:spPr>
          <a:xfrm>
            <a:off x="614569" y="2538245"/>
            <a:ext cx="10962861" cy="392030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3120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38473E-DC7E-4C8A-8001-A9ACB820D2F8}"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E16A8C-C4B0-4D91-9170-817840741B6E}" type="slidenum">
              <a:rPr lang="en-US" smtClean="0"/>
              <a:t>‹#›</a:t>
            </a:fld>
            <a:endParaRPr lang="en-US"/>
          </a:p>
        </p:txBody>
      </p:sp>
    </p:spTree>
    <p:extLst>
      <p:ext uri="{BB962C8B-B14F-4D97-AF65-F5344CB8AC3E}">
        <p14:creationId xmlns:p14="http://schemas.microsoft.com/office/powerpoint/2010/main" val="1028280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38473E-DC7E-4C8A-8001-A9ACB820D2F8}"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E16A8C-C4B0-4D91-9170-817840741B6E}" type="slidenum">
              <a:rPr lang="en-US" smtClean="0"/>
              <a:t>‹#›</a:t>
            </a:fld>
            <a:endParaRPr lang="en-US"/>
          </a:p>
        </p:txBody>
      </p:sp>
    </p:spTree>
    <p:extLst>
      <p:ext uri="{BB962C8B-B14F-4D97-AF65-F5344CB8AC3E}">
        <p14:creationId xmlns:p14="http://schemas.microsoft.com/office/powerpoint/2010/main" val="9656219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BA16B-12CE-2D38-F1BF-7404344870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C9C5E1-8F1F-8FFA-8BEA-B757CEADF0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FD93BB-E282-23C8-F878-D282DEBA8EE9}"/>
              </a:ext>
            </a:extLst>
          </p:cNvPr>
          <p:cNvSpPr>
            <a:spLocks noGrp="1"/>
          </p:cNvSpPr>
          <p:nvPr>
            <p:ph type="dt" sz="half" idx="10"/>
          </p:nvPr>
        </p:nvSpPr>
        <p:spPr/>
        <p:txBody>
          <a:bodyPr/>
          <a:lstStyle/>
          <a:p>
            <a:fld id="{8CAC475F-FDD2-4605-96B3-4B58120E7E6A}" type="datetimeFigureOut">
              <a:rPr lang="en-US" smtClean="0"/>
              <a:t>1/18/2023</a:t>
            </a:fld>
            <a:endParaRPr lang="en-US"/>
          </a:p>
        </p:txBody>
      </p:sp>
      <p:sp>
        <p:nvSpPr>
          <p:cNvPr id="5" name="Footer Placeholder 4">
            <a:extLst>
              <a:ext uri="{FF2B5EF4-FFF2-40B4-BE49-F238E27FC236}">
                <a16:creationId xmlns:a16="http://schemas.microsoft.com/office/drawing/2014/main" id="{2BA437B8-7310-FE4E-A1EF-74D0788EE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8996BC-6129-F0D6-D443-9928388FFC21}"/>
              </a:ext>
            </a:extLst>
          </p:cNvPr>
          <p:cNvSpPr>
            <a:spLocks noGrp="1"/>
          </p:cNvSpPr>
          <p:nvPr>
            <p:ph type="sldNum" sz="quarter" idx="12"/>
          </p:nvPr>
        </p:nvSpPr>
        <p:spPr/>
        <p:txBody>
          <a:bodyPr/>
          <a:lstStyle/>
          <a:p>
            <a:fld id="{55C44C52-542D-4356-B55C-FCCA17B065BE}" type="slidenum">
              <a:rPr lang="en-US" smtClean="0"/>
              <a:t>‹#›</a:t>
            </a:fld>
            <a:endParaRPr lang="en-US"/>
          </a:p>
        </p:txBody>
      </p:sp>
    </p:spTree>
    <p:extLst>
      <p:ext uri="{BB962C8B-B14F-4D97-AF65-F5344CB8AC3E}">
        <p14:creationId xmlns:p14="http://schemas.microsoft.com/office/powerpoint/2010/main" val="2519872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64D5E-7286-79AD-14AC-4E5E29722E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15E80D-5FA1-784A-71B8-66C48AF481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A4E16-3CCA-D40F-8925-AED9DF549AED}"/>
              </a:ext>
            </a:extLst>
          </p:cNvPr>
          <p:cNvSpPr>
            <a:spLocks noGrp="1"/>
          </p:cNvSpPr>
          <p:nvPr>
            <p:ph type="dt" sz="half" idx="10"/>
          </p:nvPr>
        </p:nvSpPr>
        <p:spPr/>
        <p:txBody>
          <a:bodyPr/>
          <a:lstStyle/>
          <a:p>
            <a:fld id="{8CAC475F-FDD2-4605-96B3-4B58120E7E6A}" type="datetimeFigureOut">
              <a:rPr lang="en-US" smtClean="0"/>
              <a:t>1/18/2023</a:t>
            </a:fld>
            <a:endParaRPr lang="en-US"/>
          </a:p>
        </p:txBody>
      </p:sp>
      <p:sp>
        <p:nvSpPr>
          <p:cNvPr id="5" name="Footer Placeholder 4">
            <a:extLst>
              <a:ext uri="{FF2B5EF4-FFF2-40B4-BE49-F238E27FC236}">
                <a16:creationId xmlns:a16="http://schemas.microsoft.com/office/drawing/2014/main" id="{E9760691-3D78-536C-C2E3-89BA485F33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7F5ED2-919A-C76E-5E48-8F8FE13D0D7E}"/>
              </a:ext>
            </a:extLst>
          </p:cNvPr>
          <p:cNvSpPr>
            <a:spLocks noGrp="1"/>
          </p:cNvSpPr>
          <p:nvPr>
            <p:ph type="sldNum" sz="quarter" idx="12"/>
          </p:nvPr>
        </p:nvSpPr>
        <p:spPr/>
        <p:txBody>
          <a:bodyPr/>
          <a:lstStyle/>
          <a:p>
            <a:fld id="{55C44C52-542D-4356-B55C-FCCA17B065BE}" type="slidenum">
              <a:rPr lang="en-US" smtClean="0"/>
              <a:t>‹#›</a:t>
            </a:fld>
            <a:endParaRPr lang="en-US"/>
          </a:p>
        </p:txBody>
      </p:sp>
    </p:spTree>
    <p:extLst>
      <p:ext uri="{BB962C8B-B14F-4D97-AF65-F5344CB8AC3E}">
        <p14:creationId xmlns:p14="http://schemas.microsoft.com/office/powerpoint/2010/main" val="23253604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E740B-9FFA-C6EB-0E7F-21C338D56C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5D2415-40FF-233B-93BE-6740E23124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3A638C-9E09-50C2-C727-E0305C762725}"/>
              </a:ext>
            </a:extLst>
          </p:cNvPr>
          <p:cNvSpPr>
            <a:spLocks noGrp="1"/>
          </p:cNvSpPr>
          <p:nvPr>
            <p:ph type="dt" sz="half" idx="10"/>
          </p:nvPr>
        </p:nvSpPr>
        <p:spPr/>
        <p:txBody>
          <a:bodyPr/>
          <a:lstStyle/>
          <a:p>
            <a:fld id="{8CAC475F-FDD2-4605-96B3-4B58120E7E6A}" type="datetimeFigureOut">
              <a:rPr lang="en-US" smtClean="0"/>
              <a:t>1/18/2023</a:t>
            </a:fld>
            <a:endParaRPr lang="en-US"/>
          </a:p>
        </p:txBody>
      </p:sp>
      <p:sp>
        <p:nvSpPr>
          <p:cNvPr id="5" name="Footer Placeholder 4">
            <a:extLst>
              <a:ext uri="{FF2B5EF4-FFF2-40B4-BE49-F238E27FC236}">
                <a16:creationId xmlns:a16="http://schemas.microsoft.com/office/drawing/2014/main" id="{83D3BBB7-995B-0EBE-80CF-42717A2B5A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B39103-05F6-34E8-09F5-019498050B5D}"/>
              </a:ext>
            </a:extLst>
          </p:cNvPr>
          <p:cNvSpPr>
            <a:spLocks noGrp="1"/>
          </p:cNvSpPr>
          <p:nvPr>
            <p:ph type="sldNum" sz="quarter" idx="12"/>
          </p:nvPr>
        </p:nvSpPr>
        <p:spPr/>
        <p:txBody>
          <a:bodyPr/>
          <a:lstStyle/>
          <a:p>
            <a:fld id="{55C44C52-542D-4356-B55C-FCCA17B065BE}" type="slidenum">
              <a:rPr lang="en-US" smtClean="0"/>
              <a:t>‹#›</a:t>
            </a:fld>
            <a:endParaRPr lang="en-US"/>
          </a:p>
        </p:txBody>
      </p:sp>
    </p:spTree>
    <p:extLst>
      <p:ext uri="{BB962C8B-B14F-4D97-AF65-F5344CB8AC3E}">
        <p14:creationId xmlns:p14="http://schemas.microsoft.com/office/powerpoint/2010/main" val="6025007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FFD30-C88F-2F99-106C-305D390A68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BE55A5-8A89-CF86-8072-6D140E595C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D25044-161C-5DEF-7C2C-CD52AFF323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436E3C-36A4-25B2-5A1C-87BB650AA587}"/>
              </a:ext>
            </a:extLst>
          </p:cNvPr>
          <p:cNvSpPr>
            <a:spLocks noGrp="1"/>
          </p:cNvSpPr>
          <p:nvPr>
            <p:ph type="dt" sz="half" idx="10"/>
          </p:nvPr>
        </p:nvSpPr>
        <p:spPr/>
        <p:txBody>
          <a:bodyPr/>
          <a:lstStyle/>
          <a:p>
            <a:fld id="{8CAC475F-FDD2-4605-96B3-4B58120E7E6A}" type="datetimeFigureOut">
              <a:rPr lang="en-US" smtClean="0"/>
              <a:t>1/18/2023</a:t>
            </a:fld>
            <a:endParaRPr lang="en-US"/>
          </a:p>
        </p:txBody>
      </p:sp>
      <p:sp>
        <p:nvSpPr>
          <p:cNvPr id="6" name="Footer Placeholder 5">
            <a:extLst>
              <a:ext uri="{FF2B5EF4-FFF2-40B4-BE49-F238E27FC236}">
                <a16:creationId xmlns:a16="http://schemas.microsoft.com/office/drawing/2014/main" id="{4399DAE3-540C-A6DC-9A83-870C4F91E3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ADF0C5-D50D-0B11-ED05-33B9642CA871}"/>
              </a:ext>
            </a:extLst>
          </p:cNvPr>
          <p:cNvSpPr>
            <a:spLocks noGrp="1"/>
          </p:cNvSpPr>
          <p:nvPr>
            <p:ph type="sldNum" sz="quarter" idx="12"/>
          </p:nvPr>
        </p:nvSpPr>
        <p:spPr/>
        <p:txBody>
          <a:bodyPr/>
          <a:lstStyle/>
          <a:p>
            <a:fld id="{55C44C52-542D-4356-B55C-FCCA17B065BE}" type="slidenum">
              <a:rPr lang="en-US" smtClean="0"/>
              <a:t>‹#›</a:t>
            </a:fld>
            <a:endParaRPr lang="en-US"/>
          </a:p>
        </p:txBody>
      </p:sp>
    </p:spTree>
    <p:extLst>
      <p:ext uri="{BB962C8B-B14F-4D97-AF65-F5344CB8AC3E}">
        <p14:creationId xmlns:p14="http://schemas.microsoft.com/office/powerpoint/2010/main" val="2753099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05788-03DA-3BCE-5617-66377529FD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786C03-FE2C-18E1-EB8D-7A1B583757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960330-7772-0B02-595C-0B013FED74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27A924-72EC-05EA-4D2E-7E4D767D5D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25F3C4-EEB1-B36F-C7D9-02227DB353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471AAD-FBA4-3D05-41D6-2B1687479A4F}"/>
              </a:ext>
            </a:extLst>
          </p:cNvPr>
          <p:cNvSpPr>
            <a:spLocks noGrp="1"/>
          </p:cNvSpPr>
          <p:nvPr>
            <p:ph type="dt" sz="half" idx="10"/>
          </p:nvPr>
        </p:nvSpPr>
        <p:spPr/>
        <p:txBody>
          <a:bodyPr/>
          <a:lstStyle/>
          <a:p>
            <a:fld id="{8CAC475F-FDD2-4605-96B3-4B58120E7E6A}" type="datetimeFigureOut">
              <a:rPr lang="en-US" smtClean="0"/>
              <a:t>1/18/2023</a:t>
            </a:fld>
            <a:endParaRPr lang="en-US"/>
          </a:p>
        </p:txBody>
      </p:sp>
      <p:sp>
        <p:nvSpPr>
          <p:cNvPr id="8" name="Footer Placeholder 7">
            <a:extLst>
              <a:ext uri="{FF2B5EF4-FFF2-40B4-BE49-F238E27FC236}">
                <a16:creationId xmlns:a16="http://schemas.microsoft.com/office/drawing/2014/main" id="{B8D4487F-1268-412A-44ED-8FEDFA99D1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93DEA4-E0FF-2BEF-4650-662D484147D8}"/>
              </a:ext>
            </a:extLst>
          </p:cNvPr>
          <p:cNvSpPr>
            <a:spLocks noGrp="1"/>
          </p:cNvSpPr>
          <p:nvPr>
            <p:ph type="sldNum" sz="quarter" idx="12"/>
          </p:nvPr>
        </p:nvSpPr>
        <p:spPr/>
        <p:txBody>
          <a:bodyPr/>
          <a:lstStyle/>
          <a:p>
            <a:fld id="{55C44C52-542D-4356-B55C-FCCA17B065BE}" type="slidenum">
              <a:rPr lang="en-US" smtClean="0"/>
              <a:t>‹#›</a:t>
            </a:fld>
            <a:endParaRPr lang="en-US"/>
          </a:p>
        </p:txBody>
      </p:sp>
    </p:spTree>
    <p:extLst>
      <p:ext uri="{BB962C8B-B14F-4D97-AF65-F5344CB8AC3E}">
        <p14:creationId xmlns:p14="http://schemas.microsoft.com/office/powerpoint/2010/main" val="10605676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E9F6-503D-0475-A638-211CD509B5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125F27-7E70-4027-8DE3-33E4EC1595D2}"/>
              </a:ext>
            </a:extLst>
          </p:cNvPr>
          <p:cNvSpPr>
            <a:spLocks noGrp="1"/>
          </p:cNvSpPr>
          <p:nvPr>
            <p:ph type="dt" sz="half" idx="10"/>
          </p:nvPr>
        </p:nvSpPr>
        <p:spPr/>
        <p:txBody>
          <a:bodyPr/>
          <a:lstStyle/>
          <a:p>
            <a:fld id="{8CAC475F-FDD2-4605-96B3-4B58120E7E6A}" type="datetimeFigureOut">
              <a:rPr lang="en-US" smtClean="0"/>
              <a:t>1/18/2023</a:t>
            </a:fld>
            <a:endParaRPr lang="en-US"/>
          </a:p>
        </p:txBody>
      </p:sp>
      <p:sp>
        <p:nvSpPr>
          <p:cNvPr id="4" name="Footer Placeholder 3">
            <a:extLst>
              <a:ext uri="{FF2B5EF4-FFF2-40B4-BE49-F238E27FC236}">
                <a16:creationId xmlns:a16="http://schemas.microsoft.com/office/drawing/2014/main" id="{2881BFEF-3F45-A50F-C87F-31092C40BE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5FA6F6-F95A-9EBC-3164-B435AC962E9D}"/>
              </a:ext>
            </a:extLst>
          </p:cNvPr>
          <p:cNvSpPr>
            <a:spLocks noGrp="1"/>
          </p:cNvSpPr>
          <p:nvPr>
            <p:ph type="sldNum" sz="quarter" idx="12"/>
          </p:nvPr>
        </p:nvSpPr>
        <p:spPr/>
        <p:txBody>
          <a:bodyPr/>
          <a:lstStyle/>
          <a:p>
            <a:fld id="{55C44C52-542D-4356-B55C-FCCA17B065BE}" type="slidenum">
              <a:rPr lang="en-US" smtClean="0"/>
              <a:t>‹#›</a:t>
            </a:fld>
            <a:endParaRPr lang="en-US"/>
          </a:p>
        </p:txBody>
      </p:sp>
    </p:spTree>
    <p:extLst>
      <p:ext uri="{BB962C8B-B14F-4D97-AF65-F5344CB8AC3E}">
        <p14:creationId xmlns:p14="http://schemas.microsoft.com/office/powerpoint/2010/main" val="41515816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C2B088-E2CE-E666-3913-CBA52D496FBF}"/>
              </a:ext>
            </a:extLst>
          </p:cNvPr>
          <p:cNvSpPr>
            <a:spLocks noGrp="1"/>
          </p:cNvSpPr>
          <p:nvPr>
            <p:ph type="dt" sz="half" idx="10"/>
          </p:nvPr>
        </p:nvSpPr>
        <p:spPr/>
        <p:txBody>
          <a:bodyPr/>
          <a:lstStyle/>
          <a:p>
            <a:fld id="{8CAC475F-FDD2-4605-96B3-4B58120E7E6A}" type="datetimeFigureOut">
              <a:rPr lang="en-US" smtClean="0"/>
              <a:t>1/18/2023</a:t>
            </a:fld>
            <a:endParaRPr lang="en-US"/>
          </a:p>
        </p:txBody>
      </p:sp>
      <p:sp>
        <p:nvSpPr>
          <p:cNvPr id="3" name="Footer Placeholder 2">
            <a:extLst>
              <a:ext uri="{FF2B5EF4-FFF2-40B4-BE49-F238E27FC236}">
                <a16:creationId xmlns:a16="http://schemas.microsoft.com/office/drawing/2014/main" id="{4D4C07C8-F08F-EBE8-CAF8-2C2D67D82B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F91992-246F-A630-4099-741518605767}"/>
              </a:ext>
            </a:extLst>
          </p:cNvPr>
          <p:cNvSpPr>
            <a:spLocks noGrp="1"/>
          </p:cNvSpPr>
          <p:nvPr>
            <p:ph type="sldNum" sz="quarter" idx="12"/>
          </p:nvPr>
        </p:nvSpPr>
        <p:spPr/>
        <p:txBody>
          <a:bodyPr/>
          <a:lstStyle/>
          <a:p>
            <a:fld id="{55C44C52-542D-4356-B55C-FCCA17B065BE}" type="slidenum">
              <a:rPr lang="en-US" smtClean="0"/>
              <a:t>‹#›</a:t>
            </a:fld>
            <a:endParaRPr lang="en-US"/>
          </a:p>
        </p:txBody>
      </p:sp>
    </p:spTree>
    <p:extLst>
      <p:ext uri="{BB962C8B-B14F-4D97-AF65-F5344CB8AC3E}">
        <p14:creationId xmlns:p14="http://schemas.microsoft.com/office/powerpoint/2010/main" val="25870956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3EEE4-8977-E096-6BFF-2E9A64CAE3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DE16B4-C335-FAEB-B065-A045291170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635F30-550E-07B0-30AD-ABDB807D21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E1104A-CCE5-C0CF-58B3-28F2B2A426D4}"/>
              </a:ext>
            </a:extLst>
          </p:cNvPr>
          <p:cNvSpPr>
            <a:spLocks noGrp="1"/>
          </p:cNvSpPr>
          <p:nvPr>
            <p:ph type="dt" sz="half" idx="10"/>
          </p:nvPr>
        </p:nvSpPr>
        <p:spPr/>
        <p:txBody>
          <a:bodyPr/>
          <a:lstStyle/>
          <a:p>
            <a:fld id="{8CAC475F-FDD2-4605-96B3-4B58120E7E6A}" type="datetimeFigureOut">
              <a:rPr lang="en-US" smtClean="0"/>
              <a:t>1/18/2023</a:t>
            </a:fld>
            <a:endParaRPr lang="en-US"/>
          </a:p>
        </p:txBody>
      </p:sp>
      <p:sp>
        <p:nvSpPr>
          <p:cNvPr id="6" name="Footer Placeholder 5">
            <a:extLst>
              <a:ext uri="{FF2B5EF4-FFF2-40B4-BE49-F238E27FC236}">
                <a16:creationId xmlns:a16="http://schemas.microsoft.com/office/drawing/2014/main" id="{C28F44D0-0E86-52C9-2762-1A01D84D9E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F47C61-29FE-2549-6393-50F098FE3C98}"/>
              </a:ext>
            </a:extLst>
          </p:cNvPr>
          <p:cNvSpPr>
            <a:spLocks noGrp="1"/>
          </p:cNvSpPr>
          <p:nvPr>
            <p:ph type="sldNum" sz="quarter" idx="12"/>
          </p:nvPr>
        </p:nvSpPr>
        <p:spPr/>
        <p:txBody>
          <a:bodyPr/>
          <a:lstStyle/>
          <a:p>
            <a:fld id="{55C44C52-542D-4356-B55C-FCCA17B065BE}" type="slidenum">
              <a:rPr lang="en-US" smtClean="0"/>
              <a:t>‹#›</a:t>
            </a:fld>
            <a:endParaRPr lang="en-US"/>
          </a:p>
        </p:txBody>
      </p:sp>
    </p:spTree>
    <p:extLst>
      <p:ext uri="{BB962C8B-B14F-4D97-AF65-F5344CB8AC3E}">
        <p14:creationId xmlns:p14="http://schemas.microsoft.com/office/powerpoint/2010/main" val="2244690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1E1EF-BA7E-6D49-ACB6-18F3C64B0D1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B66132-0262-DB48-BCBC-2A5D8DF01B4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7C84C0-2022-7A43-8D1D-AC573C327EEF}"/>
              </a:ext>
            </a:extLst>
          </p:cNvPr>
          <p:cNvSpPr>
            <a:spLocks noGrp="1"/>
          </p:cNvSpPr>
          <p:nvPr>
            <p:ph type="dt" sz="half" idx="10"/>
          </p:nvPr>
        </p:nvSpPr>
        <p:spPr>
          <a:xfrm>
            <a:off x="838200" y="6356350"/>
            <a:ext cx="2743200" cy="365125"/>
          </a:xfrm>
          <a:prstGeom prst="rect">
            <a:avLst/>
          </a:prstGeom>
        </p:spPr>
        <p:txBody>
          <a:bodyPr/>
          <a:lstStyle/>
          <a:p>
            <a:fld id="{AC23A976-6993-DF47-A39B-24A558057766}" type="datetimeFigureOut">
              <a:rPr lang="en-US" smtClean="0"/>
              <a:t>1/18/2023</a:t>
            </a:fld>
            <a:endParaRPr lang="en-US"/>
          </a:p>
        </p:txBody>
      </p:sp>
      <p:sp>
        <p:nvSpPr>
          <p:cNvPr id="5" name="Footer Placeholder 4">
            <a:extLst>
              <a:ext uri="{FF2B5EF4-FFF2-40B4-BE49-F238E27FC236}">
                <a16:creationId xmlns:a16="http://schemas.microsoft.com/office/drawing/2014/main" id="{BB06B17B-1A99-AD45-9DAB-B002F4CA7A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F4AED-2D0E-D748-BF57-E9191447F0F2}"/>
              </a:ext>
            </a:extLst>
          </p:cNvPr>
          <p:cNvSpPr>
            <a:spLocks noGrp="1"/>
          </p:cNvSpPr>
          <p:nvPr>
            <p:ph type="sldNum" sz="quarter" idx="12"/>
          </p:nvPr>
        </p:nvSpPr>
        <p:spPr>
          <a:xfrm>
            <a:off x="8610600" y="6356350"/>
            <a:ext cx="2743200" cy="365125"/>
          </a:xfrm>
          <a:prstGeom prst="rect">
            <a:avLst/>
          </a:prstGeom>
        </p:spPr>
        <p:txBody>
          <a:bodyPr/>
          <a:lstStyle/>
          <a:p>
            <a:fld id="{8384817C-4FA7-F343-9836-50D3F413FCE6}" type="slidenum">
              <a:rPr lang="en-US" smtClean="0"/>
              <a:t>‹#›</a:t>
            </a:fld>
            <a:endParaRPr lang="en-US"/>
          </a:p>
        </p:txBody>
      </p:sp>
    </p:spTree>
    <p:extLst>
      <p:ext uri="{BB962C8B-B14F-4D97-AF65-F5344CB8AC3E}">
        <p14:creationId xmlns:p14="http://schemas.microsoft.com/office/powerpoint/2010/main" val="183310720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D0099-3DFA-F295-F53A-AEF928CD7C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6BFA57-37B5-FC01-8E21-97DAC1EB97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127B01-BDEF-48FB-8F1A-7E88E454B6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13FFC9-111F-3BCA-733D-2CCEF3249BDD}"/>
              </a:ext>
            </a:extLst>
          </p:cNvPr>
          <p:cNvSpPr>
            <a:spLocks noGrp="1"/>
          </p:cNvSpPr>
          <p:nvPr>
            <p:ph type="dt" sz="half" idx="10"/>
          </p:nvPr>
        </p:nvSpPr>
        <p:spPr/>
        <p:txBody>
          <a:bodyPr/>
          <a:lstStyle/>
          <a:p>
            <a:fld id="{8CAC475F-FDD2-4605-96B3-4B58120E7E6A}" type="datetimeFigureOut">
              <a:rPr lang="en-US" smtClean="0"/>
              <a:t>1/18/2023</a:t>
            </a:fld>
            <a:endParaRPr lang="en-US"/>
          </a:p>
        </p:txBody>
      </p:sp>
      <p:sp>
        <p:nvSpPr>
          <p:cNvPr id="6" name="Footer Placeholder 5">
            <a:extLst>
              <a:ext uri="{FF2B5EF4-FFF2-40B4-BE49-F238E27FC236}">
                <a16:creationId xmlns:a16="http://schemas.microsoft.com/office/drawing/2014/main" id="{1C1BB49F-E0BE-04B5-5F12-62A4380419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B876BA-D41C-40A5-A12B-AC100D1365CE}"/>
              </a:ext>
            </a:extLst>
          </p:cNvPr>
          <p:cNvSpPr>
            <a:spLocks noGrp="1"/>
          </p:cNvSpPr>
          <p:nvPr>
            <p:ph type="sldNum" sz="quarter" idx="12"/>
          </p:nvPr>
        </p:nvSpPr>
        <p:spPr/>
        <p:txBody>
          <a:bodyPr/>
          <a:lstStyle/>
          <a:p>
            <a:fld id="{55C44C52-542D-4356-B55C-FCCA17B065BE}" type="slidenum">
              <a:rPr lang="en-US" smtClean="0"/>
              <a:t>‹#›</a:t>
            </a:fld>
            <a:endParaRPr lang="en-US"/>
          </a:p>
        </p:txBody>
      </p:sp>
    </p:spTree>
    <p:extLst>
      <p:ext uri="{BB962C8B-B14F-4D97-AF65-F5344CB8AC3E}">
        <p14:creationId xmlns:p14="http://schemas.microsoft.com/office/powerpoint/2010/main" val="40412283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55AFA-4A49-7229-6D98-33F761B6D6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50E970-4205-0E72-82CF-E54C49A536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23C0A7-E35D-79F9-5EBF-42A7C109E44D}"/>
              </a:ext>
            </a:extLst>
          </p:cNvPr>
          <p:cNvSpPr>
            <a:spLocks noGrp="1"/>
          </p:cNvSpPr>
          <p:nvPr>
            <p:ph type="dt" sz="half" idx="10"/>
          </p:nvPr>
        </p:nvSpPr>
        <p:spPr/>
        <p:txBody>
          <a:bodyPr/>
          <a:lstStyle/>
          <a:p>
            <a:fld id="{8CAC475F-FDD2-4605-96B3-4B58120E7E6A}" type="datetimeFigureOut">
              <a:rPr lang="en-US" smtClean="0"/>
              <a:t>1/18/2023</a:t>
            </a:fld>
            <a:endParaRPr lang="en-US"/>
          </a:p>
        </p:txBody>
      </p:sp>
      <p:sp>
        <p:nvSpPr>
          <p:cNvPr id="5" name="Footer Placeholder 4">
            <a:extLst>
              <a:ext uri="{FF2B5EF4-FFF2-40B4-BE49-F238E27FC236}">
                <a16:creationId xmlns:a16="http://schemas.microsoft.com/office/drawing/2014/main" id="{6F8A4AC5-423A-E6EC-B78D-53A746CAA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13060E-C1B6-49D4-3523-3F01A8448183}"/>
              </a:ext>
            </a:extLst>
          </p:cNvPr>
          <p:cNvSpPr>
            <a:spLocks noGrp="1"/>
          </p:cNvSpPr>
          <p:nvPr>
            <p:ph type="sldNum" sz="quarter" idx="12"/>
          </p:nvPr>
        </p:nvSpPr>
        <p:spPr/>
        <p:txBody>
          <a:bodyPr/>
          <a:lstStyle/>
          <a:p>
            <a:fld id="{55C44C52-542D-4356-B55C-FCCA17B065BE}" type="slidenum">
              <a:rPr lang="en-US" smtClean="0"/>
              <a:t>‹#›</a:t>
            </a:fld>
            <a:endParaRPr lang="en-US"/>
          </a:p>
        </p:txBody>
      </p:sp>
    </p:spTree>
    <p:extLst>
      <p:ext uri="{BB962C8B-B14F-4D97-AF65-F5344CB8AC3E}">
        <p14:creationId xmlns:p14="http://schemas.microsoft.com/office/powerpoint/2010/main" val="26629484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BB20BC-B62A-2F95-0F50-4BB783039C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417B30-F840-B349-2BD1-E48F1C711E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85B78E-3961-8148-6268-58623C2FEDF0}"/>
              </a:ext>
            </a:extLst>
          </p:cNvPr>
          <p:cNvSpPr>
            <a:spLocks noGrp="1"/>
          </p:cNvSpPr>
          <p:nvPr>
            <p:ph type="dt" sz="half" idx="10"/>
          </p:nvPr>
        </p:nvSpPr>
        <p:spPr/>
        <p:txBody>
          <a:bodyPr/>
          <a:lstStyle/>
          <a:p>
            <a:fld id="{8CAC475F-FDD2-4605-96B3-4B58120E7E6A}" type="datetimeFigureOut">
              <a:rPr lang="en-US" smtClean="0"/>
              <a:t>1/18/2023</a:t>
            </a:fld>
            <a:endParaRPr lang="en-US"/>
          </a:p>
        </p:txBody>
      </p:sp>
      <p:sp>
        <p:nvSpPr>
          <p:cNvPr id="5" name="Footer Placeholder 4">
            <a:extLst>
              <a:ext uri="{FF2B5EF4-FFF2-40B4-BE49-F238E27FC236}">
                <a16:creationId xmlns:a16="http://schemas.microsoft.com/office/drawing/2014/main" id="{DD457652-DF09-1FA1-86D2-3118E60BB3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9617CB-F158-D442-D62C-F4EC8BD67390}"/>
              </a:ext>
            </a:extLst>
          </p:cNvPr>
          <p:cNvSpPr>
            <a:spLocks noGrp="1"/>
          </p:cNvSpPr>
          <p:nvPr>
            <p:ph type="sldNum" sz="quarter" idx="12"/>
          </p:nvPr>
        </p:nvSpPr>
        <p:spPr/>
        <p:txBody>
          <a:bodyPr/>
          <a:lstStyle/>
          <a:p>
            <a:fld id="{55C44C52-542D-4356-B55C-FCCA17B065BE}" type="slidenum">
              <a:rPr lang="en-US" smtClean="0"/>
              <a:t>‹#›</a:t>
            </a:fld>
            <a:endParaRPr lang="en-US"/>
          </a:p>
        </p:txBody>
      </p:sp>
    </p:spTree>
    <p:extLst>
      <p:ext uri="{BB962C8B-B14F-4D97-AF65-F5344CB8AC3E}">
        <p14:creationId xmlns:p14="http://schemas.microsoft.com/office/powerpoint/2010/main" val="3155770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ECB94-8060-8F4C-8875-D31BBD2A69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633987-F518-4D4A-B2F2-122F7A2FB01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6F2FD8-6C8E-384E-A231-AD5E895E0D9B}"/>
              </a:ext>
            </a:extLst>
          </p:cNvPr>
          <p:cNvSpPr>
            <a:spLocks noGrp="1"/>
          </p:cNvSpPr>
          <p:nvPr>
            <p:ph type="dt" sz="half" idx="10"/>
          </p:nvPr>
        </p:nvSpPr>
        <p:spPr>
          <a:xfrm>
            <a:off x="838200" y="6356350"/>
            <a:ext cx="2743200" cy="365125"/>
          </a:xfrm>
          <a:prstGeom prst="rect">
            <a:avLst/>
          </a:prstGeom>
        </p:spPr>
        <p:txBody>
          <a:bodyPr/>
          <a:lstStyle/>
          <a:p>
            <a:fld id="{AC23A976-6993-DF47-A39B-24A558057766}" type="datetimeFigureOut">
              <a:rPr lang="en-US" smtClean="0"/>
              <a:t>1/18/2023</a:t>
            </a:fld>
            <a:endParaRPr lang="en-US"/>
          </a:p>
        </p:txBody>
      </p:sp>
      <p:sp>
        <p:nvSpPr>
          <p:cNvPr id="5" name="Footer Placeholder 4">
            <a:extLst>
              <a:ext uri="{FF2B5EF4-FFF2-40B4-BE49-F238E27FC236}">
                <a16:creationId xmlns:a16="http://schemas.microsoft.com/office/drawing/2014/main" id="{A542F650-33FB-064E-A227-558B33B380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3FD48B-B348-9545-A915-049028DCC2DD}"/>
              </a:ext>
            </a:extLst>
          </p:cNvPr>
          <p:cNvSpPr>
            <a:spLocks noGrp="1"/>
          </p:cNvSpPr>
          <p:nvPr>
            <p:ph type="sldNum" sz="quarter" idx="12"/>
          </p:nvPr>
        </p:nvSpPr>
        <p:spPr>
          <a:xfrm>
            <a:off x="8610600" y="6356350"/>
            <a:ext cx="2743200" cy="365125"/>
          </a:xfrm>
          <a:prstGeom prst="rect">
            <a:avLst/>
          </a:prstGeom>
        </p:spPr>
        <p:txBody>
          <a:bodyPr/>
          <a:lstStyle/>
          <a:p>
            <a:fld id="{8384817C-4FA7-F343-9836-50D3F413FCE6}" type="slidenum">
              <a:rPr lang="en-US" smtClean="0"/>
              <a:t>‹#›</a:t>
            </a:fld>
            <a:endParaRPr lang="en-US"/>
          </a:p>
        </p:txBody>
      </p:sp>
    </p:spTree>
    <p:extLst>
      <p:ext uri="{BB962C8B-B14F-4D97-AF65-F5344CB8AC3E}">
        <p14:creationId xmlns:p14="http://schemas.microsoft.com/office/powerpoint/2010/main" val="253004232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401381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63CB55-F961-F34B-B8F4-5A84171A621F}"/>
              </a:ext>
            </a:extLst>
          </p:cNvPr>
          <p:cNvSpPr>
            <a:spLocks noGrp="1"/>
          </p:cNvSpPr>
          <p:nvPr>
            <p:ph type="dt" sz="half" idx="10"/>
          </p:nvPr>
        </p:nvSpPr>
        <p:spPr>
          <a:xfrm>
            <a:off x="838200" y="6356350"/>
            <a:ext cx="2743200" cy="365125"/>
          </a:xfrm>
          <a:prstGeom prst="rect">
            <a:avLst/>
          </a:prstGeom>
        </p:spPr>
        <p:txBody>
          <a:bodyPr/>
          <a:lstStyle/>
          <a:p>
            <a:fld id="{AC23A976-6993-DF47-A39B-24A558057766}" type="datetimeFigureOut">
              <a:rPr lang="en-US" smtClean="0"/>
              <a:t>1/18/2023</a:t>
            </a:fld>
            <a:endParaRPr lang="en-US"/>
          </a:p>
        </p:txBody>
      </p:sp>
      <p:sp>
        <p:nvSpPr>
          <p:cNvPr id="3" name="Footer Placeholder 2">
            <a:extLst>
              <a:ext uri="{FF2B5EF4-FFF2-40B4-BE49-F238E27FC236}">
                <a16:creationId xmlns:a16="http://schemas.microsoft.com/office/drawing/2014/main" id="{D3F75391-AE30-C44B-AF2C-C2452FF0F3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E844584-7A85-8747-90C0-A3EA09FD023E}"/>
              </a:ext>
            </a:extLst>
          </p:cNvPr>
          <p:cNvSpPr>
            <a:spLocks noGrp="1"/>
          </p:cNvSpPr>
          <p:nvPr>
            <p:ph type="sldNum" sz="quarter" idx="12"/>
          </p:nvPr>
        </p:nvSpPr>
        <p:spPr>
          <a:xfrm>
            <a:off x="8610600" y="6356350"/>
            <a:ext cx="2743200" cy="365125"/>
          </a:xfrm>
          <a:prstGeom prst="rect">
            <a:avLst/>
          </a:prstGeom>
        </p:spPr>
        <p:txBody>
          <a:bodyPr/>
          <a:lstStyle/>
          <a:p>
            <a:fld id="{8384817C-4FA7-F343-9836-50D3F413FCE6}" type="slidenum">
              <a:rPr lang="en-US" smtClean="0"/>
              <a:t>‹#›</a:t>
            </a:fld>
            <a:endParaRPr lang="en-US"/>
          </a:p>
        </p:txBody>
      </p:sp>
    </p:spTree>
    <p:extLst>
      <p:ext uri="{BB962C8B-B14F-4D97-AF65-F5344CB8AC3E}">
        <p14:creationId xmlns:p14="http://schemas.microsoft.com/office/powerpoint/2010/main" val="392361807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AA15F2-90B9-0E41-B017-DFB4C1A694C2}"/>
              </a:ext>
            </a:extLst>
          </p:cNvPr>
          <p:cNvSpPr>
            <a:spLocks noGrp="1"/>
          </p:cNvSpPr>
          <p:nvPr>
            <p:ph type="title"/>
          </p:nvPr>
        </p:nvSpPr>
        <p:spPr>
          <a:xfrm>
            <a:off x="838200" y="1965324"/>
            <a:ext cx="10515600" cy="1325563"/>
          </a:xfrm>
          <a:prstGeom prst="rect">
            <a:avLst/>
          </a:prstGeom>
        </p:spPr>
        <p:txBody>
          <a:bodyPr/>
          <a:lstStyle>
            <a:lvl1pPr algn="ctr">
              <a:defRPr b="1"/>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4EB92E42-8CFB-7C41-B3DF-D19C95B17D47}"/>
              </a:ext>
            </a:extLst>
          </p:cNvPr>
          <p:cNvSpPr>
            <a:spLocks noGrp="1"/>
          </p:cNvSpPr>
          <p:nvPr>
            <p:ph type="body" sz="quarter" idx="10" hasCustomPrompt="1"/>
          </p:nvPr>
        </p:nvSpPr>
        <p:spPr>
          <a:xfrm>
            <a:off x="838200" y="3786809"/>
            <a:ext cx="10515600" cy="1243013"/>
          </a:xfrm>
          <a:prstGeom prst="rect">
            <a:avLst/>
          </a:prstGeom>
        </p:spPr>
        <p:txBody>
          <a:bodyPr/>
          <a:lstStyle>
            <a:lvl1pPr marL="0" indent="0" algn="ctr">
              <a:buNone/>
              <a:defRPr/>
            </a:lvl1pPr>
          </a:lstStyle>
          <a:p>
            <a:pPr lvl="0"/>
            <a:r>
              <a:rPr lang="en-US" dirty="0"/>
              <a:t>Authors</a:t>
            </a:r>
          </a:p>
        </p:txBody>
      </p:sp>
    </p:spTree>
    <p:extLst>
      <p:ext uri="{BB962C8B-B14F-4D97-AF65-F5344CB8AC3E}">
        <p14:creationId xmlns:p14="http://schemas.microsoft.com/office/powerpoint/2010/main" val="1398615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F49DAA-E2AA-0F4F-B767-EDF02A722238}"/>
              </a:ext>
            </a:extLst>
          </p:cNvPr>
          <p:cNvSpPr>
            <a:spLocks noGrp="1"/>
          </p:cNvSpPr>
          <p:nvPr>
            <p:ph type="title"/>
          </p:nvPr>
        </p:nvSpPr>
        <p:spPr>
          <a:xfrm>
            <a:off x="614569" y="1471929"/>
            <a:ext cx="10962861" cy="787814"/>
          </a:xfrm>
          <a:prstGeom prst="rect">
            <a:avLst/>
          </a:prstGeom>
        </p:spPr>
        <p:txBody>
          <a:body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B8424E33-B8F7-5846-9882-C78BCE614614}"/>
              </a:ext>
            </a:extLst>
          </p:cNvPr>
          <p:cNvSpPr>
            <a:spLocks noGrp="1"/>
          </p:cNvSpPr>
          <p:nvPr>
            <p:ph type="body" idx="10"/>
          </p:nvPr>
        </p:nvSpPr>
        <p:spPr>
          <a:xfrm>
            <a:off x="614569" y="2538245"/>
            <a:ext cx="10962861" cy="39203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10705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AA15F2-90B9-0E41-B017-DFB4C1A694C2}"/>
              </a:ext>
            </a:extLst>
          </p:cNvPr>
          <p:cNvSpPr>
            <a:spLocks noGrp="1"/>
          </p:cNvSpPr>
          <p:nvPr>
            <p:ph type="title"/>
          </p:nvPr>
        </p:nvSpPr>
        <p:spPr>
          <a:xfrm>
            <a:off x="838200" y="1965324"/>
            <a:ext cx="10515600" cy="1325563"/>
          </a:xfrm>
          <a:prstGeom prst="rect">
            <a:avLst/>
          </a:prstGeom>
        </p:spPr>
        <p:txBody>
          <a:bodyPr/>
          <a:lstStyle>
            <a:lvl1pPr algn="ctr">
              <a:defRPr b="1"/>
            </a:lvl1pPr>
          </a:lstStyle>
          <a:p>
            <a:r>
              <a:rPr lang="en-US" dirty="0"/>
              <a:t>Click to edit Master title style</a:t>
            </a:r>
          </a:p>
        </p:txBody>
      </p:sp>
      <p:sp>
        <p:nvSpPr>
          <p:cNvPr id="7" name="Text Placeholder 6">
            <a:extLst>
              <a:ext uri="{FF2B5EF4-FFF2-40B4-BE49-F238E27FC236}">
                <a16:creationId xmlns:a16="http://schemas.microsoft.com/office/drawing/2014/main" id="{4EB92E42-8CFB-7C41-B3DF-D19C95B17D47}"/>
              </a:ext>
            </a:extLst>
          </p:cNvPr>
          <p:cNvSpPr>
            <a:spLocks noGrp="1"/>
          </p:cNvSpPr>
          <p:nvPr>
            <p:ph type="body" sz="quarter" idx="10" hasCustomPrompt="1"/>
          </p:nvPr>
        </p:nvSpPr>
        <p:spPr>
          <a:xfrm>
            <a:off x="838200" y="3786809"/>
            <a:ext cx="10515600" cy="1243013"/>
          </a:xfrm>
          <a:prstGeom prst="rect">
            <a:avLst/>
          </a:prstGeom>
        </p:spPr>
        <p:txBody>
          <a:bodyPr/>
          <a:lstStyle>
            <a:lvl1pPr marL="0" indent="0" algn="ctr">
              <a:buNone/>
              <a:defRPr/>
            </a:lvl1pPr>
          </a:lstStyle>
          <a:p>
            <a:pPr lvl="0"/>
            <a:r>
              <a:rPr lang="en-US" dirty="0"/>
              <a:t>Authors</a:t>
            </a:r>
          </a:p>
        </p:txBody>
      </p:sp>
    </p:spTree>
    <p:extLst>
      <p:ext uri="{BB962C8B-B14F-4D97-AF65-F5344CB8AC3E}">
        <p14:creationId xmlns:p14="http://schemas.microsoft.com/office/powerpoint/2010/main" val="20238115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E04D88-B24E-F024-4639-0144C4DF2E61}"/>
              </a:ext>
            </a:extLst>
          </p:cNvPr>
          <p:cNvPicPr>
            <a:picLocks noChangeAspect="1"/>
          </p:cNvPicPr>
          <p:nvPr userDrawn="1"/>
        </p:nvPicPr>
        <p:blipFill>
          <a:blip r:embed="rId10"/>
          <a:stretch>
            <a:fillRect/>
          </a:stretch>
        </p:blipFill>
        <p:spPr>
          <a:xfrm>
            <a:off x="0" y="0"/>
            <a:ext cx="12192000" cy="6858000"/>
          </a:xfrm>
          <a:prstGeom prst="rect">
            <a:avLst/>
          </a:prstGeom>
        </p:spPr>
      </p:pic>
    </p:spTree>
    <p:extLst>
      <p:ext uri="{BB962C8B-B14F-4D97-AF65-F5344CB8AC3E}">
        <p14:creationId xmlns:p14="http://schemas.microsoft.com/office/powerpoint/2010/main" val="65777048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8" r:id="rId5"/>
    <p:sldLayoutId id="2147483669" r:id="rId6"/>
    <p:sldLayoutId id="2147483656" r:id="rId7"/>
    <p:sldLayoutId id="2147483655" r:id="rId8"/>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E04D88-B24E-F024-4639-0144C4DF2E61}"/>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1578632"/>
      </p:ext>
    </p:extLst>
  </p:cSld>
  <p:clrMap bg1="lt1" tx1="dk1" bg2="lt2" tx2="dk2" accent1="accent1" accent2="accent2" accent3="accent3" accent4="accent4" accent5="accent5" accent6="accent6" hlink="hlink" folHlink="folHlink"/>
  <p:sldLayoutIdLst>
    <p:sldLayoutId id="2147483671" r:id="rId1"/>
    <p:sldLayoutId id="2147483672" r:id="rId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38473E-DC7E-4C8A-8001-A9ACB820D2F8}" type="datetimeFigureOut">
              <a:rPr lang="en-US" smtClean="0"/>
              <a:t>1/18/2023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E16A8C-C4B0-4D91-9170-817840741B6E}" type="slidenum">
              <a:rPr lang="en-US" smtClean="0"/>
              <a:t>‹#›</a:t>
            </a:fld>
            <a:endParaRPr lang="en-US"/>
          </a:p>
        </p:txBody>
      </p:sp>
    </p:spTree>
    <p:extLst>
      <p:ext uri="{BB962C8B-B14F-4D97-AF65-F5344CB8AC3E}">
        <p14:creationId xmlns:p14="http://schemas.microsoft.com/office/powerpoint/2010/main" val="189483342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A9DF70-2E4C-0A7D-7878-30A862F818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C758F5-9E90-38B4-F6C1-E39D299200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76B3B3-00D3-597F-BCDA-42C97CA6AE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AC475F-FDD2-4605-96B3-4B58120E7E6A}" type="datetimeFigureOut">
              <a:rPr lang="en-US" smtClean="0"/>
              <a:t>1/18/2023</a:t>
            </a:fld>
            <a:endParaRPr lang="en-US"/>
          </a:p>
        </p:txBody>
      </p:sp>
      <p:sp>
        <p:nvSpPr>
          <p:cNvPr id="5" name="Footer Placeholder 4">
            <a:extLst>
              <a:ext uri="{FF2B5EF4-FFF2-40B4-BE49-F238E27FC236}">
                <a16:creationId xmlns:a16="http://schemas.microsoft.com/office/drawing/2014/main" id="{058EC3AC-CFE6-77F3-5F6C-84502A5B77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24044D-F8EB-8C9B-FE2C-B395F5822C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44C52-542D-4356-B55C-FCCA17B065BE}" type="slidenum">
              <a:rPr lang="en-US" smtClean="0"/>
              <a:t>‹#›</a:t>
            </a:fld>
            <a:endParaRPr lang="en-US"/>
          </a:p>
        </p:txBody>
      </p:sp>
    </p:spTree>
    <p:extLst>
      <p:ext uri="{BB962C8B-B14F-4D97-AF65-F5344CB8AC3E}">
        <p14:creationId xmlns:p14="http://schemas.microsoft.com/office/powerpoint/2010/main" val="130037518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1029/2021JG006635" TargetMode="External"/><Relationship Id="rId7"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31.png"/><Relationship Id="rId7" Type="http://schemas.openxmlformats.org/officeDocument/2006/relationships/image" Target="../media/image150.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33.jpg"/><Relationship Id="rId4" Type="http://schemas.openxmlformats.org/officeDocument/2006/relationships/image" Target="../media/image32.jpeg"/><Relationship Id="rId9" Type="http://schemas.openxmlformats.org/officeDocument/2006/relationships/image" Target="../media/image100.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6.jp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3.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12" Type="http://schemas.openxmlformats.org/officeDocument/2006/relationships/image" Target="../media/image26.emf"/><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229F2E-04D4-4A9A-AE13-A8B22EE850D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849" r="763"/>
          <a:stretch/>
        </p:blipFill>
        <p:spPr>
          <a:xfrm>
            <a:off x="0" y="731324"/>
            <a:ext cx="12192000" cy="6126676"/>
          </a:xfrm>
          <a:prstGeom prst="rect">
            <a:avLst/>
          </a:prstGeom>
        </p:spPr>
      </p:pic>
      <p:sp>
        <p:nvSpPr>
          <p:cNvPr id="5" name="Title 4">
            <a:extLst>
              <a:ext uri="{FF2B5EF4-FFF2-40B4-BE49-F238E27FC236}">
                <a16:creationId xmlns:a16="http://schemas.microsoft.com/office/drawing/2014/main" id="{C0DA29B3-5DE8-410E-8E0D-A42FB246D685}"/>
              </a:ext>
            </a:extLst>
          </p:cNvPr>
          <p:cNvSpPr>
            <a:spLocks noGrp="1"/>
          </p:cNvSpPr>
          <p:nvPr>
            <p:ph type="ctrTitle"/>
          </p:nvPr>
        </p:nvSpPr>
        <p:spPr>
          <a:xfrm>
            <a:off x="575894" y="1929775"/>
            <a:ext cx="11360800" cy="2100464"/>
          </a:xfrm>
        </p:spPr>
        <p:txBody>
          <a:bodyPr>
            <a:normAutofit/>
          </a:bodyPr>
          <a:lstStyle/>
          <a:p>
            <a:r>
              <a:rPr lang="en-US" dirty="0" err="1">
                <a:solidFill>
                  <a:schemeClr val="bg1"/>
                </a:solidFill>
                <a:effectLst>
                  <a:outerShdw blurRad="38100" dist="38100" dir="2700000" algn="tl">
                    <a:srgbClr val="000000">
                      <a:alpha val="43137"/>
                    </a:srgbClr>
                  </a:outerShdw>
                </a:effectLst>
              </a:rPr>
              <a:t>ABoVE</a:t>
            </a:r>
            <a:r>
              <a:rPr lang="en-US" dirty="0">
                <a:solidFill>
                  <a:schemeClr val="bg1"/>
                </a:solidFill>
                <a:effectLst>
                  <a:outerShdw blurRad="38100" dist="38100" dir="2700000" algn="tl">
                    <a:srgbClr val="000000">
                      <a:alpha val="43137"/>
                    </a:srgbClr>
                  </a:outerShdw>
                </a:effectLst>
              </a:rPr>
              <a:t> Wetlands Working Group</a:t>
            </a:r>
          </a:p>
        </p:txBody>
      </p:sp>
    </p:spTree>
    <p:extLst>
      <p:ext uri="{BB962C8B-B14F-4D97-AF65-F5344CB8AC3E}">
        <p14:creationId xmlns:p14="http://schemas.microsoft.com/office/powerpoint/2010/main" val="19218860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229F2E-04D4-4A9A-AE13-A8B22EE850DC}"/>
              </a:ext>
            </a:extLst>
          </p:cNvPr>
          <p:cNvPicPr>
            <a:picLocks noChangeAspect="1"/>
          </p:cNvPicPr>
          <p:nvPr/>
        </p:nvPicPr>
        <p:blipFill rotWithShape="1">
          <a:blip r:embed="rId2" cstate="print">
            <a:duotone>
              <a:prstClr val="black"/>
              <a:schemeClr val="tx2">
                <a:tint val="45000"/>
                <a:satMod val="400000"/>
              </a:schemeClr>
            </a:duotone>
            <a:extLst>
              <a:ext uri="{28A0092B-C50C-407E-A947-70E740481C1C}">
                <a14:useLocalDpi xmlns:a14="http://schemas.microsoft.com/office/drawing/2010/main" val="0"/>
              </a:ext>
            </a:extLst>
          </a:blip>
          <a:srcRect l="849" r="763"/>
          <a:stretch/>
        </p:blipFill>
        <p:spPr>
          <a:xfrm>
            <a:off x="0" y="1145754"/>
            <a:ext cx="12192000" cy="5712246"/>
          </a:xfrm>
          <a:prstGeom prst="rect">
            <a:avLst/>
          </a:prstGeom>
        </p:spPr>
      </p:pic>
      <p:sp>
        <p:nvSpPr>
          <p:cNvPr id="5" name="Title 4">
            <a:extLst>
              <a:ext uri="{FF2B5EF4-FFF2-40B4-BE49-F238E27FC236}">
                <a16:creationId xmlns:a16="http://schemas.microsoft.com/office/drawing/2014/main" id="{C0DA29B3-5DE8-410E-8E0D-A42FB246D685}"/>
              </a:ext>
            </a:extLst>
          </p:cNvPr>
          <p:cNvSpPr>
            <a:spLocks noGrp="1"/>
          </p:cNvSpPr>
          <p:nvPr>
            <p:ph type="ctrTitle"/>
          </p:nvPr>
        </p:nvSpPr>
        <p:spPr>
          <a:xfrm>
            <a:off x="675185" y="3420132"/>
            <a:ext cx="11360800" cy="921625"/>
          </a:xfrm>
        </p:spPr>
        <p:txBody>
          <a:bodyPr>
            <a:normAutofit/>
          </a:bodyPr>
          <a:lstStyle/>
          <a:p>
            <a:r>
              <a:rPr lang="en-US" b="1" dirty="0">
                <a:solidFill>
                  <a:schemeClr val="bg1"/>
                </a:solidFill>
                <a:effectLst>
                  <a:outerShdw blurRad="38100" dist="38100" dir="2700000" algn="tl">
                    <a:srgbClr val="000000">
                      <a:alpha val="43137"/>
                    </a:srgbClr>
                  </a:outerShdw>
                </a:effectLst>
              </a:rPr>
              <a:t>Research Highlights: Carbon</a:t>
            </a:r>
          </a:p>
        </p:txBody>
      </p:sp>
    </p:spTree>
    <p:extLst>
      <p:ext uri="{BB962C8B-B14F-4D97-AF65-F5344CB8AC3E}">
        <p14:creationId xmlns:p14="http://schemas.microsoft.com/office/powerpoint/2010/main" val="1381452296"/>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73135AF-4DF0-446B-A702-7AF93BF6D371}"/>
              </a:ext>
            </a:extLst>
          </p:cNvPr>
          <p:cNvSpPr/>
          <p:nvPr/>
        </p:nvSpPr>
        <p:spPr>
          <a:xfrm>
            <a:off x="117468" y="606753"/>
            <a:ext cx="11917216" cy="830997"/>
          </a:xfrm>
          <a:prstGeom prst="rect">
            <a:avLst/>
          </a:prstGeom>
        </p:spPr>
        <p:txBody>
          <a:bodyPr wrap="square">
            <a:spAutoFit/>
          </a:bodyPr>
          <a:lstStyle/>
          <a:p>
            <a:pPr algn="ctr"/>
            <a:r>
              <a:rPr lang="en-US" sz="2800" b="1" dirty="0">
                <a:ea typeface="Calibri" panose="020F0502020204030204" pitchFamily="34" charset="0"/>
                <a:cs typeface="Times New Roman" panose="02020603050405020304" pitchFamily="18" charset="0"/>
              </a:rPr>
              <a:t>The Importance of Lake Vegetation for Arctic-Boreal Methane Emissions</a:t>
            </a:r>
          </a:p>
          <a:p>
            <a:pPr algn="ctr"/>
            <a:r>
              <a:rPr lang="en-US" sz="2000" dirty="0"/>
              <a:t>Kyzivat, E.D., Smith, L.C., Garcia-Tigreros, F., et al. (2022), </a:t>
            </a:r>
            <a:r>
              <a:rPr lang="en-US" sz="2000" i="1" dirty="0"/>
              <a:t>JGR: Biogeosciences</a:t>
            </a:r>
            <a:r>
              <a:rPr lang="en-US" sz="2000" dirty="0"/>
              <a:t>, </a:t>
            </a:r>
            <a:r>
              <a:rPr lang="en-US" sz="2000" dirty="0" err="1"/>
              <a:t>doi</a:t>
            </a:r>
            <a:r>
              <a:rPr lang="en-US" sz="2000" dirty="0"/>
              <a:t>: </a:t>
            </a:r>
            <a:r>
              <a:rPr lang="en-US" sz="2000" dirty="0">
                <a:hlinkClick r:id="rId3"/>
              </a:rPr>
              <a:t>10.1029/2021JG006635</a:t>
            </a:r>
            <a:endParaRPr lang="en-US" sz="2000" dirty="0"/>
          </a:p>
        </p:txBody>
      </p:sp>
      <p:grpSp>
        <p:nvGrpSpPr>
          <p:cNvPr id="8" name="Group 7"/>
          <p:cNvGrpSpPr/>
          <p:nvPr/>
        </p:nvGrpSpPr>
        <p:grpSpPr>
          <a:xfrm>
            <a:off x="8973411" y="1381301"/>
            <a:ext cx="3283339" cy="3167776"/>
            <a:chOff x="8064020" y="1930655"/>
            <a:chExt cx="4281722" cy="2061746"/>
          </a:xfrm>
        </p:grpSpPr>
        <p:sp>
          <p:nvSpPr>
            <p:cNvPr id="20" name="Rectangle: Rounded Corners 19">
              <a:extLst>
                <a:ext uri="{FF2B5EF4-FFF2-40B4-BE49-F238E27FC236}">
                  <a16:creationId xmlns:a16="http://schemas.microsoft.com/office/drawing/2014/main" id="{DCAF2353-E5AC-4E77-BD50-1A0FA4F3B558}"/>
                </a:ext>
              </a:extLst>
            </p:cNvPr>
            <p:cNvSpPr/>
            <p:nvPr/>
          </p:nvSpPr>
          <p:spPr>
            <a:xfrm>
              <a:off x="8064020" y="1930826"/>
              <a:ext cx="4051058" cy="2061575"/>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F19124B-0A1B-43F6-BFEC-0DF0E6884F89}"/>
                </a:ext>
              </a:extLst>
            </p:cNvPr>
            <p:cNvSpPr/>
            <p:nvPr/>
          </p:nvSpPr>
          <p:spPr>
            <a:xfrm>
              <a:off x="8186321" y="1930655"/>
              <a:ext cx="3848361" cy="461665"/>
            </a:xfrm>
            <a:prstGeom prst="rect">
              <a:avLst/>
            </a:prstGeom>
          </p:spPr>
          <p:txBody>
            <a:bodyPr wrap="square">
              <a:spAutoFit/>
            </a:bodyPr>
            <a:lstStyle/>
            <a:p>
              <a:pPr algn="ctr"/>
              <a:r>
                <a:rPr lang="en-US" sz="2400" b="1" u="sng" dirty="0">
                  <a:solidFill>
                    <a:schemeClr val="bg1"/>
                  </a:solidFill>
                </a:rPr>
                <a:t>Why it matters</a:t>
              </a:r>
              <a:endParaRPr lang="en-US" sz="2400" dirty="0"/>
            </a:p>
          </p:txBody>
        </p:sp>
        <p:sp>
          <p:nvSpPr>
            <p:cNvPr id="35" name="Title 1">
              <a:extLst>
                <a:ext uri="{FF2B5EF4-FFF2-40B4-BE49-F238E27FC236}">
                  <a16:creationId xmlns:a16="http://schemas.microsoft.com/office/drawing/2014/main" id="{8FCF3836-3C30-4952-AA28-A0B781C69664}"/>
                </a:ext>
              </a:extLst>
            </p:cNvPr>
            <p:cNvSpPr txBox="1">
              <a:spLocks/>
            </p:cNvSpPr>
            <p:nvPr/>
          </p:nvSpPr>
          <p:spPr>
            <a:xfrm>
              <a:off x="8064020" y="2173400"/>
              <a:ext cx="4281722" cy="18079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en-US" sz="2000" dirty="0">
                  <a:solidFill>
                    <a:schemeClr val="bg1"/>
                  </a:solidFill>
                  <a:latin typeface="+mn-lt"/>
                </a:rPr>
                <a:t>Accounting for vegetation could increase emissions estimates from Arctic-boreal lakes by +21%.</a:t>
              </a:r>
            </a:p>
            <a:p>
              <a:pPr marL="342900" indent="-342900">
                <a:buFont typeface="Arial" panose="020B0604020202020204" pitchFamily="34" charset="0"/>
                <a:buChar char="•"/>
              </a:pPr>
              <a:r>
                <a:rPr lang="en-US" sz="2000" dirty="0">
                  <a:solidFill>
                    <a:schemeClr val="bg1"/>
                  </a:solidFill>
                  <a:latin typeface="+mn-lt"/>
                </a:rPr>
                <a:t>These uncounted emissions are equivalent to 9% of all natural emissions from these Arctic-boreal landscapes.</a:t>
              </a:r>
            </a:p>
          </p:txBody>
        </p:sp>
      </p:grpSp>
      <p:grpSp>
        <p:nvGrpSpPr>
          <p:cNvPr id="2" name="Group 1"/>
          <p:cNvGrpSpPr/>
          <p:nvPr/>
        </p:nvGrpSpPr>
        <p:grpSpPr>
          <a:xfrm>
            <a:off x="117468" y="1370899"/>
            <a:ext cx="3145380" cy="3178177"/>
            <a:chOff x="117469" y="1044250"/>
            <a:chExt cx="4409975" cy="2136597"/>
          </a:xfrm>
        </p:grpSpPr>
        <p:sp>
          <p:nvSpPr>
            <p:cNvPr id="14" name="Rectangle: Rounded Corners 13">
              <a:extLst>
                <a:ext uri="{FF2B5EF4-FFF2-40B4-BE49-F238E27FC236}">
                  <a16:creationId xmlns:a16="http://schemas.microsoft.com/office/drawing/2014/main" id="{20FEB4D5-A7DA-4E67-974F-4CE41BFCDC2E}"/>
                </a:ext>
              </a:extLst>
            </p:cNvPr>
            <p:cNvSpPr/>
            <p:nvPr/>
          </p:nvSpPr>
          <p:spPr>
            <a:xfrm>
              <a:off x="117469" y="1051243"/>
              <a:ext cx="4358912" cy="2129604"/>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009E97-93A0-42E1-B583-05EBB49F2DF2}"/>
                </a:ext>
              </a:extLst>
            </p:cNvPr>
            <p:cNvSpPr/>
            <p:nvPr/>
          </p:nvSpPr>
          <p:spPr>
            <a:xfrm>
              <a:off x="117755" y="1044250"/>
              <a:ext cx="4358339" cy="461665"/>
            </a:xfrm>
            <a:prstGeom prst="rect">
              <a:avLst/>
            </a:prstGeom>
          </p:spPr>
          <p:txBody>
            <a:bodyPr wrap="square">
              <a:spAutoFit/>
            </a:bodyPr>
            <a:lstStyle/>
            <a:p>
              <a:pPr algn="ctr"/>
              <a:r>
                <a:rPr lang="en-US" sz="2400" b="1" u="sng" dirty="0">
                  <a:solidFill>
                    <a:schemeClr val="bg1"/>
                  </a:solidFill>
                </a:rPr>
                <a:t>What we did</a:t>
              </a:r>
              <a:endParaRPr lang="en-US" sz="2400" dirty="0"/>
            </a:p>
          </p:txBody>
        </p:sp>
        <p:sp>
          <p:nvSpPr>
            <p:cNvPr id="3" name="Rectangle 2">
              <a:extLst>
                <a:ext uri="{FF2B5EF4-FFF2-40B4-BE49-F238E27FC236}">
                  <a16:creationId xmlns:a16="http://schemas.microsoft.com/office/drawing/2014/main" id="{B636C7C1-6969-466F-8D4A-E544A3FCFA20}"/>
                </a:ext>
              </a:extLst>
            </p:cNvPr>
            <p:cNvSpPr/>
            <p:nvPr/>
          </p:nvSpPr>
          <p:spPr>
            <a:xfrm>
              <a:off x="280237" y="1548245"/>
              <a:ext cx="4247207" cy="1096620"/>
            </a:xfrm>
            <a:prstGeom prst="rect">
              <a:avLst/>
            </a:prstGeom>
          </p:spPr>
          <p:txBody>
            <a:bodyPr wrap="square">
              <a:spAutoFit/>
            </a:bodyPr>
            <a:lstStyle/>
            <a:p>
              <a:r>
                <a:rPr lang="en-US" sz="2000" dirty="0">
                  <a:solidFill>
                    <a:schemeClr val="bg1"/>
                  </a:solidFill>
                </a:rPr>
                <a:t>We combined ABoVE airborne UAVSAR mapping with field measurements of vegetated and open-water methane emissions. </a:t>
              </a:r>
            </a:p>
          </p:txBody>
        </p:sp>
      </p:grpSp>
      <p:sp>
        <p:nvSpPr>
          <p:cNvPr id="26" name="Rectangle 25">
            <a:extLst>
              <a:ext uri="{FF2B5EF4-FFF2-40B4-BE49-F238E27FC236}">
                <a16:creationId xmlns:a16="http://schemas.microsoft.com/office/drawing/2014/main" id="{2C6B2EC4-C50C-FD4D-A065-07C7AC76E9B9}"/>
              </a:ext>
            </a:extLst>
          </p:cNvPr>
          <p:cNvSpPr/>
          <p:nvPr/>
        </p:nvSpPr>
        <p:spPr>
          <a:xfrm>
            <a:off x="3695051" y="5474282"/>
            <a:ext cx="5278360" cy="1200329"/>
          </a:xfrm>
          <a:prstGeom prst="rect">
            <a:avLst/>
          </a:prstGeom>
        </p:spPr>
        <p:txBody>
          <a:bodyPr wrap="square">
            <a:spAutoFit/>
          </a:bodyPr>
          <a:lstStyle/>
          <a:p>
            <a:r>
              <a:rPr lang="en-US" b="1" dirty="0"/>
              <a:t>Above</a:t>
            </a:r>
            <a:r>
              <a:rPr lang="en-US" dirty="0"/>
              <a:t>: The study domain crosses climate gradients and the Northern tree line and is derived from 20 UAVSAR scenes. Lake vegetation can be detected by radar remote sensing if it emerges above the water. </a:t>
            </a:r>
            <a:endParaRPr lang="en-US" b="1" dirty="0"/>
          </a:p>
        </p:txBody>
      </p:sp>
      <p:pic>
        <p:nvPicPr>
          <p:cNvPr id="23" name="Picture 22">
            <a:extLst>
              <a:ext uri="{FF2B5EF4-FFF2-40B4-BE49-F238E27FC236}">
                <a16:creationId xmlns:a16="http://schemas.microsoft.com/office/drawing/2014/main" id="{DDB3C640-B3FA-478F-B2D3-094C12BB34B1}"/>
              </a:ext>
            </a:extLst>
          </p:cNvPr>
          <p:cNvPicPr/>
          <p:nvPr/>
        </p:nvPicPr>
        <p:blipFill rotWithShape="1">
          <a:blip r:embed="rId4" cstate="print">
            <a:extLst>
              <a:ext uri="{28A0092B-C50C-407E-A947-70E740481C1C}">
                <a14:useLocalDpi xmlns:a14="http://schemas.microsoft.com/office/drawing/2010/main" val="0"/>
              </a:ext>
            </a:extLst>
          </a:blip>
          <a:srcRect t="-221"/>
          <a:stretch/>
        </p:blipFill>
        <p:spPr bwMode="auto">
          <a:xfrm>
            <a:off x="433005" y="4585752"/>
            <a:ext cx="2466077" cy="2178089"/>
          </a:xfrm>
          <a:prstGeom prst="rect">
            <a:avLst/>
          </a:prstGeom>
          <a:noFill/>
          <a:ln>
            <a:noFill/>
          </a:ln>
        </p:spPr>
      </p:pic>
      <p:pic>
        <p:nvPicPr>
          <p:cNvPr id="27" name="Picture 26">
            <a:extLst>
              <a:ext uri="{FF2B5EF4-FFF2-40B4-BE49-F238E27FC236}">
                <a16:creationId xmlns:a16="http://schemas.microsoft.com/office/drawing/2014/main" id="{BEEA13A3-8979-4238-AA9F-F89696D78659}"/>
              </a:ext>
            </a:extLst>
          </p:cNvPr>
          <p:cNvPicPr>
            <a:picLocks noChangeAspect="1"/>
          </p:cNvPicPr>
          <p:nvPr/>
        </p:nvPicPr>
        <p:blipFill>
          <a:blip r:embed="rId5"/>
          <a:stretch>
            <a:fillRect/>
          </a:stretch>
        </p:blipFill>
        <p:spPr>
          <a:xfrm>
            <a:off x="2930530" y="5738151"/>
            <a:ext cx="664636" cy="772459"/>
          </a:xfrm>
          <a:prstGeom prst="rect">
            <a:avLst/>
          </a:prstGeom>
        </p:spPr>
      </p:pic>
      <p:pic>
        <p:nvPicPr>
          <p:cNvPr id="9" name="Picture 8">
            <a:extLst>
              <a:ext uri="{FF2B5EF4-FFF2-40B4-BE49-F238E27FC236}">
                <a16:creationId xmlns:a16="http://schemas.microsoft.com/office/drawing/2014/main" id="{6CBCCAF2-F356-4485-8B34-F82322644285}"/>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8864841" y="4674698"/>
            <a:ext cx="3185455" cy="2000196"/>
          </a:xfrm>
          <a:prstGeom prst="rect">
            <a:avLst/>
          </a:prstGeom>
        </p:spPr>
      </p:pic>
      <p:pic>
        <p:nvPicPr>
          <p:cNvPr id="12" name="Picture 11">
            <a:extLst>
              <a:ext uri="{FF2B5EF4-FFF2-40B4-BE49-F238E27FC236}">
                <a16:creationId xmlns:a16="http://schemas.microsoft.com/office/drawing/2014/main" id="{894B3607-C5BE-4798-9AD9-451B1BFA70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20007" y="1731299"/>
            <a:ext cx="5476135" cy="3694970"/>
          </a:xfrm>
          <a:prstGeom prst="rect">
            <a:avLst/>
          </a:prstGeom>
        </p:spPr>
      </p:pic>
      <p:sp>
        <p:nvSpPr>
          <p:cNvPr id="19" name="TextBox 18">
            <a:extLst>
              <a:ext uri="{FF2B5EF4-FFF2-40B4-BE49-F238E27FC236}">
                <a16:creationId xmlns:a16="http://schemas.microsoft.com/office/drawing/2014/main" id="{C1415484-8EF3-47AF-B262-89049868C63B}"/>
              </a:ext>
            </a:extLst>
          </p:cNvPr>
          <p:cNvSpPr txBox="1"/>
          <p:nvPr/>
        </p:nvSpPr>
        <p:spPr>
          <a:xfrm>
            <a:off x="8502566" y="129736"/>
            <a:ext cx="2949846" cy="369332"/>
          </a:xfrm>
          <a:prstGeom prst="rect">
            <a:avLst/>
          </a:prstGeom>
          <a:noFill/>
        </p:spPr>
        <p:txBody>
          <a:bodyPr wrap="none" rtlCol="0">
            <a:spAutoFit/>
          </a:bodyPr>
          <a:lstStyle/>
          <a:p>
            <a:r>
              <a:rPr lang="en-US" dirty="0">
                <a:solidFill>
                  <a:schemeClr val="bg1"/>
                </a:solidFill>
              </a:rPr>
              <a:t>Butman TE 2018, Smith 2016 </a:t>
            </a:r>
          </a:p>
        </p:txBody>
      </p:sp>
    </p:spTree>
    <p:extLst>
      <p:ext uri="{BB962C8B-B14F-4D97-AF65-F5344CB8AC3E}">
        <p14:creationId xmlns:p14="http://schemas.microsoft.com/office/powerpoint/2010/main" val="283011543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C5951-34EB-4544-85F5-CA2233E52E98}"/>
              </a:ext>
            </a:extLst>
          </p:cNvPr>
          <p:cNvSpPr>
            <a:spLocks noGrp="1"/>
          </p:cNvSpPr>
          <p:nvPr>
            <p:ph type="title"/>
          </p:nvPr>
        </p:nvSpPr>
        <p:spPr>
          <a:xfrm>
            <a:off x="1203058" y="58493"/>
            <a:ext cx="2284983" cy="584267"/>
          </a:xfrm>
        </p:spPr>
        <p:txBody>
          <a:bodyPr>
            <a:noAutofit/>
          </a:bodyPr>
          <a:lstStyle/>
          <a:p>
            <a:pPr algn="ctr"/>
            <a:r>
              <a:rPr lang="en-US" sz="4000" b="1" dirty="0">
                <a:solidFill>
                  <a:schemeClr val="bg1"/>
                </a:solidFill>
                <a:latin typeface="+mn-lt"/>
              </a:rPr>
              <a:t>Approach</a:t>
            </a:r>
          </a:p>
        </p:txBody>
      </p:sp>
      <p:grpSp>
        <p:nvGrpSpPr>
          <p:cNvPr id="17" name="Group 16"/>
          <p:cNvGrpSpPr/>
          <p:nvPr/>
        </p:nvGrpSpPr>
        <p:grpSpPr>
          <a:xfrm>
            <a:off x="8455876" y="663969"/>
            <a:ext cx="3670963" cy="1315700"/>
            <a:chOff x="8806544" y="609133"/>
            <a:chExt cx="2815134" cy="1395273"/>
          </a:xfrm>
        </p:grpSpPr>
        <p:sp>
          <p:nvSpPr>
            <p:cNvPr id="32" name="Rectangle: Rounded Corners 31">
              <a:extLst>
                <a:ext uri="{FF2B5EF4-FFF2-40B4-BE49-F238E27FC236}">
                  <a16:creationId xmlns:a16="http://schemas.microsoft.com/office/drawing/2014/main" id="{83901FAE-E676-4017-9167-7BA7B9774860}"/>
                </a:ext>
              </a:extLst>
            </p:cNvPr>
            <p:cNvSpPr/>
            <p:nvPr/>
          </p:nvSpPr>
          <p:spPr>
            <a:xfrm>
              <a:off x="8806544" y="646823"/>
              <a:ext cx="2804886" cy="1357583"/>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33" name="TextBox 32">
              <a:extLst>
                <a:ext uri="{FF2B5EF4-FFF2-40B4-BE49-F238E27FC236}">
                  <a16:creationId xmlns:a16="http://schemas.microsoft.com/office/drawing/2014/main" id="{E6C87A22-F145-412F-8E48-4BD2E71AD855}"/>
                </a:ext>
              </a:extLst>
            </p:cNvPr>
            <p:cNvSpPr txBox="1"/>
            <p:nvPr/>
          </p:nvSpPr>
          <p:spPr>
            <a:xfrm>
              <a:off x="8816792" y="609133"/>
              <a:ext cx="2804886" cy="1272924"/>
            </a:xfrm>
            <a:prstGeom prst="rect">
              <a:avLst/>
            </a:prstGeom>
            <a:noFill/>
          </p:spPr>
          <p:txBody>
            <a:bodyPr wrap="square" rtlCol="0">
              <a:spAutoFit/>
            </a:bodyPr>
            <a:lstStyle/>
            <a:p>
              <a:pPr algn="ctr"/>
              <a:r>
                <a:rPr lang="en-US" sz="2400" b="1" dirty="0">
                  <a:solidFill>
                    <a:schemeClr val="bg1"/>
                  </a:solidFill>
                </a:rPr>
                <a:t>Simple upscaling calculation for impacts of vegetation area and flux</a:t>
              </a:r>
            </a:p>
          </p:txBody>
        </p:sp>
      </p:grpSp>
      <p:sp>
        <p:nvSpPr>
          <p:cNvPr id="45" name="Rectangle: Rounded Corners 44">
            <a:extLst>
              <a:ext uri="{FF2B5EF4-FFF2-40B4-BE49-F238E27FC236}">
                <a16:creationId xmlns:a16="http://schemas.microsoft.com/office/drawing/2014/main" id="{4238C52B-1DF9-4BB5-823C-3CEE0C4691A5}"/>
              </a:ext>
            </a:extLst>
          </p:cNvPr>
          <p:cNvSpPr/>
          <p:nvPr/>
        </p:nvSpPr>
        <p:spPr>
          <a:xfrm>
            <a:off x="3810000" y="699511"/>
            <a:ext cx="4572000" cy="128016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Measure/compile CH</a:t>
            </a:r>
            <a:r>
              <a:rPr lang="en-US" sz="2400" b="1" baseline="-25000" dirty="0">
                <a:solidFill>
                  <a:schemeClr val="bg1"/>
                </a:solidFill>
              </a:rPr>
              <a:t>4</a:t>
            </a:r>
            <a:r>
              <a:rPr lang="en-US" sz="2400" b="1" dirty="0">
                <a:solidFill>
                  <a:schemeClr val="bg1"/>
                </a:solidFill>
              </a:rPr>
              <a:t> chamber fluxes from open water and emergent vegetation</a:t>
            </a:r>
          </a:p>
        </p:txBody>
      </p:sp>
      <p:sp>
        <p:nvSpPr>
          <p:cNvPr id="16" name="Rectangle 15"/>
          <p:cNvSpPr/>
          <p:nvPr/>
        </p:nvSpPr>
        <p:spPr>
          <a:xfrm>
            <a:off x="83181" y="4718167"/>
            <a:ext cx="3367273" cy="2123658"/>
          </a:xfrm>
          <a:prstGeom prst="rect">
            <a:avLst/>
          </a:prstGeom>
        </p:spPr>
        <p:txBody>
          <a:bodyPr wrap="square">
            <a:spAutoFit/>
          </a:bodyPr>
          <a:lstStyle/>
          <a:p>
            <a:r>
              <a:rPr lang="en-US" sz="2200" b="1" dirty="0"/>
              <a:t>Above: </a:t>
            </a:r>
            <a:r>
              <a:rPr lang="en-US" sz="2200" dirty="0"/>
              <a:t>Example lake (black outline) showing a zone of wet graminoid (grass-like) vegetation covering &gt; 50% of its surface area.</a:t>
            </a:r>
            <a:r>
              <a:rPr lang="en-US" sz="2200" b="1" dirty="0"/>
              <a:t> </a:t>
            </a:r>
            <a:endParaRPr lang="en-US" sz="2200" dirty="0"/>
          </a:p>
          <a:p>
            <a:endParaRPr lang="en-US" sz="2200" b="1" dirty="0"/>
          </a:p>
        </p:txBody>
      </p:sp>
      <p:grpSp>
        <p:nvGrpSpPr>
          <p:cNvPr id="14" name="Group 13">
            <a:extLst>
              <a:ext uri="{FF2B5EF4-FFF2-40B4-BE49-F238E27FC236}">
                <a16:creationId xmlns:a16="http://schemas.microsoft.com/office/drawing/2014/main" id="{32921828-9189-D04B-B71A-09601A82A402}"/>
              </a:ext>
            </a:extLst>
          </p:cNvPr>
          <p:cNvGrpSpPr/>
          <p:nvPr/>
        </p:nvGrpSpPr>
        <p:grpSpPr>
          <a:xfrm>
            <a:off x="78522" y="699510"/>
            <a:ext cx="3657600" cy="1280160"/>
            <a:chOff x="8806544" y="646823"/>
            <a:chExt cx="2804886" cy="1357583"/>
          </a:xfrm>
        </p:grpSpPr>
        <p:sp>
          <p:nvSpPr>
            <p:cNvPr id="15" name="Rectangle: Rounded Corners 31">
              <a:extLst>
                <a:ext uri="{FF2B5EF4-FFF2-40B4-BE49-F238E27FC236}">
                  <a16:creationId xmlns:a16="http://schemas.microsoft.com/office/drawing/2014/main" id="{75B6057D-8E8D-8A4F-AF64-E2751DD7F083}"/>
                </a:ext>
              </a:extLst>
            </p:cNvPr>
            <p:cNvSpPr/>
            <p:nvPr/>
          </p:nvSpPr>
          <p:spPr>
            <a:xfrm>
              <a:off x="8806544" y="646823"/>
              <a:ext cx="2804886" cy="1357583"/>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20" name="TextBox 19">
              <a:extLst>
                <a:ext uri="{FF2B5EF4-FFF2-40B4-BE49-F238E27FC236}">
                  <a16:creationId xmlns:a16="http://schemas.microsoft.com/office/drawing/2014/main" id="{8581321F-E5F6-084A-B047-E702DE9E8CCA}"/>
                </a:ext>
              </a:extLst>
            </p:cNvPr>
            <p:cNvSpPr txBox="1"/>
            <p:nvPr/>
          </p:nvSpPr>
          <p:spPr>
            <a:xfrm>
              <a:off x="8806544" y="718977"/>
              <a:ext cx="2804886" cy="1272924"/>
            </a:xfrm>
            <a:prstGeom prst="rect">
              <a:avLst/>
            </a:prstGeom>
            <a:noFill/>
          </p:spPr>
          <p:txBody>
            <a:bodyPr wrap="square" rtlCol="0">
              <a:spAutoFit/>
            </a:bodyPr>
            <a:lstStyle/>
            <a:p>
              <a:pPr algn="ctr"/>
              <a:r>
                <a:rPr lang="en-US" sz="2400" b="1" dirty="0">
                  <a:solidFill>
                    <a:schemeClr val="bg1"/>
                  </a:solidFill>
                </a:rPr>
                <a:t>Classify aquatic vegetation from UAVSAR and calculate lake vegetated percent</a:t>
              </a:r>
            </a:p>
          </p:txBody>
        </p:sp>
      </p:grpSp>
      <p:grpSp>
        <p:nvGrpSpPr>
          <p:cNvPr id="3" name="Group 2">
            <a:extLst>
              <a:ext uri="{FF2B5EF4-FFF2-40B4-BE49-F238E27FC236}">
                <a16:creationId xmlns:a16="http://schemas.microsoft.com/office/drawing/2014/main" id="{D51138B8-1342-4C11-B932-6F9F66A141A9}"/>
              </a:ext>
            </a:extLst>
          </p:cNvPr>
          <p:cNvGrpSpPr/>
          <p:nvPr/>
        </p:nvGrpSpPr>
        <p:grpSpPr>
          <a:xfrm>
            <a:off x="232595" y="2423425"/>
            <a:ext cx="3217859" cy="2290323"/>
            <a:chOff x="232595" y="2423425"/>
            <a:chExt cx="3217859" cy="2290323"/>
          </a:xfrm>
        </p:grpSpPr>
        <p:pic>
          <p:nvPicPr>
            <p:cNvPr id="19" name="Picture 18">
              <a:extLst>
                <a:ext uri="{FF2B5EF4-FFF2-40B4-BE49-F238E27FC236}">
                  <a16:creationId xmlns:a16="http://schemas.microsoft.com/office/drawing/2014/main" id="{895D533C-5628-4A46-874F-FACDACE0F064}"/>
                </a:ext>
              </a:extLst>
            </p:cNvPr>
            <p:cNvPicPr>
              <a:picLocks noChangeAspect="1"/>
            </p:cNvPicPr>
            <p:nvPr/>
          </p:nvPicPr>
          <p:blipFill rotWithShape="1">
            <a:blip r:embed="rId3"/>
            <a:srcRect l="3674" t="25205" r="39577" b="17997"/>
            <a:stretch/>
          </p:blipFill>
          <p:spPr>
            <a:xfrm>
              <a:off x="232595" y="2423425"/>
              <a:ext cx="3217859" cy="2290323"/>
            </a:xfrm>
            <a:prstGeom prst="rect">
              <a:avLst/>
            </a:prstGeom>
          </p:spPr>
        </p:pic>
        <p:sp>
          <p:nvSpPr>
            <p:cNvPr id="28" name="Freeform: Shape 27">
              <a:extLst>
                <a:ext uri="{FF2B5EF4-FFF2-40B4-BE49-F238E27FC236}">
                  <a16:creationId xmlns:a16="http://schemas.microsoft.com/office/drawing/2014/main" id="{FCC20DD3-342F-43C7-9159-C1DDA341F024}"/>
                </a:ext>
              </a:extLst>
            </p:cNvPr>
            <p:cNvSpPr/>
            <p:nvPr/>
          </p:nvSpPr>
          <p:spPr>
            <a:xfrm>
              <a:off x="1388288" y="2567754"/>
              <a:ext cx="1914524" cy="2113257"/>
            </a:xfrm>
            <a:custGeom>
              <a:avLst/>
              <a:gdLst>
                <a:gd name="connsiteX0" fmla="*/ 412750 w 1544638"/>
                <a:gd name="connsiteY0" fmla="*/ 11112 h 1704975"/>
                <a:gd name="connsiteX1" fmla="*/ 165100 w 1544638"/>
                <a:gd name="connsiteY1" fmla="*/ 0 h 1704975"/>
                <a:gd name="connsiteX2" fmla="*/ 127000 w 1544638"/>
                <a:gd name="connsiteY2" fmla="*/ 49212 h 1704975"/>
                <a:gd name="connsiteX3" fmla="*/ 133350 w 1544638"/>
                <a:gd name="connsiteY3" fmla="*/ 168275 h 1704975"/>
                <a:gd name="connsiteX4" fmla="*/ 188913 w 1544638"/>
                <a:gd name="connsiteY4" fmla="*/ 292100 h 1704975"/>
                <a:gd name="connsiteX5" fmla="*/ 201613 w 1544638"/>
                <a:gd name="connsiteY5" fmla="*/ 442912 h 1704975"/>
                <a:gd name="connsiteX6" fmla="*/ 80963 w 1544638"/>
                <a:gd name="connsiteY6" fmla="*/ 493712 h 1704975"/>
                <a:gd name="connsiteX7" fmla="*/ 0 w 1544638"/>
                <a:gd name="connsiteY7" fmla="*/ 590550 h 1704975"/>
                <a:gd name="connsiteX8" fmla="*/ 3175 w 1544638"/>
                <a:gd name="connsiteY8" fmla="*/ 676275 h 1704975"/>
                <a:gd name="connsiteX9" fmla="*/ 133350 w 1544638"/>
                <a:gd name="connsiteY9" fmla="*/ 768350 h 1704975"/>
                <a:gd name="connsiteX10" fmla="*/ 347663 w 1544638"/>
                <a:gd name="connsiteY10" fmla="*/ 769937 h 1704975"/>
                <a:gd name="connsiteX11" fmla="*/ 392113 w 1544638"/>
                <a:gd name="connsiteY11" fmla="*/ 763587 h 1704975"/>
                <a:gd name="connsiteX12" fmla="*/ 409575 w 1544638"/>
                <a:gd name="connsiteY12" fmla="*/ 762000 h 1704975"/>
                <a:gd name="connsiteX13" fmla="*/ 427038 w 1544638"/>
                <a:gd name="connsiteY13" fmla="*/ 817562 h 1704975"/>
                <a:gd name="connsiteX14" fmla="*/ 469900 w 1544638"/>
                <a:gd name="connsiteY14" fmla="*/ 873125 h 1704975"/>
                <a:gd name="connsiteX15" fmla="*/ 447675 w 1544638"/>
                <a:gd name="connsiteY15" fmla="*/ 942975 h 1704975"/>
                <a:gd name="connsiteX16" fmla="*/ 395288 w 1544638"/>
                <a:gd name="connsiteY16" fmla="*/ 998537 h 1704975"/>
                <a:gd name="connsiteX17" fmla="*/ 457200 w 1544638"/>
                <a:gd name="connsiteY17" fmla="*/ 1117600 h 1704975"/>
                <a:gd name="connsiteX18" fmla="*/ 446088 w 1544638"/>
                <a:gd name="connsiteY18" fmla="*/ 1209675 h 1704975"/>
                <a:gd name="connsiteX19" fmla="*/ 336550 w 1544638"/>
                <a:gd name="connsiteY19" fmla="*/ 1238250 h 1704975"/>
                <a:gd name="connsiteX20" fmla="*/ 354013 w 1544638"/>
                <a:gd name="connsiteY20" fmla="*/ 1290637 h 1704975"/>
                <a:gd name="connsiteX21" fmla="*/ 452438 w 1544638"/>
                <a:gd name="connsiteY21" fmla="*/ 1344612 h 1704975"/>
                <a:gd name="connsiteX22" fmla="*/ 436563 w 1544638"/>
                <a:gd name="connsiteY22" fmla="*/ 1446212 h 1704975"/>
                <a:gd name="connsiteX23" fmla="*/ 609600 w 1544638"/>
                <a:gd name="connsiteY23" fmla="*/ 1484312 h 1704975"/>
                <a:gd name="connsiteX24" fmla="*/ 769938 w 1544638"/>
                <a:gd name="connsiteY24" fmla="*/ 1581150 h 1704975"/>
                <a:gd name="connsiteX25" fmla="*/ 736600 w 1544638"/>
                <a:gd name="connsiteY25" fmla="*/ 1612900 h 1704975"/>
                <a:gd name="connsiteX26" fmla="*/ 733425 w 1544638"/>
                <a:gd name="connsiteY26" fmla="*/ 1646237 h 1704975"/>
                <a:gd name="connsiteX27" fmla="*/ 774700 w 1544638"/>
                <a:gd name="connsiteY27" fmla="*/ 1654175 h 1704975"/>
                <a:gd name="connsiteX28" fmla="*/ 803275 w 1544638"/>
                <a:gd name="connsiteY28" fmla="*/ 1590675 h 1704975"/>
                <a:gd name="connsiteX29" fmla="*/ 827088 w 1544638"/>
                <a:gd name="connsiteY29" fmla="*/ 1611312 h 1704975"/>
                <a:gd name="connsiteX30" fmla="*/ 866775 w 1544638"/>
                <a:gd name="connsiteY30" fmla="*/ 1665287 h 1704975"/>
                <a:gd name="connsiteX31" fmla="*/ 1036638 w 1544638"/>
                <a:gd name="connsiteY31" fmla="*/ 1704975 h 1704975"/>
                <a:gd name="connsiteX32" fmla="*/ 1089025 w 1544638"/>
                <a:gd name="connsiteY32" fmla="*/ 1679575 h 1704975"/>
                <a:gd name="connsiteX33" fmla="*/ 1250950 w 1544638"/>
                <a:gd name="connsiteY33" fmla="*/ 1668462 h 1704975"/>
                <a:gd name="connsiteX34" fmla="*/ 1254125 w 1544638"/>
                <a:gd name="connsiteY34" fmla="*/ 1689100 h 1704975"/>
                <a:gd name="connsiteX35" fmla="*/ 1371600 w 1544638"/>
                <a:gd name="connsiteY35" fmla="*/ 1687512 h 1704975"/>
                <a:gd name="connsiteX36" fmla="*/ 1506538 w 1544638"/>
                <a:gd name="connsiteY36" fmla="*/ 1584325 h 1704975"/>
                <a:gd name="connsiteX37" fmla="*/ 1508125 w 1544638"/>
                <a:gd name="connsiteY37" fmla="*/ 1563687 h 1704975"/>
                <a:gd name="connsiteX38" fmla="*/ 1506538 w 1544638"/>
                <a:gd name="connsiteY38" fmla="*/ 1397000 h 1704975"/>
                <a:gd name="connsiteX39" fmla="*/ 1458913 w 1544638"/>
                <a:gd name="connsiteY39" fmla="*/ 1250950 h 1704975"/>
                <a:gd name="connsiteX40" fmla="*/ 1544638 w 1544638"/>
                <a:gd name="connsiteY40" fmla="*/ 1209675 h 1704975"/>
                <a:gd name="connsiteX41" fmla="*/ 1527175 w 1544638"/>
                <a:gd name="connsiteY41" fmla="*/ 1100137 h 1704975"/>
                <a:gd name="connsiteX42" fmla="*/ 1485900 w 1544638"/>
                <a:gd name="connsiteY42" fmla="*/ 1096962 h 1704975"/>
                <a:gd name="connsiteX43" fmla="*/ 1439863 w 1544638"/>
                <a:gd name="connsiteY43" fmla="*/ 1136650 h 1704975"/>
                <a:gd name="connsiteX44" fmla="*/ 1422400 w 1544638"/>
                <a:gd name="connsiteY44" fmla="*/ 1030287 h 1704975"/>
                <a:gd name="connsiteX45" fmla="*/ 1409700 w 1544638"/>
                <a:gd name="connsiteY45" fmla="*/ 1011237 h 1704975"/>
                <a:gd name="connsiteX46" fmla="*/ 1423988 w 1544638"/>
                <a:gd name="connsiteY46" fmla="*/ 995362 h 1704975"/>
                <a:gd name="connsiteX47" fmla="*/ 1433513 w 1544638"/>
                <a:gd name="connsiteY47" fmla="*/ 960437 h 1704975"/>
                <a:gd name="connsiteX48" fmla="*/ 1370013 w 1544638"/>
                <a:gd name="connsiteY48" fmla="*/ 908050 h 1704975"/>
                <a:gd name="connsiteX49" fmla="*/ 1385888 w 1544638"/>
                <a:gd name="connsiteY49" fmla="*/ 860425 h 1704975"/>
                <a:gd name="connsiteX50" fmla="*/ 1403350 w 1544638"/>
                <a:gd name="connsiteY50" fmla="*/ 839787 h 1704975"/>
                <a:gd name="connsiteX51" fmla="*/ 1409700 w 1544638"/>
                <a:gd name="connsiteY51" fmla="*/ 819150 h 1704975"/>
                <a:gd name="connsiteX52" fmla="*/ 1419225 w 1544638"/>
                <a:gd name="connsiteY52" fmla="*/ 641350 h 1704975"/>
                <a:gd name="connsiteX53" fmla="*/ 1381125 w 1544638"/>
                <a:gd name="connsiteY53" fmla="*/ 617537 h 1704975"/>
                <a:gd name="connsiteX54" fmla="*/ 1327150 w 1544638"/>
                <a:gd name="connsiteY54" fmla="*/ 595312 h 1704975"/>
                <a:gd name="connsiteX55" fmla="*/ 1219200 w 1544638"/>
                <a:gd name="connsiteY55" fmla="*/ 590550 h 1704975"/>
                <a:gd name="connsiteX56" fmla="*/ 1116013 w 1544638"/>
                <a:gd name="connsiteY56" fmla="*/ 587375 h 1704975"/>
                <a:gd name="connsiteX57" fmla="*/ 1058863 w 1544638"/>
                <a:gd name="connsiteY57" fmla="*/ 541337 h 1704975"/>
                <a:gd name="connsiteX58" fmla="*/ 987425 w 1544638"/>
                <a:gd name="connsiteY58" fmla="*/ 495300 h 1704975"/>
                <a:gd name="connsiteX59" fmla="*/ 884238 w 1544638"/>
                <a:gd name="connsiteY59" fmla="*/ 455612 h 1704975"/>
                <a:gd name="connsiteX60" fmla="*/ 896938 w 1544638"/>
                <a:gd name="connsiteY60" fmla="*/ 407987 h 1704975"/>
                <a:gd name="connsiteX61" fmla="*/ 919163 w 1544638"/>
                <a:gd name="connsiteY61" fmla="*/ 352425 h 1704975"/>
                <a:gd name="connsiteX62" fmla="*/ 868363 w 1544638"/>
                <a:gd name="connsiteY62" fmla="*/ 315912 h 1704975"/>
                <a:gd name="connsiteX63" fmla="*/ 769938 w 1544638"/>
                <a:gd name="connsiteY63" fmla="*/ 312737 h 1704975"/>
                <a:gd name="connsiteX64" fmla="*/ 742950 w 1544638"/>
                <a:gd name="connsiteY64" fmla="*/ 327025 h 1704975"/>
                <a:gd name="connsiteX65" fmla="*/ 704850 w 1544638"/>
                <a:gd name="connsiteY65" fmla="*/ 333375 h 1704975"/>
                <a:gd name="connsiteX66" fmla="*/ 704850 w 1544638"/>
                <a:gd name="connsiteY66" fmla="*/ 347662 h 1704975"/>
                <a:gd name="connsiteX67" fmla="*/ 742950 w 1544638"/>
                <a:gd name="connsiteY67" fmla="*/ 369887 h 1704975"/>
                <a:gd name="connsiteX68" fmla="*/ 755650 w 1544638"/>
                <a:gd name="connsiteY68" fmla="*/ 376237 h 1704975"/>
                <a:gd name="connsiteX69" fmla="*/ 779463 w 1544638"/>
                <a:gd name="connsiteY69" fmla="*/ 393700 h 1704975"/>
                <a:gd name="connsiteX70" fmla="*/ 803275 w 1544638"/>
                <a:gd name="connsiteY70" fmla="*/ 412750 h 1704975"/>
                <a:gd name="connsiteX71" fmla="*/ 819150 w 1544638"/>
                <a:gd name="connsiteY71" fmla="*/ 449262 h 1704975"/>
                <a:gd name="connsiteX72" fmla="*/ 817563 w 1544638"/>
                <a:gd name="connsiteY72" fmla="*/ 468312 h 1704975"/>
                <a:gd name="connsiteX73" fmla="*/ 781050 w 1544638"/>
                <a:gd name="connsiteY73" fmla="*/ 495300 h 1704975"/>
                <a:gd name="connsiteX74" fmla="*/ 752475 w 1544638"/>
                <a:gd name="connsiteY74" fmla="*/ 500062 h 1704975"/>
                <a:gd name="connsiteX75" fmla="*/ 687388 w 1544638"/>
                <a:gd name="connsiteY75" fmla="*/ 525462 h 1704975"/>
                <a:gd name="connsiteX76" fmla="*/ 674688 w 1544638"/>
                <a:gd name="connsiteY76" fmla="*/ 533400 h 1704975"/>
                <a:gd name="connsiteX77" fmla="*/ 623888 w 1544638"/>
                <a:gd name="connsiteY77" fmla="*/ 547687 h 1704975"/>
                <a:gd name="connsiteX78" fmla="*/ 609600 w 1544638"/>
                <a:gd name="connsiteY78" fmla="*/ 547687 h 1704975"/>
                <a:gd name="connsiteX79" fmla="*/ 576263 w 1544638"/>
                <a:gd name="connsiteY79" fmla="*/ 523875 h 1704975"/>
                <a:gd name="connsiteX80" fmla="*/ 493713 w 1544638"/>
                <a:gd name="connsiteY80" fmla="*/ 530225 h 1704975"/>
                <a:gd name="connsiteX81" fmla="*/ 463550 w 1544638"/>
                <a:gd name="connsiteY81" fmla="*/ 492125 h 1704975"/>
                <a:gd name="connsiteX82" fmla="*/ 468313 w 1544638"/>
                <a:gd name="connsiteY82" fmla="*/ 461962 h 1704975"/>
                <a:gd name="connsiteX83" fmla="*/ 501650 w 1544638"/>
                <a:gd name="connsiteY83" fmla="*/ 411162 h 1704975"/>
                <a:gd name="connsiteX84" fmla="*/ 512763 w 1544638"/>
                <a:gd name="connsiteY84" fmla="*/ 401637 h 1704975"/>
                <a:gd name="connsiteX85" fmla="*/ 519113 w 1544638"/>
                <a:gd name="connsiteY85" fmla="*/ 392112 h 1704975"/>
                <a:gd name="connsiteX86" fmla="*/ 542925 w 1544638"/>
                <a:gd name="connsiteY86" fmla="*/ 357187 h 1704975"/>
                <a:gd name="connsiteX87" fmla="*/ 542925 w 1544638"/>
                <a:gd name="connsiteY87" fmla="*/ 342900 h 1704975"/>
                <a:gd name="connsiteX88" fmla="*/ 538163 w 1544638"/>
                <a:gd name="connsiteY88" fmla="*/ 292100 h 1704975"/>
                <a:gd name="connsiteX89" fmla="*/ 528638 w 1544638"/>
                <a:gd name="connsiteY89" fmla="*/ 280987 h 1704975"/>
                <a:gd name="connsiteX90" fmla="*/ 503238 w 1544638"/>
                <a:gd name="connsiteY90" fmla="*/ 176212 h 1704975"/>
                <a:gd name="connsiteX91" fmla="*/ 503238 w 1544638"/>
                <a:gd name="connsiteY91" fmla="*/ 160337 h 1704975"/>
                <a:gd name="connsiteX92" fmla="*/ 506413 w 1544638"/>
                <a:gd name="connsiteY92" fmla="*/ 87312 h 1704975"/>
                <a:gd name="connsiteX93" fmla="*/ 412750 w 1544638"/>
                <a:gd name="connsiteY93" fmla="*/ 11112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544638" h="1704975">
                  <a:moveTo>
                    <a:pt x="412750" y="11112"/>
                  </a:moveTo>
                  <a:lnTo>
                    <a:pt x="165100" y="0"/>
                  </a:lnTo>
                  <a:lnTo>
                    <a:pt x="127000" y="49212"/>
                  </a:lnTo>
                  <a:lnTo>
                    <a:pt x="133350" y="168275"/>
                  </a:lnTo>
                  <a:lnTo>
                    <a:pt x="188913" y="292100"/>
                  </a:lnTo>
                  <a:lnTo>
                    <a:pt x="201613" y="442912"/>
                  </a:lnTo>
                  <a:lnTo>
                    <a:pt x="80963" y="493712"/>
                  </a:lnTo>
                  <a:lnTo>
                    <a:pt x="0" y="590550"/>
                  </a:lnTo>
                  <a:lnTo>
                    <a:pt x="3175" y="676275"/>
                  </a:lnTo>
                  <a:lnTo>
                    <a:pt x="133350" y="768350"/>
                  </a:lnTo>
                  <a:lnTo>
                    <a:pt x="347663" y="769937"/>
                  </a:lnTo>
                  <a:lnTo>
                    <a:pt x="392113" y="763587"/>
                  </a:lnTo>
                  <a:lnTo>
                    <a:pt x="409575" y="762000"/>
                  </a:lnTo>
                  <a:lnTo>
                    <a:pt x="427038" y="817562"/>
                  </a:lnTo>
                  <a:lnTo>
                    <a:pt x="469900" y="873125"/>
                  </a:lnTo>
                  <a:lnTo>
                    <a:pt x="447675" y="942975"/>
                  </a:lnTo>
                  <a:lnTo>
                    <a:pt x="395288" y="998537"/>
                  </a:lnTo>
                  <a:lnTo>
                    <a:pt x="457200" y="1117600"/>
                  </a:lnTo>
                  <a:lnTo>
                    <a:pt x="446088" y="1209675"/>
                  </a:lnTo>
                  <a:lnTo>
                    <a:pt x="336550" y="1238250"/>
                  </a:lnTo>
                  <a:lnTo>
                    <a:pt x="354013" y="1290637"/>
                  </a:lnTo>
                  <a:lnTo>
                    <a:pt x="452438" y="1344612"/>
                  </a:lnTo>
                  <a:lnTo>
                    <a:pt x="436563" y="1446212"/>
                  </a:lnTo>
                  <a:lnTo>
                    <a:pt x="609600" y="1484312"/>
                  </a:lnTo>
                  <a:lnTo>
                    <a:pt x="769938" y="1581150"/>
                  </a:lnTo>
                  <a:lnTo>
                    <a:pt x="736600" y="1612900"/>
                  </a:lnTo>
                  <a:lnTo>
                    <a:pt x="733425" y="1646237"/>
                  </a:lnTo>
                  <a:lnTo>
                    <a:pt x="774700" y="1654175"/>
                  </a:lnTo>
                  <a:lnTo>
                    <a:pt x="803275" y="1590675"/>
                  </a:lnTo>
                  <a:lnTo>
                    <a:pt x="827088" y="1611312"/>
                  </a:lnTo>
                  <a:lnTo>
                    <a:pt x="866775" y="1665287"/>
                  </a:lnTo>
                  <a:lnTo>
                    <a:pt x="1036638" y="1704975"/>
                  </a:lnTo>
                  <a:lnTo>
                    <a:pt x="1089025" y="1679575"/>
                  </a:lnTo>
                  <a:lnTo>
                    <a:pt x="1250950" y="1668462"/>
                  </a:lnTo>
                  <a:lnTo>
                    <a:pt x="1254125" y="1689100"/>
                  </a:lnTo>
                  <a:lnTo>
                    <a:pt x="1371600" y="1687512"/>
                  </a:lnTo>
                  <a:lnTo>
                    <a:pt x="1506538" y="1584325"/>
                  </a:lnTo>
                  <a:lnTo>
                    <a:pt x="1508125" y="1563687"/>
                  </a:lnTo>
                  <a:lnTo>
                    <a:pt x="1506538" y="1397000"/>
                  </a:lnTo>
                  <a:lnTo>
                    <a:pt x="1458913" y="1250950"/>
                  </a:lnTo>
                  <a:lnTo>
                    <a:pt x="1544638" y="1209675"/>
                  </a:lnTo>
                  <a:lnTo>
                    <a:pt x="1527175" y="1100137"/>
                  </a:lnTo>
                  <a:lnTo>
                    <a:pt x="1485900" y="1096962"/>
                  </a:lnTo>
                  <a:lnTo>
                    <a:pt x="1439863" y="1136650"/>
                  </a:lnTo>
                  <a:lnTo>
                    <a:pt x="1422400" y="1030287"/>
                  </a:lnTo>
                  <a:lnTo>
                    <a:pt x="1409700" y="1011237"/>
                  </a:lnTo>
                  <a:lnTo>
                    <a:pt x="1423988" y="995362"/>
                  </a:lnTo>
                  <a:lnTo>
                    <a:pt x="1433513" y="960437"/>
                  </a:lnTo>
                  <a:lnTo>
                    <a:pt x="1370013" y="908050"/>
                  </a:lnTo>
                  <a:lnTo>
                    <a:pt x="1385888" y="860425"/>
                  </a:lnTo>
                  <a:lnTo>
                    <a:pt x="1403350" y="839787"/>
                  </a:lnTo>
                  <a:cubicBezTo>
                    <a:pt x="1410290" y="822438"/>
                    <a:pt x="1409700" y="829611"/>
                    <a:pt x="1409700" y="819150"/>
                  </a:cubicBezTo>
                  <a:lnTo>
                    <a:pt x="1419225" y="641350"/>
                  </a:lnTo>
                  <a:lnTo>
                    <a:pt x="1381125" y="617537"/>
                  </a:lnTo>
                  <a:lnTo>
                    <a:pt x="1327150" y="595312"/>
                  </a:lnTo>
                  <a:lnTo>
                    <a:pt x="1219200" y="590550"/>
                  </a:lnTo>
                  <a:lnTo>
                    <a:pt x="1116013" y="587375"/>
                  </a:lnTo>
                  <a:lnTo>
                    <a:pt x="1058863" y="541337"/>
                  </a:lnTo>
                  <a:lnTo>
                    <a:pt x="987425" y="495300"/>
                  </a:lnTo>
                  <a:lnTo>
                    <a:pt x="884238" y="455612"/>
                  </a:lnTo>
                  <a:lnTo>
                    <a:pt x="896938" y="407987"/>
                  </a:lnTo>
                  <a:lnTo>
                    <a:pt x="919163" y="352425"/>
                  </a:lnTo>
                  <a:lnTo>
                    <a:pt x="868363" y="315912"/>
                  </a:lnTo>
                  <a:lnTo>
                    <a:pt x="769938" y="312737"/>
                  </a:lnTo>
                  <a:lnTo>
                    <a:pt x="742950" y="327025"/>
                  </a:lnTo>
                  <a:lnTo>
                    <a:pt x="704850" y="333375"/>
                  </a:lnTo>
                  <a:lnTo>
                    <a:pt x="704850" y="347662"/>
                  </a:lnTo>
                  <a:lnTo>
                    <a:pt x="742950" y="369887"/>
                  </a:lnTo>
                  <a:lnTo>
                    <a:pt x="755650" y="376237"/>
                  </a:lnTo>
                  <a:lnTo>
                    <a:pt x="779463" y="393700"/>
                  </a:lnTo>
                  <a:lnTo>
                    <a:pt x="803275" y="412750"/>
                  </a:lnTo>
                  <a:lnTo>
                    <a:pt x="819150" y="449262"/>
                  </a:lnTo>
                  <a:lnTo>
                    <a:pt x="817563" y="468312"/>
                  </a:lnTo>
                  <a:lnTo>
                    <a:pt x="781050" y="495300"/>
                  </a:lnTo>
                  <a:cubicBezTo>
                    <a:pt x="753542" y="500154"/>
                    <a:pt x="763198" y="500062"/>
                    <a:pt x="752475" y="500062"/>
                  </a:cubicBezTo>
                  <a:lnTo>
                    <a:pt x="687388" y="525462"/>
                  </a:lnTo>
                  <a:lnTo>
                    <a:pt x="674688" y="533400"/>
                  </a:lnTo>
                  <a:lnTo>
                    <a:pt x="623888" y="547687"/>
                  </a:lnTo>
                  <a:lnTo>
                    <a:pt x="609600" y="547687"/>
                  </a:lnTo>
                  <a:lnTo>
                    <a:pt x="576263" y="523875"/>
                  </a:lnTo>
                  <a:lnTo>
                    <a:pt x="493713" y="530225"/>
                  </a:lnTo>
                  <a:lnTo>
                    <a:pt x="463550" y="492125"/>
                  </a:lnTo>
                  <a:cubicBezTo>
                    <a:pt x="468606" y="465165"/>
                    <a:pt x="468313" y="475339"/>
                    <a:pt x="468313" y="461962"/>
                  </a:cubicBezTo>
                  <a:lnTo>
                    <a:pt x="501650" y="411162"/>
                  </a:lnTo>
                  <a:cubicBezTo>
                    <a:pt x="505354" y="407987"/>
                    <a:pt x="509466" y="405233"/>
                    <a:pt x="512763" y="401637"/>
                  </a:cubicBezTo>
                  <a:cubicBezTo>
                    <a:pt x="515342" y="398824"/>
                    <a:pt x="519113" y="392112"/>
                    <a:pt x="519113" y="392112"/>
                  </a:cubicBezTo>
                  <a:lnTo>
                    <a:pt x="542925" y="357187"/>
                  </a:lnTo>
                  <a:lnTo>
                    <a:pt x="542925" y="342900"/>
                  </a:lnTo>
                  <a:lnTo>
                    <a:pt x="538163" y="292100"/>
                  </a:lnTo>
                  <a:lnTo>
                    <a:pt x="528638" y="280987"/>
                  </a:lnTo>
                  <a:lnTo>
                    <a:pt x="503238" y="176212"/>
                  </a:lnTo>
                  <a:lnTo>
                    <a:pt x="503238" y="160337"/>
                  </a:lnTo>
                  <a:lnTo>
                    <a:pt x="506413" y="87312"/>
                  </a:lnTo>
                  <a:lnTo>
                    <a:pt x="412750" y="11112"/>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6EBFB063-83BB-4D43-A3BB-A706E99BCEA4}"/>
              </a:ext>
            </a:extLst>
          </p:cNvPr>
          <p:cNvGrpSpPr/>
          <p:nvPr/>
        </p:nvGrpSpPr>
        <p:grpSpPr>
          <a:xfrm>
            <a:off x="3999223" y="2423425"/>
            <a:ext cx="4106166" cy="2065280"/>
            <a:chOff x="5945788" y="4933377"/>
            <a:chExt cx="3464156" cy="1742368"/>
          </a:xfrm>
        </p:grpSpPr>
        <p:pic>
          <p:nvPicPr>
            <p:cNvPr id="30" name="Picture 29">
              <a:extLst>
                <a:ext uri="{FF2B5EF4-FFF2-40B4-BE49-F238E27FC236}">
                  <a16:creationId xmlns:a16="http://schemas.microsoft.com/office/drawing/2014/main" id="{B50240AF-0F46-4883-BDF5-6A44D8B8F0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5400000">
              <a:off x="5945788" y="4933377"/>
              <a:ext cx="1742368" cy="1742368"/>
            </a:xfrm>
            <a:prstGeom prst="rect">
              <a:avLst/>
            </a:prstGeom>
          </p:spPr>
        </p:pic>
        <p:pic>
          <p:nvPicPr>
            <p:cNvPr id="31" name="Picture 30">
              <a:extLst>
                <a:ext uri="{FF2B5EF4-FFF2-40B4-BE49-F238E27FC236}">
                  <a16:creationId xmlns:a16="http://schemas.microsoft.com/office/drawing/2014/main" id="{BB8C0D67-9714-49A5-8CD1-1CCEE3AB4F57}"/>
                </a:ext>
              </a:extLst>
            </p:cNvPr>
            <p:cNvPicPr>
              <a:picLocks noChangeAspect="1"/>
            </p:cNvPicPr>
            <p:nvPr/>
          </p:nvPicPr>
          <p:blipFill rotWithShape="1">
            <a:blip r:embed="rId5"/>
            <a:srcRect l="37506" t="28023" r="31755" b="30991"/>
            <a:stretch/>
          </p:blipFill>
          <p:spPr>
            <a:xfrm rot="5400000">
              <a:off x="7688156" y="4941865"/>
              <a:ext cx="1721788" cy="1721788"/>
            </a:xfrm>
            <a:prstGeom prst="rect">
              <a:avLst/>
            </a:prstGeom>
            <a:ln w="12700">
              <a:solidFill>
                <a:schemeClr val="tx1"/>
              </a:solidFill>
            </a:ln>
          </p:spPr>
        </p:pic>
      </p:grpSp>
      <p:grpSp>
        <p:nvGrpSpPr>
          <p:cNvPr id="34" name="Group 33">
            <a:extLst>
              <a:ext uri="{FF2B5EF4-FFF2-40B4-BE49-F238E27FC236}">
                <a16:creationId xmlns:a16="http://schemas.microsoft.com/office/drawing/2014/main" id="{AAAA9C35-D7AA-4032-B1CA-99CAD7FCA1FA}"/>
              </a:ext>
            </a:extLst>
          </p:cNvPr>
          <p:cNvGrpSpPr/>
          <p:nvPr/>
        </p:nvGrpSpPr>
        <p:grpSpPr>
          <a:xfrm>
            <a:off x="8579764" y="2387861"/>
            <a:ext cx="3379641" cy="2040886"/>
            <a:chOff x="7164488" y="1719357"/>
            <a:chExt cx="4345933" cy="2520942"/>
          </a:xfrm>
        </p:grpSpPr>
        <p:grpSp>
          <p:nvGrpSpPr>
            <p:cNvPr id="35" name="Group 34">
              <a:extLst>
                <a:ext uri="{FF2B5EF4-FFF2-40B4-BE49-F238E27FC236}">
                  <a16:creationId xmlns:a16="http://schemas.microsoft.com/office/drawing/2014/main" id="{FE6DC952-2D05-48F8-AF9B-168CE9426894}"/>
                </a:ext>
              </a:extLst>
            </p:cNvPr>
            <p:cNvGrpSpPr/>
            <p:nvPr/>
          </p:nvGrpSpPr>
          <p:grpSpPr>
            <a:xfrm>
              <a:off x="7164488" y="1783970"/>
              <a:ext cx="4345933" cy="2456329"/>
              <a:chOff x="411263" y="4155693"/>
              <a:chExt cx="4345933" cy="2456329"/>
            </a:xfrm>
          </p:grpSpPr>
          <p:grpSp>
            <p:nvGrpSpPr>
              <p:cNvPr id="37" name="Group 36">
                <a:extLst>
                  <a:ext uri="{FF2B5EF4-FFF2-40B4-BE49-F238E27FC236}">
                    <a16:creationId xmlns:a16="http://schemas.microsoft.com/office/drawing/2014/main" id="{F04F0C04-B9AD-46D1-B3B3-65857B8665A9}"/>
                  </a:ext>
                </a:extLst>
              </p:cNvPr>
              <p:cNvGrpSpPr/>
              <p:nvPr/>
            </p:nvGrpSpPr>
            <p:grpSpPr>
              <a:xfrm>
                <a:off x="411263" y="4155693"/>
                <a:ext cx="4345933" cy="2456329"/>
                <a:chOff x="411263" y="4155693"/>
                <a:chExt cx="4345933" cy="2456329"/>
              </a:xfrm>
            </p:grpSpPr>
            <p:grpSp>
              <p:nvGrpSpPr>
                <p:cNvPr id="42" name="Group 41">
                  <a:extLst>
                    <a:ext uri="{FF2B5EF4-FFF2-40B4-BE49-F238E27FC236}">
                      <a16:creationId xmlns:a16="http://schemas.microsoft.com/office/drawing/2014/main" id="{FA733E88-7E94-4C0A-8B9F-9E57AF088891}"/>
                    </a:ext>
                  </a:extLst>
                </p:cNvPr>
                <p:cNvGrpSpPr/>
                <p:nvPr/>
              </p:nvGrpSpPr>
              <p:grpSpPr>
                <a:xfrm>
                  <a:off x="411263" y="4155693"/>
                  <a:ext cx="4345933" cy="2456329"/>
                  <a:chOff x="6641432" y="4184779"/>
                  <a:chExt cx="4663877" cy="2636032"/>
                </a:xfrm>
              </p:grpSpPr>
              <p:sp>
                <p:nvSpPr>
                  <p:cNvPr id="48" name="Rectangle 47">
                    <a:extLst>
                      <a:ext uri="{FF2B5EF4-FFF2-40B4-BE49-F238E27FC236}">
                        <a16:creationId xmlns:a16="http://schemas.microsoft.com/office/drawing/2014/main" id="{FC89B011-6BAF-47CE-8A27-51B3CC3466E2}"/>
                      </a:ext>
                    </a:extLst>
                  </p:cNvPr>
                  <p:cNvSpPr/>
                  <p:nvPr/>
                </p:nvSpPr>
                <p:spPr>
                  <a:xfrm>
                    <a:off x="6641432" y="4184779"/>
                    <a:ext cx="4663877" cy="263603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9" name="Freeform 17">
                    <a:extLst>
                      <a:ext uri="{FF2B5EF4-FFF2-40B4-BE49-F238E27FC236}">
                        <a16:creationId xmlns:a16="http://schemas.microsoft.com/office/drawing/2014/main" id="{FFD37F10-090E-473B-8A96-3DA7BE56158F}"/>
                      </a:ext>
                    </a:extLst>
                  </p:cNvPr>
                  <p:cNvSpPr/>
                  <p:nvPr/>
                </p:nvSpPr>
                <p:spPr>
                  <a:xfrm>
                    <a:off x="6705404" y="4260484"/>
                    <a:ext cx="1919058" cy="1570338"/>
                  </a:xfrm>
                  <a:custGeom>
                    <a:avLst/>
                    <a:gdLst>
                      <a:gd name="connsiteX0" fmla="*/ 80407 w 1919058"/>
                      <a:gd name="connsiteY0" fmla="*/ 674651 h 1570338"/>
                      <a:gd name="connsiteX1" fmla="*/ 6029 w 1919058"/>
                      <a:gd name="connsiteY1" fmla="*/ 836530 h 1570338"/>
                      <a:gd name="connsiteX2" fmla="*/ 264162 w 1919058"/>
                      <a:gd name="connsiteY2" fmla="*/ 1160289 h 1570338"/>
                      <a:gd name="connsiteX3" fmla="*/ 806676 w 1919058"/>
                      <a:gd name="connsiteY3" fmla="*/ 1549675 h 1570338"/>
                      <a:gd name="connsiteX4" fmla="*/ 1449819 w 1919058"/>
                      <a:gd name="connsiteY4" fmla="*/ 1505924 h 1570338"/>
                      <a:gd name="connsiteX5" fmla="*/ 1690451 w 1919058"/>
                      <a:gd name="connsiteY5" fmla="*/ 1414046 h 1570338"/>
                      <a:gd name="connsiteX6" fmla="*/ 1865455 w 1919058"/>
                      <a:gd name="connsiteY6" fmla="*/ 1221541 h 1570338"/>
                      <a:gd name="connsiteX7" fmla="*/ 1904831 w 1919058"/>
                      <a:gd name="connsiteY7" fmla="*/ 1077162 h 1570338"/>
                      <a:gd name="connsiteX8" fmla="*/ 1904831 w 1919058"/>
                      <a:gd name="connsiteY8" fmla="*/ 757778 h 1570338"/>
                      <a:gd name="connsiteX9" fmla="*/ 1734202 w 1919058"/>
                      <a:gd name="connsiteY9" fmla="*/ 455895 h 1570338"/>
                      <a:gd name="connsiteX10" fmla="*/ 1567947 w 1919058"/>
                      <a:gd name="connsiteY10" fmla="*/ 202138 h 1570338"/>
                      <a:gd name="connsiteX11" fmla="*/ 1292315 w 1919058"/>
                      <a:gd name="connsiteY11" fmla="*/ 31508 h 1570338"/>
                      <a:gd name="connsiteX12" fmla="*/ 1099809 w 1919058"/>
                      <a:gd name="connsiteY12" fmla="*/ 883 h 1570338"/>
                      <a:gd name="connsiteX13" fmla="*/ 859178 w 1919058"/>
                      <a:gd name="connsiteY13" fmla="*/ 44634 h 1570338"/>
                      <a:gd name="connsiteX14" fmla="*/ 443541 w 1919058"/>
                      <a:gd name="connsiteY14" fmla="*/ 219638 h 1570338"/>
                      <a:gd name="connsiteX15" fmla="*/ 159159 w 1919058"/>
                      <a:gd name="connsiteY15" fmla="*/ 337767 h 1570338"/>
                      <a:gd name="connsiteX16" fmla="*/ 62906 w 1919058"/>
                      <a:gd name="connsiteY16" fmla="*/ 565273 h 1570338"/>
                      <a:gd name="connsiteX17" fmla="*/ 80407 w 1919058"/>
                      <a:gd name="connsiteY17" fmla="*/ 674651 h 157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19058" h="1570338">
                        <a:moveTo>
                          <a:pt x="80407" y="674651"/>
                        </a:moveTo>
                        <a:cubicBezTo>
                          <a:pt x="70928" y="719860"/>
                          <a:pt x="-24597" y="755590"/>
                          <a:pt x="6029" y="836530"/>
                        </a:cubicBezTo>
                        <a:cubicBezTo>
                          <a:pt x="36655" y="917470"/>
                          <a:pt x="130721" y="1041432"/>
                          <a:pt x="264162" y="1160289"/>
                        </a:cubicBezTo>
                        <a:cubicBezTo>
                          <a:pt x="397603" y="1279146"/>
                          <a:pt x="609067" y="1492069"/>
                          <a:pt x="806676" y="1549675"/>
                        </a:cubicBezTo>
                        <a:cubicBezTo>
                          <a:pt x="1004285" y="1607281"/>
                          <a:pt x="1302523" y="1528529"/>
                          <a:pt x="1449819" y="1505924"/>
                        </a:cubicBezTo>
                        <a:cubicBezTo>
                          <a:pt x="1597115" y="1483319"/>
                          <a:pt x="1621178" y="1461443"/>
                          <a:pt x="1690451" y="1414046"/>
                        </a:cubicBezTo>
                        <a:cubicBezTo>
                          <a:pt x="1759724" y="1366649"/>
                          <a:pt x="1829725" y="1277688"/>
                          <a:pt x="1865455" y="1221541"/>
                        </a:cubicBezTo>
                        <a:cubicBezTo>
                          <a:pt x="1901185" y="1165394"/>
                          <a:pt x="1898268" y="1154456"/>
                          <a:pt x="1904831" y="1077162"/>
                        </a:cubicBezTo>
                        <a:cubicBezTo>
                          <a:pt x="1911394" y="999868"/>
                          <a:pt x="1933269" y="861323"/>
                          <a:pt x="1904831" y="757778"/>
                        </a:cubicBezTo>
                        <a:cubicBezTo>
                          <a:pt x="1876393" y="654233"/>
                          <a:pt x="1790349" y="548502"/>
                          <a:pt x="1734202" y="455895"/>
                        </a:cubicBezTo>
                        <a:cubicBezTo>
                          <a:pt x="1678055" y="363288"/>
                          <a:pt x="1641595" y="272869"/>
                          <a:pt x="1567947" y="202138"/>
                        </a:cubicBezTo>
                        <a:cubicBezTo>
                          <a:pt x="1494299" y="131407"/>
                          <a:pt x="1370338" y="65050"/>
                          <a:pt x="1292315" y="31508"/>
                        </a:cubicBezTo>
                        <a:cubicBezTo>
                          <a:pt x="1214292" y="-2035"/>
                          <a:pt x="1171998" y="-1305"/>
                          <a:pt x="1099809" y="883"/>
                        </a:cubicBezTo>
                        <a:cubicBezTo>
                          <a:pt x="1027620" y="3071"/>
                          <a:pt x="968556" y="8175"/>
                          <a:pt x="859178" y="44634"/>
                        </a:cubicBezTo>
                        <a:cubicBezTo>
                          <a:pt x="749800" y="81093"/>
                          <a:pt x="443541" y="219638"/>
                          <a:pt x="443541" y="219638"/>
                        </a:cubicBezTo>
                        <a:cubicBezTo>
                          <a:pt x="326871" y="268493"/>
                          <a:pt x="222598" y="280161"/>
                          <a:pt x="159159" y="337767"/>
                        </a:cubicBezTo>
                        <a:cubicBezTo>
                          <a:pt x="95720" y="395373"/>
                          <a:pt x="81136" y="505480"/>
                          <a:pt x="62906" y="565273"/>
                        </a:cubicBezTo>
                        <a:cubicBezTo>
                          <a:pt x="44676" y="625066"/>
                          <a:pt x="89886" y="629442"/>
                          <a:pt x="80407" y="674651"/>
                        </a:cubicBezTo>
                        <a:close/>
                      </a:path>
                    </a:pathLst>
                  </a:custGeom>
                  <a:solidFill>
                    <a:srgbClr val="789964"/>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0" name="Freeform 18">
                    <a:extLst>
                      <a:ext uri="{FF2B5EF4-FFF2-40B4-BE49-F238E27FC236}">
                        <a16:creationId xmlns:a16="http://schemas.microsoft.com/office/drawing/2014/main" id="{D12D6370-30C2-414F-9CA5-553E632C1F07}"/>
                      </a:ext>
                    </a:extLst>
                  </p:cNvPr>
                  <p:cNvSpPr/>
                  <p:nvPr/>
                </p:nvSpPr>
                <p:spPr>
                  <a:xfrm>
                    <a:off x="7017613" y="4800423"/>
                    <a:ext cx="586616" cy="964353"/>
                  </a:xfrm>
                  <a:custGeom>
                    <a:avLst/>
                    <a:gdLst>
                      <a:gd name="connsiteX0" fmla="*/ 218835 w 586616"/>
                      <a:gd name="connsiteY0" fmla="*/ 60336 h 964353"/>
                      <a:gd name="connsiteX1" fmla="*/ 39455 w 586616"/>
                      <a:gd name="connsiteY1" fmla="*/ 274717 h 964353"/>
                      <a:gd name="connsiteX2" fmla="*/ 79 w 586616"/>
                      <a:gd name="connsiteY2" fmla="*/ 493473 h 964353"/>
                      <a:gd name="connsiteX3" fmla="*/ 43830 w 586616"/>
                      <a:gd name="connsiteY3" fmla="*/ 681603 h 964353"/>
                      <a:gd name="connsiteX4" fmla="*/ 175084 w 586616"/>
                      <a:gd name="connsiteY4" fmla="*/ 760355 h 964353"/>
                      <a:gd name="connsiteX5" fmla="*/ 332588 w 586616"/>
                      <a:gd name="connsiteY5" fmla="*/ 904734 h 964353"/>
                      <a:gd name="connsiteX6" fmla="*/ 402590 w 586616"/>
                      <a:gd name="connsiteY6" fmla="*/ 961611 h 964353"/>
                      <a:gd name="connsiteX7" fmla="*/ 520718 w 586616"/>
                      <a:gd name="connsiteY7" fmla="*/ 825982 h 964353"/>
                      <a:gd name="connsiteX8" fmla="*/ 564469 w 586616"/>
                      <a:gd name="connsiteY8" fmla="*/ 532849 h 964353"/>
                      <a:gd name="connsiteX9" fmla="*/ 573220 w 586616"/>
                      <a:gd name="connsiteY9" fmla="*/ 340344 h 964353"/>
                      <a:gd name="connsiteX10" fmla="*/ 586345 w 586616"/>
                      <a:gd name="connsiteY10" fmla="*/ 134713 h 964353"/>
                      <a:gd name="connsiteX11" fmla="*/ 560094 w 586616"/>
                      <a:gd name="connsiteY11" fmla="*/ 12210 h 964353"/>
                      <a:gd name="connsiteX12" fmla="*/ 437591 w 586616"/>
                      <a:gd name="connsiteY12" fmla="*/ 7834 h 964353"/>
                      <a:gd name="connsiteX13" fmla="*/ 301962 w 586616"/>
                      <a:gd name="connsiteY13" fmla="*/ 42835 h 964353"/>
                      <a:gd name="connsiteX14" fmla="*/ 218835 w 586616"/>
                      <a:gd name="connsiteY14" fmla="*/ 60336 h 96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616" h="964353">
                        <a:moveTo>
                          <a:pt x="218835" y="60336"/>
                        </a:moveTo>
                        <a:cubicBezTo>
                          <a:pt x="147374" y="131432"/>
                          <a:pt x="75914" y="202528"/>
                          <a:pt x="39455" y="274717"/>
                        </a:cubicBezTo>
                        <a:cubicBezTo>
                          <a:pt x="2996" y="346906"/>
                          <a:pt x="-650" y="425659"/>
                          <a:pt x="79" y="493473"/>
                        </a:cubicBezTo>
                        <a:cubicBezTo>
                          <a:pt x="808" y="561287"/>
                          <a:pt x="14663" y="637123"/>
                          <a:pt x="43830" y="681603"/>
                        </a:cubicBezTo>
                        <a:cubicBezTo>
                          <a:pt x="72997" y="726083"/>
                          <a:pt x="126958" y="723167"/>
                          <a:pt x="175084" y="760355"/>
                        </a:cubicBezTo>
                        <a:cubicBezTo>
                          <a:pt x="223210" y="797543"/>
                          <a:pt x="294670" y="871191"/>
                          <a:pt x="332588" y="904734"/>
                        </a:cubicBezTo>
                        <a:cubicBezTo>
                          <a:pt x="370506" y="938277"/>
                          <a:pt x="371235" y="974736"/>
                          <a:pt x="402590" y="961611"/>
                        </a:cubicBezTo>
                        <a:cubicBezTo>
                          <a:pt x="433945" y="948486"/>
                          <a:pt x="493738" y="897442"/>
                          <a:pt x="520718" y="825982"/>
                        </a:cubicBezTo>
                        <a:cubicBezTo>
                          <a:pt x="547698" y="754522"/>
                          <a:pt x="555719" y="613789"/>
                          <a:pt x="564469" y="532849"/>
                        </a:cubicBezTo>
                        <a:cubicBezTo>
                          <a:pt x="573219" y="451909"/>
                          <a:pt x="569574" y="406700"/>
                          <a:pt x="573220" y="340344"/>
                        </a:cubicBezTo>
                        <a:cubicBezTo>
                          <a:pt x="576866" y="273988"/>
                          <a:pt x="588533" y="189402"/>
                          <a:pt x="586345" y="134713"/>
                        </a:cubicBezTo>
                        <a:cubicBezTo>
                          <a:pt x="584157" y="80024"/>
                          <a:pt x="584886" y="33356"/>
                          <a:pt x="560094" y="12210"/>
                        </a:cubicBezTo>
                        <a:cubicBezTo>
                          <a:pt x="535302" y="-8936"/>
                          <a:pt x="480613" y="2730"/>
                          <a:pt x="437591" y="7834"/>
                        </a:cubicBezTo>
                        <a:cubicBezTo>
                          <a:pt x="394569" y="12938"/>
                          <a:pt x="301962" y="42835"/>
                          <a:pt x="301962" y="42835"/>
                        </a:cubicBezTo>
                        <a:lnTo>
                          <a:pt x="218835" y="60336"/>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1" name="Freeform 19">
                    <a:extLst>
                      <a:ext uri="{FF2B5EF4-FFF2-40B4-BE49-F238E27FC236}">
                        <a16:creationId xmlns:a16="http://schemas.microsoft.com/office/drawing/2014/main" id="{8E096D96-6058-4260-9B4F-6C1BF0530FC6}"/>
                      </a:ext>
                    </a:extLst>
                  </p:cNvPr>
                  <p:cNvSpPr/>
                  <p:nvPr/>
                </p:nvSpPr>
                <p:spPr>
                  <a:xfrm>
                    <a:off x="6772698" y="4396994"/>
                    <a:ext cx="1666931" cy="1327560"/>
                  </a:xfrm>
                  <a:custGeom>
                    <a:avLst/>
                    <a:gdLst>
                      <a:gd name="connsiteX0" fmla="*/ 196868 w 1666931"/>
                      <a:gd name="connsiteY0" fmla="*/ 450639 h 1327560"/>
                      <a:gd name="connsiteX1" fmla="*/ 1076267 w 1666931"/>
                      <a:gd name="connsiteY1" fmla="*/ 1 h 1327560"/>
                      <a:gd name="connsiteX2" fmla="*/ 1566280 w 1666931"/>
                      <a:gd name="connsiteY2" fmla="*/ 446263 h 1327560"/>
                      <a:gd name="connsiteX3" fmla="*/ 1631907 w 1666931"/>
                      <a:gd name="connsiteY3" fmla="*/ 1050030 h 1327560"/>
                      <a:gd name="connsiteX4" fmla="*/ 1141893 w 1666931"/>
                      <a:gd name="connsiteY4" fmla="*/ 1312537 h 1327560"/>
                      <a:gd name="connsiteX5" fmla="*/ 560002 w 1666931"/>
                      <a:gd name="connsiteY5" fmla="*/ 1242535 h 1327560"/>
                      <a:gd name="connsiteX6" fmla="*/ 704381 w 1666931"/>
                      <a:gd name="connsiteY6" fmla="*/ 805023 h 1327560"/>
                      <a:gd name="connsiteX7" fmla="*/ 770008 w 1666931"/>
                      <a:gd name="connsiteY7" fmla="*/ 525016 h 1327560"/>
                      <a:gd name="connsiteX8" fmla="*/ 546877 w 1666931"/>
                      <a:gd name="connsiteY8" fmla="*/ 638769 h 1327560"/>
                      <a:gd name="connsiteX9" fmla="*/ 358747 w 1666931"/>
                      <a:gd name="connsiteY9" fmla="*/ 822524 h 1327560"/>
                      <a:gd name="connsiteX10" fmla="*/ 30613 w 1666931"/>
                      <a:gd name="connsiteY10" fmla="*/ 686895 h 1327560"/>
                      <a:gd name="connsiteX11" fmla="*/ 34988 w 1666931"/>
                      <a:gd name="connsiteY11" fmla="*/ 630018 h 1327560"/>
                      <a:gd name="connsiteX12" fmla="*/ 196868 w 1666931"/>
                      <a:gd name="connsiteY12" fmla="*/ 450639 h 132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6931" h="1327560">
                        <a:moveTo>
                          <a:pt x="196868" y="450639"/>
                        </a:moveTo>
                        <a:cubicBezTo>
                          <a:pt x="370414" y="345636"/>
                          <a:pt x="848032" y="730"/>
                          <a:pt x="1076267" y="1"/>
                        </a:cubicBezTo>
                        <a:cubicBezTo>
                          <a:pt x="1304502" y="-728"/>
                          <a:pt x="1473673" y="271258"/>
                          <a:pt x="1566280" y="446263"/>
                        </a:cubicBezTo>
                        <a:cubicBezTo>
                          <a:pt x="1658887" y="621268"/>
                          <a:pt x="1702638" y="905651"/>
                          <a:pt x="1631907" y="1050030"/>
                        </a:cubicBezTo>
                        <a:cubicBezTo>
                          <a:pt x="1561176" y="1194409"/>
                          <a:pt x="1320544" y="1280453"/>
                          <a:pt x="1141893" y="1312537"/>
                        </a:cubicBezTo>
                        <a:cubicBezTo>
                          <a:pt x="963242" y="1344621"/>
                          <a:pt x="632921" y="1327121"/>
                          <a:pt x="560002" y="1242535"/>
                        </a:cubicBezTo>
                        <a:cubicBezTo>
                          <a:pt x="487083" y="1157949"/>
                          <a:pt x="669380" y="924609"/>
                          <a:pt x="704381" y="805023"/>
                        </a:cubicBezTo>
                        <a:cubicBezTo>
                          <a:pt x="739382" y="685437"/>
                          <a:pt x="796259" y="552725"/>
                          <a:pt x="770008" y="525016"/>
                        </a:cubicBezTo>
                        <a:cubicBezTo>
                          <a:pt x="743757" y="497307"/>
                          <a:pt x="615420" y="589184"/>
                          <a:pt x="546877" y="638769"/>
                        </a:cubicBezTo>
                        <a:cubicBezTo>
                          <a:pt x="478334" y="688354"/>
                          <a:pt x="444791" y="814503"/>
                          <a:pt x="358747" y="822524"/>
                        </a:cubicBezTo>
                        <a:cubicBezTo>
                          <a:pt x="272703" y="830545"/>
                          <a:pt x="84573" y="718979"/>
                          <a:pt x="30613" y="686895"/>
                        </a:cubicBezTo>
                        <a:cubicBezTo>
                          <a:pt x="-23347" y="654811"/>
                          <a:pt x="4362" y="669394"/>
                          <a:pt x="34988" y="630018"/>
                        </a:cubicBezTo>
                        <a:cubicBezTo>
                          <a:pt x="65614" y="590642"/>
                          <a:pt x="23322" y="555642"/>
                          <a:pt x="196868" y="450639"/>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20">
                    <a:extLst>
                      <a:ext uri="{FF2B5EF4-FFF2-40B4-BE49-F238E27FC236}">
                        <a16:creationId xmlns:a16="http://schemas.microsoft.com/office/drawing/2014/main" id="{1DF8DEAF-EBCD-451C-9515-965D2F4C17C0}"/>
                      </a:ext>
                    </a:extLst>
                  </p:cNvPr>
                  <p:cNvSpPr/>
                  <p:nvPr/>
                </p:nvSpPr>
                <p:spPr>
                  <a:xfrm>
                    <a:off x="8840373" y="4813928"/>
                    <a:ext cx="2334885" cy="1911554"/>
                  </a:xfrm>
                  <a:custGeom>
                    <a:avLst/>
                    <a:gdLst>
                      <a:gd name="connsiteX0" fmla="*/ 391129 w 2334885"/>
                      <a:gd name="connsiteY0" fmla="*/ 226210 h 1911554"/>
                      <a:gd name="connsiteX1" fmla="*/ 97996 w 2334885"/>
                      <a:gd name="connsiteY1" fmla="*/ 484342 h 1911554"/>
                      <a:gd name="connsiteX2" fmla="*/ 54245 w 2334885"/>
                      <a:gd name="connsiteY2" fmla="*/ 676847 h 1911554"/>
                      <a:gd name="connsiteX3" fmla="*/ 1744 w 2334885"/>
                      <a:gd name="connsiteY3" fmla="*/ 956855 h 1911554"/>
                      <a:gd name="connsiteX4" fmla="*/ 27994 w 2334885"/>
                      <a:gd name="connsiteY4" fmla="*/ 1201861 h 1911554"/>
                      <a:gd name="connsiteX5" fmla="*/ 172373 w 2334885"/>
                      <a:gd name="connsiteY5" fmla="*/ 1359366 h 1911554"/>
                      <a:gd name="connsiteX6" fmla="*/ 369254 w 2334885"/>
                      <a:gd name="connsiteY6" fmla="*/ 1433743 h 1911554"/>
                      <a:gd name="connsiteX7" fmla="*/ 614260 w 2334885"/>
                      <a:gd name="connsiteY7" fmla="*/ 1543121 h 1911554"/>
                      <a:gd name="connsiteX8" fmla="*/ 977395 w 2334885"/>
                      <a:gd name="connsiteY8" fmla="*/ 1696250 h 1911554"/>
                      <a:gd name="connsiteX9" fmla="*/ 1353656 w 2334885"/>
                      <a:gd name="connsiteY9" fmla="*/ 1831879 h 1911554"/>
                      <a:gd name="connsiteX10" fmla="*/ 1620538 w 2334885"/>
                      <a:gd name="connsiteY10" fmla="*/ 1910631 h 1911554"/>
                      <a:gd name="connsiteX11" fmla="*/ 1865545 w 2334885"/>
                      <a:gd name="connsiteY11" fmla="*/ 1862505 h 1911554"/>
                      <a:gd name="connsiteX12" fmla="*/ 2044925 w 2334885"/>
                      <a:gd name="connsiteY12" fmla="*/ 1687500 h 1911554"/>
                      <a:gd name="connsiteX13" fmla="*/ 2145552 w 2334885"/>
                      <a:gd name="connsiteY13" fmla="*/ 1486244 h 1911554"/>
                      <a:gd name="connsiteX14" fmla="*/ 2298682 w 2334885"/>
                      <a:gd name="connsiteY14" fmla="*/ 1096859 h 1911554"/>
                      <a:gd name="connsiteX15" fmla="*/ 2324932 w 2334885"/>
                      <a:gd name="connsiteY15" fmla="*/ 733724 h 1911554"/>
                      <a:gd name="connsiteX16" fmla="*/ 2163053 w 2334885"/>
                      <a:gd name="connsiteY16" fmla="*/ 471216 h 1911554"/>
                      <a:gd name="connsiteX17" fmla="*/ 1922421 w 2334885"/>
                      <a:gd name="connsiteY17" fmla="*/ 296212 h 1911554"/>
                      <a:gd name="connsiteX18" fmla="*/ 1603038 w 2334885"/>
                      <a:gd name="connsiteY18" fmla="*/ 134332 h 1911554"/>
                      <a:gd name="connsiteX19" fmla="*/ 1331780 w 2334885"/>
                      <a:gd name="connsiteY19" fmla="*/ 38080 h 1911554"/>
                      <a:gd name="connsiteX20" fmla="*/ 986146 w 2334885"/>
                      <a:gd name="connsiteY20" fmla="*/ 7454 h 1911554"/>
                      <a:gd name="connsiteX21" fmla="*/ 736764 w 2334885"/>
                      <a:gd name="connsiteY21" fmla="*/ 7454 h 1911554"/>
                      <a:gd name="connsiteX22" fmla="*/ 548634 w 2334885"/>
                      <a:gd name="connsiteY22" fmla="*/ 90581 h 1911554"/>
                      <a:gd name="connsiteX23" fmla="*/ 303627 w 2334885"/>
                      <a:gd name="connsiteY23" fmla="*/ 234960 h 1911554"/>
                      <a:gd name="connsiteX24" fmla="*/ 391129 w 2334885"/>
                      <a:gd name="connsiteY24" fmla="*/ 226210 h 191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34885" h="1911554">
                        <a:moveTo>
                          <a:pt x="391129" y="226210"/>
                        </a:moveTo>
                        <a:cubicBezTo>
                          <a:pt x="356857" y="267774"/>
                          <a:pt x="154143" y="409236"/>
                          <a:pt x="97996" y="484342"/>
                        </a:cubicBezTo>
                        <a:cubicBezTo>
                          <a:pt x="41849" y="559448"/>
                          <a:pt x="70287" y="598095"/>
                          <a:pt x="54245" y="676847"/>
                        </a:cubicBezTo>
                        <a:cubicBezTo>
                          <a:pt x="38203" y="755599"/>
                          <a:pt x="6119" y="869353"/>
                          <a:pt x="1744" y="956855"/>
                        </a:cubicBezTo>
                        <a:cubicBezTo>
                          <a:pt x="-2631" y="1044357"/>
                          <a:pt x="-444" y="1134776"/>
                          <a:pt x="27994" y="1201861"/>
                        </a:cubicBezTo>
                        <a:cubicBezTo>
                          <a:pt x="56432" y="1268946"/>
                          <a:pt x="115496" y="1320719"/>
                          <a:pt x="172373" y="1359366"/>
                        </a:cubicBezTo>
                        <a:cubicBezTo>
                          <a:pt x="229250" y="1398013"/>
                          <a:pt x="295606" y="1403117"/>
                          <a:pt x="369254" y="1433743"/>
                        </a:cubicBezTo>
                        <a:cubicBezTo>
                          <a:pt x="442902" y="1464369"/>
                          <a:pt x="614260" y="1543121"/>
                          <a:pt x="614260" y="1543121"/>
                        </a:cubicBezTo>
                        <a:cubicBezTo>
                          <a:pt x="715617" y="1586872"/>
                          <a:pt x="854162" y="1648124"/>
                          <a:pt x="977395" y="1696250"/>
                        </a:cubicBezTo>
                        <a:cubicBezTo>
                          <a:pt x="1100628" y="1744376"/>
                          <a:pt x="1246466" y="1796149"/>
                          <a:pt x="1353656" y="1831879"/>
                        </a:cubicBezTo>
                        <a:cubicBezTo>
                          <a:pt x="1460846" y="1867609"/>
                          <a:pt x="1535223" y="1905527"/>
                          <a:pt x="1620538" y="1910631"/>
                        </a:cubicBezTo>
                        <a:cubicBezTo>
                          <a:pt x="1705853" y="1915735"/>
                          <a:pt x="1794814" y="1899693"/>
                          <a:pt x="1865545" y="1862505"/>
                        </a:cubicBezTo>
                        <a:cubicBezTo>
                          <a:pt x="1936276" y="1825317"/>
                          <a:pt x="1998257" y="1750210"/>
                          <a:pt x="2044925" y="1687500"/>
                        </a:cubicBezTo>
                        <a:cubicBezTo>
                          <a:pt x="2091593" y="1624790"/>
                          <a:pt x="2103259" y="1584684"/>
                          <a:pt x="2145552" y="1486244"/>
                        </a:cubicBezTo>
                        <a:cubicBezTo>
                          <a:pt x="2187845" y="1387804"/>
                          <a:pt x="2268785" y="1222279"/>
                          <a:pt x="2298682" y="1096859"/>
                        </a:cubicBezTo>
                        <a:cubicBezTo>
                          <a:pt x="2328579" y="971439"/>
                          <a:pt x="2347537" y="837998"/>
                          <a:pt x="2324932" y="733724"/>
                        </a:cubicBezTo>
                        <a:cubicBezTo>
                          <a:pt x="2302327" y="629450"/>
                          <a:pt x="2230138" y="544135"/>
                          <a:pt x="2163053" y="471216"/>
                        </a:cubicBezTo>
                        <a:cubicBezTo>
                          <a:pt x="2095968" y="398297"/>
                          <a:pt x="2015757" y="352359"/>
                          <a:pt x="1922421" y="296212"/>
                        </a:cubicBezTo>
                        <a:cubicBezTo>
                          <a:pt x="1829085" y="240065"/>
                          <a:pt x="1701478" y="177354"/>
                          <a:pt x="1603038" y="134332"/>
                        </a:cubicBezTo>
                        <a:cubicBezTo>
                          <a:pt x="1504598" y="91310"/>
                          <a:pt x="1434595" y="59226"/>
                          <a:pt x="1331780" y="38080"/>
                        </a:cubicBezTo>
                        <a:cubicBezTo>
                          <a:pt x="1228965" y="16934"/>
                          <a:pt x="1085315" y="12558"/>
                          <a:pt x="986146" y="7454"/>
                        </a:cubicBezTo>
                        <a:cubicBezTo>
                          <a:pt x="886977" y="2350"/>
                          <a:pt x="809683" y="-6400"/>
                          <a:pt x="736764" y="7454"/>
                        </a:cubicBezTo>
                        <a:cubicBezTo>
                          <a:pt x="663845" y="21308"/>
                          <a:pt x="620823" y="52663"/>
                          <a:pt x="548634" y="90581"/>
                        </a:cubicBezTo>
                        <a:cubicBezTo>
                          <a:pt x="476445" y="128499"/>
                          <a:pt x="332794" y="205793"/>
                          <a:pt x="303627" y="234960"/>
                        </a:cubicBezTo>
                        <a:cubicBezTo>
                          <a:pt x="274460" y="264127"/>
                          <a:pt x="425401" y="184646"/>
                          <a:pt x="391129" y="226210"/>
                        </a:cubicBezTo>
                        <a:close/>
                      </a:path>
                    </a:pathLst>
                  </a:custGeom>
                  <a:solidFill>
                    <a:srgbClr val="A5AE7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3" name="Freeform 21">
                    <a:extLst>
                      <a:ext uri="{FF2B5EF4-FFF2-40B4-BE49-F238E27FC236}">
                        <a16:creationId xmlns:a16="http://schemas.microsoft.com/office/drawing/2014/main" id="{28AA3E3A-75AF-4665-91BD-C6B6AE90903F}"/>
                      </a:ext>
                    </a:extLst>
                  </p:cNvPr>
                  <p:cNvSpPr/>
                  <p:nvPr/>
                </p:nvSpPr>
                <p:spPr>
                  <a:xfrm rot="15366267">
                    <a:off x="10618486" y="5461937"/>
                    <a:ext cx="529472" cy="369105"/>
                  </a:xfrm>
                  <a:custGeom>
                    <a:avLst/>
                    <a:gdLst>
                      <a:gd name="connsiteX0" fmla="*/ 8003 w 400522"/>
                      <a:gd name="connsiteY0" fmla="*/ 89564 h 274213"/>
                      <a:gd name="connsiteX1" fmla="*/ 375513 w 400522"/>
                      <a:gd name="connsiteY1" fmla="*/ 2061 h 274213"/>
                      <a:gd name="connsiteX2" fmla="*/ 353638 w 400522"/>
                      <a:gd name="connsiteY2" fmla="*/ 177066 h 274213"/>
                      <a:gd name="connsiteX3" fmla="*/ 239884 w 400522"/>
                      <a:gd name="connsiteY3" fmla="*/ 273319 h 274213"/>
                      <a:gd name="connsiteX4" fmla="*/ 130506 w 400522"/>
                      <a:gd name="connsiteY4" fmla="*/ 216442 h 274213"/>
                      <a:gd name="connsiteX5" fmla="*/ 8003 w 400522"/>
                      <a:gd name="connsiteY5" fmla="*/ 89564 h 27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522" h="274213">
                        <a:moveTo>
                          <a:pt x="8003" y="89564"/>
                        </a:moveTo>
                        <a:cubicBezTo>
                          <a:pt x="48837" y="53834"/>
                          <a:pt x="317907" y="-12523"/>
                          <a:pt x="375513" y="2061"/>
                        </a:cubicBezTo>
                        <a:cubicBezTo>
                          <a:pt x="433119" y="16645"/>
                          <a:pt x="376243" y="131856"/>
                          <a:pt x="353638" y="177066"/>
                        </a:cubicBezTo>
                        <a:cubicBezTo>
                          <a:pt x="331033" y="222276"/>
                          <a:pt x="277073" y="266756"/>
                          <a:pt x="239884" y="273319"/>
                        </a:cubicBezTo>
                        <a:cubicBezTo>
                          <a:pt x="202695" y="279882"/>
                          <a:pt x="166965" y="249256"/>
                          <a:pt x="130506" y="216442"/>
                        </a:cubicBezTo>
                        <a:cubicBezTo>
                          <a:pt x="94047" y="183629"/>
                          <a:pt x="-32831" y="125294"/>
                          <a:pt x="8003" y="89564"/>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22">
                    <a:extLst>
                      <a:ext uri="{FF2B5EF4-FFF2-40B4-BE49-F238E27FC236}">
                        <a16:creationId xmlns:a16="http://schemas.microsoft.com/office/drawing/2014/main" id="{8E40A82B-2071-44CC-8208-EE2A554CB99F}"/>
                      </a:ext>
                    </a:extLst>
                  </p:cNvPr>
                  <p:cNvSpPr/>
                  <p:nvPr/>
                </p:nvSpPr>
                <p:spPr>
                  <a:xfrm>
                    <a:off x="8891320" y="4900006"/>
                    <a:ext cx="1976530" cy="1598241"/>
                  </a:xfrm>
                  <a:custGeom>
                    <a:avLst/>
                    <a:gdLst>
                      <a:gd name="connsiteX0" fmla="*/ 1455838 w 1976530"/>
                      <a:gd name="connsiteY0" fmla="*/ 319512 h 1598241"/>
                      <a:gd name="connsiteX1" fmla="*/ 978950 w 1976530"/>
                      <a:gd name="connsiteY1" fmla="*/ 128 h 1598241"/>
                      <a:gd name="connsiteX2" fmla="*/ 265805 w 1976530"/>
                      <a:gd name="connsiteY2" fmla="*/ 293261 h 1598241"/>
                      <a:gd name="connsiteX3" fmla="*/ 73300 w 1976530"/>
                      <a:gd name="connsiteY3" fmla="*/ 1137659 h 1598241"/>
                      <a:gd name="connsiteX4" fmla="*/ 1429587 w 1976530"/>
                      <a:gd name="connsiteY4" fmla="*/ 1562046 h 1598241"/>
                      <a:gd name="connsiteX5" fmla="*/ 1976477 w 1976530"/>
                      <a:gd name="connsiteY5" fmla="*/ 1435167 h 1598241"/>
                      <a:gd name="connsiteX6" fmla="*/ 1455838 w 1976530"/>
                      <a:gd name="connsiteY6" fmla="*/ 319512 h 159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6530" h="1598241">
                        <a:moveTo>
                          <a:pt x="1455838" y="319512"/>
                        </a:moveTo>
                        <a:cubicBezTo>
                          <a:pt x="1289583" y="80339"/>
                          <a:pt x="1177289" y="4503"/>
                          <a:pt x="978950" y="128"/>
                        </a:cubicBezTo>
                        <a:cubicBezTo>
                          <a:pt x="780611" y="-4247"/>
                          <a:pt x="416747" y="103672"/>
                          <a:pt x="265805" y="293261"/>
                        </a:cubicBezTo>
                        <a:cubicBezTo>
                          <a:pt x="114863" y="482850"/>
                          <a:pt x="-120664" y="926195"/>
                          <a:pt x="73300" y="1137659"/>
                        </a:cubicBezTo>
                        <a:cubicBezTo>
                          <a:pt x="267264" y="1349123"/>
                          <a:pt x="1112391" y="1512461"/>
                          <a:pt x="1429587" y="1562046"/>
                        </a:cubicBezTo>
                        <a:cubicBezTo>
                          <a:pt x="1746783" y="1611631"/>
                          <a:pt x="1971373" y="1641527"/>
                          <a:pt x="1976477" y="1435167"/>
                        </a:cubicBezTo>
                        <a:cubicBezTo>
                          <a:pt x="1981581" y="1228807"/>
                          <a:pt x="1622093" y="558685"/>
                          <a:pt x="1455838" y="31951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23">
                    <a:extLst>
                      <a:ext uri="{FF2B5EF4-FFF2-40B4-BE49-F238E27FC236}">
                        <a16:creationId xmlns:a16="http://schemas.microsoft.com/office/drawing/2014/main" id="{2427B1C9-E7ED-4322-A7CF-B7E5947B2A72}"/>
                      </a:ext>
                    </a:extLst>
                  </p:cNvPr>
                  <p:cNvSpPr/>
                  <p:nvPr/>
                </p:nvSpPr>
                <p:spPr>
                  <a:xfrm>
                    <a:off x="7463544" y="5929831"/>
                    <a:ext cx="1408639" cy="817707"/>
                  </a:xfrm>
                  <a:custGeom>
                    <a:avLst/>
                    <a:gdLst>
                      <a:gd name="connsiteX0" fmla="*/ 1063564 w 1408639"/>
                      <a:gd name="connsiteY0" fmla="*/ 7206 h 817707"/>
                      <a:gd name="connsiteX1" fmla="*/ 980437 w 1408639"/>
                      <a:gd name="connsiteY1" fmla="*/ 33457 h 817707"/>
                      <a:gd name="connsiteX2" fmla="*/ 608552 w 1408639"/>
                      <a:gd name="connsiteY2" fmla="*/ 94709 h 817707"/>
                      <a:gd name="connsiteX3" fmla="*/ 306668 w 1408639"/>
                      <a:gd name="connsiteY3" fmla="*/ 221587 h 817707"/>
                      <a:gd name="connsiteX4" fmla="*/ 52912 w 1408639"/>
                      <a:gd name="connsiteY4" fmla="*/ 457844 h 817707"/>
                      <a:gd name="connsiteX5" fmla="*/ 4785 w 1408639"/>
                      <a:gd name="connsiteY5" fmla="*/ 632848 h 817707"/>
                      <a:gd name="connsiteX6" fmla="*/ 127289 w 1408639"/>
                      <a:gd name="connsiteY6" fmla="*/ 755352 h 817707"/>
                      <a:gd name="connsiteX7" fmla="*/ 507924 w 1408639"/>
                      <a:gd name="connsiteY7" fmla="*/ 816603 h 817707"/>
                      <a:gd name="connsiteX8" fmla="*/ 923560 w 1408639"/>
                      <a:gd name="connsiteY8" fmla="*/ 781602 h 817707"/>
                      <a:gd name="connsiteX9" fmla="*/ 1247319 w 1408639"/>
                      <a:gd name="connsiteY9" fmla="*/ 628473 h 817707"/>
                      <a:gd name="connsiteX10" fmla="*/ 1374198 w 1408639"/>
                      <a:gd name="connsiteY10" fmla="*/ 470969 h 817707"/>
                      <a:gd name="connsiteX11" fmla="*/ 1400448 w 1408639"/>
                      <a:gd name="connsiteY11" fmla="*/ 326590 h 817707"/>
                      <a:gd name="connsiteX12" fmla="*/ 1251694 w 1408639"/>
                      <a:gd name="connsiteY12" fmla="*/ 164711 h 817707"/>
                      <a:gd name="connsiteX13" fmla="*/ 1063564 w 1408639"/>
                      <a:gd name="connsiteY13" fmla="*/ 7206 h 81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8639" h="817707">
                        <a:moveTo>
                          <a:pt x="1063564" y="7206"/>
                        </a:moveTo>
                        <a:cubicBezTo>
                          <a:pt x="1018355" y="-14670"/>
                          <a:pt x="1056272" y="18873"/>
                          <a:pt x="980437" y="33457"/>
                        </a:cubicBezTo>
                        <a:cubicBezTo>
                          <a:pt x="904602" y="48041"/>
                          <a:pt x="720847" y="63354"/>
                          <a:pt x="608552" y="94709"/>
                        </a:cubicBezTo>
                        <a:cubicBezTo>
                          <a:pt x="496257" y="126064"/>
                          <a:pt x="399275" y="161065"/>
                          <a:pt x="306668" y="221587"/>
                        </a:cubicBezTo>
                        <a:cubicBezTo>
                          <a:pt x="214061" y="282109"/>
                          <a:pt x="103226" y="389301"/>
                          <a:pt x="52912" y="457844"/>
                        </a:cubicBezTo>
                        <a:cubicBezTo>
                          <a:pt x="2598" y="526387"/>
                          <a:pt x="-7611" y="583263"/>
                          <a:pt x="4785" y="632848"/>
                        </a:cubicBezTo>
                        <a:cubicBezTo>
                          <a:pt x="17181" y="682433"/>
                          <a:pt x="43433" y="724726"/>
                          <a:pt x="127289" y="755352"/>
                        </a:cubicBezTo>
                        <a:cubicBezTo>
                          <a:pt x="211145" y="785978"/>
                          <a:pt x="375212" y="812228"/>
                          <a:pt x="507924" y="816603"/>
                        </a:cubicBezTo>
                        <a:cubicBezTo>
                          <a:pt x="640636" y="820978"/>
                          <a:pt x="800328" y="812957"/>
                          <a:pt x="923560" y="781602"/>
                        </a:cubicBezTo>
                        <a:cubicBezTo>
                          <a:pt x="1046792" y="750247"/>
                          <a:pt x="1172213" y="680245"/>
                          <a:pt x="1247319" y="628473"/>
                        </a:cubicBezTo>
                        <a:cubicBezTo>
                          <a:pt x="1322425" y="576701"/>
                          <a:pt x="1348677" y="521283"/>
                          <a:pt x="1374198" y="470969"/>
                        </a:cubicBezTo>
                        <a:cubicBezTo>
                          <a:pt x="1399719" y="420655"/>
                          <a:pt x="1420865" y="377633"/>
                          <a:pt x="1400448" y="326590"/>
                        </a:cubicBezTo>
                        <a:cubicBezTo>
                          <a:pt x="1380031" y="275547"/>
                          <a:pt x="1312217" y="216483"/>
                          <a:pt x="1251694" y="164711"/>
                        </a:cubicBezTo>
                        <a:cubicBezTo>
                          <a:pt x="1191172" y="112939"/>
                          <a:pt x="1108773" y="29082"/>
                          <a:pt x="1063564" y="7206"/>
                        </a:cubicBezTo>
                        <a:close/>
                      </a:path>
                    </a:pathLst>
                  </a:custGeom>
                  <a:solidFill>
                    <a:srgbClr val="D8F4BE"/>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94515C75-4C5A-4D36-8E2A-384F175DE95C}"/>
                      </a:ext>
                    </a:extLst>
                  </p:cNvPr>
                  <p:cNvSpPr/>
                  <p:nvPr/>
                </p:nvSpPr>
                <p:spPr>
                  <a:xfrm rot="20827652">
                    <a:off x="7691295" y="6072346"/>
                    <a:ext cx="1050029" cy="5593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3430E0ED-0753-4E33-A778-45D40C6BF366}"/>
                      </a:ext>
                    </a:extLst>
                  </p:cNvPr>
                  <p:cNvSpPr/>
                  <p:nvPr/>
                </p:nvSpPr>
                <p:spPr>
                  <a:xfrm rot="1313681">
                    <a:off x="10825669" y="6000753"/>
                    <a:ext cx="115108" cy="845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7150164F-F22B-459C-87E7-6358C6F40B70}"/>
                    </a:ext>
                  </a:extLst>
                </p:cNvPr>
                <p:cNvGrpSpPr/>
                <p:nvPr/>
              </p:nvGrpSpPr>
              <p:grpSpPr>
                <a:xfrm>
                  <a:off x="470874" y="4344028"/>
                  <a:ext cx="1312891" cy="1107033"/>
                  <a:chOff x="470874" y="4344028"/>
                  <a:chExt cx="1312891" cy="1107033"/>
                </a:xfrm>
              </p:grpSpPr>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7245C268-50AF-46A3-BA47-5AC34E80F2E0}"/>
                          </a:ext>
                        </a:extLst>
                      </p:cNvPr>
                      <p:cNvSpPr/>
                      <p:nvPr/>
                    </p:nvSpPr>
                    <p:spPr>
                      <a:xfrm>
                        <a:off x="470874" y="4344028"/>
                        <a:ext cx="44140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𝑓</m:t>
                                  </m:r>
                                </m:e>
                                <m:sub>
                                  <m:r>
                                    <a:rPr lang="en-US" b="0" i="1" smtClean="0">
                                      <a:solidFill>
                                        <a:schemeClr val="bg1"/>
                                      </a:solidFill>
                                      <a:latin typeface="Cambria Math" panose="02040503050406030204" pitchFamily="18" charset="0"/>
                                    </a:rPr>
                                    <m:t>1</m:t>
                                  </m:r>
                                </m:sub>
                              </m:sSub>
                            </m:oMath>
                          </m:oMathPara>
                        </a14:m>
                        <a:endParaRPr lang="en-US" dirty="0">
                          <a:solidFill>
                            <a:schemeClr val="bg1"/>
                          </a:solidFill>
                        </a:endParaRPr>
                      </a:p>
                    </p:txBody>
                  </p:sp>
                </mc:Choice>
                <mc:Fallback xmlns="">
                  <p:sp>
                    <p:nvSpPr>
                      <p:cNvPr id="53" name="Rectangle 52">
                        <a:extLst>
                          <a:ext uri="{FF2B5EF4-FFF2-40B4-BE49-F238E27FC236}">
                            <a16:creationId xmlns:a16="http://schemas.microsoft.com/office/drawing/2014/main" id="{F5E488B2-AA2B-4C5E-9C18-4CAFEFC093D1}"/>
                          </a:ext>
                        </a:extLst>
                      </p:cNvPr>
                      <p:cNvSpPr>
                        <a:spLocks noRot="1" noChangeAspect="1" noMove="1" noResize="1" noEditPoints="1" noAdjustHandles="1" noChangeArrowheads="1" noChangeShapeType="1" noTextEdit="1"/>
                      </p:cNvSpPr>
                      <p:nvPr/>
                    </p:nvSpPr>
                    <p:spPr>
                      <a:xfrm>
                        <a:off x="470874" y="4344028"/>
                        <a:ext cx="441403" cy="369332"/>
                      </a:xfrm>
                      <a:prstGeom prst="rect">
                        <a:avLst/>
                      </a:prstGeom>
                      <a:blipFill>
                        <a:blip r:embed="rId7"/>
                        <a:stretch>
                          <a:fillRect b="-3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8A845388-624C-403F-9115-CEA540880A6F}"/>
                          </a:ext>
                        </a:extLst>
                      </p:cNvPr>
                      <p:cNvSpPr/>
                      <p:nvPr/>
                    </p:nvSpPr>
                    <p:spPr>
                      <a:xfrm>
                        <a:off x="732163" y="4980393"/>
                        <a:ext cx="301768" cy="47066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𝑓</m:t>
                                  </m:r>
                                </m:e>
                                <m:sub>
                                  <m:r>
                                    <a:rPr lang="en-US" b="0" i="1" smtClean="0">
                                      <a:solidFill>
                                        <a:schemeClr val="bg1"/>
                                      </a:solidFill>
                                      <a:latin typeface="Cambria Math" panose="02040503050406030204" pitchFamily="18" charset="0"/>
                                    </a:rPr>
                                    <m:t>2</m:t>
                                  </m:r>
                                </m:sub>
                              </m:sSub>
                            </m:oMath>
                          </m:oMathPara>
                        </a14:m>
                        <a:endParaRPr lang="en-US" dirty="0">
                          <a:solidFill>
                            <a:schemeClr val="bg1"/>
                          </a:solidFill>
                        </a:endParaRPr>
                      </a:p>
                    </p:txBody>
                  </p:sp>
                </mc:Choice>
                <mc:Fallback xmlns="">
                  <p:sp>
                    <p:nvSpPr>
                      <p:cNvPr id="54" name="Rectangle 53">
                        <a:extLst>
                          <a:ext uri="{FF2B5EF4-FFF2-40B4-BE49-F238E27FC236}">
                            <a16:creationId xmlns:a16="http://schemas.microsoft.com/office/drawing/2014/main" id="{949283E0-491C-4000-ADF1-74314C1C0544}"/>
                          </a:ext>
                        </a:extLst>
                      </p:cNvPr>
                      <p:cNvSpPr>
                        <a:spLocks noRot="1" noChangeAspect="1" noMove="1" noResize="1" noEditPoints="1" noAdjustHandles="1" noChangeArrowheads="1" noChangeShapeType="1" noTextEdit="1"/>
                      </p:cNvSpPr>
                      <p:nvPr/>
                    </p:nvSpPr>
                    <p:spPr>
                      <a:xfrm>
                        <a:off x="732163" y="4980393"/>
                        <a:ext cx="301768" cy="470668"/>
                      </a:xfrm>
                      <a:prstGeom prst="rect">
                        <a:avLst/>
                      </a:prstGeom>
                      <a:blipFill>
                        <a:blip r:embed="rId8"/>
                        <a:stretch>
                          <a:fillRect r="-45161" b="-78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4521AAD0-5157-41DD-A13B-B02EC8ECB30E}"/>
                          </a:ext>
                        </a:extLst>
                      </p:cNvPr>
                      <p:cNvSpPr/>
                      <p:nvPr/>
                    </p:nvSpPr>
                    <p:spPr>
                      <a:xfrm>
                        <a:off x="1337041" y="4854077"/>
                        <a:ext cx="44672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𝑓</m:t>
                                  </m:r>
                                </m:e>
                                <m:sub>
                                  <m:r>
                                    <a:rPr lang="en-US" b="0" i="1" smtClean="0">
                                      <a:solidFill>
                                        <a:schemeClr val="bg1"/>
                                      </a:solidFill>
                                      <a:latin typeface="Cambria Math" panose="02040503050406030204" pitchFamily="18" charset="0"/>
                                    </a:rPr>
                                    <m:t>3</m:t>
                                  </m:r>
                                </m:sub>
                              </m:sSub>
                            </m:oMath>
                          </m:oMathPara>
                        </a14:m>
                        <a:endParaRPr lang="en-US" dirty="0">
                          <a:solidFill>
                            <a:schemeClr val="bg1"/>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1337041" y="4854077"/>
                        <a:ext cx="446724" cy="369332"/>
                      </a:xfrm>
                      <a:prstGeom prst="rect">
                        <a:avLst/>
                      </a:prstGeom>
                      <a:blipFill>
                        <a:blip r:embed="rId9"/>
                        <a:stretch>
                          <a:fillRect b="-14754"/>
                        </a:stretch>
                      </a:blipFill>
                    </p:spPr>
                    <p:txBody>
                      <a:bodyPr/>
                      <a:lstStyle/>
                      <a:p>
                        <a:r>
                          <a:rPr lang="en-US">
                            <a:noFill/>
                          </a:rPr>
                          <a:t> </a:t>
                        </a:r>
                      </a:p>
                    </p:txBody>
                  </p:sp>
                </mc:Fallback>
              </mc:AlternateContent>
            </p:grpSp>
          </p:grpSp>
          <p:grpSp>
            <p:nvGrpSpPr>
              <p:cNvPr id="38" name="Group 37">
                <a:extLst>
                  <a:ext uri="{FF2B5EF4-FFF2-40B4-BE49-F238E27FC236}">
                    <a16:creationId xmlns:a16="http://schemas.microsoft.com/office/drawing/2014/main" id="{EA3F2194-4B94-403B-8250-B6A52D163BB5}"/>
                  </a:ext>
                </a:extLst>
              </p:cNvPr>
              <p:cNvGrpSpPr/>
              <p:nvPr/>
            </p:nvGrpSpPr>
            <p:grpSpPr>
              <a:xfrm>
                <a:off x="2922037" y="5328730"/>
                <a:ext cx="452684" cy="280236"/>
                <a:chOff x="2922037" y="5328730"/>
                <a:chExt cx="452684" cy="280236"/>
              </a:xfrm>
            </p:grpSpPr>
            <p:sp>
              <p:nvSpPr>
                <p:cNvPr id="39" name="Freeform 6">
                  <a:extLst>
                    <a:ext uri="{FF2B5EF4-FFF2-40B4-BE49-F238E27FC236}">
                      <a16:creationId xmlns:a16="http://schemas.microsoft.com/office/drawing/2014/main" id="{091FBA41-8266-44CD-9188-4E847D5E69BF}"/>
                    </a:ext>
                  </a:extLst>
                </p:cNvPr>
                <p:cNvSpPr/>
                <p:nvPr/>
              </p:nvSpPr>
              <p:spPr>
                <a:xfrm>
                  <a:off x="2980123" y="5328730"/>
                  <a:ext cx="166502" cy="122827"/>
                </a:xfrm>
                <a:custGeom>
                  <a:avLst/>
                  <a:gdLst>
                    <a:gd name="connsiteX0" fmla="*/ 0 w 166502"/>
                    <a:gd name="connsiteY0" fmla="*/ 0 h 122827"/>
                    <a:gd name="connsiteX1" fmla="*/ 105002 w 166502"/>
                    <a:gd name="connsiteY1" fmla="*/ 122503 h 122827"/>
                    <a:gd name="connsiteX2" fmla="*/ 166254 w 166502"/>
                    <a:gd name="connsiteY2" fmla="*/ 35001 h 122827"/>
                    <a:gd name="connsiteX3" fmla="*/ 83127 w 166502"/>
                    <a:gd name="connsiteY3" fmla="*/ 8750 h 122827"/>
                    <a:gd name="connsiteX4" fmla="*/ 0 w 166502"/>
                    <a:gd name="connsiteY4" fmla="*/ 0 h 122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 h="122827">
                      <a:moveTo>
                        <a:pt x="0" y="0"/>
                      </a:moveTo>
                      <a:cubicBezTo>
                        <a:pt x="38646" y="58335"/>
                        <a:pt x="77293" y="116670"/>
                        <a:pt x="105002" y="122503"/>
                      </a:cubicBezTo>
                      <a:cubicBezTo>
                        <a:pt x="132711" y="128336"/>
                        <a:pt x="169900" y="53960"/>
                        <a:pt x="166254" y="35001"/>
                      </a:cubicBezTo>
                      <a:cubicBezTo>
                        <a:pt x="162608" y="16042"/>
                        <a:pt x="83127" y="8750"/>
                        <a:pt x="83127" y="8750"/>
                      </a:cubicBezTo>
                      <a:lnTo>
                        <a:pt x="0" y="0"/>
                      </a:lnTo>
                      <a:close/>
                    </a:path>
                  </a:pathLst>
                </a:custGeom>
                <a:solidFill>
                  <a:srgbClr val="D8F4BE"/>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0" name="Freeform 7">
                  <a:extLst>
                    <a:ext uri="{FF2B5EF4-FFF2-40B4-BE49-F238E27FC236}">
                      <a16:creationId xmlns:a16="http://schemas.microsoft.com/office/drawing/2014/main" id="{E490B369-805D-4E8E-93CE-CEB45579658D}"/>
                    </a:ext>
                  </a:extLst>
                </p:cNvPr>
                <p:cNvSpPr/>
                <p:nvPr/>
              </p:nvSpPr>
              <p:spPr>
                <a:xfrm>
                  <a:off x="3092663" y="5357606"/>
                  <a:ext cx="282058" cy="251360"/>
                </a:xfrm>
                <a:custGeom>
                  <a:avLst/>
                  <a:gdLst>
                    <a:gd name="connsiteX0" fmla="*/ 92424 w 282058"/>
                    <a:gd name="connsiteY0" fmla="*/ 15041 h 251360"/>
                    <a:gd name="connsiteX1" fmla="*/ 4922 w 282058"/>
                    <a:gd name="connsiteY1" fmla="*/ 150670 h 251360"/>
                    <a:gd name="connsiteX2" fmla="*/ 26797 w 282058"/>
                    <a:gd name="connsiteY2" fmla="*/ 211921 h 251360"/>
                    <a:gd name="connsiteX3" fmla="*/ 158051 w 282058"/>
                    <a:gd name="connsiteY3" fmla="*/ 251297 h 251360"/>
                    <a:gd name="connsiteX4" fmla="*/ 276179 w 282058"/>
                    <a:gd name="connsiteY4" fmla="*/ 203171 h 251360"/>
                    <a:gd name="connsiteX5" fmla="*/ 258679 w 282058"/>
                    <a:gd name="connsiteY5" fmla="*/ 106918 h 251360"/>
                    <a:gd name="connsiteX6" fmla="*/ 210552 w 282058"/>
                    <a:gd name="connsiteY6" fmla="*/ 58792 h 251360"/>
                    <a:gd name="connsiteX7" fmla="*/ 184302 w 282058"/>
                    <a:gd name="connsiteY7" fmla="*/ 36916 h 251360"/>
                    <a:gd name="connsiteX8" fmla="*/ 144926 w 282058"/>
                    <a:gd name="connsiteY8" fmla="*/ 1916 h 251360"/>
                    <a:gd name="connsiteX9" fmla="*/ 92424 w 282058"/>
                    <a:gd name="connsiteY9" fmla="*/ 15041 h 25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2058" h="251360">
                      <a:moveTo>
                        <a:pt x="92424" y="15041"/>
                      </a:moveTo>
                      <a:cubicBezTo>
                        <a:pt x="69090" y="39833"/>
                        <a:pt x="15860" y="117857"/>
                        <a:pt x="4922" y="150670"/>
                      </a:cubicBezTo>
                      <a:cubicBezTo>
                        <a:pt x="-6016" y="183483"/>
                        <a:pt x="1275" y="195150"/>
                        <a:pt x="26797" y="211921"/>
                      </a:cubicBezTo>
                      <a:cubicBezTo>
                        <a:pt x="52318" y="228692"/>
                        <a:pt x="116487" y="252755"/>
                        <a:pt x="158051" y="251297"/>
                      </a:cubicBezTo>
                      <a:cubicBezTo>
                        <a:pt x="199615" y="249839"/>
                        <a:pt x="259408" y="227234"/>
                        <a:pt x="276179" y="203171"/>
                      </a:cubicBezTo>
                      <a:cubicBezTo>
                        <a:pt x="292950" y="179108"/>
                        <a:pt x="269617" y="130981"/>
                        <a:pt x="258679" y="106918"/>
                      </a:cubicBezTo>
                      <a:cubicBezTo>
                        <a:pt x="247741" y="82855"/>
                        <a:pt x="222948" y="70459"/>
                        <a:pt x="210552" y="58792"/>
                      </a:cubicBezTo>
                      <a:cubicBezTo>
                        <a:pt x="198156" y="47125"/>
                        <a:pt x="195240" y="46395"/>
                        <a:pt x="184302" y="36916"/>
                      </a:cubicBezTo>
                      <a:cubicBezTo>
                        <a:pt x="173364" y="27437"/>
                        <a:pt x="165343" y="-272"/>
                        <a:pt x="144926" y="1916"/>
                      </a:cubicBezTo>
                      <a:cubicBezTo>
                        <a:pt x="124509" y="4104"/>
                        <a:pt x="115758" y="-9751"/>
                        <a:pt x="92424" y="15041"/>
                      </a:cubicBezTo>
                      <a:close/>
                    </a:path>
                  </a:pathLst>
                </a:custGeom>
                <a:solidFill>
                  <a:srgbClr val="D8F4BE"/>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1" name="Freeform 8">
                  <a:extLst>
                    <a:ext uri="{FF2B5EF4-FFF2-40B4-BE49-F238E27FC236}">
                      <a16:creationId xmlns:a16="http://schemas.microsoft.com/office/drawing/2014/main" id="{B3149DD7-825E-47E7-8461-D16DA48D6DDE}"/>
                    </a:ext>
                  </a:extLst>
                </p:cNvPr>
                <p:cNvSpPr/>
                <p:nvPr/>
              </p:nvSpPr>
              <p:spPr>
                <a:xfrm>
                  <a:off x="2922037" y="5451060"/>
                  <a:ext cx="141337" cy="133392"/>
                </a:xfrm>
                <a:custGeom>
                  <a:avLst/>
                  <a:gdLst>
                    <a:gd name="connsiteX0" fmla="*/ 127078 w 141337"/>
                    <a:gd name="connsiteY0" fmla="*/ 5845 h 133392"/>
                    <a:gd name="connsiteX1" fmla="*/ 35200 w 141337"/>
                    <a:gd name="connsiteY1" fmla="*/ 14595 h 133392"/>
                    <a:gd name="connsiteX2" fmla="*/ 199 w 141337"/>
                    <a:gd name="connsiteY2" fmla="*/ 84597 h 133392"/>
                    <a:gd name="connsiteX3" fmla="*/ 48325 w 141337"/>
                    <a:gd name="connsiteY3" fmla="*/ 132724 h 133392"/>
                    <a:gd name="connsiteX4" fmla="*/ 96452 w 141337"/>
                    <a:gd name="connsiteY4" fmla="*/ 110848 h 133392"/>
                    <a:gd name="connsiteX5" fmla="*/ 140203 w 141337"/>
                    <a:gd name="connsiteY5" fmla="*/ 84597 h 133392"/>
                    <a:gd name="connsiteX6" fmla="*/ 127078 w 141337"/>
                    <a:gd name="connsiteY6" fmla="*/ 5845 h 13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337" h="133392">
                      <a:moveTo>
                        <a:pt x="127078" y="5845"/>
                      </a:moveTo>
                      <a:cubicBezTo>
                        <a:pt x="109578" y="-5822"/>
                        <a:pt x="56346" y="1470"/>
                        <a:pt x="35200" y="14595"/>
                      </a:cubicBezTo>
                      <a:cubicBezTo>
                        <a:pt x="14053" y="27720"/>
                        <a:pt x="-1988" y="64909"/>
                        <a:pt x="199" y="84597"/>
                      </a:cubicBezTo>
                      <a:cubicBezTo>
                        <a:pt x="2386" y="104285"/>
                        <a:pt x="32283" y="128349"/>
                        <a:pt x="48325" y="132724"/>
                      </a:cubicBezTo>
                      <a:cubicBezTo>
                        <a:pt x="64367" y="137099"/>
                        <a:pt x="81139" y="118869"/>
                        <a:pt x="96452" y="110848"/>
                      </a:cubicBezTo>
                      <a:cubicBezTo>
                        <a:pt x="111765" y="102827"/>
                        <a:pt x="138745" y="102827"/>
                        <a:pt x="140203" y="84597"/>
                      </a:cubicBezTo>
                      <a:cubicBezTo>
                        <a:pt x="141661" y="66367"/>
                        <a:pt x="144578" y="17512"/>
                        <a:pt x="127078" y="5845"/>
                      </a:cubicBezTo>
                      <a:close/>
                    </a:path>
                  </a:pathLst>
                </a:custGeom>
                <a:solidFill>
                  <a:srgbClr val="D8F4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6" name="Rectangle 35">
              <a:extLst>
                <a:ext uri="{FF2B5EF4-FFF2-40B4-BE49-F238E27FC236}">
                  <a16:creationId xmlns:a16="http://schemas.microsoft.com/office/drawing/2014/main" id="{A47E4238-074F-4769-A1E1-F6492A10C81B}"/>
                </a:ext>
              </a:extLst>
            </p:cNvPr>
            <p:cNvSpPr/>
            <p:nvPr/>
          </p:nvSpPr>
          <p:spPr>
            <a:xfrm>
              <a:off x="9374049" y="1719357"/>
              <a:ext cx="747320" cy="369332"/>
            </a:xfrm>
            <a:prstGeom prst="rect">
              <a:avLst/>
            </a:prstGeom>
          </p:spPr>
          <p:txBody>
            <a:bodyPr wrap="none">
              <a:spAutoFit/>
            </a:bodyPr>
            <a:lstStyle/>
            <a:p>
              <a:r>
                <a:rPr lang="en-US" i="1" dirty="0">
                  <a:solidFill>
                    <a:schemeClr val="bg1"/>
                  </a:solidFill>
                </a:rPr>
                <a:t>A</a:t>
              </a:r>
              <a:r>
                <a:rPr lang="en-US" i="1" baseline="-25000" dirty="0">
                  <a:solidFill>
                    <a:schemeClr val="bg1"/>
                  </a:solidFill>
                </a:rPr>
                <a:t>scene</a:t>
              </a:r>
              <a:endParaRPr lang="en-US" i="1" dirty="0">
                <a:solidFill>
                  <a:schemeClr val="bg1"/>
                </a:solidFill>
              </a:endParaRPr>
            </a:p>
          </p:txBody>
        </p:sp>
      </p:grpSp>
      <p:sp>
        <p:nvSpPr>
          <p:cNvPr id="58" name="Rectangle 57">
            <a:extLst>
              <a:ext uri="{FF2B5EF4-FFF2-40B4-BE49-F238E27FC236}">
                <a16:creationId xmlns:a16="http://schemas.microsoft.com/office/drawing/2014/main" id="{B7FFB789-D3B7-481A-B556-0C7EB7D6C453}"/>
              </a:ext>
            </a:extLst>
          </p:cNvPr>
          <p:cNvSpPr/>
          <p:nvPr/>
        </p:nvSpPr>
        <p:spPr>
          <a:xfrm>
            <a:off x="3999223" y="4681011"/>
            <a:ext cx="4106166" cy="1785104"/>
          </a:xfrm>
          <a:prstGeom prst="rect">
            <a:avLst/>
          </a:prstGeom>
        </p:spPr>
        <p:txBody>
          <a:bodyPr wrap="square">
            <a:spAutoFit/>
          </a:bodyPr>
          <a:lstStyle/>
          <a:p>
            <a:r>
              <a:rPr lang="en-US" sz="2200" b="1" dirty="0"/>
              <a:t>Above: </a:t>
            </a:r>
            <a:r>
              <a:rPr lang="en-US" sz="2200" dirty="0"/>
              <a:t>CH</a:t>
            </a:r>
            <a:r>
              <a:rPr lang="en-US" sz="2200" baseline="-25000" dirty="0"/>
              <a:t>4</a:t>
            </a:r>
            <a:r>
              <a:rPr lang="en-US" sz="2200" dirty="0"/>
              <a:t>  fluxes from open water (</a:t>
            </a:r>
            <a:r>
              <a:rPr lang="en-US" sz="2200" b="1" dirty="0"/>
              <a:t>left</a:t>
            </a:r>
            <a:r>
              <a:rPr lang="en-US" sz="2200" dirty="0"/>
              <a:t>) and vegetated (</a:t>
            </a:r>
            <a:r>
              <a:rPr lang="en-US" sz="2200" b="1" dirty="0"/>
              <a:t>right</a:t>
            </a:r>
            <a:r>
              <a:rPr lang="en-US" sz="2200" dirty="0"/>
              <a:t>) lake zones were  measured  at  15  lakes  in  the  Peace-Athabasca Delta  during  July/Aug. 2019.</a:t>
            </a:r>
            <a:endParaRPr lang="en-US" sz="2200" b="1" dirty="0"/>
          </a:p>
        </p:txBody>
      </p:sp>
      <p:sp>
        <p:nvSpPr>
          <p:cNvPr id="59" name="Rectangle 58">
            <a:extLst>
              <a:ext uri="{FF2B5EF4-FFF2-40B4-BE49-F238E27FC236}">
                <a16:creationId xmlns:a16="http://schemas.microsoft.com/office/drawing/2014/main" id="{E79ACF4A-A8CD-4D32-A42C-C8DB0E55485D}"/>
              </a:ext>
            </a:extLst>
          </p:cNvPr>
          <p:cNvSpPr/>
          <p:nvPr/>
        </p:nvSpPr>
        <p:spPr>
          <a:xfrm>
            <a:off x="8469239" y="4625336"/>
            <a:ext cx="3490166" cy="2462213"/>
          </a:xfrm>
          <a:prstGeom prst="rect">
            <a:avLst/>
          </a:prstGeom>
        </p:spPr>
        <p:txBody>
          <a:bodyPr wrap="square">
            <a:spAutoFit/>
          </a:bodyPr>
          <a:lstStyle/>
          <a:p>
            <a:r>
              <a:rPr lang="en-US" sz="2200" b="1" dirty="0"/>
              <a:t>Above: </a:t>
            </a:r>
            <a:r>
              <a:rPr lang="en-US" sz="2200" dirty="0"/>
              <a:t>Schematic showing flux upscaling by lake zone type (</a:t>
            </a:r>
            <a:r>
              <a:rPr lang="en-US" sz="2200" i="1" dirty="0"/>
              <a:t>f</a:t>
            </a:r>
            <a:r>
              <a:rPr lang="en-US" sz="2200" i="1" baseline="-25000" dirty="0"/>
              <a:t>1</a:t>
            </a:r>
            <a:r>
              <a:rPr lang="en-US" sz="2200" dirty="0"/>
              <a:t>,..</a:t>
            </a:r>
            <a:r>
              <a:rPr lang="en-US" sz="2200" i="1" dirty="0"/>
              <a:t>f</a:t>
            </a:r>
            <a:r>
              <a:rPr lang="en-US" sz="2200" i="1" baseline="-25000" dirty="0"/>
              <a:t>3</a:t>
            </a:r>
            <a:r>
              <a:rPr lang="en-US" sz="2200" dirty="0"/>
              <a:t>) and area. This estimate is then compared to a case with no knowledge of fluxes for each zone.</a:t>
            </a:r>
          </a:p>
          <a:p>
            <a:endParaRPr lang="en-US" sz="2200" b="1" dirty="0"/>
          </a:p>
        </p:txBody>
      </p:sp>
      <p:sp>
        <p:nvSpPr>
          <p:cNvPr id="60" name="TextBox 59">
            <a:extLst>
              <a:ext uri="{FF2B5EF4-FFF2-40B4-BE49-F238E27FC236}">
                <a16:creationId xmlns:a16="http://schemas.microsoft.com/office/drawing/2014/main" id="{82A1EC66-941A-480F-AACF-B5D5BA3057F8}"/>
              </a:ext>
            </a:extLst>
          </p:cNvPr>
          <p:cNvSpPr txBox="1"/>
          <p:nvPr/>
        </p:nvSpPr>
        <p:spPr>
          <a:xfrm>
            <a:off x="8502566" y="129736"/>
            <a:ext cx="2949846" cy="369332"/>
          </a:xfrm>
          <a:prstGeom prst="rect">
            <a:avLst/>
          </a:prstGeom>
          <a:noFill/>
        </p:spPr>
        <p:txBody>
          <a:bodyPr wrap="none" rtlCol="0">
            <a:spAutoFit/>
          </a:bodyPr>
          <a:lstStyle/>
          <a:p>
            <a:r>
              <a:rPr lang="en-US" dirty="0">
                <a:solidFill>
                  <a:schemeClr val="bg1"/>
                </a:solidFill>
              </a:rPr>
              <a:t>Butman TE 2018, Smith 2016 </a:t>
            </a:r>
          </a:p>
        </p:txBody>
      </p:sp>
      <p:sp>
        <p:nvSpPr>
          <p:cNvPr id="4" name="Rectangle 3">
            <a:extLst>
              <a:ext uri="{FF2B5EF4-FFF2-40B4-BE49-F238E27FC236}">
                <a16:creationId xmlns:a16="http://schemas.microsoft.com/office/drawing/2014/main" id="{3F292FED-D709-4DED-B5C4-C6DEE78B38F4}"/>
              </a:ext>
            </a:extLst>
          </p:cNvPr>
          <p:cNvSpPr/>
          <p:nvPr/>
        </p:nvSpPr>
        <p:spPr>
          <a:xfrm>
            <a:off x="83181" y="6413297"/>
            <a:ext cx="2264787" cy="369332"/>
          </a:xfrm>
          <a:prstGeom prst="rect">
            <a:avLst/>
          </a:prstGeom>
        </p:spPr>
        <p:txBody>
          <a:bodyPr wrap="none">
            <a:spAutoFit/>
          </a:bodyPr>
          <a:lstStyle/>
          <a:p>
            <a:r>
              <a:rPr lang="en-US" i="1" dirty="0" err="1"/>
              <a:t>Kyzivat</a:t>
            </a:r>
            <a:r>
              <a:rPr lang="en-US" i="1" dirty="0"/>
              <a:t> et al. 2022 JGR</a:t>
            </a:r>
          </a:p>
        </p:txBody>
      </p:sp>
    </p:spTree>
    <p:extLst>
      <p:ext uri="{BB962C8B-B14F-4D97-AF65-F5344CB8AC3E}">
        <p14:creationId xmlns:p14="http://schemas.microsoft.com/office/powerpoint/2010/main" val="289448127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C5951-34EB-4544-85F5-CA2233E52E98}"/>
              </a:ext>
            </a:extLst>
          </p:cNvPr>
          <p:cNvSpPr>
            <a:spLocks noGrp="1"/>
          </p:cNvSpPr>
          <p:nvPr>
            <p:ph type="title"/>
          </p:nvPr>
        </p:nvSpPr>
        <p:spPr>
          <a:xfrm>
            <a:off x="1191503" y="44972"/>
            <a:ext cx="2284983" cy="584267"/>
          </a:xfrm>
        </p:spPr>
        <p:txBody>
          <a:bodyPr>
            <a:noAutofit/>
          </a:bodyPr>
          <a:lstStyle/>
          <a:p>
            <a:pPr algn="ctr"/>
            <a:r>
              <a:rPr lang="en-US" sz="4000" b="1" dirty="0">
                <a:solidFill>
                  <a:schemeClr val="bg1"/>
                </a:solidFill>
                <a:latin typeface="+mn-lt"/>
              </a:rPr>
              <a:t>Results</a:t>
            </a:r>
          </a:p>
        </p:txBody>
      </p:sp>
      <p:grpSp>
        <p:nvGrpSpPr>
          <p:cNvPr id="4" name="Group 3"/>
          <p:cNvGrpSpPr/>
          <p:nvPr/>
        </p:nvGrpSpPr>
        <p:grpSpPr>
          <a:xfrm>
            <a:off x="228911" y="555207"/>
            <a:ext cx="12017877" cy="869117"/>
            <a:chOff x="228911" y="675278"/>
            <a:chExt cx="12017877" cy="869117"/>
          </a:xfrm>
        </p:grpSpPr>
        <p:sp>
          <p:nvSpPr>
            <p:cNvPr id="44" name="Rectangle: Rounded Corners 84">
              <a:extLst>
                <a:ext uri="{FF2B5EF4-FFF2-40B4-BE49-F238E27FC236}">
                  <a16:creationId xmlns:a16="http://schemas.microsoft.com/office/drawing/2014/main" id="{18584509-2287-4777-9972-ACA743E60CAD}"/>
                </a:ext>
              </a:extLst>
            </p:cNvPr>
            <p:cNvSpPr/>
            <p:nvPr/>
          </p:nvSpPr>
          <p:spPr>
            <a:xfrm>
              <a:off x="8236837" y="717992"/>
              <a:ext cx="3886882" cy="745571"/>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Rectangle: Rounded Corners 84">
              <a:extLst>
                <a:ext uri="{FF2B5EF4-FFF2-40B4-BE49-F238E27FC236}">
                  <a16:creationId xmlns:a16="http://schemas.microsoft.com/office/drawing/2014/main" id="{18584509-2287-4777-9972-ACA743E60CAD}"/>
                </a:ext>
              </a:extLst>
            </p:cNvPr>
            <p:cNvSpPr/>
            <p:nvPr/>
          </p:nvSpPr>
          <p:spPr>
            <a:xfrm>
              <a:off x="4260585" y="717992"/>
              <a:ext cx="3886882" cy="745571"/>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5" name="Rectangle: Rounded Corners 84">
              <a:extLst>
                <a:ext uri="{FF2B5EF4-FFF2-40B4-BE49-F238E27FC236}">
                  <a16:creationId xmlns:a16="http://schemas.microsoft.com/office/drawing/2014/main" id="{18584509-2287-4777-9972-ACA743E60CAD}"/>
                </a:ext>
              </a:extLst>
            </p:cNvPr>
            <p:cNvSpPr/>
            <p:nvPr/>
          </p:nvSpPr>
          <p:spPr>
            <a:xfrm>
              <a:off x="228911" y="717992"/>
              <a:ext cx="3886882" cy="745571"/>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TextBox 30">
              <a:extLst>
                <a:ext uri="{FF2B5EF4-FFF2-40B4-BE49-F238E27FC236}">
                  <a16:creationId xmlns:a16="http://schemas.microsoft.com/office/drawing/2014/main" id="{5735AB9E-7849-4BF6-BCF0-1A87BC376DE6}"/>
                </a:ext>
              </a:extLst>
            </p:cNvPr>
            <p:cNvSpPr txBox="1"/>
            <p:nvPr/>
          </p:nvSpPr>
          <p:spPr>
            <a:xfrm>
              <a:off x="235150" y="675278"/>
              <a:ext cx="3828145" cy="830997"/>
            </a:xfrm>
            <a:prstGeom prst="rect">
              <a:avLst/>
            </a:prstGeom>
            <a:noFill/>
          </p:spPr>
          <p:txBody>
            <a:bodyPr wrap="square" rtlCol="0">
              <a:spAutoFit/>
            </a:bodyPr>
            <a:lstStyle/>
            <a:p>
              <a:pPr algn="ctr"/>
              <a:r>
                <a:rPr lang="en-US" sz="2400" b="1" dirty="0">
                  <a:solidFill>
                    <a:schemeClr val="bg1"/>
                  </a:solidFill>
                </a:rPr>
                <a:t>Landscape coverage of lakes and aquatic vegetation</a:t>
              </a:r>
            </a:p>
          </p:txBody>
        </p:sp>
        <p:sp>
          <p:nvSpPr>
            <p:cNvPr id="33" name="TextBox 32">
              <a:extLst>
                <a:ext uri="{FF2B5EF4-FFF2-40B4-BE49-F238E27FC236}">
                  <a16:creationId xmlns:a16="http://schemas.microsoft.com/office/drawing/2014/main" id="{E6C87A22-F145-412F-8E48-4BD2E71AD855}"/>
                </a:ext>
              </a:extLst>
            </p:cNvPr>
            <p:cNvSpPr txBox="1"/>
            <p:nvPr/>
          </p:nvSpPr>
          <p:spPr>
            <a:xfrm>
              <a:off x="4253592" y="713398"/>
              <a:ext cx="3828146" cy="830997"/>
            </a:xfrm>
            <a:prstGeom prst="rect">
              <a:avLst/>
            </a:prstGeom>
            <a:noFill/>
          </p:spPr>
          <p:txBody>
            <a:bodyPr wrap="square" rtlCol="0">
              <a:spAutoFit/>
            </a:bodyPr>
            <a:lstStyle/>
            <a:p>
              <a:pPr algn="ctr"/>
              <a:r>
                <a:rPr lang="en-US" sz="2400" b="1" dirty="0">
                  <a:solidFill>
                    <a:schemeClr val="bg1"/>
                  </a:solidFill>
                </a:rPr>
                <a:t>Unit methane flux per area for different lake zones</a:t>
              </a:r>
            </a:p>
          </p:txBody>
        </p:sp>
        <p:sp>
          <p:nvSpPr>
            <p:cNvPr id="46" name="TextBox 45">
              <a:extLst>
                <a:ext uri="{FF2B5EF4-FFF2-40B4-BE49-F238E27FC236}">
                  <a16:creationId xmlns:a16="http://schemas.microsoft.com/office/drawing/2014/main" id="{620E65ED-138A-4C4C-80C5-E10867FCF994}"/>
                </a:ext>
              </a:extLst>
            </p:cNvPr>
            <p:cNvSpPr txBox="1"/>
            <p:nvPr/>
          </p:nvSpPr>
          <p:spPr>
            <a:xfrm>
              <a:off x="8113767" y="675278"/>
              <a:ext cx="4133021" cy="830997"/>
            </a:xfrm>
            <a:prstGeom prst="rect">
              <a:avLst/>
            </a:prstGeom>
            <a:noFill/>
          </p:spPr>
          <p:txBody>
            <a:bodyPr wrap="square" rtlCol="0">
              <a:spAutoFit/>
            </a:bodyPr>
            <a:lstStyle/>
            <a:p>
              <a:pPr algn="ctr"/>
              <a:r>
                <a:rPr lang="en-US" sz="2400" b="1" dirty="0">
                  <a:solidFill>
                    <a:schemeClr val="bg1"/>
                  </a:solidFill>
                </a:rPr>
                <a:t>Knowing coverage and flux permits upscaling comparison </a:t>
              </a:r>
            </a:p>
          </p:txBody>
        </p:sp>
      </p:grpSp>
      <p:sp>
        <p:nvSpPr>
          <p:cNvPr id="28" name="Oval 27">
            <a:extLst>
              <a:ext uri="{FF2B5EF4-FFF2-40B4-BE49-F238E27FC236}">
                <a16:creationId xmlns:a16="http://schemas.microsoft.com/office/drawing/2014/main" id="{86816B52-81F8-49E6-BDDD-2848ED9E2EDD}"/>
              </a:ext>
            </a:extLst>
          </p:cNvPr>
          <p:cNvSpPr/>
          <p:nvPr/>
        </p:nvSpPr>
        <p:spPr>
          <a:xfrm>
            <a:off x="5977456" y="4657374"/>
            <a:ext cx="480028" cy="36185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117615" y="5298544"/>
            <a:ext cx="12027313" cy="1586844"/>
            <a:chOff x="346246" y="6114133"/>
            <a:chExt cx="11894417" cy="1586844"/>
          </a:xfrm>
        </p:grpSpPr>
        <p:sp>
          <p:nvSpPr>
            <p:cNvPr id="30" name="Rectangle: Rounded Corners 84">
              <a:extLst>
                <a:ext uri="{FF2B5EF4-FFF2-40B4-BE49-F238E27FC236}">
                  <a16:creationId xmlns:a16="http://schemas.microsoft.com/office/drawing/2014/main" id="{18584509-2287-4777-9972-ACA743E60CAD}"/>
                </a:ext>
              </a:extLst>
            </p:cNvPr>
            <p:cNvSpPr/>
            <p:nvPr/>
          </p:nvSpPr>
          <p:spPr>
            <a:xfrm>
              <a:off x="8319961" y="6203687"/>
              <a:ext cx="3850938" cy="139055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Rectangle: Rounded Corners 84">
              <a:extLst>
                <a:ext uri="{FF2B5EF4-FFF2-40B4-BE49-F238E27FC236}">
                  <a16:creationId xmlns:a16="http://schemas.microsoft.com/office/drawing/2014/main" id="{18584509-2287-4777-9972-ACA743E60CAD}"/>
                </a:ext>
              </a:extLst>
            </p:cNvPr>
            <p:cNvSpPr/>
            <p:nvPr/>
          </p:nvSpPr>
          <p:spPr>
            <a:xfrm>
              <a:off x="4336715" y="6203687"/>
              <a:ext cx="3886882" cy="139055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Rectangle: Rounded Corners 84">
              <a:extLst>
                <a:ext uri="{FF2B5EF4-FFF2-40B4-BE49-F238E27FC236}">
                  <a16:creationId xmlns:a16="http://schemas.microsoft.com/office/drawing/2014/main" id="{18584509-2287-4777-9972-ACA743E60CAD}"/>
                </a:ext>
              </a:extLst>
            </p:cNvPr>
            <p:cNvSpPr/>
            <p:nvPr/>
          </p:nvSpPr>
          <p:spPr>
            <a:xfrm>
              <a:off x="346246" y="6206837"/>
              <a:ext cx="3886882" cy="139055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TextBox 34">
              <a:extLst>
                <a:ext uri="{FF2B5EF4-FFF2-40B4-BE49-F238E27FC236}">
                  <a16:creationId xmlns:a16="http://schemas.microsoft.com/office/drawing/2014/main" id="{5735AB9E-7849-4BF6-BCF0-1A87BC376DE6}"/>
                </a:ext>
              </a:extLst>
            </p:cNvPr>
            <p:cNvSpPr txBox="1"/>
            <p:nvPr/>
          </p:nvSpPr>
          <p:spPr>
            <a:xfrm>
              <a:off x="390136" y="6131317"/>
              <a:ext cx="3807050" cy="1569660"/>
            </a:xfrm>
            <a:prstGeom prst="rect">
              <a:avLst/>
            </a:prstGeom>
            <a:noFill/>
          </p:spPr>
          <p:txBody>
            <a:bodyPr wrap="square" rtlCol="0">
              <a:spAutoFit/>
            </a:bodyPr>
            <a:lstStyle/>
            <a:p>
              <a:pPr algn="ctr"/>
              <a:r>
                <a:rPr lang="en-US" sz="2400" b="1" dirty="0">
                  <a:solidFill>
                    <a:schemeClr val="bg1"/>
                  </a:solidFill>
                </a:rPr>
                <a:t>Lake vegetation varies regionally from 1 to 59 % of lake area and seasonally to a lesser degree </a:t>
              </a:r>
            </a:p>
          </p:txBody>
        </p:sp>
        <p:sp>
          <p:nvSpPr>
            <p:cNvPr id="36" name="TextBox 35">
              <a:extLst>
                <a:ext uri="{FF2B5EF4-FFF2-40B4-BE49-F238E27FC236}">
                  <a16:creationId xmlns:a16="http://schemas.microsoft.com/office/drawing/2014/main" id="{E6C87A22-F145-412F-8E48-4BD2E71AD855}"/>
                </a:ext>
              </a:extLst>
            </p:cNvPr>
            <p:cNvSpPr txBox="1"/>
            <p:nvPr/>
          </p:nvSpPr>
          <p:spPr>
            <a:xfrm>
              <a:off x="4336716" y="6251642"/>
              <a:ext cx="3850938" cy="1200329"/>
            </a:xfrm>
            <a:prstGeom prst="rect">
              <a:avLst/>
            </a:prstGeom>
            <a:noFill/>
          </p:spPr>
          <p:txBody>
            <a:bodyPr wrap="square" rtlCol="0">
              <a:spAutoFit/>
            </a:bodyPr>
            <a:lstStyle/>
            <a:p>
              <a:pPr algn="ctr"/>
              <a:r>
                <a:rPr lang="en-US" sz="2400" b="1" dirty="0">
                  <a:solidFill>
                    <a:schemeClr val="bg1"/>
                  </a:solidFill>
                </a:rPr>
                <a:t>Aquatic vegetation emits ~6x more methane than open water per unit area</a:t>
              </a:r>
            </a:p>
          </p:txBody>
        </p:sp>
        <p:sp>
          <p:nvSpPr>
            <p:cNvPr id="37" name="TextBox 36">
              <a:extLst>
                <a:ext uri="{FF2B5EF4-FFF2-40B4-BE49-F238E27FC236}">
                  <a16:creationId xmlns:a16="http://schemas.microsoft.com/office/drawing/2014/main" id="{620E65ED-138A-4C4C-80C5-E10867FCF994}"/>
                </a:ext>
              </a:extLst>
            </p:cNvPr>
            <p:cNvSpPr txBox="1"/>
            <p:nvPr/>
          </p:nvSpPr>
          <p:spPr>
            <a:xfrm>
              <a:off x="8250195" y="6114133"/>
              <a:ext cx="3990468" cy="1569660"/>
            </a:xfrm>
            <a:prstGeom prst="rect">
              <a:avLst/>
            </a:prstGeom>
            <a:noFill/>
          </p:spPr>
          <p:txBody>
            <a:bodyPr wrap="square" rtlCol="0">
              <a:spAutoFit/>
            </a:bodyPr>
            <a:lstStyle/>
            <a:p>
              <a:pPr algn="ctr"/>
              <a:r>
                <a:rPr lang="en-US" sz="2400" b="1" dirty="0">
                  <a:solidFill>
                    <a:schemeClr val="bg1"/>
                  </a:solidFill>
                </a:rPr>
                <a:t>Accounting for vegetation could increase emissions estimates from Arctic-boreal lakes by +21%.</a:t>
              </a:r>
            </a:p>
          </p:txBody>
        </p:sp>
      </p:grpSp>
      <p:pic>
        <p:nvPicPr>
          <p:cNvPr id="9" name="Picture 8">
            <a:extLst>
              <a:ext uri="{FF2B5EF4-FFF2-40B4-BE49-F238E27FC236}">
                <a16:creationId xmlns:a16="http://schemas.microsoft.com/office/drawing/2014/main" id="{18AA66F3-A55B-48CF-9A5E-F8CB8667B0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65" y="1991733"/>
            <a:ext cx="4053190" cy="2846566"/>
          </a:xfrm>
          <a:prstGeom prst="rect">
            <a:avLst/>
          </a:prstGeom>
        </p:spPr>
      </p:pic>
      <p:pic>
        <p:nvPicPr>
          <p:cNvPr id="39" name="Picture 38">
            <a:extLst>
              <a:ext uri="{FF2B5EF4-FFF2-40B4-BE49-F238E27FC236}">
                <a16:creationId xmlns:a16="http://schemas.microsoft.com/office/drawing/2014/main" id="{E6B16F46-47CF-4819-935F-F325F3BE0F1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122755" y="2022237"/>
            <a:ext cx="4086437" cy="2568575"/>
          </a:xfrm>
          <a:prstGeom prst="rect">
            <a:avLst/>
          </a:prstGeom>
        </p:spPr>
      </p:pic>
      <p:pic>
        <p:nvPicPr>
          <p:cNvPr id="47" name="Picture 46">
            <a:extLst>
              <a:ext uri="{FF2B5EF4-FFF2-40B4-BE49-F238E27FC236}">
                <a16:creationId xmlns:a16="http://schemas.microsoft.com/office/drawing/2014/main" id="{18C870BE-87D7-4DDD-BDC4-C29068311E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4788" y="1442343"/>
            <a:ext cx="3897212" cy="3861174"/>
          </a:xfrm>
          <a:prstGeom prst="rect">
            <a:avLst/>
          </a:prstGeom>
        </p:spPr>
      </p:pic>
      <p:sp>
        <p:nvSpPr>
          <p:cNvPr id="21" name="TextBox 20">
            <a:extLst>
              <a:ext uri="{FF2B5EF4-FFF2-40B4-BE49-F238E27FC236}">
                <a16:creationId xmlns:a16="http://schemas.microsoft.com/office/drawing/2014/main" id="{4E141764-309C-43DF-AC65-6AF4347F8624}"/>
              </a:ext>
            </a:extLst>
          </p:cNvPr>
          <p:cNvSpPr txBox="1"/>
          <p:nvPr/>
        </p:nvSpPr>
        <p:spPr>
          <a:xfrm>
            <a:off x="8502566" y="129736"/>
            <a:ext cx="2949846" cy="369332"/>
          </a:xfrm>
          <a:prstGeom prst="rect">
            <a:avLst/>
          </a:prstGeom>
          <a:noFill/>
        </p:spPr>
        <p:txBody>
          <a:bodyPr wrap="none" rtlCol="0">
            <a:spAutoFit/>
          </a:bodyPr>
          <a:lstStyle/>
          <a:p>
            <a:r>
              <a:rPr lang="en-US" dirty="0">
                <a:solidFill>
                  <a:schemeClr val="bg1"/>
                </a:solidFill>
              </a:rPr>
              <a:t>Butman TE 2018, Smith 2016 </a:t>
            </a:r>
          </a:p>
        </p:txBody>
      </p:sp>
      <p:sp>
        <p:nvSpPr>
          <p:cNvPr id="22" name="Rectangle 21">
            <a:extLst>
              <a:ext uri="{FF2B5EF4-FFF2-40B4-BE49-F238E27FC236}">
                <a16:creationId xmlns:a16="http://schemas.microsoft.com/office/drawing/2014/main" id="{FB84F529-A16B-41A4-9867-DC60E5C2AFDD}"/>
              </a:ext>
            </a:extLst>
          </p:cNvPr>
          <p:cNvSpPr/>
          <p:nvPr/>
        </p:nvSpPr>
        <p:spPr>
          <a:xfrm>
            <a:off x="161995" y="1504302"/>
            <a:ext cx="2264787" cy="369332"/>
          </a:xfrm>
          <a:prstGeom prst="rect">
            <a:avLst/>
          </a:prstGeom>
        </p:spPr>
        <p:txBody>
          <a:bodyPr wrap="none">
            <a:spAutoFit/>
          </a:bodyPr>
          <a:lstStyle/>
          <a:p>
            <a:r>
              <a:rPr lang="en-US" i="1" dirty="0" err="1"/>
              <a:t>Kyzivat</a:t>
            </a:r>
            <a:r>
              <a:rPr lang="en-US" i="1" dirty="0"/>
              <a:t> et al. 2022 JGR</a:t>
            </a:r>
          </a:p>
        </p:txBody>
      </p:sp>
    </p:spTree>
    <p:extLst>
      <p:ext uri="{BB962C8B-B14F-4D97-AF65-F5344CB8AC3E}">
        <p14:creationId xmlns:p14="http://schemas.microsoft.com/office/powerpoint/2010/main" val="103105652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E70D057-4B13-478B-969D-2C0D8591D5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62" y="4072406"/>
            <a:ext cx="1166640" cy="1555520"/>
          </a:xfrm>
          <a:prstGeom prst="rect">
            <a:avLst/>
          </a:prstGeom>
        </p:spPr>
      </p:pic>
      <p:sp>
        <p:nvSpPr>
          <p:cNvPr id="2" name="Title 1">
            <a:extLst>
              <a:ext uri="{FF2B5EF4-FFF2-40B4-BE49-F238E27FC236}">
                <a16:creationId xmlns:a16="http://schemas.microsoft.com/office/drawing/2014/main" id="{3C314D6B-AB68-4009-AFF4-DF54BAA940D7}"/>
              </a:ext>
            </a:extLst>
          </p:cNvPr>
          <p:cNvSpPr>
            <a:spLocks noGrp="1"/>
          </p:cNvSpPr>
          <p:nvPr>
            <p:ph type="title"/>
          </p:nvPr>
        </p:nvSpPr>
        <p:spPr>
          <a:xfrm>
            <a:off x="170035" y="762657"/>
            <a:ext cx="8247824" cy="638226"/>
          </a:xfrm>
        </p:spPr>
        <p:txBody>
          <a:bodyPr>
            <a:noAutofit/>
          </a:bodyPr>
          <a:lstStyle/>
          <a:p>
            <a:r>
              <a:rPr lang="en-US" sz="2800" b="1" dirty="0"/>
              <a:t>Estimating C Stocks in Peatlands – Great Slave Lake Area</a:t>
            </a:r>
          </a:p>
        </p:txBody>
      </p:sp>
      <p:pic>
        <p:nvPicPr>
          <p:cNvPr id="5" name="Content Placeholder 4">
            <a:extLst>
              <a:ext uri="{FF2B5EF4-FFF2-40B4-BE49-F238E27FC236}">
                <a16:creationId xmlns:a16="http://schemas.microsoft.com/office/drawing/2014/main" id="{6252F9B7-14DB-4D2A-8E08-310F8CCED42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61995" y="2049618"/>
            <a:ext cx="5630005" cy="4351338"/>
          </a:xfrm>
        </p:spPr>
      </p:pic>
      <p:sp>
        <p:nvSpPr>
          <p:cNvPr id="6" name="Content Placeholder 2">
            <a:extLst>
              <a:ext uri="{FF2B5EF4-FFF2-40B4-BE49-F238E27FC236}">
                <a16:creationId xmlns:a16="http://schemas.microsoft.com/office/drawing/2014/main" id="{773ED684-81B0-485D-B8B6-A0499458F6FE}"/>
              </a:ext>
            </a:extLst>
          </p:cNvPr>
          <p:cNvSpPr txBox="1">
            <a:spLocks/>
          </p:cNvSpPr>
          <p:nvPr/>
        </p:nvSpPr>
        <p:spPr>
          <a:xfrm>
            <a:off x="8722407" y="5954679"/>
            <a:ext cx="2231111" cy="4462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chemeClr val="bg1"/>
                </a:solidFill>
              </a:rPr>
              <a:t>Overall Accuracy: 94%</a:t>
            </a:r>
          </a:p>
          <a:p>
            <a:pPr marL="0" indent="0" fontAlgn="ctr">
              <a:buNone/>
            </a:pPr>
            <a:endParaRPr lang="en-US" sz="1600" b="1" dirty="0">
              <a:solidFill>
                <a:schemeClr val="bg1"/>
              </a:solidFill>
            </a:endParaRPr>
          </a:p>
          <a:p>
            <a:endParaRPr lang="en-US" sz="1600" b="1" dirty="0">
              <a:solidFill>
                <a:schemeClr val="bg1"/>
              </a:solidFill>
            </a:endParaRPr>
          </a:p>
          <a:p>
            <a:endParaRPr lang="en-US" sz="1600" b="1" dirty="0">
              <a:solidFill>
                <a:schemeClr val="bg1"/>
              </a:solidFill>
              <a:latin typeface="Calibri" panose="020F0502020204030204" pitchFamily="34" charset="0"/>
            </a:endParaRPr>
          </a:p>
          <a:p>
            <a:endParaRPr lang="en-US" sz="1600" b="1" dirty="0">
              <a:solidFill>
                <a:schemeClr val="bg1"/>
              </a:solidFill>
            </a:endParaRPr>
          </a:p>
        </p:txBody>
      </p:sp>
      <p:graphicFrame>
        <p:nvGraphicFramePr>
          <p:cNvPr id="8" name="Table 7">
            <a:extLst>
              <a:ext uri="{FF2B5EF4-FFF2-40B4-BE49-F238E27FC236}">
                <a16:creationId xmlns:a16="http://schemas.microsoft.com/office/drawing/2014/main" id="{8D6B65A7-EF5A-4FD0-8AE1-702A750CB2CB}"/>
              </a:ext>
            </a:extLst>
          </p:cNvPr>
          <p:cNvGraphicFramePr>
            <a:graphicFrameLocks noGrp="1"/>
          </p:cNvGraphicFramePr>
          <p:nvPr>
            <p:extLst>
              <p:ext uri="{D42A27DB-BD31-4B8C-83A1-F6EECF244321}">
                <p14:modId xmlns:p14="http://schemas.microsoft.com/office/powerpoint/2010/main" val="3030804530"/>
              </p:ext>
            </p:extLst>
          </p:nvPr>
        </p:nvGraphicFramePr>
        <p:xfrm>
          <a:off x="8274355" y="628238"/>
          <a:ext cx="3652627" cy="1421380"/>
        </p:xfrm>
        <a:graphic>
          <a:graphicData uri="http://schemas.openxmlformats.org/drawingml/2006/table">
            <a:tbl>
              <a:tblPr/>
              <a:tblGrid>
                <a:gridCol w="1674121">
                  <a:extLst>
                    <a:ext uri="{9D8B030D-6E8A-4147-A177-3AD203B41FA5}">
                      <a16:colId xmlns:a16="http://schemas.microsoft.com/office/drawing/2014/main" val="183034952"/>
                    </a:ext>
                  </a:extLst>
                </a:gridCol>
                <a:gridCol w="1978506">
                  <a:extLst>
                    <a:ext uri="{9D8B030D-6E8A-4147-A177-3AD203B41FA5}">
                      <a16:colId xmlns:a16="http://schemas.microsoft.com/office/drawing/2014/main" val="2284621679"/>
                    </a:ext>
                  </a:extLst>
                </a:gridCol>
              </a:tblGrid>
              <a:tr h="568552">
                <a:tc>
                  <a:txBody>
                    <a:bodyPr/>
                    <a:lstStyle/>
                    <a:p>
                      <a:pPr algn="ctr" fontAlgn="ctr"/>
                      <a:r>
                        <a:rPr lang="en-US" sz="1600" b="1" i="0" u="none" strike="noStrike" dirty="0">
                          <a:solidFill>
                            <a:srgbClr val="000000"/>
                          </a:solidFill>
                          <a:effectLst/>
                          <a:latin typeface="Calibri" panose="020F0502020204030204" pitchFamily="34" charset="0"/>
                        </a:rPr>
                        <a:t>Ecosystem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000000"/>
                          </a:solidFill>
                          <a:effectLst/>
                          <a:latin typeface="Calibri" panose="020F0502020204030204" pitchFamily="34" charset="0"/>
                        </a:rPr>
                        <a:t>Area (km</a:t>
                      </a:r>
                      <a:r>
                        <a:rPr lang="en-US" sz="1600" b="0" i="0" u="none" strike="noStrike" baseline="30000" dirty="0">
                          <a:solidFill>
                            <a:srgbClr val="000000"/>
                          </a:solidFill>
                          <a:effectLst/>
                          <a:latin typeface="Calibri" panose="020F0502020204030204" pitchFamily="34" charset="0"/>
                        </a:rPr>
                        <a:t>2</a:t>
                      </a:r>
                      <a:r>
                        <a:rPr lang="en-US" sz="1600" b="0" i="0" u="none" strike="noStrike" dirty="0">
                          <a:solidFill>
                            <a:srgbClr val="000000"/>
                          </a:solidFill>
                          <a:effectLst/>
                          <a:latin typeface="Calibri" panose="020F0502020204030204" pitchFamily="34" charset="0"/>
                        </a:rPr>
                        <a:t>)</a:t>
                      </a:r>
                      <a:endParaRPr lang="en-US" sz="1600" b="1" i="0" u="none" strike="noStrike" dirty="0">
                        <a:solidFill>
                          <a:srgbClr val="000000"/>
                        </a:solidFill>
                        <a:effectLst/>
                        <a:latin typeface="Calibri" panose="020F0502020204030204" pitchFamily="34" charset="0"/>
                      </a:endParaRP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0463360"/>
                  </a:ext>
                </a:extLst>
              </a:tr>
              <a:tr h="284276">
                <a:tc>
                  <a:txBody>
                    <a:bodyPr/>
                    <a:lstStyle/>
                    <a:p>
                      <a:pPr algn="ctr" fontAlgn="b"/>
                      <a:r>
                        <a:rPr lang="en-US" sz="1600" b="0" i="0" u="none" strike="noStrike" dirty="0">
                          <a:solidFill>
                            <a:srgbClr val="000000"/>
                          </a:solidFill>
                          <a:effectLst/>
                          <a:latin typeface="Calibri" panose="020F0502020204030204" pitchFamily="34" charset="0"/>
                        </a:rPr>
                        <a:t>Bog</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9266</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932113638"/>
                  </a:ext>
                </a:extLst>
              </a:tr>
              <a:tr h="284276">
                <a:tc>
                  <a:txBody>
                    <a:bodyPr/>
                    <a:lstStyle/>
                    <a:p>
                      <a:pPr algn="ctr" fontAlgn="b"/>
                      <a:r>
                        <a:rPr lang="en-US" sz="1600" b="0" i="0" u="none" strike="noStrike" dirty="0">
                          <a:solidFill>
                            <a:srgbClr val="000000"/>
                          </a:solidFill>
                          <a:effectLst/>
                          <a:latin typeface="Calibri" panose="020F0502020204030204" pitchFamily="34" charset="0"/>
                        </a:rPr>
                        <a:t>Treed Fen</a:t>
                      </a:r>
                    </a:p>
                  </a:txBody>
                  <a:tcPr marL="7620" marR="7620" marT="7620"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16811</a:t>
                      </a:r>
                    </a:p>
                  </a:txBody>
                  <a:tcPr marL="7620" marR="7620" marT="7620" marB="0" anchor="b">
                    <a:lnL>
                      <a:noFill/>
                    </a:lnL>
                    <a:lnR>
                      <a:noFill/>
                    </a:lnR>
                    <a:lnT>
                      <a:noFill/>
                    </a:lnT>
                    <a:lnB>
                      <a:noFill/>
                    </a:lnB>
                  </a:tcPr>
                </a:tc>
                <a:extLst>
                  <a:ext uri="{0D108BD9-81ED-4DB2-BD59-A6C34878D82A}">
                    <a16:rowId xmlns:a16="http://schemas.microsoft.com/office/drawing/2014/main" val="117391373"/>
                  </a:ext>
                </a:extLst>
              </a:tr>
              <a:tr h="284276">
                <a:tc>
                  <a:txBody>
                    <a:bodyPr/>
                    <a:lstStyle/>
                    <a:p>
                      <a:pPr algn="ctr" fontAlgn="b"/>
                      <a:r>
                        <a:rPr lang="en-US" sz="1600" b="0" i="0" u="none" strike="noStrike" dirty="0">
                          <a:solidFill>
                            <a:srgbClr val="000000"/>
                          </a:solidFill>
                          <a:effectLst/>
                          <a:latin typeface="Calibri" panose="020F0502020204030204" pitchFamily="34" charset="0"/>
                        </a:rPr>
                        <a:t>Open Fen</a:t>
                      </a:r>
                    </a:p>
                  </a:txBody>
                  <a:tcPr marL="7620" marR="7620" marT="7620"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7929</a:t>
                      </a:r>
                    </a:p>
                  </a:txBody>
                  <a:tcPr marL="7620" marR="7620" marT="7620" marB="0" anchor="b">
                    <a:lnL>
                      <a:noFill/>
                    </a:lnL>
                    <a:lnR>
                      <a:noFill/>
                    </a:lnR>
                    <a:lnT>
                      <a:noFill/>
                    </a:lnT>
                    <a:lnB>
                      <a:noFill/>
                    </a:lnB>
                  </a:tcPr>
                </a:tc>
                <a:extLst>
                  <a:ext uri="{0D108BD9-81ED-4DB2-BD59-A6C34878D82A}">
                    <a16:rowId xmlns:a16="http://schemas.microsoft.com/office/drawing/2014/main" val="2997490103"/>
                  </a:ext>
                </a:extLst>
              </a:tr>
            </a:tbl>
          </a:graphicData>
        </a:graphic>
      </p:graphicFrame>
      <p:sp>
        <p:nvSpPr>
          <p:cNvPr id="3" name="Rectangle 2">
            <a:extLst>
              <a:ext uri="{FF2B5EF4-FFF2-40B4-BE49-F238E27FC236}">
                <a16:creationId xmlns:a16="http://schemas.microsoft.com/office/drawing/2014/main" id="{F8DB1B10-1049-46B1-BFD9-F78A2817ABD8}"/>
              </a:ext>
            </a:extLst>
          </p:cNvPr>
          <p:cNvSpPr/>
          <p:nvPr/>
        </p:nvSpPr>
        <p:spPr>
          <a:xfrm>
            <a:off x="38526" y="1255966"/>
            <a:ext cx="6523469" cy="2800767"/>
          </a:xfrm>
          <a:prstGeom prst="rect">
            <a:avLst/>
          </a:prstGeom>
        </p:spPr>
        <p:txBody>
          <a:bodyPr wrap="square">
            <a:spAutoFit/>
          </a:bodyPr>
          <a:lstStyle/>
          <a:p>
            <a:pPr marL="285750" indent="-285750">
              <a:buFont typeface="Arial" panose="020B0604020202020204" pitchFamily="34" charset="0"/>
              <a:buChar char="•"/>
            </a:pPr>
            <a:r>
              <a:rPr lang="en-US" sz="1600" dirty="0">
                <a:latin typeface="AdvOTd86a71d2"/>
              </a:rPr>
              <a:t>There is a data gap in our current knowledge of the geospatial distribution, type and extent of C rich peatlands across the globe.</a:t>
            </a:r>
          </a:p>
          <a:p>
            <a:pPr marL="285750" indent="-285750">
              <a:buFont typeface="Arial" panose="020B0604020202020204" pitchFamily="34" charset="0"/>
              <a:buChar char="•"/>
            </a:pPr>
            <a:r>
              <a:rPr lang="en-US" sz="1600" dirty="0"/>
              <a:t>Accurate mapping of peatland ecotypes with high resolution (&lt;30 m) sensors linked with field data allows for reduced uncertainties in estimates of the distribution of C stocks.</a:t>
            </a:r>
          </a:p>
          <a:p>
            <a:pPr marL="285750" indent="-285750">
              <a:buFont typeface="Arial" panose="020B0604020202020204" pitchFamily="34" charset="0"/>
              <a:buChar char="•"/>
            </a:pPr>
            <a:r>
              <a:rPr lang="en-US" sz="1600" dirty="0"/>
              <a:t>We developed high accuracy peatland maps for the Great Slave Lake region using a combination of multi-temporal SAR and optical remote sensing in a machine learning classifier</a:t>
            </a:r>
          </a:p>
          <a:p>
            <a:pPr marL="285750" indent="-285750">
              <a:buFont typeface="Arial" panose="020B0604020202020204" pitchFamily="34" charset="0"/>
              <a:buChar char="•"/>
            </a:pPr>
            <a:r>
              <a:rPr lang="en-US" sz="1600" dirty="0"/>
              <a:t>We estimate C stocks using the maps with field data of above and belowground biomass, peat depths and bulk density using the equation from </a:t>
            </a:r>
            <a:r>
              <a:rPr lang="en-US" sz="1600" i="1" dirty="0"/>
              <a:t>Page et al 2011 Global Change Biology</a:t>
            </a:r>
          </a:p>
        </p:txBody>
      </p:sp>
      <p:pic>
        <p:nvPicPr>
          <p:cNvPr id="4" name="Picture 3">
            <a:extLst>
              <a:ext uri="{FF2B5EF4-FFF2-40B4-BE49-F238E27FC236}">
                <a16:creationId xmlns:a16="http://schemas.microsoft.com/office/drawing/2014/main" id="{3BC305A7-D940-4ABD-89D3-8BDE5D465145}"/>
              </a:ext>
            </a:extLst>
          </p:cNvPr>
          <p:cNvPicPr>
            <a:picLocks noChangeAspect="1"/>
          </p:cNvPicPr>
          <p:nvPr/>
        </p:nvPicPr>
        <p:blipFill>
          <a:blip r:embed="rId4"/>
          <a:stretch>
            <a:fillRect/>
          </a:stretch>
        </p:blipFill>
        <p:spPr>
          <a:xfrm>
            <a:off x="897957" y="4201650"/>
            <a:ext cx="5915135" cy="2663320"/>
          </a:xfrm>
          <a:prstGeom prst="rect">
            <a:avLst/>
          </a:prstGeom>
        </p:spPr>
      </p:pic>
      <p:sp>
        <p:nvSpPr>
          <p:cNvPr id="29" name="Rectangle 28">
            <a:extLst>
              <a:ext uri="{FF2B5EF4-FFF2-40B4-BE49-F238E27FC236}">
                <a16:creationId xmlns:a16="http://schemas.microsoft.com/office/drawing/2014/main" id="{F1B8C159-FD67-4EFB-BEDF-EAF62DF9CACF}"/>
              </a:ext>
            </a:extLst>
          </p:cNvPr>
          <p:cNvSpPr/>
          <p:nvPr/>
        </p:nvSpPr>
        <p:spPr>
          <a:xfrm>
            <a:off x="7351250" y="6309067"/>
            <a:ext cx="3602268" cy="307777"/>
          </a:xfrm>
          <a:prstGeom prst="rect">
            <a:avLst/>
          </a:prstGeom>
        </p:spPr>
        <p:txBody>
          <a:bodyPr wrap="none">
            <a:spAutoFit/>
          </a:bodyPr>
          <a:lstStyle/>
          <a:p>
            <a:r>
              <a:rPr lang="en-US" sz="1400" i="1" dirty="0" err="1"/>
              <a:t>Bourgeau</a:t>
            </a:r>
            <a:r>
              <a:rPr lang="en-US" sz="1400" i="1" dirty="0"/>
              <a:t>-Chavez et al 2017 CJRS, 2019 (DAAC)</a:t>
            </a:r>
          </a:p>
        </p:txBody>
      </p:sp>
      <p:sp>
        <p:nvSpPr>
          <p:cNvPr id="7" name="TextBox 6">
            <a:extLst>
              <a:ext uri="{FF2B5EF4-FFF2-40B4-BE49-F238E27FC236}">
                <a16:creationId xmlns:a16="http://schemas.microsoft.com/office/drawing/2014/main" id="{01007660-EB2E-4C41-BFA2-BCE0893F3418}"/>
              </a:ext>
            </a:extLst>
          </p:cNvPr>
          <p:cNvSpPr txBox="1"/>
          <p:nvPr/>
        </p:nvSpPr>
        <p:spPr>
          <a:xfrm>
            <a:off x="6321599" y="1355919"/>
            <a:ext cx="1887002" cy="738664"/>
          </a:xfrm>
          <a:prstGeom prst="rect">
            <a:avLst/>
          </a:prstGeom>
          <a:noFill/>
        </p:spPr>
        <p:txBody>
          <a:bodyPr wrap="square" rtlCol="0">
            <a:spAutoFit/>
          </a:bodyPr>
          <a:lstStyle/>
          <a:p>
            <a:r>
              <a:rPr lang="en-US" sz="2400" b="1" i="1" dirty="0">
                <a:solidFill>
                  <a:schemeClr val="accent1">
                    <a:lumMod val="75000"/>
                  </a:schemeClr>
                </a:solidFill>
              </a:rPr>
              <a:t>SEE POSTER: </a:t>
            </a:r>
            <a:r>
              <a:rPr lang="en-US" i="1" dirty="0"/>
              <a:t>by Vander </a:t>
            </a:r>
            <a:r>
              <a:rPr lang="en-US" i="1" dirty="0" err="1"/>
              <a:t>Bilt</a:t>
            </a:r>
            <a:endParaRPr lang="en-US" sz="2400" i="1" dirty="0"/>
          </a:p>
        </p:txBody>
      </p:sp>
      <p:sp>
        <p:nvSpPr>
          <p:cNvPr id="12" name="Rectangle 11">
            <a:extLst>
              <a:ext uri="{FF2B5EF4-FFF2-40B4-BE49-F238E27FC236}">
                <a16:creationId xmlns:a16="http://schemas.microsoft.com/office/drawing/2014/main" id="{63481B17-EBFA-4C01-A5DA-4C234BEAD48B}"/>
              </a:ext>
            </a:extLst>
          </p:cNvPr>
          <p:cNvSpPr/>
          <p:nvPr/>
        </p:nvSpPr>
        <p:spPr>
          <a:xfrm>
            <a:off x="8383193" y="301171"/>
            <a:ext cx="2492605" cy="307777"/>
          </a:xfrm>
          <a:prstGeom prst="rect">
            <a:avLst/>
          </a:prstGeom>
        </p:spPr>
        <p:txBody>
          <a:bodyPr wrap="none">
            <a:spAutoFit/>
          </a:bodyPr>
          <a:lstStyle/>
          <a:p>
            <a:r>
              <a:rPr lang="en-US" sz="1400" dirty="0" err="1">
                <a:solidFill>
                  <a:schemeClr val="bg1"/>
                </a:solidFill>
              </a:rPr>
              <a:t>Bourgeau</a:t>
            </a:r>
            <a:r>
              <a:rPr lang="en-US" sz="1400" dirty="0">
                <a:solidFill>
                  <a:schemeClr val="bg1"/>
                </a:solidFill>
              </a:rPr>
              <a:t>-Chavez TE2014, 2018</a:t>
            </a:r>
          </a:p>
        </p:txBody>
      </p:sp>
    </p:spTree>
    <p:extLst>
      <p:ext uri="{BB962C8B-B14F-4D97-AF65-F5344CB8AC3E}">
        <p14:creationId xmlns:p14="http://schemas.microsoft.com/office/powerpoint/2010/main" val="179204362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228BC74-ED93-4A11-B2BF-D60A181DB294}"/>
              </a:ext>
            </a:extLst>
          </p:cNvPr>
          <p:cNvSpPr/>
          <p:nvPr/>
        </p:nvSpPr>
        <p:spPr>
          <a:xfrm>
            <a:off x="165496" y="4109790"/>
            <a:ext cx="11861008" cy="3046988"/>
          </a:xfrm>
          <a:prstGeom prst="rect">
            <a:avLst/>
          </a:prstGeom>
        </p:spPr>
        <p:txBody>
          <a:bodyPr wrap="square">
            <a:spAutoFit/>
          </a:bodyPr>
          <a:lstStyle/>
          <a:p>
            <a:endParaRPr lang="en-US" i="1"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Adjusted area and CI was estimated using map error matrix and % of landcover on the map after </a:t>
            </a:r>
            <a:r>
              <a:rPr lang="en-US" i="1" dirty="0" err="1">
                <a:solidFill>
                  <a:srgbClr val="3E3D40"/>
                </a:solidFill>
                <a:latin typeface="Arial" panose="020B0604020202020204" pitchFamily="34" charset="0"/>
                <a:cs typeface="Arial" panose="020B0604020202020204" pitchFamily="34" charset="0"/>
              </a:rPr>
              <a:t>Olofsson</a:t>
            </a:r>
            <a:r>
              <a:rPr lang="en-US" i="1" dirty="0">
                <a:solidFill>
                  <a:srgbClr val="3E3D40"/>
                </a:solidFill>
                <a:latin typeface="Arial" panose="020B0604020202020204" pitchFamily="34" charset="0"/>
                <a:cs typeface="Arial" panose="020B0604020202020204" pitchFamily="34" charset="0"/>
              </a:rPr>
              <a:t> et al. 2013 RSE</a:t>
            </a:r>
          </a:p>
          <a:p>
            <a:endParaRPr lang="en-US" i="1" dirty="0">
              <a:solidFill>
                <a:srgbClr val="3E3D4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rgbClr val="3E3D40"/>
                </a:solidFill>
                <a:latin typeface="Arial" panose="020B0604020202020204" pitchFamily="34" charset="0"/>
                <a:cs typeface="Arial" panose="020B0604020202020204" pitchFamily="34" charset="0"/>
              </a:rPr>
              <a:t>Results show 772 </a:t>
            </a:r>
            <a:r>
              <a:rPr lang="en-US" sz="2000" dirty="0" err="1">
                <a:solidFill>
                  <a:srgbClr val="3E3D40"/>
                </a:solidFill>
                <a:latin typeface="Arial" panose="020B0604020202020204" pitchFamily="34" charset="0"/>
                <a:cs typeface="Arial" panose="020B0604020202020204" pitchFamily="34" charset="0"/>
              </a:rPr>
              <a:t>Tg</a:t>
            </a:r>
            <a:r>
              <a:rPr lang="en-US" sz="2000" dirty="0">
                <a:solidFill>
                  <a:srgbClr val="3E3D40"/>
                </a:solidFill>
                <a:latin typeface="Arial" panose="020B0604020202020204" pitchFamily="34" charset="0"/>
                <a:cs typeface="Arial" panose="020B0604020202020204" pitchFamily="34" charset="0"/>
              </a:rPr>
              <a:t> +/- 152 </a:t>
            </a:r>
            <a:r>
              <a:rPr lang="en-US" sz="2000" dirty="0" err="1">
                <a:solidFill>
                  <a:srgbClr val="3E3D40"/>
                </a:solidFill>
                <a:latin typeface="Arial" panose="020B0604020202020204" pitchFamily="34" charset="0"/>
                <a:cs typeface="Arial" panose="020B0604020202020204" pitchFamily="34" charset="0"/>
              </a:rPr>
              <a:t>Tgof</a:t>
            </a:r>
            <a:r>
              <a:rPr lang="en-US" sz="2000" dirty="0">
                <a:solidFill>
                  <a:srgbClr val="3E3D40"/>
                </a:solidFill>
                <a:latin typeface="Arial" panose="020B0604020202020204" pitchFamily="34" charset="0"/>
                <a:cs typeface="Arial" panose="020B0604020202020204" pitchFamily="34" charset="0"/>
              </a:rPr>
              <a:t> C is stored in the peatlands around Great Slave Lake, with treed fens contributing the most, both in above and belowground total C </a:t>
            </a:r>
          </a:p>
          <a:p>
            <a:pPr marL="342900" indent="-342900">
              <a:buFont typeface="Arial" panose="020B0604020202020204" pitchFamily="34" charset="0"/>
              <a:buChar char="•"/>
            </a:pPr>
            <a:r>
              <a:rPr lang="en-US" sz="2000" dirty="0">
                <a:solidFill>
                  <a:srgbClr val="3E3D40"/>
                </a:solidFill>
                <a:latin typeface="Arial" panose="020B0604020202020204" pitchFamily="34" charset="0"/>
                <a:cs typeface="Arial" panose="020B0604020202020204" pitchFamily="34" charset="0"/>
              </a:rPr>
              <a:t>On a per ha basis, b</a:t>
            </a:r>
            <a:r>
              <a:rPr lang="en" sz="2000" dirty="0">
                <a:solidFill>
                  <a:srgbClr val="3E3D40"/>
                </a:solidFill>
                <a:latin typeface="Arial" panose="020B0604020202020204" pitchFamily="34" charset="0"/>
                <a:cs typeface="Arial" panose="020B0604020202020204" pitchFamily="34" charset="0"/>
              </a:rPr>
              <a:t>ogs </a:t>
            </a:r>
            <a:r>
              <a:rPr lang="en-US" sz="2000" dirty="0">
                <a:solidFill>
                  <a:srgbClr val="3E3D40"/>
                </a:solidFill>
                <a:latin typeface="Arial" panose="020B0604020202020204" pitchFamily="34" charset="0"/>
                <a:cs typeface="Arial" panose="020B0604020202020204" pitchFamily="34" charset="0"/>
              </a:rPr>
              <a:t>are </a:t>
            </a:r>
            <a:r>
              <a:rPr lang="en" sz="2000" dirty="0">
                <a:solidFill>
                  <a:srgbClr val="3E3D40"/>
                </a:solidFill>
                <a:latin typeface="Arial" panose="020B0604020202020204" pitchFamily="34" charset="0"/>
                <a:cs typeface="Arial" panose="020B0604020202020204" pitchFamily="34" charset="0"/>
              </a:rPr>
              <a:t>contributing the most both in above and belowground C</a:t>
            </a:r>
          </a:p>
          <a:p>
            <a:pPr marL="342900" indent="-342900">
              <a:buFont typeface="Arial" panose="020B0604020202020204" pitchFamily="34" charset="0"/>
              <a:buChar char="•"/>
            </a:pPr>
            <a:r>
              <a:rPr lang="en" sz="2000" dirty="0">
                <a:solidFill>
                  <a:srgbClr val="3E3D40"/>
                </a:solidFill>
                <a:latin typeface="Arial" panose="020B0604020202020204" pitchFamily="34" charset="0"/>
                <a:cs typeface="Arial" panose="020B0604020202020204" pitchFamily="34" charset="0"/>
              </a:rPr>
              <a:t>Estimates in the literature are highly variable and region specific, field data are critic</a:t>
            </a:r>
            <a:r>
              <a:rPr lang="en-US" sz="2000" dirty="0">
                <a:solidFill>
                  <a:srgbClr val="3E3D40"/>
                </a:solidFill>
                <a:latin typeface="Arial" panose="020B0604020202020204" pitchFamily="34" charset="0"/>
                <a:cs typeface="Arial" panose="020B0604020202020204" pitchFamily="34" charset="0"/>
              </a:rPr>
              <a:t>al to improved accounting</a:t>
            </a:r>
          </a:p>
          <a:p>
            <a:pPr marL="342900" indent="-342900">
              <a:buFont typeface="Arial" panose="020B0604020202020204" pitchFamily="34" charset="0"/>
              <a:buChar char="•"/>
            </a:pPr>
            <a:endParaRPr lang="en-US" sz="2000" i="1" dirty="0">
              <a:solidFill>
                <a:srgbClr val="3E3D40"/>
              </a:solidFill>
              <a:latin typeface="Arial" panose="020B0604020202020204" pitchFamily="34" charset="0"/>
              <a:cs typeface="Arial" panose="020B0604020202020204" pitchFamily="34" charset="0"/>
            </a:endParaRPr>
          </a:p>
        </p:txBody>
      </p:sp>
      <p:pic>
        <p:nvPicPr>
          <p:cNvPr id="7" name="Google Shape;172;p25">
            <a:extLst>
              <a:ext uri="{FF2B5EF4-FFF2-40B4-BE49-F238E27FC236}">
                <a16:creationId xmlns:a16="http://schemas.microsoft.com/office/drawing/2014/main" id="{6B6F2BAD-2A4F-41F2-9FCB-A585C351E083}"/>
              </a:ext>
            </a:extLst>
          </p:cNvPr>
          <p:cNvPicPr preferRelativeResize="0"/>
          <p:nvPr/>
        </p:nvPicPr>
        <p:blipFill rotWithShape="1">
          <a:blip r:embed="rId2">
            <a:alphaModFix/>
          </a:blip>
          <a:srcRect b="16161"/>
          <a:stretch/>
        </p:blipFill>
        <p:spPr>
          <a:xfrm>
            <a:off x="328246" y="1215582"/>
            <a:ext cx="11312773" cy="3065255"/>
          </a:xfrm>
          <a:prstGeom prst="rect">
            <a:avLst/>
          </a:prstGeom>
          <a:noFill/>
          <a:ln>
            <a:noFill/>
          </a:ln>
        </p:spPr>
      </p:pic>
      <p:sp>
        <p:nvSpPr>
          <p:cNvPr id="8" name="Google Shape;173;p25">
            <a:extLst>
              <a:ext uri="{FF2B5EF4-FFF2-40B4-BE49-F238E27FC236}">
                <a16:creationId xmlns:a16="http://schemas.microsoft.com/office/drawing/2014/main" id="{326FDB7C-91EB-46EA-BE4C-CB9791F1816C}"/>
              </a:ext>
            </a:extLst>
          </p:cNvPr>
          <p:cNvSpPr txBox="1">
            <a:spLocks/>
          </p:cNvSpPr>
          <p:nvPr/>
        </p:nvSpPr>
        <p:spPr>
          <a:xfrm>
            <a:off x="1202886" y="632076"/>
            <a:ext cx="9597970" cy="763600"/>
          </a:xfrm>
          <a:prstGeom prst="rect">
            <a:avLst/>
          </a:prstGeom>
        </p:spPr>
        <p:txBody>
          <a:bodyPr spcFirstLastPara="1" vert="horz" wrap="square" lIns="121900" tIns="121900" rIns="121900" bIns="121900" rtlCol="0" anchor="t" anchorCtr="0">
            <a:normAutofit fontScale="82500" lnSpcReduction="10000"/>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t>Preliminary NWT Peatland Carbon Stock Estimates</a:t>
            </a:r>
          </a:p>
        </p:txBody>
      </p:sp>
      <p:sp>
        <p:nvSpPr>
          <p:cNvPr id="10" name="Rectangle 9">
            <a:extLst>
              <a:ext uri="{FF2B5EF4-FFF2-40B4-BE49-F238E27FC236}">
                <a16:creationId xmlns:a16="http://schemas.microsoft.com/office/drawing/2014/main" id="{CBD678B7-D63E-41D5-BC14-DF3599968E9A}"/>
              </a:ext>
            </a:extLst>
          </p:cNvPr>
          <p:cNvSpPr/>
          <p:nvPr/>
        </p:nvSpPr>
        <p:spPr>
          <a:xfrm>
            <a:off x="9714462" y="1169326"/>
            <a:ext cx="982113" cy="311151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24730B2-8195-414D-BE36-049AF4827CB7}"/>
              </a:ext>
            </a:extLst>
          </p:cNvPr>
          <p:cNvSpPr/>
          <p:nvPr/>
        </p:nvSpPr>
        <p:spPr>
          <a:xfrm>
            <a:off x="7787905" y="1187630"/>
            <a:ext cx="982113" cy="311151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4AF18A0-A0C5-4AC0-B7E7-11720F725B27}"/>
              </a:ext>
            </a:extLst>
          </p:cNvPr>
          <p:cNvSpPr/>
          <p:nvPr/>
        </p:nvSpPr>
        <p:spPr>
          <a:xfrm>
            <a:off x="5885412" y="1169326"/>
            <a:ext cx="982113" cy="311151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35BBB62-F186-44E0-A35C-1BD198C85B3A}"/>
              </a:ext>
            </a:extLst>
          </p:cNvPr>
          <p:cNvSpPr/>
          <p:nvPr/>
        </p:nvSpPr>
        <p:spPr>
          <a:xfrm>
            <a:off x="8383193" y="301171"/>
            <a:ext cx="2492605" cy="307777"/>
          </a:xfrm>
          <a:prstGeom prst="rect">
            <a:avLst/>
          </a:prstGeom>
        </p:spPr>
        <p:txBody>
          <a:bodyPr wrap="none">
            <a:spAutoFit/>
          </a:bodyPr>
          <a:lstStyle/>
          <a:p>
            <a:r>
              <a:rPr lang="en-US" sz="1400" dirty="0" err="1">
                <a:solidFill>
                  <a:schemeClr val="bg1"/>
                </a:solidFill>
              </a:rPr>
              <a:t>Bourgeau</a:t>
            </a:r>
            <a:r>
              <a:rPr lang="en-US" sz="1400" dirty="0">
                <a:solidFill>
                  <a:schemeClr val="bg1"/>
                </a:solidFill>
              </a:rPr>
              <a:t>-Chavez TE2014, 2018</a:t>
            </a:r>
          </a:p>
        </p:txBody>
      </p:sp>
      <p:sp>
        <p:nvSpPr>
          <p:cNvPr id="12" name="Rectangle 11">
            <a:extLst>
              <a:ext uri="{FF2B5EF4-FFF2-40B4-BE49-F238E27FC236}">
                <a16:creationId xmlns:a16="http://schemas.microsoft.com/office/drawing/2014/main" id="{C0996C85-30C1-4CB8-BB22-7D39AD00906F}"/>
              </a:ext>
            </a:extLst>
          </p:cNvPr>
          <p:cNvSpPr/>
          <p:nvPr/>
        </p:nvSpPr>
        <p:spPr>
          <a:xfrm>
            <a:off x="8111537" y="6462955"/>
            <a:ext cx="3849580" cy="307777"/>
          </a:xfrm>
          <a:prstGeom prst="rect">
            <a:avLst/>
          </a:prstGeom>
        </p:spPr>
        <p:txBody>
          <a:bodyPr wrap="none">
            <a:spAutoFit/>
          </a:bodyPr>
          <a:lstStyle/>
          <a:p>
            <a:r>
              <a:rPr lang="en-US" sz="1400" i="1" dirty="0" err="1"/>
              <a:t>Billmire</a:t>
            </a:r>
            <a:r>
              <a:rPr lang="en-US" sz="1400" i="1" dirty="0"/>
              <a:t>, Vander </a:t>
            </a:r>
            <a:r>
              <a:rPr lang="en-US" sz="1400" i="1" dirty="0" err="1"/>
              <a:t>Bilt</a:t>
            </a:r>
            <a:r>
              <a:rPr lang="en-US" sz="1400" i="1" dirty="0"/>
              <a:t> and </a:t>
            </a:r>
            <a:r>
              <a:rPr lang="en-US" sz="1400" i="1" dirty="0" err="1"/>
              <a:t>Bourgeau</a:t>
            </a:r>
            <a:r>
              <a:rPr lang="en-US" sz="1400" i="1" dirty="0"/>
              <a:t>-Chavez in prep.</a:t>
            </a:r>
          </a:p>
        </p:txBody>
      </p:sp>
    </p:spTree>
    <p:extLst>
      <p:ext uri="{BB962C8B-B14F-4D97-AF65-F5344CB8AC3E}">
        <p14:creationId xmlns:p14="http://schemas.microsoft.com/office/powerpoint/2010/main" val="204980877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229F2E-04D4-4A9A-AE13-A8B22EE850DC}"/>
              </a:ext>
            </a:extLst>
          </p:cNvPr>
          <p:cNvPicPr>
            <a:picLocks noChangeAspect="1"/>
          </p:cNvPicPr>
          <p:nvPr/>
        </p:nvPicPr>
        <p:blipFill rotWithShape="1">
          <a:blip r:embed="rId2" cstate="print">
            <a:duotone>
              <a:prstClr val="black"/>
              <a:schemeClr val="tx2">
                <a:tint val="45000"/>
                <a:satMod val="400000"/>
              </a:schemeClr>
            </a:duotone>
            <a:extLst>
              <a:ext uri="{28A0092B-C50C-407E-A947-70E740481C1C}">
                <a14:useLocalDpi xmlns:a14="http://schemas.microsoft.com/office/drawing/2010/main" val="0"/>
              </a:ext>
            </a:extLst>
          </a:blip>
          <a:srcRect l="849" r="763"/>
          <a:stretch/>
        </p:blipFill>
        <p:spPr>
          <a:xfrm>
            <a:off x="0" y="1196622"/>
            <a:ext cx="12192000" cy="5661378"/>
          </a:xfrm>
          <a:prstGeom prst="rect">
            <a:avLst/>
          </a:prstGeom>
        </p:spPr>
      </p:pic>
      <p:sp>
        <p:nvSpPr>
          <p:cNvPr id="5" name="Title 4">
            <a:extLst>
              <a:ext uri="{FF2B5EF4-FFF2-40B4-BE49-F238E27FC236}">
                <a16:creationId xmlns:a16="http://schemas.microsoft.com/office/drawing/2014/main" id="{C0DA29B3-5DE8-410E-8E0D-A42FB246D685}"/>
              </a:ext>
            </a:extLst>
          </p:cNvPr>
          <p:cNvSpPr>
            <a:spLocks noGrp="1"/>
          </p:cNvSpPr>
          <p:nvPr>
            <p:ph type="ctrTitle"/>
          </p:nvPr>
        </p:nvSpPr>
        <p:spPr>
          <a:xfrm>
            <a:off x="675185" y="3420132"/>
            <a:ext cx="11360800" cy="921625"/>
          </a:xfrm>
        </p:spPr>
        <p:txBody>
          <a:bodyPr>
            <a:normAutofit/>
          </a:bodyPr>
          <a:lstStyle/>
          <a:p>
            <a:r>
              <a:rPr lang="en-US" b="1" dirty="0">
                <a:solidFill>
                  <a:schemeClr val="bg1"/>
                </a:solidFill>
                <a:effectLst>
                  <a:outerShdw blurRad="38100" dist="38100" dir="2700000" algn="tl">
                    <a:srgbClr val="000000">
                      <a:alpha val="43137"/>
                    </a:srgbClr>
                  </a:outerShdw>
                </a:effectLst>
              </a:rPr>
              <a:t>Research Highlights: Hydrology</a:t>
            </a:r>
          </a:p>
        </p:txBody>
      </p:sp>
    </p:spTree>
    <p:extLst>
      <p:ext uri="{BB962C8B-B14F-4D97-AF65-F5344CB8AC3E}">
        <p14:creationId xmlns:p14="http://schemas.microsoft.com/office/powerpoint/2010/main" val="180245265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8E5D0D-B97B-3062-14C8-6E192B6C1056}"/>
              </a:ext>
            </a:extLst>
          </p:cNvPr>
          <p:cNvSpPr txBox="1"/>
          <p:nvPr/>
        </p:nvSpPr>
        <p:spPr>
          <a:xfrm>
            <a:off x="4933149" y="917100"/>
            <a:ext cx="32879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Publications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we are building on:</a:t>
            </a:r>
          </a:p>
        </p:txBody>
      </p:sp>
      <p:grpSp>
        <p:nvGrpSpPr>
          <p:cNvPr id="10" name="Group 9">
            <a:extLst>
              <a:ext uri="{FF2B5EF4-FFF2-40B4-BE49-F238E27FC236}">
                <a16:creationId xmlns:a16="http://schemas.microsoft.com/office/drawing/2014/main" id="{89AFC76A-0BBA-2E2F-597E-4A340CCD3E99}"/>
              </a:ext>
            </a:extLst>
          </p:cNvPr>
          <p:cNvGrpSpPr>
            <a:grpSpLocks noChangeAspect="1"/>
          </p:cNvGrpSpPr>
          <p:nvPr/>
        </p:nvGrpSpPr>
        <p:grpSpPr>
          <a:xfrm>
            <a:off x="5019420" y="3511214"/>
            <a:ext cx="3234458" cy="3296265"/>
            <a:chOff x="3672372" y="3032608"/>
            <a:chExt cx="3753664" cy="3825392"/>
          </a:xfrm>
        </p:grpSpPr>
        <p:pic>
          <p:nvPicPr>
            <p:cNvPr id="3" name="Picture 2" descr="Histogram&#10;&#10;Description automatically generated">
              <a:extLst>
                <a:ext uri="{FF2B5EF4-FFF2-40B4-BE49-F238E27FC236}">
                  <a16:creationId xmlns:a16="http://schemas.microsoft.com/office/drawing/2014/main" id="{0A4938F4-90C9-A1AF-2135-AE2B6AAF21D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786909" y="3066473"/>
              <a:ext cx="3639127" cy="3791527"/>
            </a:xfrm>
            <a:prstGeom prst="rect">
              <a:avLst/>
            </a:prstGeom>
          </p:spPr>
        </p:pic>
        <p:sp>
          <p:nvSpPr>
            <p:cNvPr id="4" name="TextBox 3">
              <a:extLst>
                <a:ext uri="{FF2B5EF4-FFF2-40B4-BE49-F238E27FC236}">
                  <a16:creationId xmlns:a16="http://schemas.microsoft.com/office/drawing/2014/main" id="{6F11FBD9-C607-19D1-C8BB-66A424D98E8F}"/>
                </a:ext>
              </a:extLst>
            </p:cNvPr>
            <p:cNvSpPr txBox="1"/>
            <p:nvPr/>
          </p:nvSpPr>
          <p:spPr>
            <a:xfrm>
              <a:off x="5614246" y="3219890"/>
              <a:ext cx="8495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rainfall</a:t>
              </a:r>
            </a:p>
          </p:txBody>
        </p:sp>
        <p:sp>
          <p:nvSpPr>
            <p:cNvPr id="5" name="TextBox 4">
              <a:extLst>
                <a:ext uri="{FF2B5EF4-FFF2-40B4-BE49-F238E27FC236}">
                  <a16:creationId xmlns:a16="http://schemas.microsoft.com/office/drawing/2014/main" id="{D74F624C-067A-B8F8-5BFF-D3A229C93AFB}"/>
                </a:ext>
              </a:extLst>
            </p:cNvPr>
            <p:cNvSpPr txBox="1"/>
            <p:nvPr/>
          </p:nvSpPr>
          <p:spPr>
            <a:xfrm>
              <a:off x="5554850" y="4169914"/>
              <a:ext cx="11331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snowmelt</a:t>
              </a:r>
            </a:p>
          </p:txBody>
        </p:sp>
        <p:sp>
          <p:nvSpPr>
            <p:cNvPr id="6" name="TextBox 5">
              <a:extLst>
                <a:ext uri="{FF2B5EF4-FFF2-40B4-BE49-F238E27FC236}">
                  <a16:creationId xmlns:a16="http://schemas.microsoft.com/office/drawing/2014/main" id="{8E1DA6F6-86B5-D9EE-9B52-08EF79194A4D}"/>
                </a:ext>
              </a:extLst>
            </p:cNvPr>
            <p:cNvSpPr txBox="1"/>
            <p:nvPr/>
          </p:nvSpPr>
          <p:spPr>
            <a:xfrm>
              <a:off x="5743302" y="5033648"/>
              <a:ext cx="13367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evaporation</a:t>
              </a:r>
            </a:p>
          </p:txBody>
        </p:sp>
        <p:cxnSp>
          <p:nvCxnSpPr>
            <p:cNvPr id="7" name="Straight Arrow Connector 6">
              <a:extLst>
                <a:ext uri="{FF2B5EF4-FFF2-40B4-BE49-F238E27FC236}">
                  <a16:creationId xmlns:a16="http://schemas.microsoft.com/office/drawing/2014/main" id="{53E45CC8-E112-FF0D-B5DF-1D5124413C06}"/>
                </a:ext>
              </a:extLst>
            </p:cNvPr>
            <p:cNvCxnSpPr/>
            <p:nvPr/>
          </p:nvCxnSpPr>
          <p:spPr>
            <a:xfrm flipV="1">
              <a:off x="6559992" y="3163564"/>
              <a:ext cx="0" cy="401222"/>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AEE9E00-6D95-11EB-AE5F-C43B4BB87B68}"/>
                </a:ext>
              </a:extLst>
            </p:cNvPr>
            <p:cNvCxnSpPr>
              <a:cxnSpLocks/>
            </p:cNvCxnSpPr>
            <p:nvPr/>
          </p:nvCxnSpPr>
          <p:spPr>
            <a:xfrm rot="10800000" flipV="1">
              <a:off x="7228348" y="5054427"/>
              <a:ext cx="0" cy="401222"/>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descr="Histogram&#10;&#10;Description automatically generated">
              <a:extLst>
                <a:ext uri="{FF2B5EF4-FFF2-40B4-BE49-F238E27FC236}">
                  <a16:creationId xmlns:a16="http://schemas.microsoft.com/office/drawing/2014/main" id="{4527B7FD-FFFE-7724-554D-29CE3B8D384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672372" y="3032608"/>
              <a:ext cx="161759" cy="3791527"/>
            </a:xfrm>
            <a:prstGeom prst="rect">
              <a:avLst/>
            </a:prstGeom>
          </p:spPr>
        </p:pic>
      </p:grpSp>
      <p:pic>
        <p:nvPicPr>
          <p:cNvPr id="11" name="Picture 10">
            <a:extLst>
              <a:ext uri="{FF2B5EF4-FFF2-40B4-BE49-F238E27FC236}">
                <a16:creationId xmlns:a16="http://schemas.microsoft.com/office/drawing/2014/main" id="{21A18A4C-B911-F6D7-C547-C7FC4D0C47C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295093" y="1307983"/>
            <a:ext cx="3868674" cy="5471361"/>
          </a:xfrm>
          <a:prstGeom prst="rect">
            <a:avLst/>
          </a:prstGeom>
        </p:spPr>
      </p:pic>
      <p:sp>
        <p:nvSpPr>
          <p:cNvPr id="12" name="TextBox 11">
            <a:extLst>
              <a:ext uri="{FF2B5EF4-FFF2-40B4-BE49-F238E27FC236}">
                <a16:creationId xmlns:a16="http://schemas.microsoft.com/office/drawing/2014/main" id="{050DD9B9-2164-E700-D18F-65264F7EE762}"/>
              </a:ext>
            </a:extLst>
          </p:cNvPr>
          <p:cNvSpPr txBox="1"/>
          <p:nvPr/>
        </p:nvSpPr>
        <p:spPr>
          <a:xfrm>
            <a:off x="9576687" y="2696525"/>
            <a:ext cx="6527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2016</a:t>
            </a:r>
          </a:p>
        </p:txBody>
      </p:sp>
      <p:sp>
        <p:nvSpPr>
          <p:cNvPr id="13" name="TextBox 12">
            <a:extLst>
              <a:ext uri="{FF2B5EF4-FFF2-40B4-BE49-F238E27FC236}">
                <a16:creationId xmlns:a16="http://schemas.microsoft.com/office/drawing/2014/main" id="{B34C6D9D-98BD-F8CA-6ABC-BC73B25C523C}"/>
              </a:ext>
            </a:extLst>
          </p:cNvPr>
          <p:cNvSpPr txBox="1"/>
          <p:nvPr/>
        </p:nvSpPr>
        <p:spPr>
          <a:xfrm>
            <a:off x="9748485" y="1505115"/>
            <a:ext cx="6527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2021</a:t>
            </a:r>
          </a:p>
        </p:txBody>
      </p:sp>
      <p:sp>
        <p:nvSpPr>
          <p:cNvPr id="15" name="TextBox 14">
            <a:extLst>
              <a:ext uri="{FF2B5EF4-FFF2-40B4-BE49-F238E27FC236}">
                <a16:creationId xmlns:a16="http://schemas.microsoft.com/office/drawing/2014/main" id="{00DDB4C2-5093-136A-4E84-C33D51253169}"/>
              </a:ext>
            </a:extLst>
          </p:cNvPr>
          <p:cNvSpPr txBox="1"/>
          <p:nvPr/>
        </p:nvSpPr>
        <p:spPr>
          <a:xfrm>
            <a:off x="8209768" y="352581"/>
            <a:ext cx="4039324"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Turner et al. 2021. </a:t>
            </a: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Remote Sensing.</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Thaw slump geomorphology, sediment C and N, and tracking seasonal and inter-annual change with drones. </a:t>
            </a:r>
          </a:p>
        </p:txBody>
      </p:sp>
      <p:sp>
        <p:nvSpPr>
          <p:cNvPr id="17" name="TextBox 16">
            <a:extLst>
              <a:ext uri="{FF2B5EF4-FFF2-40B4-BE49-F238E27FC236}">
                <a16:creationId xmlns:a16="http://schemas.microsoft.com/office/drawing/2014/main" id="{038B6DAC-80F6-1740-76FF-250DBEA24E42}"/>
              </a:ext>
            </a:extLst>
          </p:cNvPr>
          <p:cNvSpPr txBox="1"/>
          <p:nvPr/>
        </p:nvSpPr>
        <p:spPr>
          <a:xfrm>
            <a:off x="4896505" y="2370294"/>
            <a:ext cx="3481854"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MacDonald et al. 2021. </a:t>
            </a: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Env. Res. Lett.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Isotopic evidence of increasing water abundance and lake hydrological change in Old Crow Flats, Yukon, Canada. </a:t>
            </a:r>
          </a:p>
        </p:txBody>
      </p:sp>
      <p:sp>
        <p:nvSpPr>
          <p:cNvPr id="19" name="TextBox 18">
            <a:extLst>
              <a:ext uri="{FF2B5EF4-FFF2-40B4-BE49-F238E27FC236}">
                <a16:creationId xmlns:a16="http://schemas.microsoft.com/office/drawing/2014/main" id="{26109647-ADD1-9B66-114A-E31B7090BCE5}"/>
              </a:ext>
            </a:extLst>
          </p:cNvPr>
          <p:cNvSpPr txBox="1"/>
          <p:nvPr/>
        </p:nvSpPr>
        <p:spPr>
          <a:xfrm>
            <a:off x="253777" y="4517880"/>
            <a:ext cx="437731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Turner et al. 2022. </a:t>
            </a: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Arctic Science.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Monitoring 13 years of drastic catchment change and the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hydroecological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responses of a drained lake.</a:t>
            </a:r>
          </a:p>
        </p:txBody>
      </p:sp>
      <p:pic>
        <p:nvPicPr>
          <p:cNvPr id="20" name="Picture 19">
            <a:extLst>
              <a:ext uri="{FF2B5EF4-FFF2-40B4-BE49-F238E27FC236}">
                <a16:creationId xmlns:a16="http://schemas.microsoft.com/office/drawing/2014/main" id="{601DDF94-4AE4-1071-0DE8-06F89133183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78044" y="687865"/>
            <a:ext cx="4549115" cy="3665273"/>
          </a:xfrm>
          <a:prstGeom prst="rect">
            <a:avLst/>
          </a:prstGeom>
        </p:spPr>
      </p:pic>
      <p:grpSp>
        <p:nvGrpSpPr>
          <p:cNvPr id="21" name="Group 20">
            <a:extLst>
              <a:ext uri="{FF2B5EF4-FFF2-40B4-BE49-F238E27FC236}">
                <a16:creationId xmlns:a16="http://schemas.microsoft.com/office/drawing/2014/main" id="{4EE0B6FE-2453-874C-5892-4BCA5906FEDB}"/>
              </a:ext>
            </a:extLst>
          </p:cNvPr>
          <p:cNvGrpSpPr>
            <a:grpSpLocks noChangeAspect="1"/>
          </p:cNvGrpSpPr>
          <p:nvPr/>
        </p:nvGrpSpPr>
        <p:grpSpPr>
          <a:xfrm>
            <a:off x="49522" y="5297468"/>
            <a:ext cx="4883627" cy="1476999"/>
            <a:chOff x="833239" y="796666"/>
            <a:chExt cx="7477518" cy="2261495"/>
          </a:xfrm>
        </p:grpSpPr>
        <p:pic>
          <p:nvPicPr>
            <p:cNvPr id="22" name="Picture 21">
              <a:extLst>
                <a:ext uri="{FF2B5EF4-FFF2-40B4-BE49-F238E27FC236}">
                  <a16:creationId xmlns:a16="http://schemas.microsoft.com/office/drawing/2014/main" id="{FB258956-ADFF-D2C0-3FAF-1F7499E8FDF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33239" y="796666"/>
              <a:ext cx="7477518" cy="2261495"/>
            </a:xfrm>
            <a:prstGeom prst="rect">
              <a:avLst/>
            </a:prstGeom>
          </p:spPr>
        </p:pic>
        <p:sp>
          <p:nvSpPr>
            <p:cNvPr id="23" name="Rectangle 22">
              <a:extLst>
                <a:ext uri="{FF2B5EF4-FFF2-40B4-BE49-F238E27FC236}">
                  <a16:creationId xmlns:a16="http://schemas.microsoft.com/office/drawing/2014/main" id="{F1E28E83-AA1F-BF0D-7466-5FBDEB5D3F8C}"/>
                </a:ext>
              </a:extLst>
            </p:cNvPr>
            <p:cNvSpPr/>
            <p:nvPr/>
          </p:nvSpPr>
          <p:spPr>
            <a:xfrm>
              <a:off x="852510" y="796666"/>
              <a:ext cx="274201" cy="320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70CDD505-9E53-CAA1-5038-3A39835A95E5}"/>
              </a:ext>
            </a:extLst>
          </p:cNvPr>
          <p:cNvSpPr txBox="1"/>
          <p:nvPr/>
        </p:nvSpPr>
        <p:spPr>
          <a:xfrm>
            <a:off x="0" y="19052"/>
            <a:ext cx="12284197" cy="6924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Detecting landscape change and impacts on surface water biogeochemistry in Old Crow Flats, Yukon, Canada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[Kevin Turner, Brock University]</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050148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42479E-24CF-A222-9A37-CA600B756C79}"/>
              </a:ext>
            </a:extLst>
          </p:cNvPr>
          <p:cNvSpPr txBox="1"/>
          <p:nvPr/>
        </p:nvSpPr>
        <p:spPr>
          <a:xfrm>
            <a:off x="183048" y="352860"/>
            <a:ext cx="6745423" cy="36009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Field season 2022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(collab. with Polar Knowledge Can., Parks Can.)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June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trip</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Lake (n=14) and river (n=24) water sampling (for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geochem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Slump survey (repeat drone and LiDAR)</a:t>
            </a:r>
          </a:p>
          <a:p>
            <a:pPr marL="742950" marR="0" lvl="1" indent="-28575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August/September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trip</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Lake and river water sampling</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Slump survey (repeat drone and LiDAR)</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Active layer thaw depth survey (repeat of 6 plots)</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New drained lake site (drone survey)</a:t>
            </a:r>
          </a:p>
          <a:p>
            <a:pPr marL="742950" marR="0" lvl="1" indent="-28575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picture containing outdoor, grass, person&#10;&#10;Description automatically generated">
            <a:extLst>
              <a:ext uri="{FF2B5EF4-FFF2-40B4-BE49-F238E27FC236}">
                <a16:creationId xmlns:a16="http://schemas.microsoft.com/office/drawing/2014/main" id="{6B9E4390-5D48-A500-4D29-2B72DD11094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451532" y="2311248"/>
            <a:ext cx="1664943" cy="1248707"/>
          </a:xfrm>
          <a:prstGeom prst="rect">
            <a:avLst/>
          </a:prstGeom>
        </p:spPr>
      </p:pic>
      <p:pic>
        <p:nvPicPr>
          <p:cNvPr id="8" name="Picture 7" descr="A group of people standing in front of a helicopter&#10;&#10;Description automatically generated">
            <a:extLst>
              <a:ext uri="{FF2B5EF4-FFF2-40B4-BE49-F238E27FC236}">
                <a16:creationId xmlns:a16="http://schemas.microsoft.com/office/drawing/2014/main" id="{4D32B259-F14B-0FCF-3B8F-947C52FADB9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451532" y="89039"/>
            <a:ext cx="4625679" cy="2137624"/>
          </a:xfrm>
          <a:prstGeom prst="rect">
            <a:avLst/>
          </a:prstGeom>
        </p:spPr>
      </p:pic>
      <p:sp>
        <p:nvSpPr>
          <p:cNvPr id="15" name="TextBox 14">
            <a:extLst>
              <a:ext uri="{FF2B5EF4-FFF2-40B4-BE49-F238E27FC236}">
                <a16:creationId xmlns:a16="http://schemas.microsoft.com/office/drawing/2014/main" id="{820F2300-7CED-36A1-680F-39204B22FBF2}"/>
              </a:ext>
            </a:extLst>
          </p:cNvPr>
          <p:cNvSpPr txBox="1"/>
          <p:nvPr/>
        </p:nvSpPr>
        <p:spPr>
          <a:xfrm>
            <a:off x="183048" y="6475842"/>
            <a:ext cx="578735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Community-researcher meeting Feb. 2 – Feb. 4, 2023</a:t>
            </a:r>
            <a:endPar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Tx/>
              <a:buChar char="-"/>
              <a:tabLst/>
              <a:defRPr/>
            </a:pPr>
            <a:endPar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D0D325CD-BBCF-9A12-B7FD-28097BAEB980}"/>
              </a:ext>
            </a:extLst>
          </p:cNvPr>
          <p:cNvSpPr txBox="1"/>
          <p:nvPr/>
        </p:nvSpPr>
        <p:spPr>
          <a:xfrm>
            <a:off x="183048" y="3782541"/>
            <a:ext cx="5912952" cy="2585323"/>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Key updates</a:t>
            </a:r>
            <a:endPar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Rivers are showing increasing rainfall trend and shifting carbon source. Kay et al. x 2 in prep.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slump continues to grow after six years</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Only impacts downstream during high flow or heavy rainfall</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ALTD, soil moisture data (2017-18, 2022) submitted to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Nordicana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doi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forthcoming). </a:t>
            </a:r>
          </a:p>
        </p:txBody>
      </p:sp>
      <p:pic>
        <p:nvPicPr>
          <p:cNvPr id="18" name="Picture 17" descr="Diagram&#10;&#10;Description automatically generated with low confidence">
            <a:extLst>
              <a:ext uri="{FF2B5EF4-FFF2-40B4-BE49-F238E27FC236}">
                <a16:creationId xmlns:a16="http://schemas.microsoft.com/office/drawing/2014/main" id="{4623868B-3C6B-E23F-C40A-6093070E492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159728" y="352860"/>
            <a:ext cx="915035" cy="915035"/>
          </a:xfrm>
          <a:prstGeom prst="rect">
            <a:avLst/>
          </a:prstGeom>
        </p:spPr>
      </p:pic>
      <p:pic>
        <p:nvPicPr>
          <p:cNvPr id="20" name="Picture 19" descr="A picture containing grass, outdoor, field, grassy&#10;&#10;Description automatically generated">
            <a:extLst>
              <a:ext uri="{FF2B5EF4-FFF2-40B4-BE49-F238E27FC236}">
                <a16:creationId xmlns:a16="http://schemas.microsoft.com/office/drawing/2014/main" id="{922B5556-C92A-592F-2F1D-48779850504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313143" y="2311248"/>
            <a:ext cx="2764068" cy="1248707"/>
          </a:xfrm>
          <a:prstGeom prst="rect">
            <a:avLst/>
          </a:prstGeom>
        </p:spPr>
      </p:pic>
      <p:pic>
        <p:nvPicPr>
          <p:cNvPr id="22" name="Picture 21" descr="A picture containing nature&#10;&#10;Description automatically generated">
            <a:extLst>
              <a:ext uri="{FF2B5EF4-FFF2-40B4-BE49-F238E27FC236}">
                <a16:creationId xmlns:a16="http://schemas.microsoft.com/office/drawing/2014/main" id="{69F33EAE-AC79-5255-BEBF-15F94A73D6E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51531" y="3644884"/>
            <a:ext cx="4625679" cy="3083785"/>
          </a:xfrm>
          <a:prstGeom prst="rect">
            <a:avLst/>
          </a:prstGeom>
        </p:spPr>
      </p:pic>
    </p:spTree>
    <p:extLst>
      <p:ext uri="{BB962C8B-B14F-4D97-AF65-F5344CB8AC3E}">
        <p14:creationId xmlns:p14="http://schemas.microsoft.com/office/powerpoint/2010/main" val="975989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1C9711-96E5-456A-87CA-49E6B68AB84E}"/>
              </a:ext>
            </a:extLst>
          </p:cNvPr>
          <p:cNvSpPr>
            <a:spLocks noGrp="1"/>
          </p:cNvSpPr>
          <p:nvPr>
            <p:ph idx="1"/>
          </p:nvPr>
        </p:nvSpPr>
        <p:spPr>
          <a:xfrm>
            <a:off x="247744" y="1974690"/>
            <a:ext cx="6982709" cy="4747495"/>
          </a:xfrm>
        </p:spPr>
        <p:txBody>
          <a:bodyPr>
            <a:normAutofit fontScale="70000" lnSpcReduction="20000"/>
          </a:bodyPr>
          <a:lstStyle/>
          <a:p>
            <a:pPr marL="0" indent="0">
              <a:buNone/>
            </a:pPr>
            <a:r>
              <a:rPr lang="en-US" dirty="0"/>
              <a:t>To build a robust model, we:</a:t>
            </a:r>
          </a:p>
          <a:p>
            <a:pPr marL="609585" indent="-609585">
              <a:buFont typeface="+mj-lt"/>
              <a:buAutoNum type="arabicPeriod"/>
            </a:pPr>
            <a:r>
              <a:rPr lang="en-US" dirty="0"/>
              <a:t>Chose sites in different regions of the boreal zone to work on algorithm development (initial locations are red dots) – later adding additional sites in MI, Alberta and NWT – (green dots)</a:t>
            </a:r>
          </a:p>
          <a:p>
            <a:pPr marL="609585" indent="-609585">
              <a:buFont typeface="+mj-lt"/>
              <a:buAutoNum type="arabicPeriod"/>
            </a:pPr>
            <a:r>
              <a:rPr lang="en-US" dirty="0"/>
              <a:t>Measured soil moisture at 6, 12 and 20 cm depths with TDR probes calibrated to the organic soils </a:t>
            </a:r>
          </a:p>
          <a:p>
            <a:pPr marL="609585" indent="-609585">
              <a:buFont typeface="+mj-lt"/>
              <a:buAutoNum type="arabicPeriod"/>
            </a:pPr>
            <a:r>
              <a:rPr lang="en-US" dirty="0"/>
              <a:t>Sampled tree and shrub density and biomass for every site – to understand their contributions, attenuation</a:t>
            </a:r>
          </a:p>
          <a:p>
            <a:pPr marL="609585" indent="-609585">
              <a:buFont typeface="+mj-lt"/>
              <a:buAutoNum type="arabicPeriod"/>
            </a:pPr>
            <a:r>
              <a:rPr lang="en-US" dirty="0"/>
              <a:t>Tested data with different incidence angles to see if </a:t>
            </a:r>
            <a:br>
              <a:rPr lang="en-US" dirty="0"/>
            </a:br>
            <a:r>
              <a:rPr lang="en-US" dirty="0"/>
              <a:t>there was a limitation</a:t>
            </a:r>
          </a:p>
          <a:p>
            <a:pPr marL="609585" indent="-609585">
              <a:buFont typeface="+mj-lt"/>
              <a:buAutoNum type="arabicPeriod"/>
            </a:pPr>
            <a:r>
              <a:rPr lang="en-US" dirty="0"/>
              <a:t>Focused on polarimetric discriminators and </a:t>
            </a:r>
            <a:br>
              <a:rPr lang="en-US" dirty="0"/>
            </a:br>
            <a:r>
              <a:rPr lang="en-US" dirty="0"/>
              <a:t>decompositions to account for varying vegetation </a:t>
            </a:r>
            <a:br>
              <a:rPr lang="en-US" dirty="0"/>
            </a:br>
            <a:r>
              <a:rPr lang="en-US" dirty="0"/>
              <a:t>and surface roughness as well as SAR backscatter</a:t>
            </a:r>
          </a:p>
          <a:p>
            <a:pPr marL="609585" indent="-609585">
              <a:buFont typeface="+mj-lt"/>
              <a:buAutoNum type="arabicPeriod"/>
            </a:pPr>
            <a:r>
              <a:rPr lang="en-US" dirty="0"/>
              <a:t>Evaluated MLR and General Additive Models</a:t>
            </a:r>
          </a:p>
          <a:p>
            <a:pPr marL="609585" indent="-609585">
              <a:buFont typeface="+mj-lt"/>
              <a:buAutoNum type="arabicPeriod"/>
            </a:pPr>
            <a:r>
              <a:rPr lang="en-US" dirty="0"/>
              <a:t>VMC range 15-100%</a:t>
            </a:r>
          </a:p>
          <a:p>
            <a:pPr marL="609585" indent="-609585">
              <a:buFont typeface="+mj-lt"/>
              <a:buAutoNum type="arabicPeriod"/>
            </a:pPr>
            <a:r>
              <a:rPr lang="en-US" dirty="0"/>
              <a:t>Focus on forested and unforested peatlands separately</a:t>
            </a:r>
          </a:p>
          <a:p>
            <a:pPr marL="609585" indent="-609585">
              <a:buFont typeface="+mj-lt"/>
              <a:buAutoNum type="arabicPeriod"/>
            </a:pPr>
            <a:endParaRPr lang="en-US" dirty="0"/>
          </a:p>
        </p:txBody>
      </p:sp>
      <p:grpSp>
        <p:nvGrpSpPr>
          <p:cNvPr id="7" name="Group 2">
            <a:extLst>
              <a:ext uri="{FF2B5EF4-FFF2-40B4-BE49-F238E27FC236}">
                <a16:creationId xmlns:a16="http://schemas.microsoft.com/office/drawing/2014/main" id="{A9D2A593-4497-467F-9D4A-64F3E729B60B}"/>
              </a:ext>
            </a:extLst>
          </p:cNvPr>
          <p:cNvGrpSpPr>
            <a:grpSpLocks/>
          </p:cNvGrpSpPr>
          <p:nvPr/>
        </p:nvGrpSpPr>
        <p:grpSpPr bwMode="auto">
          <a:xfrm>
            <a:off x="7475768" y="871955"/>
            <a:ext cx="4468487" cy="3234487"/>
            <a:chOff x="1873" y="3715"/>
            <a:chExt cx="5805" cy="4404"/>
          </a:xfrm>
        </p:grpSpPr>
        <p:pic>
          <p:nvPicPr>
            <p:cNvPr id="8" name="Picture 3">
              <a:extLst>
                <a:ext uri="{FF2B5EF4-FFF2-40B4-BE49-F238E27FC236}">
                  <a16:creationId xmlns:a16="http://schemas.microsoft.com/office/drawing/2014/main" id="{0524675A-E6B3-4BA9-9AB9-692AABE6F01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34226"/>
            <a:stretch/>
          </p:blipFill>
          <p:spPr bwMode="auto">
            <a:xfrm>
              <a:off x="2003" y="3715"/>
              <a:ext cx="5675" cy="3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a:extLst>
                <a:ext uri="{FF2B5EF4-FFF2-40B4-BE49-F238E27FC236}">
                  <a16:creationId xmlns:a16="http://schemas.microsoft.com/office/drawing/2014/main" id="{E9F87D2A-5BCA-4486-BE8C-6F47807463F2}"/>
                </a:ext>
              </a:extLst>
            </p:cNvPr>
            <p:cNvSpPr txBox="1">
              <a:spLocks noChangeArrowheads="1"/>
            </p:cNvSpPr>
            <p:nvPr/>
          </p:nvSpPr>
          <p:spPr bwMode="auto">
            <a:xfrm>
              <a:off x="1873" y="7363"/>
              <a:ext cx="5786"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eaLnBrk="0" fontAlgn="base" hangingPunct="0">
                <a:spcBef>
                  <a:spcPct val="0"/>
                </a:spcBef>
                <a:spcAft>
                  <a:spcPts val="1000"/>
                </a:spcAft>
              </a:pPr>
              <a:r>
                <a:rPr lang="en-US" altLang="en-US" sz="1600" dirty="0"/>
                <a:t>Moisture-sampled from 78 treed boreal peatland (bogs and fens) field sites – 1-4 ha site size</a:t>
              </a:r>
            </a:p>
            <a:p>
              <a:pPr defTabSz="914377" eaLnBrk="0" fontAlgn="base" hangingPunct="0">
                <a:spcBef>
                  <a:spcPct val="0"/>
                </a:spcBef>
                <a:spcAft>
                  <a:spcPct val="0"/>
                </a:spcAft>
              </a:pPr>
              <a:endParaRPr lang="en-US" altLang="en-US" dirty="0">
                <a:latin typeface="Arial" panose="020B0604020202020204" pitchFamily="34" charset="0"/>
              </a:endParaRPr>
            </a:p>
          </p:txBody>
        </p:sp>
      </p:grpSp>
      <p:grpSp>
        <p:nvGrpSpPr>
          <p:cNvPr id="16" name="Group 15">
            <a:extLst>
              <a:ext uri="{FF2B5EF4-FFF2-40B4-BE49-F238E27FC236}">
                <a16:creationId xmlns:a16="http://schemas.microsoft.com/office/drawing/2014/main" id="{78BD3E40-43FE-4B9E-A0A1-2F99B05048D1}"/>
              </a:ext>
            </a:extLst>
          </p:cNvPr>
          <p:cNvGrpSpPr/>
          <p:nvPr/>
        </p:nvGrpSpPr>
        <p:grpSpPr>
          <a:xfrm>
            <a:off x="9487118" y="1813220"/>
            <a:ext cx="1829427" cy="1033915"/>
            <a:chOff x="6908998" y="3215609"/>
            <a:chExt cx="1372070" cy="775436"/>
          </a:xfrm>
        </p:grpSpPr>
        <p:sp>
          <p:nvSpPr>
            <p:cNvPr id="5" name="Oval 4">
              <a:extLst>
                <a:ext uri="{FF2B5EF4-FFF2-40B4-BE49-F238E27FC236}">
                  <a16:creationId xmlns:a16="http://schemas.microsoft.com/office/drawing/2014/main" id="{E7676D79-AAF9-4F0A-8162-0826E126517B}"/>
                </a:ext>
              </a:extLst>
            </p:cNvPr>
            <p:cNvSpPr/>
            <p:nvPr/>
          </p:nvSpPr>
          <p:spPr>
            <a:xfrm>
              <a:off x="6961750" y="3499338"/>
              <a:ext cx="45719" cy="45719"/>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a:p>
          </p:txBody>
        </p:sp>
        <p:sp>
          <p:nvSpPr>
            <p:cNvPr id="11" name="Oval 10">
              <a:extLst>
                <a:ext uri="{FF2B5EF4-FFF2-40B4-BE49-F238E27FC236}">
                  <a16:creationId xmlns:a16="http://schemas.microsoft.com/office/drawing/2014/main" id="{B866D3AA-EEF2-463D-85A6-7721905070AB}"/>
                </a:ext>
              </a:extLst>
            </p:cNvPr>
            <p:cNvSpPr/>
            <p:nvPr/>
          </p:nvSpPr>
          <p:spPr>
            <a:xfrm>
              <a:off x="8235349" y="3945326"/>
              <a:ext cx="45719" cy="45719"/>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a:p>
          </p:txBody>
        </p:sp>
        <p:sp>
          <p:nvSpPr>
            <p:cNvPr id="15" name="Oval 14">
              <a:extLst>
                <a:ext uri="{FF2B5EF4-FFF2-40B4-BE49-F238E27FC236}">
                  <a16:creationId xmlns:a16="http://schemas.microsoft.com/office/drawing/2014/main" id="{F9C6423F-4C17-45AE-A272-430DFCA71145}"/>
                </a:ext>
              </a:extLst>
            </p:cNvPr>
            <p:cNvSpPr/>
            <p:nvPr/>
          </p:nvSpPr>
          <p:spPr>
            <a:xfrm>
              <a:off x="6908998" y="3215609"/>
              <a:ext cx="45719" cy="45719"/>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a:p>
          </p:txBody>
        </p:sp>
      </p:grpSp>
      <p:sp>
        <p:nvSpPr>
          <p:cNvPr id="14" name="Title 1">
            <a:extLst>
              <a:ext uri="{FF2B5EF4-FFF2-40B4-BE49-F238E27FC236}">
                <a16:creationId xmlns:a16="http://schemas.microsoft.com/office/drawing/2014/main" id="{94645E11-C68D-48C2-A708-453F310C5124}"/>
              </a:ext>
            </a:extLst>
          </p:cNvPr>
          <p:cNvSpPr txBox="1">
            <a:spLocks/>
          </p:cNvSpPr>
          <p:nvPr/>
        </p:nvSpPr>
        <p:spPr>
          <a:xfrm>
            <a:off x="363071" y="681027"/>
            <a:ext cx="1133587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t>Treed Peatland Soil Moisture Monitoring with Radarsat-2 C-band SAR </a:t>
            </a:r>
          </a:p>
        </p:txBody>
      </p:sp>
      <p:pic>
        <p:nvPicPr>
          <p:cNvPr id="18" name="Picture 17">
            <a:extLst>
              <a:ext uri="{FF2B5EF4-FFF2-40B4-BE49-F238E27FC236}">
                <a16:creationId xmlns:a16="http://schemas.microsoft.com/office/drawing/2014/main" id="{F3A36DD0-374E-4D8E-8025-B73674E9BFC3}"/>
              </a:ext>
            </a:extLst>
          </p:cNvPr>
          <p:cNvPicPr>
            <a:picLocks noChangeAspect="1"/>
          </p:cNvPicPr>
          <p:nvPr/>
        </p:nvPicPr>
        <p:blipFill>
          <a:blip r:embed="rId3"/>
          <a:stretch>
            <a:fillRect/>
          </a:stretch>
        </p:blipFill>
        <p:spPr>
          <a:xfrm>
            <a:off x="7987715" y="4243176"/>
            <a:ext cx="3956540" cy="2220407"/>
          </a:xfrm>
          <a:prstGeom prst="rect">
            <a:avLst/>
          </a:prstGeom>
        </p:spPr>
      </p:pic>
      <p:pic>
        <p:nvPicPr>
          <p:cNvPr id="19" name="Picture 18">
            <a:extLst>
              <a:ext uri="{FF2B5EF4-FFF2-40B4-BE49-F238E27FC236}">
                <a16:creationId xmlns:a16="http://schemas.microsoft.com/office/drawing/2014/main" id="{AF186957-F885-4ED6-98EC-3709DADA2551}"/>
              </a:ext>
            </a:extLst>
          </p:cNvPr>
          <p:cNvPicPr>
            <a:picLocks noChangeAspect="1"/>
          </p:cNvPicPr>
          <p:nvPr/>
        </p:nvPicPr>
        <p:blipFill rotWithShape="1">
          <a:blip r:embed="rId4"/>
          <a:srcRect t="48784" r="68369"/>
          <a:stretch/>
        </p:blipFill>
        <p:spPr>
          <a:xfrm>
            <a:off x="6341447" y="4294138"/>
            <a:ext cx="1563705" cy="1032743"/>
          </a:xfrm>
          <a:prstGeom prst="rect">
            <a:avLst/>
          </a:prstGeom>
        </p:spPr>
      </p:pic>
      <p:pic>
        <p:nvPicPr>
          <p:cNvPr id="20" name="Picture 19">
            <a:extLst>
              <a:ext uri="{FF2B5EF4-FFF2-40B4-BE49-F238E27FC236}">
                <a16:creationId xmlns:a16="http://schemas.microsoft.com/office/drawing/2014/main" id="{0E649DAD-51B0-4BF1-9A42-D27B669F618D}"/>
              </a:ext>
            </a:extLst>
          </p:cNvPr>
          <p:cNvPicPr>
            <a:picLocks noChangeAspect="1"/>
          </p:cNvPicPr>
          <p:nvPr/>
        </p:nvPicPr>
        <p:blipFill rotWithShape="1">
          <a:blip r:embed="rId4"/>
          <a:srcRect l="32095" r="34900" b="50000"/>
          <a:stretch/>
        </p:blipFill>
        <p:spPr>
          <a:xfrm>
            <a:off x="6335882" y="5326881"/>
            <a:ext cx="1631642" cy="1008211"/>
          </a:xfrm>
          <a:prstGeom prst="rect">
            <a:avLst/>
          </a:prstGeom>
        </p:spPr>
      </p:pic>
      <p:sp>
        <p:nvSpPr>
          <p:cNvPr id="17" name="Rectangle 16">
            <a:extLst>
              <a:ext uri="{FF2B5EF4-FFF2-40B4-BE49-F238E27FC236}">
                <a16:creationId xmlns:a16="http://schemas.microsoft.com/office/drawing/2014/main" id="{5AA7DCB4-43B8-494C-A23F-6A6FD3B89195}"/>
              </a:ext>
            </a:extLst>
          </p:cNvPr>
          <p:cNvSpPr/>
          <p:nvPr/>
        </p:nvSpPr>
        <p:spPr>
          <a:xfrm>
            <a:off x="8383193" y="301171"/>
            <a:ext cx="2492605" cy="307777"/>
          </a:xfrm>
          <a:prstGeom prst="rect">
            <a:avLst/>
          </a:prstGeom>
        </p:spPr>
        <p:txBody>
          <a:bodyPr wrap="none">
            <a:spAutoFit/>
          </a:bodyPr>
          <a:lstStyle/>
          <a:p>
            <a:r>
              <a:rPr lang="en-US" sz="1400" dirty="0" err="1">
                <a:solidFill>
                  <a:schemeClr val="bg1"/>
                </a:solidFill>
              </a:rPr>
              <a:t>Bourgeau</a:t>
            </a:r>
            <a:r>
              <a:rPr lang="en-US" sz="1400" dirty="0">
                <a:solidFill>
                  <a:schemeClr val="bg1"/>
                </a:solidFill>
              </a:rPr>
              <a:t>-Chavez TE2014, 2018</a:t>
            </a:r>
          </a:p>
        </p:txBody>
      </p:sp>
      <p:sp>
        <p:nvSpPr>
          <p:cNvPr id="21" name="Rectangle 20">
            <a:extLst>
              <a:ext uri="{FF2B5EF4-FFF2-40B4-BE49-F238E27FC236}">
                <a16:creationId xmlns:a16="http://schemas.microsoft.com/office/drawing/2014/main" id="{FC299D35-6D20-4F7B-88D7-9C0D4C65CA69}"/>
              </a:ext>
            </a:extLst>
          </p:cNvPr>
          <p:cNvSpPr/>
          <p:nvPr/>
        </p:nvSpPr>
        <p:spPr>
          <a:xfrm>
            <a:off x="8164851" y="6477913"/>
            <a:ext cx="3924151" cy="307777"/>
          </a:xfrm>
          <a:prstGeom prst="rect">
            <a:avLst/>
          </a:prstGeom>
        </p:spPr>
        <p:txBody>
          <a:bodyPr wrap="none">
            <a:spAutoFit/>
          </a:bodyPr>
          <a:lstStyle/>
          <a:p>
            <a:r>
              <a:rPr lang="en-US" sz="1400" i="1" dirty="0" err="1"/>
              <a:t>Bourgeau</a:t>
            </a:r>
            <a:r>
              <a:rPr lang="en-US" sz="1400" i="1" dirty="0"/>
              <a:t>-Chavez, Graham, Vander </a:t>
            </a:r>
            <a:r>
              <a:rPr lang="en-US" sz="1400" i="1" dirty="0" err="1"/>
              <a:t>Bilt</a:t>
            </a:r>
            <a:r>
              <a:rPr lang="en-US" sz="1400" i="1" dirty="0"/>
              <a:t> in prep. RSE</a:t>
            </a:r>
          </a:p>
        </p:txBody>
      </p:sp>
    </p:spTree>
    <p:extLst>
      <p:ext uri="{BB962C8B-B14F-4D97-AF65-F5344CB8AC3E}">
        <p14:creationId xmlns:p14="http://schemas.microsoft.com/office/powerpoint/2010/main" val="274964699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E3FDA-86F6-4EF7-9E3A-86F12C258B4A}"/>
              </a:ext>
            </a:extLst>
          </p:cNvPr>
          <p:cNvSpPr>
            <a:spLocks noGrp="1"/>
          </p:cNvSpPr>
          <p:nvPr>
            <p:ph type="title"/>
          </p:nvPr>
        </p:nvSpPr>
        <p:spPr>
          <a:xfrm>
            <a:off x="271709" y="791789"/>
            <a:ext cx="11648581" cy="763600"/>
          </a:xfrm>
        </p:spPr>
        <p:txBody>
          <a:bodyPr>
            <a:noAutofit/>
          </a:bodyPr>
          <a:lstStyle/>
          <a:p>
            <a:pPr algn="ctr">
              <a:spcBef>
                <a:spcPts val="1200"/>
              </a:spcBef>
              <a:spcAft>
                <a:spcPts val="1200"/>
              </a:spcAft>
            </a:pPr>
            <a:r>
              <a:rPr lang="en-US" sz="2500" dirty="0">
                <a:solidFill>
                  <a:schemeClr val="dk1"/>
                </a:solidFill>
                <a:latin typeface="Arial"/>
                <a:cs typeface="Arial"/>
                <a:sym typeface="Arial"/>
              </a:rPr>
              <a:t>Working Group - Formed at ASTM6 – grown from 30 original to 37 members,  </a:t>
            </a:r>
            <a:br>
              <a:rPr lang="en-US" sz="2500" dirty="0">
                <a:solidFill>
                  <a:schemeClr val="dk1"/>
                </a:solidFill>
                <a:latin typeface="Arial"/>
                <a:cs typeface="Arial"/>
                <a:sym typeface="Arial"/>
              </a:rPr>
            </a:br>
            <a:br>
              <a:rPr lang="en-US" sz="2200" dirty="0"/>
            </a:br>
            <a:br>
              <a:rPr lang="en-US" sz="2200" dirty="0"/>
            </a:br>
            <a:r>
              <a:rPr lang="en-US" sz="2400" dirty="0" err="1">
                <a:solidFill>
                  <a:schemeClr val="dk1"/>
                </a:solidFill>
                <a:latin typeface="Arial"/>
                <a:cs typeface="Arial"/>
                <a:sym typeface="Arial"/>
              </a:rPr>
              <a:t>ABoVE</a:t>
            </a:r>
            <a:r>
              <a:rPr lang="en-US" sz="2400" dirty="0">
                <a:solidFill>
                  <a:schemeClr val="dk1"/>
                </a:solidFill>
                <a:latin typeface="Arial"/>
                <a:cs typeface="Arial"/>
                <a:sym typeface="Arial"/>
              </a:rPr>
              <a:t> Projects that have been directly involved with Wetland WG</a:t>
            </a:r>
            <a:br>
              <a:rPr lang="en-US" sz="2400" dirty="0">
                <a:solidFill>
                  <a:schemeClr val="dk1"/>
                </a:solidFill>
                <a:latin typeface="Arial"/>
                <a:cs typeface="Arial"/>
                <a:sym typeface="Arial"/>
              </a:rPr>
            </a:br>
            <a:r>
              <a:rPr lang="en-US" sz="2000" i="1" dirty="0" err="1"/>
              <a:t>Bourgeau</a:t>
            </a:r>
            <a:r>
              <a:rPr lang="en-US" sz="2000" i="1" dirty="0"/>
              <a:t>-Chavez TE2014, TE2018, </a:t>
            </a:r>
            <a:r>
              <a:rPr lang="en-US" sz="2000" i="1" dirty="0" err="1"/>
              <a:t>Butman</a:t>
            </a:r>
            <a:r>
              <a:rPr lang="en-US" sz="2000" i="1" dirty="0"/>
              <a:t> TE2018, French TE2018, C. Miller TE2014, TE2018, </a:t>
            </a:r>
            <a:br>
              <a:rPr lang="en-US" sz="2000" i="1" dirty="0"/>
            </a:br>
            <a:r>
              <a:rPr lang="en-US" sz="2000" i="1" dirty="0"/>
              <a:t>Smith TE2016, Turner NSERC </a:t>
            </a:r>
            <a:br>
              <a:rPr lang="en-US" sz="2400" i="1" dirty="0"/>
            </a:br>
            <a:r>
              <a:rPr lang="en-US" sz="900" dirty="0">
                <a:noFill/>
              </a:rPr>
              <a:t>1</a:t>
            </a:r>
            <a:br>
              <a:rPr lang="en-US" sz="2400" dirty="0"/>
            </a:br>
            <a:r>
              <a:rPr lang="en-US" sz="2400" dirty="0">
                <a:solidFill>
                  <a:schemeClr val="dk1"/>
                </a:solidFill>
                <a:latin typeface="Arial"/>
                <a:cs typeface="Arial"/>
              </a:rPr>
              <a:t>New </a:t>
            </a:r>
            <a:r>
              <a:rPr lang="en-US" sz="2400" dirty="0" err="1">
                <a:solidFill>
                  <a:schemeClr val="dk1"/>
                </a:solidFill>
                <a:latin typeface="Arial"/>
                <a:cs typeface="Arial"/>
              </a:rPr>
              <a:t>ABoVE</a:t>
            </a:r>
            <a:r>
              <a:rPr lang="en-US" sz="2400" dirty="0">
                <a:solidFill>
                  <a:schemeClr val="dk1"/>
                </a:solidFill>
                <a:latin typeface="Arial"/>
                <a:cs typeface="Arial"/>
              </a:rPr>
              <a:t> wetland projects 2021</a:t>
            </a:r>
            <a:br>
              <a:rPr lang="en-US" sz="2400" dirty="0"/>
            </a:br>
            <a:r>
              <a:rPr lang="en-US" sz="2000" i="1" dirty="0" err="1"/>
              <a:t>Bourgeau</a:t>
            </a:r>
            <a:r>
              <a:rPr lang="en-US" sz="2000" i="1" dirty="0"/>
              <a:t>-Chavez TE2021, </a:t>
            </a:r>
            <a:r>
              <a:rPr lang="en-US" sz="2000" i="1" dirty="0" err="1"/>
              <a:t>Butman</a:t>
            </a:r>
            <a:r>
              <a:rPr lang="en-US" sz="2000" i="1" dirty="0"/>
              <a:t> TE2021, French 2021, S. Miller TE2021, Tape TE2021, Watts TE2021</a:t>
            </a:r>
            <a:br>
              <a:rPr lang="en-US" sz="2200" i="1" dirty="0"/>
            </a:br>
            <a:endParaRPr lang="en-US" sz="2200" i="1" dirty="0"/>
          </a:p>
        </p:txBody>
      </p:sp>
      <p:sp>
        <p:nvSpPr>
          <p:cNvPr id="3" name="Content Placeholder 2">
            <a:extLst>
              <a:ext uri="{FF2B5EF4-FFF2-40B4-BE49-F238E27FC236}">
                <a16:creationId xmlns:a16="http://schemas.microsoft.com/office/drawing/2014/main" id="{3D8FE7F1-3791-42AF-BE07-01A79EDFAE17}"/>
              </a:ext>
            </a:extLst>
          </p:cNvPr>
          <p:cNvSpPr>
            <a:spLocks noGrp="1"/>
          </p:cNvSpPr>
          <p:nvPr>
            <p:ph idx="1"/>
          </p:nvPr>
        </p:nvSpPr>
        <p:spPr>
          <a:xfrm>
            <a:off x="415600" y="3810076"/>
            <a:ext cx="11360800" cy="2940347"/>
          </a:xfrm>
          <a:ln w="57150">
            <a:solidFill>
              <a:schemeClr val="tx1"/>
            </a:solidFill>
          </a:ln>
        </p:spPr>
        <p:txBody>
          <a:bodyPr>
            <a:noAutofit/>
          </a:bodyPr>
          <a:lstStyle/>
          <a:p>
            <a:pPr marL="114300" indent="0">
              <a:buNone/>
            </a:pPr>
            <a:r>
              <a:rPr lang="en-US" sz="2400" b="1" i="1" dirty="0">
                <a:solidFill>
                  <a:schemeClr val="tx1"/>
                </a:solidFill>
              </a:rPr>
              <a:t>Working Group</a:t>
            </a:r>
          </a:p>
          <a:p>
            <a:pPr marL="114300" indent="0">
              <a:buNone/>
              <a:tabLst>
                <a:tab pos="685800" algn="l"/>
              </a:tabLst>
            </a:pPr>
            <a:r>
              <a:rPr lang="en-US" sz="2400" b="1" dirty="0">
                <a:solidFill>
                  <a:schemeClr val="tx1"/>
                </a:solidFill>
              </a:rPr>
              <a:t>Goal</a:t>
            </a:r>
            <a:r>
              <a:rPr lang="en-US" sz="2400" dirty="0">
                <a:solidFill>
                  <a:schemeClr val="tx1"/>
                </a:solidFill>
              </a:rPr>
              <a:t>: to synthesize data for understanding regional wetland conditions and change and to identify data gaps.</a:t>
            </a:r>
          </a:p>
          <a:p>
            <a:pPr marL="114300" indent="0">
              <a:buNone/>
              <a:tabLst>
                <a:tab pos="1263650" algn="l"/>
              </a:tabLst>
            </a:pPr>
            <a:r>
              <a:rPr lang="en-US" sz="2400" b="1" dirty="0">
                <a:solidFill>
                  <a:schemeClr val="tx1"/>
                </a:solidFill>
              </a:rPr>
              <a:t>Approach</a:t>
            </a:r>
            <a:r>
              <a:rPr lang="en-US" sz="2400" dirty="0">
                <a:solidFill>
                  <a:schemeClr val="tx1"/>
                </a:solidFill>
              </a:rPr>
              <a:t>: to coordinate, collaborate, and understand the </a:t>
            </a:r>
            <a:r>
              <a:rPr lang="en-US" sz="2400" dirty="0" err="1">
                <a:solidFill>
                  <a:schemeClr val="tx1"/>
                </a:solidFill>
              </a:rPr>
              <a:t>ABoVE</a:t>
            </a:r>
            <a:r>
              <a:rPr lang="en-US" sz="2400" dirty="0">
                <a:solidFill>
                  <a:schemeClr val="tx1"/>
                </a:solidFill>
              </a:rPr>
              <a:t> domain related wetland research 	including wetland type mapping, monitoring, and process modeling. </a:t>
            </a:r>
          </a:p>
          <a:p>
            <a:pPr marL="114300" indent="0">
              <a:buNone/>
              <a:tabLst>
                <a:tab pos="2797175" algn="l"/>
              </a:tabLst>
            </a:pPr>
            <a:r>
              <a:rPr lang="en-US" sz="2400" b="1" dirty="0">
                <a:solidFill>
                  <a:schemeClr val="tx1"/>
                </a:solidFill>
              </a:rPr>
              <a:t>Cross Cutting Objectives: </a:t>
            </a:r>
            <a:r>
              <a:rPr lang="en-US" sz="2400" dirty="0">
                <a:solidFill>
                  <a:schemeClr val="tx1"/>
                </a:solidFill>
              </a:rPr>
              <a:t>Link wetland dynamics to Hydrology &amp; Permafrost, Carbon, Wildfire, and Vegetation WGs.</a:t>
            </a:r>
          </a:p>
          <a:p>
            <a:pPr marL="114300" indent="0">
              <a:buNone/>
            </a:pPr>
            <a:endParaRPr lang="en-US" sz="2000" dirty="0">
              <a:solidFill>
                <a:schemeClr val="tx1"/>
              </a:solidFill>
            </a:endParaRPr>
          </a:p>
        </p:txBody>
      </p:sp>
      <p:sp>
        <p:nvSpPr>
          <p:cNvPr id="5" name="Rectangle 4">
            <a:extLst>
              <a:ext uri="{FF2B5EF4-FFF2-40B4-BE49-F238E27FC236}">
                <a16:creationId xmlns:a16="http://schemas.microsoft.com/office/drawing/2014/main" id="{35945052-BD46-48AF-B0EB-AAEB733FE053}"/>
              </a:ext>
            </a:extLst>
          </p:cNvPr>
          <p:cNvSpPr/>
          <p:nvPr/>
        </p:nvSpPr>
        <p:spPr>
          <a:xfrm>
            <a:off x="3010635" y="1216835"/>
            <a:ext cx="6013762" cy="369332"/>
          </a:xfrm>
          <a:prstGeom prst="rect">
            <a:avLst/>
          </a:prstGeom>
        </p:spPr>
        <p:txBody>
          <a:bodyPr wrap="none">
            <a:spAutoFit/>
          </a:bodyPr>
          <a:lstStyle/>
          <a:p>
            <a:r>
              <a:rPr lang="en-US" b="1" dirty="0"/>
              <a:t>Cross-over with Hydrology, Carbon, Wildfire, Vegetation WGs</a:t>
            </a:r>
          </a:p>
        </p:txBody>
      </p:sp>
    </p:spTree>
    <p:extLst>
      <p:ext uri="{BB962C8B-B14F-4D97-AF65-F5344CB8AC3E}">
        <p14:creationId xmlns:p14="http://schemas.microsoft.com/office/powerpoint/2010/main" val="170957718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CustomShape 1"/>
          <p:cNvSpPr/>
          <p:nvPr/>
        </p:nvSpPr>
        <p:spPr>
          <a:xfrm>
            <a:off x="609755" y="273423"/>
            <a:ext cx="10969995" cy="1143324"/>
          </a:xfrm>
          <a:prstGeom prst="rect">
            <a:avLst/>
          </a:prstGeom>
          <a:noFill/>
          <a:ln>
            <a:noFill/>
          </a:ln>
        </p:spPr>
        <p:style>
          <a:lnRef idx="0">
            <a:scrgbClr r="0" g="0" b="0"/>
          </a:lnRef>
          <a:fillRef idx="0">
            <a:scrgbClr r="0" g="0" b="0"/>
          </a:fillRef>
          <a:effectRef idx="0">
            <a:scrgbClr r="0" g="0" b="0"/>
          </a:effectRef>
          <a:fontRef idx="minor"/>
        </p:style>
      </p:sp>
      <p:pic>
        <p:nvPicPr>
          <p:cNvPr id="133" name="Picture 132"/>
          <p:cNvPicPr/>
          <p:nvPr/>
        </p:nvPicPr>
        <p:blipFill rotWithShape="1">
          <a:blip r:embed="rId2"/>
          <a:srcRect l="-1" r="-785"/>
          <a:stretch/>
        </p:blipFill>
        <p:spPr>
          <a:xfrm>
            <a:off x="4811895" y="1416747"/>
            <a:ext cx="7228903" cy="4976031"/>
          </a:xfrm>
          <a:prstGeom prst="rect">
            <a:avLst/>
          </a:prstGeom>
          <a:ln>
            <a:noFill/>
          </a:ln>
        </p:spPr>
      </p:pic>
      <p:sp>
        <p:nvSpPr>
          <p:cNvPr id="7" name="Title 1">
            <a:extLst>
              <a:ext uri="{FF2B5EF4-FFF2-40B4-BE49-F238E27FC236}">
                <a16:creationId xmlns:a16="http://schemas.microsoft.com/office/drawing/2014/main" id="{BE5FBBD6-8589-421A-8586-13DD7E50F172}"/>
              </a:ext>
            </a:extLst>
          </p:cNvPr>
          <p:cNvSpPr>
            <a:spLocks noGrp="1"/>
          </p:cNvSpPr>
          <p:nvPr>
            <p:ph type="title"/>
          </p:nvPr>
        </p:nvSpPr>
        <p:spPr>
          <a:xfrm>
            <a:off x="256284" y="700233"/>
            <a:ext cx="9931400" cy="853620"/>
          </a:xfrm>
        </p:spPr>
        <p:txBody>
          <a:bodyPr/>
          <a:lstStyle/>
          <a:p>
            <a:r>
              <a:rPr lang="en-US" dirty="0"/>
              <a:t>Testing GAM for Full Dataset</a:t>
            </a:r>
          </a:p>
        </p:txBody>
      </p:sp>
      <p:pic>
        <p:nvPicPr>
          <p:cNvPr id="8" name="Picture 7">
            <a:extLst>
              <a:ext uri="{FF2B5EF4-FFF2-40B4-BE49-F238E27FC236}">
                <a16:creationId xmlns:a16="http://schemas.microsoft.com/office/drawing/2014/main" id="{C024DC96-4984-4126-B8EA-C9A3C50E45AA}"/>
              </a:ext>
            </a:extLst>
          </p:cNvPr>
          <p:cNvPicPr/>
          <p:nvPr/>
        </p:nvPicPr>
        <p:blipFill rotWithShape="1">
          <a:blip r:embed="rId3"/>
          <a:srcRect l="12177" r="13401"/>
          <a:stretch/>
        </p:blipFill>
        <p:spPr>
          <a:xfrm>
            <a:off x="148707" y="3050201"/>
            <a:ext cx="4462253" cy="3458177"/>
          </a:xfrm>
          <a:prstGeom prst="rect">
            <a:avLst/>
          </a:prstGeom>
          <a:ln>
            <a:noFill/>
          </a:ln>
        </p:spPr>
      </p:pic>
      <p:sp>
        <p:nvSpPr>
          <p:cNvPr id="9" name="CustomShape 2">
            <a:extLst>
              <a:ext uri="{FF2B5EF4-FFF2-40B4-BE49-F238E27FC236}">
                <a16:creationId xmlns:a16="http://schemas.microsoft.com/office/drawing/2014/main" id="{AECA6CD1-C07C-4304-A23D-89649066C9CA}"/>
              </a:ext>
            </a:extLst>
          </p:cNvPr>
          <p:cNvSpPr/>
          <p:nvPr/>
        </p:nvSpPr>
        <p:spPr>
          <a:xfrm>
            <a:off x="-52228" y="1441244"/>
            <a:ext cx="4462253" cy="3975512"/>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fontScale="93000"/>
          </a:bodyPr>
          <a:lstStyle/>
          <a:p>
            <a:pPr marL="522476" indent="-390552">
              <a:spcBef>
                <a:spcPts val="1713"/>
              </a:spcBef>
              <a:buClr>
                <a:srgbClr val="000000"/>
              </a:buClr>
              <a:buSzPct val="45000"/>
              <a:buFont typeface="Wingdings" charset="2"/>
              <a:buChar char=""/>
            </a:pPr>
            <a:r>
              <a:rPr lang="en-US" sz="3200" spc="-1" dirty="0">
                <a:solidFill>
                  <a:srgbClr val="000000"/>
                </a:solidFill>
                <a:latin typeface="Arial"/>
                <a:ea typeface="DejaVu Sans"/>
              </a:rPr>
              <a:t>Example plots when pooling together data from 6 different regions</a:t>
            </a:r>
            <a:endParaRPr lang="en-US" sz="3200" spc="-1" dirty="0">
              <a:latin typeface="Arial"/>
            </a:endParaRPr>
          </a:p>
        </p:txBody>
      </p:sp>
      <p:sp>
        <p:nvSpPr>
          <p:cNvPr id="10" name="Rectangle 9">
            <a:extLst>
              <a:ext uri="{FF2B5EF4-FFF2-40B4-BE49-F238E27FC236}">
                <a16:creationId xmlns:a16="http://schemas.microsoft.com/office/drawing/2014/main" id="{E56F46D5-BF91-4264-8495-0983948F94DF}"/>
              </a:ext>
            </a:extLst>
          </p:cNvPr>
          <p:cNvSpPr/>
          <p:nvPr/>
        </p:nvSpPr>
        <p:spPr>
          <a:xfrm>
            <a:off x="8383193" y="301171"/>
            <a:ext cx="2492605" cy="307777"/>
          </a:xfrm>
          <a:prstGeom prst="rect">
            <a:avLst/>
          </a:prstGeom>
        </p:spPr>
        <p:txBody>
          <a:bodyPr wrap="none">
            <a:spAutoFit/>
          </a:bodyPr>
          <a:lstStyle/>
          <a:p>
            <a:r>
              <a:rPr lang="en-US" sz="1400" dirty="0" err="1">
                <a:solidFill>
                  <a:schemeClr val="bg1"/>
                </a:solidFill>
              </a:rPr>
              <a:t>Bourgeau</a:t>
            </a:r>
            <a:r>
              <a:rPr lang="en-US" sz="1400" dirty="0">
                <a:solidFill>
                  <a:schemeClr val="bg1"/>
                </a:solidFill>
              </a:rPr>
              <a:t>-Chavez TE2014, 2018</a:t>
            </a:r>
          </a:p>
        </p:txBody>
      </p:sp>
      <p:sp>
        <p:nvSpPr>
          <p:cNvPr id="11" name="Rectangle 10">
            <a:extLst>
              <a:ext uri="{FF2B5EF4-FFF2-40B4-BE49-F238E27FC236}">
                <a16:creationId xmlns:a16="http://schemas.microsoft.com/office/drawing/2014/main" id="{57257944-2703-4BDB-A94B-EA793616C8BC}"/>
              </a:ext>
            </a:extLst>
          </p:cNvPr>
          <p:cNvSpPr/>
          <p:nvPr/>
        </p:nvSpPr>
        <p:spPr>
          <a:xfrm>
            <a:off x="8164851" y="6477913"/>
            <a:ext cx="3924151" cy="307777"/>
          </a:xfrm>
          <a:prstGeom prst="rect">
            <a:avLst/>
          </a:prstGeom>
        </p:spPr>
        <p:txBody>
          <a:bodyPr wrap="none">
            <a:spAutoFit/>
          </a:bodyPr>
          <a:lstStyle/>
          <a:p>
            <a:r>
              <a:rPr lang="en-US" sz="1400" i="1" dirty="0" err="1"/>
              <a:t>Bourgeau</a:t>
            </a:r>
            <a:r>
              <a:rPr lang="en-US" sz="1400" i="1" dirty="0"/>
              <a:t>-Chavez, Graham, Vander </a:t>
            </a:r>
            <a:r>
              <a:rPr lang="en-US" sz="1400" i="1" dirty="0" err="1"/>
              <a:t>Bilt</a:t>
            </a:r>
            <a:r>
              <a:rPr lang="en-US" sz="1400" i="1" dirty="0"/>
              <a:t> in prep. RSE</a:t>
            </a:r>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120E5-529F-4335-AA29-7C31D403E410}"/>
              </a:ext>
            </a:extLst>
          </p:cNvPr>
          <p:cNvSpPr>
            <a:spLocks noGrp="1"/>
          </p:cNvSpPr>
          <p:nvPr>
            <p:ph type="title"/>
          </p:nvPr>
        </p:nvSpPr>
        <p:spPr>
          <a:xfrm>
            <a:off x="363071" y="681037"/>
            <a:ext cx="11335870" cy="1325563"/>
          </a:xfrm>
        </p:spPr>
        <p:txBody>
          <a:bodyPr/>
          <a:lstStyle/>
          <a:p>
            <a:r>
              <a:rPr lang="en-US" sz="4000" b="1" dirty="0"/>
              <a:t>Treed Peatland Soil Moisture Monitoring with Radarsat-2 C-band SAR </a:t>
            </a:r>
          </a:p>
        </p:txBody>
      </p:sp>
      <p:sp>
        <p:nvSpPr>
          <p:cNvPr id="3" name="Content Placeholder 2">
            <a:extLst>
              <a:ext uri="{FF2B5EF4-FFF2-40B4-BE49-F238E27FC236}">
                <a16:creationId xmlns:a16="http://schemas.microsoft.com/office/drawing/2014/main" id="{83D05F8E-58C2-4D18-8E4F-3D1936AC40F1}"/>
              </a:ext>
            </a:extLst>
          </p:cNvPr>
          <p:cNvSpPr>
            <a:spLocks noGrp="1"/>
          </p:cNvSpPr>
          <p:nvPr>
            <p:ph idx="1"/>
          </p:nvPr>
        </p:nvSpPr>
        <p:spPr>
          <a:xfrm>
            <a:off x="-201196" y="2958352"/>
            <a:ext cx="7666932" cy="3698065"/>
          </a:xfrm>
        </p:spPr>
        <p:txBody>
          <a:bodyPr/>
          <a:lstStyle/>
          <a:p>
            <a:pPr marL="457200" lvl="1" indent="0">
              <a:lnSpc>
                <a:spcPct val="107000"/>
              </a:lnSpc>
              <a:spcAft>
                <a:spcPts val="600"/>
              </a:spcAft>
              <a:buNone/>
            </a:pPr>
            <a:r>
              <a:rPr lang="en-US" sz="1800" dirty="0">
                <a:latin typeface="Arial" panose="020B0604020202020204" pitchFamily="34" charset="0"/>
                <a:ea typeface="Times New Roman" panose="02020603050405020304" pitchFamily="18" charset="0"/>
                <a:cs typeface="Arial" panose="020B0604020202020204" pitchFamily="34" charset="0"/>
              </a:rPr>
              <a:t>Findings:</a:t>
            </a:r>
          </a:p>
          <a:p>
            <a:pPr marL="714375" lvl="1" indent="-257175">
              <a:lnSpc>
                <a:spcPct val="107000"/>
              </a:lnSpc>
              <a:spcAft>
                <a:spcPts val="600"/>
              </a:spcAft>
            </a:pPr>
            <a:r>
              <a:rPr lang="en-US" sz="1800" dirty="0">
                <a:latin typeface="Arial" panose="020B0604020202020204" pitchFamily="34" charset="0"/>
                <a:ea typeface="Times New Roman" panose="02020603050405020304" pitchFamily="18" charset="0"/>
                <a:cs typeface="Arial" panose="020B0604020202020204" pitchFamily="34" charset="0"/>
              </a:rPr>
              <a:t>We found incidence angles &lt;30⁰ to be best suited to retrieval of moisture at C-band</a:t>
            </a:r>
          </a:p>
          <a:p>
            <a:pPr marL="714375" lvl="1" indent="-257175">
              <a:lnSpc>
                <a:spcPct val="107000"/>
              </a:lnSpc>
              <a:spcAft>
                <a:spcPts val="600"/>
              </a:spcAft>
            </a:pPr>
            <a:r>
              <a:rPr lang="en-US" sz="1800" dirty="0">
                <a:latin typeface="Arial" panose="020B0604020202020204" pitchFamily="34" charset="0"/>
                <a:ea typeface="Times New Roman" panose="02020603050405020304" pitchFamily="18" charset="0"/>
                <a:cs typeface="Arial" panose="020B0604020202020204" pitchFamily="34" charset="0"/>
              </a:rPr>
              <a:t>C-band SAR is best correlated to 12 cm soil moisture depth (from surface down)</a:t>
            </a:r>
          </a:p>
          <a:p>
            <a:pPr marL="714375" lvl="1" indent="-257175">
              <a:lnSpc>
                <a:spcPct val="107000"/>
              </a:lnSpc>
              <a:spcAft>
                <a:spcPts val="600"/>
              </a:spcAft>
            </a:pPr>
            <a:r>
              <a:rPr lang="en-US" sz="1800" dirty="0">
                <a:latin typeface="Arial" panose="020B0604020202020204" pitchFamily="34" charset="0"/>
                <a:ea typeface="Times New Roman" panose="02020603050405020304" pitchFamily="18" charset="0"/>
                <a:cs typeface="Arial" panose="020B0604020202020204" pitchFamily="34" charset="0"/>
              </a:rPr>
              <a:t>Ensuring that datasets have the full range of moisture possible in peatlands (basically 0-100) is crucial in developing a robust algorithm</a:t>
            </a:r>
          </a:p>
          <a:p>
            <a:pPr marL="714375" lvl="1" indent="-257175">
              <a:lnSpc>
                <a:spcPct val="107000"/>
              </a:lnSpc>
              <a:spcAft>
                <a:spcPts val="600"/>
              </a:spcAft>
            </a:pPr>
            <a:r>
              <a:rPr lang="en-US" sz="1800" dirty="0">
                <a:latin typeface="Arial" panose="020B0604020202020204" pitchFamily="34" charset="0"/>
                <a:ea typeface="Times New Roman" panose="02020603050405020304" pitchFamily="18" charset="0"/>
                <a:cs typeface="Arial" panose="020B0604020202020204" pitchFamily="34" charset="0"/>
              </a:rPr>
              <a:t>Using data from a range of peatland types and conditions was key to building the robust algorithm (this only took 9 years of fieldwork in remote regions!)</a:t>
            </a:r>
          </a:p>
        </p:txBody>
      </p:sp>
      <p:pic>
        <p:nvPicPr>
          <p:cNvPr id="4" name="Picture 3">
            <a:extLst>
              <a:ext uri="{FF2B5EF4-FFF2-40B4-BE49-F238E27FC236}">
                <a16:creationId xmlns:a16="http://schemas.microsoft.com/office/drawing/2014/main" id="{3FC9847D-991B-4146-B7C3-7FDB8EAC8B8D}"/>
              </a:ext>
            </a:extLst>
          </p:cNvPr>
          <p:cNvPicPr/>
          <p:nvPr/>
        </p:nvPicPr>
        <p:blipFill>
          <a:blip r:embed="rId3"/>
          <a:stretch/>
        </p:blipFill>
        <p:spPr>
          <a:xfrm>
            <a:off x="7666932" y="1521897"/>
            <a:ext cx="4161997" cy="5134520"/>
          </a:xfrm>
          <a:prstGeom prst="rect">
            <a:avLst/>
          </a:prstGeom>
          <a:ln>
            <a:noFill/>
          </a:ln>
        </p:spPr>
      </p:pic>
      <p:sp>
        <p:nvSpPr>
          <p:cNvPr id="5" name="TextBox 4">
            <a:extLst>
              <a:ext uri="{FF2B5EF4-FFF2-40B4-BE49-F238E27FC236}">
                <a16:creationId xmlns:a16="http://schemas.microsoft.com/office/drawing/2014/main" id="{19FC9ABF-159B-42EF-B6EB-8D5CBBACCEFC}"/>
              </a:ext>
            </a:extLst>
          </p:cNvPr>
          <p:cNvSpPr txBox="1"/>
          <p:nvPr/>
        </p:nvSpPr>
        <p:spPr>
          <a:xfrm>
            <a:off x="7774960" y="1152565"/>
            <a:ext cx="4255165" cy="369332"/>
          </a:xfrm>
          <a:prstGeom prst="rect">
            <a:avLst/>
          </a:prstGeom>
          <a:noFill/>
        </p:spPr>
        <p:txBody>
          <a:bodyPr wrap="square" rtlCol="0">
            <a:spAutoFit/>
          </a:bodyPr>
          <a:lstStyle/>
          <a:p>
            <a:r>
              <a:rPr lang="en-US" dirty="0"/>
              <a:t>Predicted vs. Actual 12 cm Moisture</a:t>
            </a:r>
          </a:p>
        </p:txBody>
      </p:sp>
      <p:sp>
        <p:nvSpPr>
          <p:cNvPr id="6" name="Content Placeholder 5">
            <a:extLst>
              <a:ext uri="{FF2B5EF4-FFF2-40B4-BE49-F238E27FC236}">
                <a16:creationId xmlns:a16="http://schemas.microsoft.com/office/drawing/2014/main" id="{EC702CBB-5238-420A-A1EB-37F5447FDBE6}"/>
              </a:ext>
            </a:extLst>
          </p:cNvPr>
          <p:cNvSpPr txBox="1">
            <a:spLocks/>
          </p:cNvSpPr>
          <p:nvPr/>
        </p:nvSpPr>
        <p:spPr>
          <a:xfrm>
            <a:off x="240183" y="1865879"/>
            <a:ext cx="7225553" cy="142295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85"/>
              </a:spcBef>
              <a:buClr>
                <a:srgbClr val="000000"/>
              </a:buClr>
              <a:buSzPct val="45000"/>
              <a:buNone/>
            </a:pPr>
            <a:r>
              <a:rPr lang="en-US" sz="1800" spc="-1" dirty="0">
                <a:solidFill>
                  <a:srgbClr val="000000"/>
                </a:solidFill>
                <a:latin typeface="Arial"/>
                <a:ea typeface="DejaVu Sans"/>
              </a:rPr>
              <a:t>Conducted a 70/30 Cross validation 8 times to validate 3 parameter GAM model: </a:t>
            </a:r>
            <a:r>
              <a:rPr lang="en-US" sz="1800" spc="-1" dirty="0" err="1">
                <a:solidFill>
                  <a:srgbClr val="000000"/>
                </a:solidFill>
                <a:latin typeface="Arial"/>
                <a:ea typeface="DejaVu Sans"/>
              </a:rPr>
              <a:t>CP.alpha</a:t>
            </a:r>
            <a:r>
              <a:rPr lang="en-US" sz="1800" spc="-1" dirty="0">
                <a:solidFill>
                  <a:srgbClr val="000000"/>
                </a:solidFill>
                <a:latin typeface="Arial"/>
                <a:ea typeface="DejaVu Sans"/>
              </a:rPr>
              <a:t>, </a:t>
            </a:r>
            <a:r>
              <a:rPr lang="en-US" sz="1800" spc="-1" dirty="0" err="1">
                <a:solidFill>
                  <a:srgbClr val="000000"/>
                </a:solidFill>
                <a:latin typeface="Arial"/>
                <a:ea typeface="DejaVu Sans"/>
              </a:rPr>
              <a:t>dbl</a:t>
            </a:r>
            <a:r>
              <a:rPr lang="en-US" sz="1800" spc="-1" dirty="0">
                <a:solidFill>
                  <a:srgbClr val="000000"/>
                </a:solidFill>
                <a:latin typeface="Arial"/>
                <a:ea typeface="DejaVu Sans"/>
              </a:rPr>
              <a:t> and </a:t>
            </a:r>
            <a:r>
              <a:rPr lang="en-US" sz="1800" spc="-1" dirty="0" err="1">
                <a:solidFill>
                  <a:srgbClr val="000000"/>
                </a:solidFill>
                <a:latin typeface="Arial"/>
                <a:ea typeface="DejaVu Sans"/>
              </a:rPr>
              <a:t>Unpolmin</a:t>
            </a:r>
            <a:endParaRPr lang="en-US" sz="1800" spc="-1" dirty="0">
              <a:solidFill>
                <a:srgbClr val="000000"/>
              </a:solidFill>
              <a:latin typeface="Arial"/>
              <a:ea typeface="DejaVu Sans"/>
            </a:endParaRPr>
          </a:p>
          <a:p>
            <a:pPr marL="98946">
              <a:spcBef>
                <a:spcPts val="1285"/>
              </a:spcBef>
              <a:buClr>
                <a:srgbClr val="000000"/>
              </a:buClr>
              <a:buSzPct val="45000"/>
            </a:pPr>
            <a:r>
              <a:rPr lang="en-US" sz="1800" spc="-1" dirty="0" err="1">
                <a:solidFill>
                  <a:srgbClr val="000000"/>
                </a:solidFill>
                <a:latin typeface="Arial"/>
                <a:ea typeface="DejaVu Sans"/>
              </a:rPr>
              <a:t>ubRMSE</a:t>
            </a:r>
            <a:r>
              <a:rPr lang="en-US" sz="1800" spc="-1" dirty="0">
                <a:solidFill>
                  <a:srgbClr val="000000"/>
                </a:solidFill>
                <a:latin typeface="Arial"/>
                <a:ea typeface="DejaVu Sans"/>
              </a:rPr>
              <a:t> 11.6% VMC  Mean Deviance explained 0.74  Val-R</a:t>
            </a:r>
            <a:r>
              <a:rPr lang="en-US" sz="1800" spc="-1" baseline="30000" dirty="0">
                <a:solidFill>
                  <a:srgbClr val="000000"/>
                </a:solidFill>
                <a:latin typeface="Arial"/>
                <a:ea typeface="DejaVu Sans"/>
              </a:rPr>
              <a:t>2</a:t>
            </a:r>
            <a:r>
              <a:rPr lang="en-US" sz="1800" spc="-1" dirty="0">
                <a:solidFill>
                  <a:srgbClr val="000000"/>
                </a:solidFill>
                <a:latin typeface="Arial"/>
                <a:ea typeface="DejaVu Sans"/>
              </a:rPr>
              <a:t> 0.77</a:t>
            </a:r>
          </a:p>
          <a:p>
            <a:pPr marL="98946">
              <a:spcBef>
                <a:spcPts val="1285"/>
              </a:spcBef>
              <a:buClr>
                <a:srgbClr val="000000"/>
              </a:buClr>
              <a:buSzPct val="45000"/>
            </a:pPr>
            <a:endParaRPr lang="en-US" sz="1800" spc="-1" dirty="0">
              <a:latin typeface="Arial"/>
            </a:endParaRPr>
          </a:p>
        </p:txBody>
      </p:sp>
      <p:sp>
        <p:nvSpPr>
          <p:cNvPr id="7" name="Rectangle 6">
            <a:extLst>
              <a:ext uri="{FF2B5EF4-FFF2-40B4-BE49-F238E27FC236}">
                <a16:creationId xmlns:a16="http://schemas.microsoft.com/office/drawing/2014/main" id="{1C10C09B-E3CC-405B-AFB8-31883E8760AB}"/>
              </a:ext>
            </a:extLst>
          </p:cNvPr>
          <p:cNvSpPr/>
          <p:nvPr/>
        </p:nvSpPr>
        <p:spPr>
          <a:xfrm>
            <a:off x="8383193" y="301171"/>
            <a:ext cx="2492605" cy="307777"/>
          </a:xfrm>
          <a:prstGeom prst="rect">
            <a:avLst/>
          </a:prstGeom>
        </p:spPr>
        <p:txBody>
          <a:bodyPr wrap="none">
            <a:spAutoFit/>
          </a:bodyPr>
          <a:lstStyle/>
          <a:p>
            <a:r>
              <a:rPr lang="en-US" sz="1400" dirty="0" err="1">
                <a:solidFill>
                  <a:schemeClr val="bg1"/>
                </a:solidFill>
              </a:rPr>
              <a:t>Bourgeau</a:t>
            </a:r>
            <a:r>
              <a:rPr lang="en-US" sz="1400" dirty="0">
                <a:solidFill>
                  <a:schemeClr val="bg1"/>
                </a:solidFill>
              </a:rPr>
              <a:t>-Chavez TE2014, 2018</a:t>
            </a:r>
          </a:p>
        </p:txBody>
      </p:sp>
      <p:sp>
        <p:nvSpPr>
          <p:cNvPr id="9" name="Rectangle 8">
            <a:extLst>
              <a:ext uri="{FF2B5EF4-FFF2-40B4-BE49-F238E27FC236}">
                <a16:creationId xmlns:a16="http://schemas.microsoft.com/office/drawing/2014/main" id="{02AF8F8E-FC66-4A71-B18D-74E271CA015A}"/>
              </a:ext>
            </a:extLst>
          </p:cNvPr>
          <p:cNvSpPr/>
          <p:nvPr/>
        </p:nvSpPr>
        <p:spPr>
          <a:xfrm>
            <a:off x="8105974" y="6545143"/>
            <a:ext cx="3924151" cy="307777"/>
          </a:xfrm>
          <a:prstGeom prst="rect">
            <a:avLst/>
          </a:prstGeom>
        </p:spPr>
        <p:txBody>
          <a:bodyPr wrap="none">
            <a:spAutoFit/>
          </a:bodyPr>
          <a:lstStyle/>
          <a:p>
            <a:r>
              <a:rPr lang="en-US" sz="1400" i="1" dirty="0" err="1"/>
              <a:t>Bourgeau</a:t>
            </a:r>
            <a:r>
              <a:rPr lang="en-US" sz="1400" i="1" dirty="0"/>
              <a:t>-Chavez, Graham, Vander </a:t>
            </a:r>
            <a:r>
              <a:rPr lang="en-US" sz="1400" i="1" dirty="0" err="1"/>
              <a:t>Bilt</a:t>
            </a:r>
            <a:r>
              <a:rPr lang="en-US" sz="1400" i="1" dirty="0"/>
              <a:t> in prep. RSE</a:t>
            </a:r>
          </a:p>
        </p:txBody>
      </p:sp>
    </p:spTree>
    <p:extLst>
      <p:ext uri="{BB962C8B-B14F-4D97-AF65-F5344CB8AC3E}">
        <p14:creationId xmlns:p14="http://schemas.microsoft.com/office/powerpoint/2010/main" val="139845680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6783" y="961863"/>
            <a:ext cx="10277114" cy="558614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Looking ahead…</a:t>
            </a:r>
          </a:p>
          <a:p>
            <a:endParaRPr lang="en-US" dirty="0">
              <a:latin typeface="Arial" panose="020B0604020202020204" pitchFamily="34" charset="0"/>
              <a:cs typeface="Arial" panose="020B0604020202020204" pitchFamily="34" charset="0"/>
            </a:endParaRPr>
          </a:p>
          <a:p>
            <a:pPr marL="285750" indent="-18288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Phase 3 new projects and new WG members</a:t>
            </a:r>
          </a:p>
          <a:p>
            <a:pPr marL="285750" indent="-18288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Looking for a new WG lead</a:t>
            </a:r>
          </a:p>
          <a:p>
            <a:pPr marL="285750" indent="-182880">
              <a:spcBef>
                <a:spcPts val="600"/>
              </a:spcBef>
              <a:spcAft>
                <a:spcPts val="600"/>
              </a:spcAft>
              <a:buFont typeface="Arial" panose="020B0604020202020204" pitchFamily="34" charset="0"/>
              <a:buChar char="•"/>
            </a:pPr>
            <a:r>
              <a:rPr lang="en-US" sz="2000" u="sng" dirty="0">
                <a:latin typeface="Arial" panose="020B0604020202020204" pitchFamily="34" charset="0"/>
                <a:cs typeface="Arial" panose="020B0604020202020204" pitchFamily="34" charset="0"/>
              </a:rPr>
              <a:t>Comparison of wetland products for user communities (Carbon, Vegetation Change, Habitat, Indigenous Communities)</a:t>
            </a:r>
          </a:p>
          <a:p>
            <a:pPr marL="285750" indent="-18288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Discussion of possible Synthesis activities, e.g.  inundation products as part of the </a:t>
            </a:r>
            <a:r>
              <a:rPr lang="en-US" sz="2000" dirty="0" err="1">
                <a:latin typeface="Arial" panose="020B0604020202020204" pitchFamily="34" charset="0"/>
                <a:cs typeface="Arial" panose="020B0604020202020204" pitchFamily="34" charset="0"/>
              </a:rPr>
              <a:t>ABoVE</a:t>
            </a:r>
            <a:r>
              <a:rPr lang="en-US" sz="2000" dirty="0">
                <a:latin typeface="Arial" panose="020B0604020202020204" pitchFamily="34" charset="0"/>
                <a:cs typeface="Arial" panose="020B0604020202020204" pitchFamily="34" charset="0"/>
              </a:rPr>
              <a:t> Effort</a:t>
            </a:r>
          </a:p>
          <a:p>
            <a:pPr marL="285750" indent="-18288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Collaborate with Carbon Cycling WG on Wetland influence on carbon stocks and flux</a:t>
            </a:r>
          </a:p>
          <a:p>
            <a:pPr marL="285750" indent="-18288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Preparation for NISAR, SWOT missions for large scale wetland mapping</a:t>
            </a:r>
          </a:p>
          <a:p>
            <a:pPr marL="285750" indent="-182880">
              <a:spcBef>
                <a:spcPts val="600"/>
              </a:spcBef>
              <a:spcAft>
                <a:spcPts val="600"/>
              </a:spcAft>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102870">
              <a:spcBef>
                <a:spcPts val="600"/>
              </a:spcBef>
              <a:spcAft>
                <a:spcPts val="600"/>
              </a:spcAft>
            </a:pPr>
            <a:r>
              <a:rPr lang="en-US" sz="2000" b="1" dirty="0">
                <a:solidFill>
                  <a:schemeClr val="accent1"/>
                </a:solidFill>
                <a:latin typeface="Arial" panose="020B0604020202020204" pitchFamily="34" charset="0"/>
                <a:cs typeface="Arial" panose="020B0604020202020204" pitchFamily="34" charset="0"/>
              </a:rPr>
              <a:t>Feb 22, 2023 Next WG webinar.  Dr. Nancy French will present on the results of the waterfowl habitat remote sensing and field assessment with DUC from her Phase 2 project</a:t>
            </a:r>
          </a:p>
        </p:txBody>
      </p:sp>
    </p:spTree>
    <p:extLst>
      <p:ext uri="{BB962C8B-B14F-4D97-AF65-F5344CB8AC3E}">
        <p14:creationId xmlns:p14="http://schemas.microsoft.com/office/powerpoint/2010/main" val="187038290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F91C84-DAD6-44CD-8CD7-19D25D18516C}"/>
              </a:ext>
            </a:extLst>
          </p:cNvPr>
          <p:cNvPicPr>
            <a:picLocks noChangeAspect="1"/>
          </p:cNvPicPr>
          <p:nvPr/>
        </p:nvPicPr>
        <p:blipFill rotWithShape="1">
          <a:blip r:embed="rId2"/>
          <a:srcRect b="38036"/>
          <a:stretch/>
        </p:blipFill>
        <p:spPr>
          <a:xfrm>
            <a:off x="-215154" y="738995"/>
            <a:ext cx="12407153" cy="6119005"/>
          </a:xfrm>
          <a:prstGeom prst="rect">
            <a:avLst/>
          </a:prstGeom>
        </p:spPr>
      </p:pic>
      <p:sp>
        <p:nvSpPr>
          <p:cNvPr id="7" name="Title 4">
            <a:extLst>
              <a:ext uri="{FF2B5EF4-FFF2-40B4-BE49-F238E27FC236}">
                <a16:creationId xmlns:a16="http://schemas.microsoft.com/office/drawing/2014/main" id="{10735C61-3C27-4301-93C0-91A691332F3F}"/>
              </a:ext>
            </a:extLst>
          </p:cNvPr>
          <p:cNvSpPr txBox="1">
            <a:spLocks/>
          </p:cNvSpPr>
          <p:nvPr/>
        </p:nvSpPr>
        <p:spPr>
          <a:xfrm>
            <a:off x="308022" y="2378768"/>
            <a:ext cx="11360800" cy="2100464"/>
          </a:xfrm>
          <a:prstGeom prst="rect">
            <a:avLst/>
          </a:prstGeom>
        </p:spPr>
        <p:txBody>
          <a:bodyPr>
            <a:normAutofit fontScale="92500" lnSpcReduction="10000"/>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5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Thank you to all of the contributors!</a:t>
            </a:r>
          </a:p>
          <a:p>
            <a:endParaRPr lang="en-US" sz="5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5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22995111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8FE7F1-3791-42AF-BE07-01A79EDFAE17}"/>
              </a:ext>
            </a:extLst>
          </p:cNvPr>
          <p:cNvSpPr>
            <a:spLocks noGrp="1"/>
          </p:cNvSpPr>
          <p:nvPr>
            <p:ph idx="1"/>
          </p:nvPr>
        </p:nvSpPr>
        <p:spPr>
          <a:xfrm>
            <a:off x="303994" y="770117"/>
            <a:ext cx="11360800" cy="729423"/>
          </a:xfrm>
        </p:spPr>
        <p:txBody>
          <a:bodyPr>
            <a:noAutofit/>
          </a:bodyPr>
          <a:lstStyle/>
          <a:p>
            <a:pPr marL="114300" indent="0">
              <a:buNone/>
            </a:pPr>
            <a:r>
              <a:rPr lang="en-US" sz="2400" dirty="0">
                <a:solidFill>
                  <a:schemeClr val="tx1"/>
                </a:solidFill>
              </a:rPr>
              <a:t>Annual Activities Summary:</a:t>
            </a:r>
          </a:p>
          <a:p>
            <a:pPr marL="914400" lvl="1" indent="-342900"/>
            <a:r>
              <a:rPr lang="en-US" sz="1800" dirty="0"/>
              <a:t>Quarterly speaker series with involvement from all affiliated </a:t>
            </a:r>
            <a:r>
              <a:rPr lang="en-US" sz="1800" dirty="0" err="1"/>
              <a:t>ABoVE</a:t>
            </a:r>
            <a:r>
              <a:rPr lang="en-US" sz="1800" dirty="0"/>
              <a:t> Projects (projects and Canadian partner orgs)</a:t>
            </a:r>
          </a:p>
          <a:p>
            <a:pPr marL="914400" lvl="1" indent="-342900"/>
            <a:r>
              <a:rPr lang="en-US" sz="1800" dirty="0"/>
              <a:t>Presentation in August from Carbon Monitoring Systems ‘Wet Carbon’ working group on recent publication  </a:t>
            </a:r>
          </a:p>
          <a:p>
            <a:pPr marL="1371600" lvl="2" indent="-342900"/>
            <a:r>
              <a:rPr lang="en-US" sz="1400" dirty="0">
                <a:solidFill>
                  <a:schemeClr val="tx1"/>
                </a:solidFill>
              </a:rPr>
              <a:t>Campbell et al ERL 2022: A review of carbon monitoring in wet carbon systems using remote sensing</a:t>
            </a:r>
          </a:p>
          <a:p>
            <a:pPr marL="914400" lvl="1" indent="-342900"/>
            <a:r>
              <a:rPr lang="en-US" sz="1800" dirty="0"/>
              <a:t>Presentation in Oct by Dr. Frank Ahern on recent publication on the anomalies sometimes encountered with SAR decompositions from wetlands: </a:t>
            </a:r>
            <a:r>
              <a:rPr lang="en-US" sz="1800" b="1" dirty="0"/>
              <a:t>SAR Polarimetric Phase Differences in Wetlands: Information and Mis-Information</a:t>
            </a:r>
          </a:p>
          <a:p>
            <a:pPr marL="914400" lvl="1" indent="-342900"/>
            <a:r>
              <a:rPr lang="en-US" sz="1800" dirty="0"/>
              <a:t>Continue to maintain a database on wetland related datasets from </a:t>
            </a:r>
            <a:r>
              <a:rPr lang="en-US" sz="1800" dirty="0" err="1"/>
              <a:t>ABoVE</a:t>
            </a:r>
            <a:r>
              <a:rPr lang="en-US" sz="1800" dirty="0"/>
              <a:t> project</a:t>
            </a:r>
          </a:p>
          <a:p>
            <a:pPr marL="914400" lvl="1" indent="-342900"/>
            <a:endParaRPr lang="en-US" sz="1800" dirty="0">
              <a:solidFill>
                <a:schemeClr val="tx1"/>
              </a:solidFill>
            </a:endParaRPr>
          </a:p>
        </p:txBody>
      </p:sp>
      <p:pic>
        <p:nvPicPr>
          <p:cNvPr id="4" name="Picture 3">
            <a:extLst>
              <a:ext uri="{FF2B5EF4-FFF2-40B4-BE49-F238E27FC236}">
                <a16:creationId xmlns:a16="http://schemas.microsoft.com/office/drawing/2014/main" id="{57786583-9F4D-4288-9BD5-6E61298978BE}"/>
              </a:ext>
            </a:extLst>
          </p:cNvPr>
          <p:cNvPicPr>
            <a:picLocks noChangeAspect="1"/>
          </p:cNvPicPr>
          <p:nvPr/>
        </p:nvPicPr>
        <p:blipFill rotWithShape="1">
          <a:blip r:embed="rId3"/>
          <a:srcRect b="57569"/>
          <a:stretch/>
        </p:blipFill>
        <p:spPr>
          <a:xfrm>
            <a:off x="960828" y="3429000"/>
            <a:ext cx="10047132" cy="3280025"/>
          </a:xfrm>
          <a:prstGeom prst="rect">
            <a:avLst/>
          </a:prstGeom>
        </p:spPr>
      </p:pic>
    </p:spTree>
    <p:extLst>
      <p:ext uri="{BB962C8B-B14F-4D97-AF65-F5344CB8AC3E}">
        <p14:creationId xmlns:p14="http://schemas.microsoft.com/office/powerpoint/2010/main" val="255798321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229F2E-04D4-4A9A-AE13-A8B22EE850DC}"/>
              </a:ext>
            </a:extLst>
          </p:cNvPr>
          <p:cNvPicPr>
            <a:picLocks noChangeAspect="1"/>
          </p:cNvPicPr>
          <p:nvPr/>
        </p:nvPicPr>
        <p:blipFill rotWithShape="1">
          <a:blip r:embed="rId2" cstate="print">
            <a:duotone>
              <a:prstClr val="black"/>
              <a:schemeClr val="tx2">
                <a:tint val="45000"/>
                <a:satMod val="400000"/>
              </a:schemeClr>
            </a:duotone>
            <a:extLst>
              <a:ext uri="{28A0092B-C50C-407E-A947-70E740481C1C}">
                <a14:useLocalDpi xmlns:a14="http://schemas.microsoft.com/office/drawing/2010/main" val="0"/>
              </a:ext>
            </a:extLst>
          </a:blip>
          <a:srcRect l="849" r="763"/>
          <a:stretch/>
        </p:blipFill>
        <p:spPr>
          <a:xfrm>
            <a:off x="0" y="724035"/>
            <a:ext cx="12192000" cy="5690212"/>
          </a:xfrm>
          <a:prstGeom prst="rect">
            <a:avLst/>
          </a:prstGeom>
        </p:spPr>
      </p:pic>
      <p:pic>
        <p:nvPicPr>
          <p:cNvPr id="4" name="Picture 3">
            <a:extLst>
              <a:ext uri="{FF2B5EF4-FFF2-40B4-BE49-F238E27FC236}">
                <a16:creationId xmlns:a16="http://schemas.microsoft.com/office/drawing/2014/main" id="{531D320F-18AF-474B-9EA3-D40E653E831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849" r="763"/>
          <a:stretch/>
        </p:blipFill>
        <p:spPr>
          <a:xfrm>
            <a:off x="0" y="724035"/>
            <a:ext cx="12192000" cy="6133965"/>
          </a:xfrm>
          <a:prstGeom prst="rect">
            <a:avLst/>
          </a:prstGeom>
        </p:spPr>
      </p:pic>
      <p:sp>
        <p:nvSpPr>
          <p:cNvPr id="5" name="Title 4">
            <a:extLst>
              <a:ext uri="{FF2B5EF4-FFF2-40B4-BE49-F238E27FC236}">
                <a16:creationId xmlns:a16="http://schemas.microsoft.com/office/drawing/2014/main" id="{C0DA29B3-5DE8-410E-8E0D-A42FB246D685}"/>
              </a:ext>
            </a:extLst>
          </p:cNvPr>
          <p:cNvSpPr>
            <a:spLocks noGrp="1"/>
          </p:cNvSpPr>
          <p:nvPr>
            <p:ph type="ctrTitle"/>
          </p:nvPr>
        </p:nvSpPr>
        <p:spPr>
          <a:xfrm>
            <a:off x="675185" y="3420132"/>
            <a:ext cx="11360800" cy="921625"/>
          </a:xfrm>
        </p:spPr>
        <p:txBody>
          <a:bodyPr>
            <a:normAutofit/>
          </a:bodyPr>
          <a:lstStyle/>
          <a:p>
            <a:r>
              <a:rPr lang="en-US" b="1" dirty="0">
                <a:solidFill>
                  <a:schemeClr val="bg1"/>
                </a:solidFill>
                <a:effectLst>
                  <a:outerShdw blurRad="38100" dist="38100" dir="2700000" algn="tl">
                    <a:srgbClr val="000000">
                      <a:alpha val="43137"/>
                    </a:srgbClr>
                  </a:outerShdw>
                </a:effectLst>
              </a:rPr>
              <a:t>Research Highlights: Mapping</a:t>
            </a:r>
          </a:p>
        </p:txBody>
      </p:sp>
    </p:spTree>
    <p:extLst>
      <p:ext uri="{BB962C8B-B14F-4D97-AF65-F5344CB8AC3E}">
        <p14:creationId xmlns:p14="http://schemas.microsoft.com/office/powerpoint/2010/main" val="63721287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389942" y="552039"/>
            <a:ext cx="11360800" cy="763600"/>
          </a:xfrm>
          <a:prstGeom prst="rect">
            <a:avLst/>
          </a:prstGeom>
        </p:spPr>
        <p:txBody>
          <a:bodyPr spcFirstLastPara="1" wrap="square" lIns="121900" tIns="121900" rIns="121900" bIns="121900" anchor="t" anchorCtr="0">
            <a:noAutofit/>
          </a:bodyPr>
          <a:lstStyle/>
          <a:p>
            <a:pPr>
              <a:lnSpc>
                <a:spcPct val="115000"/>
              </a:lnSpc>
            </a:pPr>
            <a:r>
              <a:rPr lang="en" sz="3600" b="1" dirty="0"/>
              <a:t>Wetland land cover maps over the PAD</a:t>
            </a:r>
            <a:endParaRPr sz="3600" dirty="0"/>
          </a:p>
        </p:txBody>
      </p:sp>
      <p:sp>
        <p:nvSpPr>
          <p:cNvPr id="55" name="Google Shape;55;p13"/>
          <p:cNvSpPr txBox="1">
            <a:spLocks noGrp="1"/>
          </p:cNvSpPr>
          <p:nvPr>
            <p:ph type="body" idx="1"/>
          </p:nvPr>
        </p:nvSpPr>
        <p:spPr>
          <a:xfrm>
            <a:off x="8542264" y="3402123"/>
            <a:ext cx="3534400" cy="2877671"/>
          </a:xfrm>
          <a:prstGeom prst="rect">
            <a:avLst/>
          </a:prstGeom>
        </p:spPr>
        <p:txBody>
          <a:bodyPr spcFirstLastPara="1" wrap="square" lIns="121900" tIns="121900" rIns="121900" bIns="121900" anchor="t" anchorCtr="0">
            <a:noAutofit/>
          </a:bodyPr>
          <a:lstStyle/>
          <a:p>
            <a:pPr marL="0" indent="0">
              <a:buNone/>
            </a:pPr>
            <a:r>
              <a:rPr lang="en" sz="2400" dirty="0">
                <a:solidFill>
                  <a:schemeClr val="dk1"/>
                </a:solidFill>
              </a:rPr>
              <a:t>The </a:t>
            </a:r>
            <a:r>
              <a:rPr lang="en-US" sz="2400" dirty="0">
                <a:solidFill>
                  <a:schemeClr val="dk1"/>
                </a:solidFill>
              </a:rPr>
              <a:t>C4. multi-sensor </a:t>
            </a:r>
            <a:r>
              <a:rPr lang="en" sz="2400" dirty="0">
                <a:solidFill>
                  <a:schemeClr val="dk1"/>
                </a:solidFill>
              </a:rPr>
              <a:t>model (93.5%) has highe</a:t>
            </a:r>
            <a:r>
              <a:rPr lang="en-US" sz="2400" dirty="0" err="1">
                <a:solidFill>
                  <a:schemeClr val="dk1"/>
                </a:solidFill>
              </a:rPr>
              <a:t>st</a:t>
            </a:r>
            <a:r>
              <a:rPr lang="en" sz="2400" dirty="0">
                <a:solidFill>
                  <a:schemeClr val="dk1"/>
                </a:solidFill>
              </a:rPr>
              <a:t> O</a:t>
            </a:r>
            <a:r>
              <a:rPr lang="en-US" sz="2400" dirty="0" err="1">
                <a:solidFill>
                  <a:schemeClr val="dk1"/>
                </a:solidFill>
              </a:rPr>
              <a:t>verall</a:t>
            </a:r>
            <a:r>
              <a:rPr lang="en-US" sz="2400" dirty="0">
                <a:solidFill>
                  <a:schemeClr val="dk1"/>
                </a:solidFill>
              </a:rPr>
              <a:t> </a:t>
            </a:r>
            <a:r>
              <a:rPr lang="en" sz="2400" dirty="0">
                <a:solidFill>
                  <a:schemeClr val="dk1"/>
                </a:solidFill>
              </a:rPr>
              <a:t>A</a:t>
            </a:r>
            <a:r>
              <a:rPr lang="en-US" sz="2400" dirty="0" err="1">
                <a:solidFill>
                  <a:schemeClr val="dk1"/>
                </a:solidFill>
              </a:rPr>
              <a:t>ccuracy</a:t>
            </a:r>
            <a:endParaRPr lang="en" sz="2400" dirty="0">
              <a:solidFill>
                <a:schemeClr val="dk1"/>
              </a:solidFill>
            </a:endParaRPr>
          </a:p>
          <a:p>
            <a:pPr marL="0" indent="0">
              <a:buNone/>
            </a:pPr>
            <a:r>
              <a:rPr lang="en-US" sz="2400" dirty="0">
                <a:solidFill>
                  <a:schemeClr val="dk1"/>
                </a:solidFill>
              </a:rPr>
              <a:t>C1.</a:t>
            </a:r>
            <a:r>
              <a:rPr lang="en" sz="2400" dirty="0">
                <a:solidFill>
                  <a:schemeClr val="dk1"/>
                </a:solidFill>
              </a:rPr>
              <a:t>AVI</a:t>
            </a:r>
            <a:r>
              <a:rPr lang="en-US" sz="2400" dirty="0">
                <a:solidFill>
                  <a:schemeClr val="dk1"/>
                </a:solidFill>
              </a:rPr>
              <a:t>R</a:t>
            </a:r>
            <a:r>
              <a:rPr lang="en" sz="2400" dirty="0">
                <a:solidFill>
                  <a:schemeClr val="dk1"/>
                </a:solidFill>
              </a:rPr>
              <a:t>IS-NG (87.9%), </a:t>
            </a:r>
            <a:r>
              <a:rPr lang="en-US" sz="2400" dirty="0">
                <a:solidFill>
                  <a:schemeClr val="dk1"/>
                </a:solidFill>
              </a:rPr>
              <a:t>C2.AVIRIS &amp; </a:t>
            </a:r>
            <a:r>
              <a:rPr lang="en" sz="2400" dirty="0">
                <a:solidFill>
                  <a:schemeClr val="dk1"/>
                </a:solidFill>
              </a:rPr>
              <a:t>UAVSAR (65.6%) </a:t>
            </a:r>
          </a:p>
          <a:p>
            <a:pPr marL="0" indent="0">
              <a:buNone/>
            </a:pPr>
            <a:r>
              <a:rPr lang="en-US" sz="2400" dirty="0">
                <a:solidFill>
                  <a:schemeClr val="dk1"/>
                </a:solidFill>
              </a:rPr>
              <a:t>C3.AVIRIS &amp; </a:t>
            </a:r>
            <a:r>
              <a:rPr lang="en" sz="2400" dirty="0">
                <a:solidFill>
                  <a:schemeClr val="dk1"/>
                </a:solidFill>
              </a:rPr>
              <a:t>LiDAR (75.9%), or</a:t>
            </a:r>
            <a:endParaRPr sz="2400" dirty="0"/>
          </a:p>
        </p:txBody>
      </p:sp>
      <p:pic>
        <p:nvPicPr>
          <p:cNvPr id="56" name="Google Shape;56;p13"/>
          <p:cNvPicPr preferRelativeResize="0"/>
          <p:nvPr/>
        </p:nvPicPr>
        <p:blipFill>
          <a:blip r:embed="rId3">
            <a:alphaModFix/>
          </a:blip>
          <a:stretch>
            <a:fillRect/>
          </a:stretch>
        </p:blipFill>
        <p:spPr>
          <a:xfrm>
            <a:off x="137167" y="1334682"/>
            <a:ext cx="8365399" cy="5321367"/>
          </a:xfrm>
          <a:prstGeom prst="rect">
            <a:avLst/>
          </a:prstGeom>
          <a:noFill/>
          <a:ln>
            <a:noFill/>
          </a:ln>
        </p:spPr>
      </p:pic>
      <p:sp>
        <p:nvSpPr>
          <p:cNvPr id="57" name="Google Shape;57;p13"/>
          <p:cNvSpPr txBox="1"/>
          <p:nvPr/>
        </p:nvSpPr>
        <p:spPr>
          <a:xfrm>
            <a:off x="8542264" y="880008"/>
            <a:ext cx="3699908" cy="2443706"/>
          </a:xfrm>
          <a:prstGeom prst="rect">
            <a:avLst/>
          </a:prstGeom>
          <a:noFill/>
          <a:ln>
            <a:noFill/>
          </a:ln>
        </p:spPr>
        <p:txBody>
          <a:bodyPr spcFirstLastPara="1" wrap="square" lIns="121900" tIns="121900" rIns="121900" bIns="121900" anchor="t" anchorCtr="0">
            <a:spAutoFit/>
          </a:bodyPr>
          <a:lstStyle/>
          <a:p>
            <a:pPr>
              <a:lnSpc>
                <a:spcPct val="85000"/>
              </a:lnSpc>
            </a:pPr>
            <a:r>
              <a:rPr lang="en-US" sz="2400" dirty="0">
                <a:solidFill>
                  <a:prstClr val="black"/>
                </a:solidFill>
                <a:latin typeface="Calibri" panose="020F0502020204030204"/>
                <a:ea typeface="+mj-ea"/>
                <a:cs typeface="+mj-cs"/>
                <a:sym typeface="Calibri"/>
              </a:rPr>
              <a:t>Obj: Explore capability of t</a:t>
            </a:r>
            <a:r>
              <a:rPr lang="en" sz="2400" dirty="0">
                <a:solidFill>
                  <a:prstClr val="black"/>
                </a:solidFill>
                <a:latin typeface="Calibri" panose="020F0502020204030204"/>
                <a:ea typeface="+mj-ea"/>
                <a:cs typeface="+mj-cs"/>
                <a:sym typeface="Calibri"/>
              </a:rPr>
              <a:t>racking dynamic wetland vegetation communities with airborne AVIRIS-NG, UAVSAR, UAV LiDAR, and PlanetScope data in Peace-Athabasca Delta </a:t>
            </a:r>
            <a:endParaRPr sz="2400" dirty="0">
              <a:solidFill>
                <a:prstClr val="black"/>
              </a:solidFill>
              <a:latin typeface="Calibri" panose="020F0502020204030204"/>
              <a:ea typeface="+mj-ea"/>
              <a:cs typeface="+mj-cs"/>
              <a:sym typeface="Calibri"/>
            </a:endParaRPr>
          </a:p>
        </p:txBody>
      </p:sp>
      <p:sp>
        <p:nvSpPr>
          <p:cNvPr id="6" name="TextBox 5">
            <a:extLst>
              <a:ext uri="{FF2B5EF4-FFF2-40B4-BE49-F238E27FC236}">
                <a16:creationId xmlns:a16="http://schemas.microsoft.com/office/drawing/2014/main" id="{A6C8BAEF-8F7A-4889-8968-C0533A44DDE4}"/>
              </a:ext>
            </a:extLst>
          </p:cNvPr>
          <p:cNvSpPr txBox="1"/>
          <p:nvPr/>
        </p:nvSpPr>
        <p:spPr>
          <a:xfrm>
            <a:off x="8502566" y="129736"/>
            <a:ext cx="2949846" cy="369332"/>
          </a:xfrm>
          <a:prstGeom prst="rect">
            <a:avLst/>
          </a:prstGeom>
          <a:noFill/>
        </p:spPr>
        <p:txBody>
          <a:bodyPr wrap="none" rtlCol="0">
            <a:spAutoFit/>
          </a:bodyPr>
          <a:lstStyle/>
          <a:p>
            <a:r>
              <a:rPr lang="en-US" dirty="0">
                <a:solidFill>
                  <a:schemeClr val="bg1"/>
                </a:solidFill>
              </a:rPr>
              <a:t>Butman TE 2018, Smith 2016 </a:t>
            </a:r>
          </a:p>
        </p:txBody>
      </p:sp>
      <p:sp>
        <p:nvSpPr>
          <p:cNvPr id="7" name="Rectangle 6">
            <a:extLst>
              <a:ext uri="{FF2B5EF4-FFF2-40B4-BE49-F238E27FC236}">
                <a16:creationId xmlns:a16="http://schemas.microsoft.com/office/drawing/2014/main" id="{E190635F-8A44-4E4B-BB8A-EBA6C0C790CA}"/>
              </a:ext>
            </a:extLst>
          </p:cNvPr>
          <p:cNvSpPr/>
          <p:nvPr/>
        </p:nvSpPr>
        <p:spPr>
          <a:xfrm>
            <a:off x="335305" y="6336095"/>
            <a:ext cx="3228384" cy="369332"/>
          </a:xfrm>
          <a:prstGeom prst="rect">
            <a:avLst/>
          </a:prstGeom>
        </p:spPr>
        <p:txBody>
          <a:bodyPr wrap="none">
            <a:spAutoFit/>
          </a:bodyPr>
          <a:lstStyle/>
          <a:p>
            <a:r>
              <a:rPr lang="en" i="1" dirty="0">
                <a:solidFill>
                  <a:schemeClr val="dk1"/>
                </a:solidFill>
              </a:rPr>
              <a:t>Wang et. </a:t>
            </a:r>
            <a:r>
              <a:rPr lang="en-US" i="1" dirty="0">
                <a:solidFill>
                  <a:schemeClr val="dk1"/>
                </a:solidFill>
              </a:rPr>
              <a:t>al. in revision RSE 2022</a:t>
            </a:r>
            <a:endParaRPr lang="en-US" i="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3" name="Google Shape;63;p14"/>
          <p:cNvSpPr txBox="1"/>
          <p:nvPr/>
        </p:nvSpPr>
        <p:spPr>
          <a:xfrm>
            <a:off x="314533" y="1456333"/>
            <a:ext cx="4524000" cy="4918229"/>
          </a:xfrm>
          <a:prstGeom prst="rect">
            <a:avLst/>
          </a:prstGeom>
          <a:noFill/>
          <a:ln>
            <a:noFill/>
          </a:ln>
        </p:spPr>
        <p:txBody>
          <a:bodyPr spcFirstLastPara="1" wrap="square" lIns="121900" tIns="121900" rIns="121900" bIns="121900" anchor="t" anchorCtr="0">
            <a:spAutoFit/>
          </a:bodyPr>
          <a:lstStyle/>
          <a:p>
            <a:pPr marL="609585" indent="-457189">
              <a:lnSpc>
                <a:spcPct val="115000"/>
              </a:lnSpc>
              <a:buClr>
                <a:schemeClr val="dk1"/>
              </a:buClr>
              <a:buSzPts val="1800"/>
              <a:buFont typeface="Calibri"/>
              <a:buChar char="●"/>
            </a:pPr>
            <a:r>
              <a:rPr lang="en" sz="2400" dirty="0">
                <a:solidFill>
                  <a:schemeClr val="dk1"/>
                </a:solidFill>
                <a:latin typeface="Calibri"/>
                <a:ea typeface="Calibri"/>
                <a:cs typeface="Calibri"/>
                <a:sym typeface="Calibri"/>
              </a:rPr>
              <a:t>LiDAR-derived Canopy Height, AVIRIS-NG-derived PC1, and LiDAR-derived Elevation rank as the first three important features.</a:t>
            </a:r>
            <a:endParaRPr sz="2400" dirty="0">
              <a:solidFill>
                <a:schemeClr val="dk1"/>
              </a:solidFill>
              <a:latin typeface="Calibri"/>
              <a:ea typeface="Calibri"/>
              <a:cs typeface="Calibri"/>
              <a:sym typeface="Calibri"/>
            </a:endParaRPr>
          </a:p>
          <a:p>
            <a:pPr>
              <a:lnSpc>
                <a:spcPct val="115000"/>
              </a:lnSpc>
            </a:pPr>
            <a:endParaRPr sz="2400" dirty="0">
              <a:solidFill>
                <a:schemeClr val="dk1"/>
              </a:solidFill>
            </a:endParaRPr>
          </a:p>
          <a:p>
            <a:pPr marL="609585" indent="-457189">
              <a:lnSpc>
                <a:spcPct val="115000"/>
              </a:lnSpc>
              <a:buClr>
                <a:schemeClr val="dk1"/>
              </a:buClr>
              <a:buSzPts val="1800"/>
              <a:buFont typeface="Calibri"/>
              <a:buChar char="●"/>
            </a:pPr>
            <a:r>
              <a:rPr lang="en" sz="2400" dirty="0">
                <a:solidFill>
                  <a:schemeClr val="dk1"/>
                </a:solidFill>
                <a:latin typeface="Calibri"/>
                <a:ea typeface="Calibri"/>
                <a:cs typeface="Calibri"/>
                <a:sym typeface="Calibri"/>
              </a:rPr>
              <a:t>Decomposition features from UAVSAR </a:t>
            </a:r>
            <a:r>
              <a:rPr lang="en-US" sz="2400" dirty="0">
                <a:solidFill>
                  <a:schemeClr val="dk1"/>
                </a:solidFill>
                <a:latin typeface="Calibri"/>
                <a:ea typeface="Calibri"/>
                <a:cs typeface="Calibri"/>
                <a:sym typeface="Calibri"/>
              </a:rPr>
              <a:t>also </a:t>
            </a:r>
            <a:r>
              <a:rPr lang="en" sz="2400" dirty="0">
                <a:solidFill>
                  <a:schemeClr val="dk1"/>
                </a:solidFill>
                <a:latin typeface="Calibri"/>
                <a:ea typeface="Calibri"/>
                <a:cs typeface="Calibri"/>
                <a:sym typeface="Calibri"/>
              </a:rPr>
              <a:t>play important role th</a:t>
            </a:r>
            <a:r>
              <a:rPr lang="en-US" sz="2400" dirty="0">
                <a:solidFill>
                  <a:schemeClr val="dk1"/>
                </a:solidFill>
                <a:latin typeface="Calibri"/>
                <a:ea typeface="Calibri"/>
                <a:cs typeface="Calibri"/>
                <a:sym typeface="Calibri"/>
              </a:rPr>
              <a:t>e</a:t>
            </a:r>
            <a:r>
              <a:rPr lang="en" sz="2400" dirty="0">
                <a:solidFill>
                  <a:schemeClr val="dk1"/>
                </a:solidFill>
                <a:latin typeface="Calibri"/>
                <a:ea typeface="Calibri"/>
                <a:cs typeface="Calibri"/>
                <a:sym typeface="Calibri"/>
              </a:rPr>
              <a:t>n linear polarized backscattered features.</a:t>
            </a:r>
            <a:endParaRPr sz="2400" dirty="0">
              <a:solidFill>
                <a:schemeClr val="dk1"/>
              </a:solidFill>
              <a:latin typeface="Calibri"/>
              <a:ea typeface="Calibri"/>
              <a:cs typeface="Calibri"/>
              <a:sym typeface="Calibri"/>
            </a:endParaRPr>
          </a:p>
          <a:p>
            <a:pPr>
              <a:lnSpc>
                <a:spcPct val="115000"/>
              </a:lnSpc>
            </a:pPr>
            <a:endParaRPr sz="2400" dirty="0">
              <a:solidFill>
                <a:schemeClr val="dk1"/>
              </a:solidFill>
            </a:endParaRPr>
          </a:p>
        </p:txBody>
      </p:sp>
      <p:sp>
        <p:nvSpPr>
          <p:cNvPr id="64" name="Google Shape;64;p14"/>
          <p:cNvSpPr txBox="1"/>
          <p:nvPr/>
        </p:nvSpPr>
        <p:spPr>
          <a:xfrm>
            <a:off x="349198" y="605210"/>
            <a:ext cx="4594400" cy="859747"/>
          </a:xfrm>
          <a:prstGeom prst="rect">
            <a:avLst/>
          </a:prstGeom>
          <a:noFill/>
          <a:ln>
            <a:noFill/>
          </a:ln>
        </p:spPr>
        <p:txBody>
          <a:bodyPr spcFirstLastPara="1" wrap="square" lIns="121900" tIns="121900" rIns="121900" bIns="121900" anchor="t" anchorCtr="0">
            <a:spAutoFit/>
          </a:bodyPr>
          <a:lstStyle/>
          <a:p>
            <a:pPr>
              <a:lnSpc>
                <a:spcPct val="115000"/>
              </a:lnSpc>
            </a:pPr>
            <a:r>
              <a:rPr lang="en" sz="3467" b="1" dirty="0">
                <a:solidFill>
                  <a:schemeClr val="dk1"/>
                </a:solidFill>
              </a:rPr>
              <a:t>Features importance</a:t>
            </a:r>
            <a:endParaRPr sz="3467" b="1" dirty="0">
              <a:solidFill>
                <a:schemeClr val="dk1"/>
              </a:solidFill>
            </a:endParaRPr>
          </a:p>
        </p:txBody>
      </p:sp>
      <p:sp>
        <p:nvSpPr>
          <p:cNvPr id="5" name="TextBox 4">
            <a:extLst>
              <a:ext uri="{FF2B5EF4-FFF2-40B4-BE49-F238E27FC236}">
                <a16:creationId xmlns:a16="http://schemas.microsoft.com/office/drawing/2014/main" id="{F6828993-4272-41AA-9268-12D1CF80D064}"/>
              </a:ext>
            </a:extLst>
          </p:cNvPr>
          <p:cNvSpPr txBox="1"/>
          <p:nvPr/>
        </p:nvSpPr>
        <p:spPr>
          <a:xfrm>
            <a:off x="1101610" y="244501"/>
            <a:ext cx="2949846" cy="369332"/>
          </a:xfrm>
          <a:prstGeom prst="rect">
            <a:avLst/>
          </a:prstGeom>
          <a:noFill/>
        </p:spPr>
        <p:txBody>
          <a:bodyPr wrap="none" rtlCol="0">
            <a:spAutoFit/>
          </a:bodyPr>
          <a:lstStyle/>
          <a:p>
            <a:r>
              <a:rPr lang="en-US" dirty="0">
                <a:solidFill>
                  <a:schemeClr val="bg1"/>
                </a:solidFill>
              </a:rPr>
              <a:t>Butman TE 2018, Smith 2016 </a:t>
            </a:r>
          </a:p>
        </p:txBody>
      </p:sp>
      <p:sp>
        <p:nvSpPr>
          <p:cNvPr id="6" name="Rectangle 5">
            <a:extLst>
              <a:ext uri="{FF2B5EF4-FFF2-40B4-BE49-F238E27FC236}">
                <a16:creationId xmlns:a16="http://schemas.microsoft.com/office/drawing/2014/main" id="{3E8931F2-9DDF-484F-A26F-CBE27536D6A1}"/>
              </a:ext>
            </a:extLst>
          </p:cNvPr>
          <p:cNvSpPr/>
          <p:nvPr/>
        </p:nvSpPr>
        <p:spPr>
          <a:xfrm>
            <a:off x="335305" y="6336095"/>
            <a:ext cx="3228384" cy="369332"/>
          </a:xfrm>
          <a:prstGeom prst="rect">
            <a:avLst/>
          </a:prstGeom>
        </p:spPr>
        <p:txBody>
          <a:bodyPr wrap="none">
            <a:spAutoFit/>
          </a:bodyPr>
          <a:lstStyle/>
          <a:p>
            <a:r>
              <a:rPr lang="en" i="1" dirty="0">
                <a:solidFill>
                  <a:schemeClr val="dk1"/>
                </a:solidFill>
              </a:rPr>
              <a:t>Wang et. </a:t>
            </a:r>
            <a:r>
              <a:rPr lang="en-US" i="1" dirty="0">
                <a:solidFill>
                  <a:schemeClr val="dk1"/>
                </a:solidFill>
              </a:rPr>
              <a:t>al. in revision RSE 2022</a:t>
            </a:r>
            <a:endParaRPr lang="en-US" i="1" dirty="0"/>
          </a:p>
        </p:txBody>
      </p:sp>
      <p:grpSp>
        <p:nvGrpSpPr>
          <p:cNvPr id="4" name="Group 3">
            <a:extLst>
              <a:ext uri="{FF2B5EF4-FFF2-40B4-BE49-F238E27FC236}">
                <a16:creationId xmlns:a16="http://schemas.microsoft.com/office/drawing/2014/main" id="{9ED1FF1F-D801-4DAA-99FC-1E21B49C9DA2}"/>
              </a:ext>
            </a:extLst>
          </p:cNvPr>
          <p:cNvGrpSpPr/>
          <p:nvPr/>
        </p:nvGrpSpPr>
        <p:grpSpPr>
          <a:xfrm>
            <a:off x="5889812" y="605210"/>
            <a:ext cx="6235062" cy="6244167"/>
            <a:chOff x="5889812" y="605210"/>
            <a:chExt cx="6235062" cy="6244167"/>
          </a:xfrm>
        </p:grpSpPr>
        <p:grpSp>
          <p:nvGrpSpPr>
            <p:cNvPr id="2" name="Group 1">
              <a:extLst>
                <a:ext uri="{FF2B5EF4-FFF2-40B4-BE49-F238E27FC236}">
                  <a16:creationId xmlns:a16="http://schemas.microsoft.com/office/drawing/2014/main" id="{B211F627-BB6D-48A1-A19E-1327EF337DD2}"/>
                </a:ext>
              </a:extLst>
            </p:cNvPr>
            <p:cNvGrpSpPr/>
            <p:nvPr/>
          </p:nvGrpSpPr>
          <p:grpSpPr>
            <a:xfrm>
              <a:off x="5889812" y="605210"/>
              <a:ext cx="6235062" cy="6244167"/>
              <a:chOff x="5889812" y="605210"/>
              <a:chExt cx="6235062" cy="6244167"/>
            </a:xfrm>
          </p:grpSpPr>
          <p:pic>
            <p:nvPicPr>
              <p:cNvPr id="62" name="Google Shape;62;p14"/>
              <p:cNvPicPr preferRelativeResize="0"/>
              <p:nvPr/>
            </p:nvPicPr>
            <p:blipFill>
              <a:blip r:embed="rId3">
                <a:alphaModFix/>
              </a:blip>
              <a:stretch>
                <a:fillRect/>
              </a:stretch>
            </p:blipFill>
            <p:spPr>
              <a:xfrm>
                <a:off x="5889812" y="605210"/>
                <a:ext cx="6235062" cy="6244167"/>
              </a:xfrm>
              <a:prstGeom prst="rect">
                <a:avLst/>
              </a:prstGeom>
              <a:noFill/>
              <a:ln>
                <a:noFill/>
              </a:ln>
            </p:spPr>
          </p:pic>
          <p:pic>
            <p:nvPicPr>
              <p:cNvPr id="7" name="Google Shape;62;p14">
                <a:extLst>
                  <a:ext uri="{FF2B5EF4-FFF2-40B4-BE49-F238E27FC236}">
                    <a16:creationId xmlns:a16="http://schemas.microsoft.com/office/drawing/2014/main" id="{E2D3824A-BA1A-4DAD-92DF-AFBEB6C23248}"/>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268117" y="4119937"/>
                <a:ext cx="2856757" cy="1993187"/>
              </a:xfrm>
              <a:prstGeom prst="rect">
                <a:avLst/>
              </a:prstGeom>
              <a:noFill/>
              <a:ln>
                <a:noFill/>
              </a:ln>
            </p:spPr>
          </p:pic>
        </p:grpSp>
        <p:sp>
          <p:nvSpPr>
            <p:cNvPr id="3" name="Oval 2">
              <a:extLst>
                <a:ext uri="{FF2B5EF4-FFF2-40B4-BE49-F238E27FC236}">
                  <a16:creationId xmlns:a16="http://schemas.microsoft.com/office/drawing/2014/main" id="{E16519F5-1BB5-4B87-8F43-D19D680871A9}"/>
                </a:ext>
              </a:extLst>
            </p:cNvPr>
            <p:cNvSpPr/>
            <p:nvPr/>
          </p:nvSpPr>
          <p:spPr>
            <a:xfrm>
              <a:off x="10907313" y="732894"/>
              <a:ext cx="935489" cy="780836"/>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Google Shape;69;p15"/>
          <p:cNvPicPr preferRelativeResize="0"/>
          <p:nvPr/>
        </p:nvPicPr>
        <p:blipFill>
          <a:blip r:embed="rId3">
            <a:alphaModFix/>
          </a:blip>
          <a:stretch>
            <a:fillRect/>
          </a:stretch>
        </p:blipFill>
        <p:spPr>
          <a:xfrm>
            <a:off x="4782425" y="1152936"/>
            <a:ext cx="7074270" cy="5541037"/>
          </a:xfrm>
          <a:prstGeom prst="rect">
            <a:avLst/>
          </a:prstGeom>
          <a:noFill/>
          <a:ln>
            <a:noFill/>
          </a:ln>
        </p:spPr>
      </p:pic>
      <p:pic>
        <p:nvPicPr>
          <p:cNvPr id="70" name="Google Shape;70;p15"/>
          <p:cNvPicPr preferRelativeResize="0"/>
          <p:nvPr/>
        </p:nvPicPr>
        <p:blipFill>
          <a:blip r:embed="rId4">
            <a:alphaModFix/>
          </a:blip>
          <a:stretch>
            <a:fillRect/>
          </a:stretch>
        </p:blipFill>
        <p:spPr>
          <a:xfrm>
            <a:off x="202242" y="510987"/>
            <a:ext cx="11787516" cy="938629"/>
          </a:xfrm>
          <a:prstGeom prst="rect">
            <a:avLst/>
          </a:prstGeom>
          <a:noFill/>
          <a:ln>
            <a:noFill/>
          </a:ln>
        </p:spPr>
      </p:pic>
      <p:sp>
        <p:nvSpPr>
          <p:cNvPr id="71" name="Google Shape;71;p15"/>
          <p:cNvSpPr txBox="1"/>
          <p:nvPr/>
        </p:nvSpPr>
        <p:spPr>
          <a:xfrm>
            <a:off x="118925" y="1461535"/>
            <a:ext cx="4280000" cy="4139554"/>
          </a:xfrm>
          <a:prstGeom prst="rect">
            <a:avLst/>
          </a:prstGeom>
          <a:noFill/>
          <a:ln>
            <a:noFill/>
          </a:ln>
        </p:spPr>
        <p:txBody>
          <a:bodyPr spcFirstLastPara="1" wrap="square" lIns="121900" tIns="121900" rIns="121900" bIns="121900" anchor="t" anchorCtr="0">
            <a:spAutoFit/>
          </a:bodyPr>
          <a:lstStyle/>
          <a:p>
            <a:pPr marL="609585" indent="-457189">
              <a:lnSpc>
                <a:spcPct val="115000"/>
              </a:lnSpc>
              <a:buClr>
                <a:schemeClr val="dk1"/>
              </a:buClr>
              <a:buSzPts val="1800"/>
              <a:buChar char="●"/>
            </a:pPr>
            <a:r>
              <a:rPr lang="en" sz="2000" dirty="0">
                <a:solidFill>
                  <a:schemeClr val="dk1"/>
                </a:solidFill>
              </a:rPr>
              <a:t>The proportion of  vegetation community composition shows a clear elevation gradient </a:t>
            </a:r>
            <a:r>
              <a:rPr lang="en-US" sz="2000" dirty="0">
                <a:solidFill>
                  <a:schemeClr val="dk1"/>
                </a:solidFill>
              </a:rPr>
              <a:t>across the littoral zone</a:t>
            </a:r>
          </a:p>
          <a:p>
            <a:pPr marL="152396">
              <a:lnSpc>
                <a:spcPct val="115000"/>
              </a:lnSpc>
              <a:buClr>
                <a:schemeClr val="dk1"/>
              </a:buClr>
              <a:buSzPts val="1800"/>
            </a:pPr>
            <a:endParaRPr sz="2000" dirty="0">
              <a:solidFill>
                <a:schemeClr val="dk1"/>
              </a:solidFill>
            </a:endParaRPr>
          </a:p>
          <a:p>
            <a:pPr marL="609585" indent="-457189">
              <a:lnSpc>
                <a:spcPct val="115000"/>
              </a:lnSpc>
              <a:buClr>
                <a:schemeClr val="dk1"/>
              </a:buClr>
              <a:buSzPts val="1800"/>
              <a:buChar char="●"/>
            </a:pPr>
            <a:r>
              <a:rPr lang="en" sz="2000" dirty="0">
                <a:solidFill>
                  <a:schemeClr val="dk1"/>
                </a:solidFill>
              </a:rPr>
              <a:t>With 1.8 m increase from the lowest elevation (~208 m), the proportion of open water and emergent vegetation classes decreases from over 60% to less than 7.1%. </a:t>
            </a:r>
            <a:endParaRPr sz="2000" dirty="0">
              <a:solidFill>
                <a:schemeClr val="dk1"/>
              </a:solidFill>
            </a:endParaRPr>
          </a:p>
        </p:txBody>
      </p:sp>
      <p:sp>
        <p:nvSpPr>
          <p:cNvPr id="2" name="Rectangle 1">
            <a:extLst>
              <a:ext uri="{FF2B5EF4-FFF2-40B4-BE49-F238E27FC236}">
                <a16:creationId xmlns:a16="http://schemas.microsoft.com/office/drawing/2014/main" id="{3B4AAE0E-10F3-4095-9489-EBFE67192B6F}"/>
              </a:ext>
            </a:extLst>
          </p:cNvPr>
          <p:cNvSpPr/>
          <p:nvPr/>
        </p:nvSpPr>
        <p:spPr>
          <a:xfrm>
            <a:off x="335305" y="6336095"/>
            <a:ext cx="3228384" cy="369332"/>
          </a:xfrm>
          <a:prstGeom prst="rect">
            <a:avLst/>
          </a:prstGeom>
        </p:spPr>
        <p:txBody>
          <a:bodyPr wrap="none">
            <a:spAutoFit/>
          </a:bodyPr>
          <a:lstStyle/>
          <a:p>
            <a:r>
              <a:rPr lang="en" i="1" dirty="0">
                <a:solidFill>
                  <a:schemeClr val="dk1"/>
                </a:solidFill>
              </a:rPr>
              <a:t>Wang et. </a:t>
            </a:r>
            <a:r>
              <a:rPr lang="en-US" i="1" dirty="0">
                <a:solidFill>
                  <a:schemeClr val="dk1"/>
                </a:solidFill>
              </a:rPr>
              <a:t>al. in revision RSE 2022</a:t>
            </a:r>
            <a:endParaRPr lang="en-US" i="1" dirty="0"/>
          </a:p>
        </p:txBody>
      </p:sp>
      <p:sp>
        <p:nvSpPr>
          <p:cNvPr id="6" name="TextBox 5">
            <a:extLst>
              <a:ext uri="{FF2B5EF4-FFF2-40B4-BE49-F238E27FC236}">
                <a16:creationId xmlns:a16="http://schemas.microsoft.com/office/drawing/2014/main" id="{AD827CB5-EADA-48FD-B83E-D41A492BF325}"/>
              </a:ext>
            </a:extLst>
          </p:cNvPr>
          <p:cNvSpPr txBox="1"/>
          <p:nvPr/>
        </p:nvSpPr>
        <p:spPr>
          <a:xfrm>
            <a:off x="8502566" y="129736"/>
            <a:ext cx="2949846" cy="369332"/>
          </a:xfrm>
          <a:prstGeom prst="rect">
            <a:avLst/>
          </a:prstGeom>
          <a:noFill/>
        </p:spPr>
        <p:txBody>
          <a:bodyPr wrap="none" rtlCol="0">
            <a:spAutoFit/>
          </a:bodyPr>
          <a:lstStyle/>
          <a:p>
            <a:r>
              <a:rPr lang="en-US" dirty="0">
                <a:solidFill>
                  <a:schemeClr val="bg1"/>
                </a:solidFill>
              </a:rPr>
              <a:t>Butman TE 2018, Smith 2016 </a:t>
            </a:r>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668" y="751674"/>
            <a:ext cx="7012803" cy="1113351"/>
          </a:xfrm>
        </p:spPr>
        <p:txBody>
          <a:bodyPr>
            <a:noAutofit/>
          </a:bodyPr>
          <a:lstStyle/>
          <a:p>
            <a:r>
              <a:rPr lang="en-US" sz="3200" b="1" dirty="0"/>
              <a:t>Slave River Delta (SRD) and Peace-Athabasca Delta (PAD) Mapping</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065" y="3234100"/>
            <a:ext cx="5569267" cy="348079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5847" y="724437"/>
            <a:ext cx="4272485" cy="5761855"/>
          </a:xfrm>
          <a:prstGeom prst="rect">
            <a:avLst/>
          </a:prstGeom>
        </p:spPr>
      </p:pic>
      <p:sp>
        <p:nvSpPr>
          <p:cNvPr id="5" name="Content Placeholder 2">
            <a:extLst>
              <a:ext uri="{FF2B5EF4-FFF2-40B4-BE49-F238E27FC236}">
                <a16:creationId xmlns:a16="http://schemas.microsoft.com/office/drawing/2014/main" id="{90539ABE-0AFF-47DE-AD63-EB8E9CAE3E27}"/>
              </a:ext>
            </a:extLst>
          </p:cNvPr>
          <p:cNvSpPr txBox="1">
            <a:spLocks/>
          </p:cNvSpPr>
          <p:nvPr/>
        </p:nvSpPr>
        <p:spPr>
          <a:xfrm>
            <a:off x="-36204" y="1865025"/>
            <a:ext cx="7182675" cy="435133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ctr" rtl="0" eaLnBrk="1" hangingPunct="1">
              <a:lnSpc>
                <a:spcPct val="100000"/>
              </a:lnSpc>
              <a:spcBef>
                <a:spcPts val="0"/>
              </a:spcBef>
              <a:spcAft>
                <a:spcPts val="0"/>
              </a:spcAft>
              <a:buClr>
                <a:schemeClr val="dk2"/>
              </a:buClr>
              <a:buSzPts val="2800"/>
              <a:buFont typeface="Arial"/>
              <a:buNone/>
              <a:defRPr sz="3733" b="0" i="0" u="none" strike="noStrike" cap="none">
                <a:solidFill>
                  <a:schemeClr val="dk2"/>
                </a:solidFill>
                <a:latin typeface="Arial"/>
                <a:ea typeface="Arial"/>
                <a:cs typeface="Arial"/>
                <a:sym typeface="Arial"/>
              </a:defRPr>
            </a:lvl1pPr>
            <a:lvl2pPr marL="914400" marR="0" lvl="1" indent="-317500" algn="ctr" rtl="0" eaLnBrk="1" hangingPunct="1">
              <a:lnSpc>
                <a:spcPct val="100000"/>
              </a:lnSpc>
              <a:spcBef>
                <a:spcPts val="0"/>
              </a:spcBef>
              <a:spcAft>
                <a:spcPts val="0"/>
              </a:spcAft>
              <a:buClr>
                <a:schemeClr val="dk2"/>
              </a:buClr>
              <a:buSzPts val="2800"/>
              <a:buFont typeface="Arial"/>
              <a:buNone/>
              <a:defRPr sz="3733" b="0" i="0" u="none" strike="noStrike" cap="none">
                <a:solidFill>
                  <a:schemeClr val="dk2"/>
                </a:solidFill>
                <a:latin typeface="Arial"/>
                <a:ea typeface="Arial"/>
                <a:cs typeface="Arial"/>
                <a:sym typeface="Arial"/>
              </a:defRPr>
            </a:lvl2pPr>
            <a:lvl3pPr marL="1371600" marR="0" lvl="2" indent="-317500" algn="ctr" rtl="0" eaLnBrk="1" hangingPunct="1">
              <a:lnSpc>
                <a:spcPct val="100000"/>
              </a:lnSpc>
              <a:spcBef>
                <a:spcPts val="0"/>
              </a:spcBef>
              <a:spcAft>
                <a:spcPts val="0"/>
              </a:spcAft>
              <a:buClr>
                <a:schemeClr val="dk2"/>
              </a:buClr>
              <a:buSzPts val="2800"/>
              <a:buFont typeface="Arial"/>
              <a:buNone/>
              <a:defRPr sz="3733" b="0" i="0" u="none" strike="noStrike" cap="none">
                <a:solidFill>
                  <a:schemeClr val="dk2"/>
                </a:solidFill>
                <a:latin typeface="Arial"/>
                <a:ea typeface="Arial"/>
                <a:cs typeface="Arial"/>
                <a:sym typeface="Arial"/>
              </a:defRPr>
            </a:lvl3pPr>
            <a:lvl4pPr marL="1828800" marR="0" lvl="3" indent="-317500" algn="ctr" rtl="0" eaLnBrk="1" hangingPunct="1">
              <a:lnSpc>
                <a:spcPct val="100000"/>
              </a:lnSpc>
              <a:spcBef>
                <a:spcPts val="0"/>
              </a:spcBef>
              <a:spcAft>
                <a:spcPts val="0"/>
              </a:spcAft>
              <a:buClr>
                <a:schemeClr val="dk2"/>
              </a:buClr>
              <a:buSzPts val="2800"/>
              <a:buFont typeface="Arial"/>
              <a:buNone/>
              <a:defRPr sz="3733" b="0" i="0" u="none" strike="noStrike" cap="none">
                <a:solidFill>
                  <a:schemeClr val="dk2"/>
                </a:solidFill>
                <a:latin typeface="Arial"/>
                <a:ea typeface="Arial"/>
                <a:cs typeface="Arial"/>
                <a:sym typeface="Arial"/>
              </a:defRPr>
            </a:lvl4pPr>
            <a:lvl5pPr marL="2286000" marR="0" lvl="4" indent="-317500" algn="ctr" rtl="0" eaLnBrk="1" hangingPunct="1">
              <a:lnSpc>
                <a:spcPct val="100000"/>
              </a:lnSpc>
              <a:spcBef>
                <a:spcPts val="0"/>
              </a:spcBef>
              <a:spcAft>
                <a:spcPts val="0"/>
              </a:spcAft>
              <a:buClr>
                <a:schemeClr val="dk2"/>
              </a:buClr>
              <a:buSzPts val="2800"/>
              <a:buFont typeface="Arial"/>
              <a:buNone/>
              <a:defRPr sz="3733" b="0" i="0" u="none" strike="noStrike" cap="none">
                <a:solidFill>
                  <a:schemeClr val="dk2"/>
                </a:solidFill>
                <a:latin typeface="Arial"/>
                <a:ea typeface="Arial"/>
                <a:cs typeface="Arial"/>
                <a:sym typeface="Arial"/>
              </a:defRPr>
            </a:lvl5pPr>
            <a:lvl6pPr marL="2743200" marR="0" lvl="5" indent="-317500" algn="ctr" rtl="0" eaLnBrk="1" hangingPunct="1">
              <a:lnSpc>
                <a:spcPct val="100000"/>
              </a:lnSpc>
              <a:spcBef>
                <a:spcPts val="0"/>
              </a:spcBef>
              <a:spcAft>
                <a:spcPts val="0"/>
              </a:spcAft>
              <a:buClr>
                <a:schemeClr val="dk2"/>
              </a:buClr>
              <a:buSzPts val="2800"/>
              <a:buFont typeface="Arial"/>
              <a:buNone/>
              <a:defRPr sz="3733" b="0" i="0" u="none" strike="noStrike" cap="none">
                <a:solidFill>
                  <a:schemeClr val="dk2"/>
                </a:solidFill>
                <a:latin typeface="Arial"/>
                <a:ea typeface="Arial"/>
                <a:cs typeface="Arial"/>
                <a:sym typeface="Arial"/>
              </a:defRPr>
            </a:lvl6pPr>
            <a:lvl7pPr marL="3200400" marR="0" lvl="6" indent="-317500" algn="ctr" rtl="0" eaLnBrk="1" hangingPunct="1">
              <a:lnSpc>
                <a:spcPct val="100000"/>
              </a:lnSpc>
              <a:spcBef>
                <a:spcPts val="0"/>
              </a:spcBef>
              <a:spcAft>
                <a:spcPts val="0"/>
              </a:spcAft>
              <a:buClr>
                <a:schemeClr val="dk2"/>
              </a:buClr>
              <a:buSzPts val="2800"/>
              <a:buFont typeface="Arial"/>
              <a:buNone/>
              <a:defRPr sz="3733" b="0" i="0" u="none" strike="noStrike" cap="none">
                <a:solidFill>
                  <a:schemeClr val="dk2"/>
                </a:solidFill>
                <a:latin typeface="Arial"/>
                <a:ea typeface="Arial"/>
                <a:cs typeface="Arial"/>
                <a:sym typeface="Arial"/>
              </a:defRPr>
            </a:lvl7pPr>
            <a:lvl8pPr marL="3657600" marR="0" lvl="7" indent="-317500" algn="ctr" rtl="0" eaLnBrk="1" hangingPunct="1">
              <a:lnSpc>
                <a:spcPct val="100000"/>
              </a:lnSpc>
              <a:spcBef>
                <a:spcPts val="0"/>
              </a:spcBef>
              <a:spcAft>
                <a:spcPts val="0"/>
              </a:spcAft>
              <a:buClr>
                <a:schemeClr val="dk2"/>
              </a:buClr>
              <a:buSzPts val="2800"/>
              <a:buFont typeface="Arial"/>
              <a:buNone/>
              <a:defRPr sz="3733" b="0" i="0" u="none" strike="noStrike" cap="none">
                <a:solidFill>
                  <a:schemeClr val="dk2"/>
                </a:solidFill>
                <a:latin typeface="Arial"/>
                <a:ea typeface="Arial"/>
                <a:cs typeface="Arial"/>
                <a:sym typeface="Arial"/>
              </a:defRPr>
            </a:lvl8pPr>
            <a:lvl9pPr marL="4114800" marR="0" lvl="8" indent="-317500" algn="ctr" rtl="0" eaLnBrk="1" hangingPunct="1">
              <a:lnSpc>
                <a:spcPct val="100000"/>
              </a:lnSpc>
              <a:spcBef>
                <a:spcPts val="0"/>
              </a:spcBef>
              <a:spcAft>
                <a:spcPts val="0"/>
              </a:spcAft>
              <a:buClr>
                <a:schemeClr val="dk2"/>
              </a:buClr>
              <a:buSzPts val="2800"/>
              <a:buFont typeface="Arial"/>
              <a:buNone/>
              <a:defRPr sz="3733" b="0" i="0" u="none" strike="noStrike" cap="none">
                <a:solidFill>
                  <a:schemeClr val="dk2"/>
                </a:solidFill>
                <a:latin typeface="Arial"/>
                <a:ea typeface="Arial"/>
                <a:cs typeface="Arial"/>
                <a:sym typeface="Arial"/>
              </a:defRPr>
            </a:lvl9pPr>
          </a:lstStyle>
          <a:p>
            <a:pPr algn="l" defTabSz="914400">
              <a:buFont typeface="Arial" panose="020B0604020202020204" pitchFamily="34" charset="0"/>
              <a:buChar char="•"/>
            </a:pPr>
            <a:r>
              <a:rPr lang="en-US" sz="2000" kern="0" dirty="0">
                <a:solidFill>
                  <a:schemeClr val="tx1"/>
                </a:solidFill>
              </a:rPr>
              <a:t>Focusing on wetland types critical for waterfowl habitat (modified Enhanced Wetland Classification)</a:t>
            </a:r>
          </a:p>
          <a:p>
            <a:pPr algn="l" defTabSz="914400">
              <a:buFont typeface="Arial" panose="020B0604020202020204" pitchFamily="34" charset="0"/>
              <a:buChar char="•"/>
            </a:pPr>
            <a:r>
              <a:rPr lang="en-US" sz="2000" kern="0" dirty="0">
                <a:solidFill>
                  <a:schemeClr val="tx1"/>
                </a:solidFill>
              </a:rPr>
              <a:t>Maps being created for 2 time periods to assess changes in habitat from c. 2007 to c. 2017</a:t>
            </a:r>
          </a:p>
          <a:p>
            <a:pPr defTabSz="914400"/>
            <a:endParaRPr lang="en-US" sz="2000" kern="0" dirty="0">
              <a:solidFill>
                <a:schemeClr val="tx1"/>
              </a:solidFill>
            </a:endParaRPr>
          </a:p>
          <a:p>
            <a:pPr defTabSz="914400"/>
            <a:endParaRPr lang="en-US" sz="2000" kern="0" dirty="0">
              <a:solidFill>
                <a:schemeClr val="tx1"/>
              </a:solidFill>
            </a:endParaRPr>
          </a:p>
          <a:p>
            <a:pPr lvl="1" defTabSz="914400"/>
            <a:endParaRPr lang="en-US" sz="2000" kern="0" dirty="0">
              <a:solidFill>
                <a:schemeClr val="tx1"/>
              </a:solidFill>
            </a:endParaRPr>
          </a:p>
        </p:txBody>
      </p:sp>
      <p:sp>
        <p:nvSpPr>
          <p:cNvPr id="3" name="Rectangle 2">
            <a:extLst>
              <a:ext uri="{FF2B5EF4-FFF2-40B4-BE49-F238E27FC236}">
                <a16:creationId xmlns:a16="http://schemas.microsoft.com/office/drawing/2014/main" id="{E2D79AC6-5872-4CB3-9CB7-120B3E9D4EAE}"/>
              </a:ext>
            </a:extLst>
          </p:cNvPr>
          <p:cNvSpPr/>
          <p:nvPr/>
        </p:nvSpPr>
        <p:spPr>
          <a:xfrm>
            <a:off x="9221009" y="268966"/>
            <a:ext cx="1555426" cy="369332"/>
          </a:xfrm>
          <a:prstGeom prst="rect">
            <a:avLst/>
          </a:prstGeom>
        </p:spPr>
        <p:txBody>
          <a:bodyPr wrap="none">
            <a:spAutoFit/>
          </a:bodyPr>
          <a:lstStyle/>
          <a:p>
            <a:r>
              <a:rPr lang="en-US" dirty="0">
                <a:solidFill>
                  <a:schemeClr val="bg1"/>
                </a:solidFill>
              </a:rPr>
              <a:t>French TE2018</a:t>
            </a:r>
          </a:p>
        </p:txBody>
      </p:sp>
      <p:sp>
        <p:nvSpPr>
          <p:cNvPr id="6" name="Rectangle 5">
            <a:extLst>
              <a:ext uri="{FF2B5EF4-FFF2-40B4-BE49-F238E27FC236}">
                <a16:creationId xmlns:a16="http://schemas.microsoft.com/office/drawing/2014/main" id="{88E8FC7F-6A3A-420C-B190-C2274DEF0F73}"/>
              </a:ext>
            </a:extLst>
          </p:cNvPr>
          <p:cNvSpPr/>
          <p:nvPr/>
        </p:nvSpPr>
        <p:spPr>
          <a:xfrm>
            <a:off x="6146389" y="3838814"/>
            <a:ext cx="1455400" cy="2308324"/>
          </a:xfrm>
          <a:prstGeom prst="rect">
            <a:avLst/>
          </a:prstGeom>
        </p:spPr>
        <p:txBody>
          <a:bodyPr wrap="square">
            <a:spAutoFit/>
          </a:bodyPr>
          <a:lstStyle/>
          <a:p>
            <a:r>
              <a:rPr lang="en-US" b="1" dirty="0">
                <a:solidFill>
                  <a:schemeClr val="accent1">
                    <a:lumMod val="75000"/>
                  </a:schemeClr>
                </a:solidFill>
              </a:rPr>
              <a:t>SEE POSTER</a:t>
            </a:r>
            <a:r>
              <a:rPr lang="en-US" dirty="0"/>
              <a:t>: </a:t>
            </a:r>
            <a:r>
              <a:rPr lang="en-US" i="1" dirty="0"/>
              <a:t>by Vander </a:t>
            </a:r>
            <a:r>
              <a:rPr lang="en-US" i="1" dirty="0" err="1"/>
              <a:t>Bilt</a:t>
            </a:r>
            <a:r>
              <a:rPr lang="en-US" dirty="0" err="1"/>
              <a:t>,Mapping</a:t>
            </a:r>
            <a:r>
              <a:rPr lang="en-US" dirty="0"/>
              <a:t> Wetland Type and Seasonal Inundation using SAR</a:t>
            </a:r>
          </a:p>
        </p:txBody>
      </p:sp>
    </p:spTree>
    <p:extLst>
      <p:ext uri="{BB962C8B-B14F-4D97-AF65-F5344CB8AC3E}">
        <p14:creationId xmlns:p14="http://schemas.microsoft.com/office/powerpoint/2010/main" val="401741345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5128" y="259241"/>
            <a:ext cx="1158881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j-ea"/>
                <a:cs typeface="+mj-cs"/>
              </a:rPr>
              <a:t>Wetland Type and Inundation Dynamics</a:t>
            </a:r>
            <a:br>
              <a:rPr kumimoji="0" lang="en-US" sz="4000" b="1" i="0" u="none" strike="noStrike" kern="1200" cap="none" spc="0" normalizeH="0" baseline="0" noProof="0" dirty="0">
                <a:ln>
                  <a:noFill/>
                </a:ln>
                <a:solidFill>
                  <a:prstClr val="black"/>
                </a:solidFill>
                <a:effectLst/>
                <a:uLnTx/>
                <a:uFillTx/>
                <a:latin typeface="Calibri" panose="020F0502020204030204"/>
                <a:ea typeface="+mj-ea"/>
                <a:cs typeface="+mj-cs"/>
              </a:rPr>
            </a:br>
            <a:r>
              <a:rPr kumimoji="0" lang="en-US" sz="3600" b="1" i="1" u="none" strike="noStrike" kern="1200" cap="none" spc="0" normalizeH="0" baseline="0" noProof="0" dirty="0">
                <a:ln>
                  <a:noFill/>
                </a:ln>
                <a:solidFill>
                  <a:prstClr val="black"/>
                </a:solidFill>
                <a:effectLst/>
                <a:uLnTx/>
                <a:uFillTx/>
                <a:latin typeface="Calibri" panose="020F0502020204030204"/>
                <a:ea typeface="+mj-ea"/>
                <a:cs typeface="+mj-cs"/>
              </a:rPr>
              <a:t>Peace-Athabasca Delta, Canada</a:t>
            </a:r>
            <a:endParaRPr kumimoji="0" lang="en-US" sz="4000" b="1" i="1" u="none" strike="noStrike" kern="1200" cap="none" spc="0" normalizeH="0" baseline="0" noProof="0" dirty="0">
              <a:ln>
                <a:noFill/>
              </a:ln>
              <a:solidFill>
                <a:prstClr val="black"/>
              </a:solidFill>
              <a:effectLst/>
              <a:uLnTx/>
              <a:uFillTx/>
              <a:latin typeface="Calibri" panose="020F0502020204030204"/>
              <a:ea typeface="+mj-ea"/>
              <a:cs typeface="+mj-cs"/>
            </a:endParaRPr>
          </a:p>
        </p:txBody>
      </p:sp>
      <p:pic>
        <p:nvPicPr>
          <p:cNvPr id="6" name="Picture 5">
            <a:extLst>
              <a:ext uri="{FF2B5EF4-FFF2-40B4-BE49-F238E27FC236}">
                <a16:creationId xmlns:a16="http://schemas.microsoft.com/office/drawing/2014/main" id="{E7A24C90-E300-4B42-1EB3-143ED0906DD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3102" y="162993"/>
            <a:ext cx="1138477" cy="687226"/>
          </a:xfrm>
          <a:prstGeom prst="rect">
            <a:avLst/>
          </a:prstGeom>
        </p:spPr>
      </p:pic>
      <p:grpSp>
        <p:nvGrpSpPr>
          <p:cNvPr id="11" name="Group 10">
            <a:extLst>
              <a:ext uri="{FF2B5EF4-FFF2-40B4-BE49-F238E27FC236}">
                <a16:creationId xmlns:a16="http://schemas.microsoft.com/office/drawing/2014/main" id="{1BBFFD3B-093B-6881-74BE-16F4F514FE6C}"/>
              </a:ext>
            </a:extLst>
          </p:cNvPr>
          <p:cNvGrpSpPr/>
          <p:nvPr/>
        </p:nvGrpSpPr>
        <p:grpSpPr>
          <a:xfrm>
            <a:off x="5890189" y="2737265"/>
            <a:ext cx="5294298" cy="2887799"/>
            <a:chOff x="5436460" y="1669693"/>
            <a:chExt cx="5294298" cy="2887799"/>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6460" y="1669693"/>
              <a:ext cx="5294298" cy="2887799"/>
            </a:xfrm>
            <a:prstGeom prst="rect">
              <a:avLst/>
            </a:prstGeom>
          </p:spPr>
        </p:pic>
        <p:sp>
          <p:nvSpPr>
            <p:cNvPr id="4" name="Rectangle 3">
              <a:extLst>
                <a:ext uri="{FF2B5EF4-FFF2-40B4-BE49-F238E27FC236}">
                  <a16:creationId xmlns:a16="http://schemas.microsoft.com/office/drawing/2014/main" id="{EAF5B4BB-44A8-7F14-E0A8-C9CD02D3F4F6}"/>
                </a:ext>
              </a:extLst>
            </p:cNvPr>
            <p:cNvSpPr/>
            <p:nvPr/>
          </p:nvSpPr>
          <p:spPr>
            <a:xfrm>
              <a:off x="5436460" y="4032447"/>
              <a:ext cx="673768" cy="519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2017</a:t>
              </a:r>
            </a:p>
          </p:txBody>
        </p:sp>
      </p:grpSp>
      <p:sp>
        <p:nvSpPr>
          <p:cNvPr id="10" name="TextBox 9">
            <a:extLst>
              <a:ext uri="{FF2B5EF4-FFF2-40B4-BE49-F238E27FC236}">
                <a16:creationId xmlns:a16="http://schemas.microsoft.com/office/drawing/2014/main" id="{C30A131C-97FF-0395-65E7-CF579A12A10D}"/>
              </a:ext>
            </a:extLst>
          </p:cNvPr>
          <p:cNvSpPr txBox="1"/>
          <p:nvPr/>
        </p:nvSpPr>
        <p:spPr>
          <a:xfrm>
            <a:off x="98836" y="893160"/>
            <a:ext cx="190506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French TE 2018</a:t>
            </a:r>
          </a:p>
        </p:txBody>
      </p:sp>
      <p:grpSp>
        <p:nvGrpSpPr>
          <p:cNvPr id="14" name="Group 13">
            <a:extLst>
              <a:ext uri="{FF2B5EF4-FFF2-40B4-BE49-F238E27FC236}">
                <a16:creationId xmlns:a16="http://schemas.microsoft.com/office/drawing/2014/main" id="{CE29BCF5-CB27-2440-EAC4-9FEF3D61A458}"/>
              </a:ext>
            </a:extLst>
          </p:cNvPr>
          <p:cNvGrpSpPr/>
          <p:nvPr/>
        </p:nvGrpSpPr>
        <p:grpSpPr>
          <a:xfrm>
            <a:off x="5888454" y="2731282"/>
            <a:ext cx="5294298" cy="2887799"/>
            <a:chOff x="5436460" y="1102204"/>
            <a:chExt cx="5294298" cy="2887799"/>
          </a:xfrm>
        </p:grpSpPr>
        <p:pic>
          <p:nvPicPr>
            <p:cNvPr id="12" name="Picture 11">
              <a:extLst>
                <a:ext uri="{FF2B5EF4-FFF2-40B4-BE49-F238E27FC236}">
                  <a16:creationId xmlns:a16="http://schemas.microsoft.com/office/drawing/2014/main" id="{6EB89FB8-5FDE-96D3-AF7D-82D73D4C03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460" y="1102204"/>
              <a:ext cx="5294298" cy="2887799"/>
            </a:xfrm>
            <a:prstGeom prst="rect">
              <a:avLst/>
            </a:prstGeom>
          </p:spPr>
        </p:pic>
        <p:sp>
          <p:nvSpPr>
            <p:cNvPr id="13" name="Rectangle 12">
              <a:extLst>
                <a:ext uri="{FF2B5EF4-FFF2-40B4-BE49-F238E27FC236}">
                  <a16:creationId xmlns:a16="http://schemas.microsoft.com/office/drawing/2014/main" id="{5B19ABA7-7B1F-D669-94C9-D8AEB57F3C27}"/>
                </a:ext>
              </a:extLst>
            </p:cNvPr>
            <p:cNvSpPr/>
            <p:nvPr/>
          </p:nvSpPr>
          <p:spPr>
            <a:xfrm>
              <a:off x="5436460" y="3469526"/>
              <a:ext cx="673768" cy="519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2018</a:t>
              </a:r>
            </a:p>
          </p:txBody>
        </p:sp>
      </p:grpSp>
      <p:grpSp>
        <p:nvGrpSpPr>
          <p:cNvPr id="17" name="Group 16">
            <a:extLst>
              <a:ext uri="{FF2B5EF4-FFF2-40B4-BE49-F238E27FC236}">
                <a16:creationId xmlns:a16="http://schemas.microsoft.com/office/drawing/2014/main" id="{B45D01CF-A357-0BBF-5B3A-F5D7A4DAEFD6}"/>
              </a:ext>
            </a:extLst>
          </p:cNvPr>
          <p:cNvGrpSpPr/>
          <p:nvPr/>
        </p:nvGrpSpPr>
        <p:grpSpPr>
          <a:xfrm>
            <a:off x="5887585" y="2731281"/>
            <a:ext cx="5294299" cy="2887800"/>
            <a:chOff x="5436458" y="1411187"/>
            <a:chExt cx="5294299" cy="2887800"/>
          </a:xfrm>
        </p:grpSpPr>
        <p:pic>
          <p:nvPicPr>
            <p:cNvPr id="15" name="Picture 14">
              <a:extLst>
                <a:ext uri="{FF2B5EF4-FFF2-40B4-BE49-F238E27FC236}">
                  <a16:creationId xmlns:a16="http://schemas.microsoft.com/office/drawing/2014/main" id="{DAF68E1E-94A2-322E-5E2D-E87E8BE891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6458" y="1411187"/>
              <a:ext cx="5294299" cy="2887800"/>
            </a:xfrm>
            <a:prstGeom prst="rect">
              <a:avLst/>
            </a:prstGeom>
          </p:spPr>
        </p:pic>
        <p:sp>
          <p:nvSpPr>
            <p:cNvPr id="16" name="Rectangle 15">
              <a:extLst>
                <a:ext uri="{FF2B5EF4-FFF2-40B4-BE49-F238E27FC236}">
                  <a16:creationId xmlns:a16="http://schemas.microsoft.com/office/drawing/2014/main" id="{9F1E9EAC-A091-B9A5-A61C-6603E4BC376E}"/>
                </a:ext>
              </a:extLst>
            </p:cNvPr>
            <p:cNvSpPr/>
            <p:nvPr/>
          </p:nvSpPr>
          <p:spPr>
            <a:xfrm>
              <a:off x="5436458" y="3779222"/>
              <a:ext cx="673768" cy="519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2019</a:t>
              </a:r>
            </a:p>
          </p:txBody>
        </p:sp>
      </p:grpSp>
      <p:grpSp>
        <p:nvGrpSpPr>
          <p:cNvPr id="20" name="Group 19">
            <a:extLst>
              <a:ext uri="{FF2B5EF4-FFF2-40B4-BE49-F238E27FC236}">
                <a16:creationId xmlns:a16="http://schemas.microsoft.com/office/drawing/2014/main" id="{EF24471D-0A64-D5FA-162C-3634C7428667}"/>
              </a:ext>
            </a:extLst>
          </p:cNvPr>
          <p:cNvGrpSpPr/>
          <p:nvPr/>
        </p:nvGrpSpPr>
        <p:grpSpPr>
          <a:xfrm>
            <a:off x="5859007" y="2734201"/>
            <a:ext cx="5325371" cy="2882947"/>
            <a:chOff x="4097012" y="837167"/>
            <a:chExt cx="5294300" cy="2882948"/>
          </a:xfrm>
        </p:grpSpPr>
        <p:pic>
          <p:nvPicPr>
            <p:cNvPr id="18" name="Picture 17">
              <a:extLst>
                <a:ext uri="{FF2B5EF4-FFF2-40B4-BE49-F238E27FC236}">
                  <a16:creationId xmlns:a16="http://schemas.microsoft.com/office/drawing/2014/main" id="{5930F06E-7471-9337-142C-7F34AE25F5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97012" y="837167"/>
              <a:ext cx="5294300" cy="2842014"/>
            </a:xfrm>
            <a:prstGeom prst="rect">
              <a:avLst/>
            </a:prstGeom>
          </p:spPr>
        </p:pic>
        <p:sp>
          <p:nvSpPr>
            <p:cNvPr id="19" name="Rectangle 18">
              <a:extLst>
                <a:ext uri="{FF2B5EF4-FFF2-40B4-BE49-F238E27FC236}">
                  <a16:creationId xmlns:a16="http://schemas.microsoft.com/office/drawing/2014/main" id="{39EB1BD8-E7DD-7A8D-C441-13FE020E040F}"/>
                </a:ext>
              </a:extLst>
            </p:cNvPr>
            <p:cNvSpPr/>
            <p:nvPr/>
          </p:nvSpPr>
          <p:spPr>
            <a:xfrm>
              <a:off x="4123457" y="3200351"/>
              <a:ext cx="673768" cy="519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2020</a:t>
              </a:r>
            </a:p>
          </p:txBody>
        </p:sp>
      </p:grpSp>
      <p:pic>
        <p:nvPicPr>
          <p:cNvPr id="21" name="Picture 20">
            <a:extLst>
              <a:ext uri="{FF2B5EF4-FFF2-40B4-BE49-F238E27FC236}">
                <a16:creationId xmlns:a16="http://schemas.microsoft.com/office/drawing/2014/main" id="{20723D66-42D8-D3F3-E122-3D79A70CF6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1987" y="1455234"/>
            <a:ext cx="5570598" cy="4304554"/>
          </a:xfrm>
          <a:prstGeom prst="rect">
            <a:avLst/>
          </a:prstGeom>
        </p:spPr>
      </p:pic>
      <p:sp>
        <p:nvSpPr>
          <p:cNvPr id="22" name="Content Placeholder 2">
            <a:extLst>
              <a:ext uri="{FF2B5EF4-FFF2-40B4-BE49-F238E27FC236}">
                <a16:creationId xmlns:a16="http://schemas.microsoft.com/office/drawing/2014/main" id="{CB0810F3-A084-C165-2AC4-E4DBC6FCF204}"/>
              </a:ext>
            </a:extLst>
          </p:cNvPr>
          <p:cNvSpPr txBox="1">
            <a:spLocks/>
          </p:cNvSpPr>
          <p:nvPr/>
        </p:nvSpPr>
        <p:spPr>
          <a:xfrm>
            <a:off x="5801372" y="1324440"/>
            <a:ext cx="6204559" cy="1515497"/>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rPr>
              <a:t>Mapping wetland type and extent critical for waterfowl habitat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Left: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Wetland type maps created using a machine learning approach with Landsat and L-band SAR to assess changes in duck habitat.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Below: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SAR-derived annual inundation products using C-band </a:t>
            </a:r>
            <a:b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SAR (Sentinel-1). Colors represent count of inundation days.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08C5E45F-D338-8275-7082-714CE4443A7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352474" y="777568"/>
            <a:ext cx="1109162" cy="406468"/>
          </a:xfrm>
          <a:prstGeom prst="rect">
            <a:avLst/>
          </a:prstGeom>
        </p:spPr>
      </p:pic>
      <p:pic>
        <p:nvPicPr>
          <p:cNvPr id="1026" name="Picture 2" descr="NASA's Jet Propulsion Laboratory (JPL) - Visiting student research program">
            <a:extLst>
              <a:ext uri="{FF2B5EF4-FFF2-40B4-BE49-F238E27FC236}">
                <a16:creationId xmlns:a16="http://schemas.microsoft.com/office/drawing/2014/main" id="{51E02AA8-5FA1-B782-933F-098D52AEA2A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535604" y="637189"/>
            <a:ext cx="1280835" cy="6872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E9F6BDC-D951-BD3E-A33F-E9F35B8D8F0A}"/>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1096701" y="180605"/>
            <a:ext cx="691212" cy="557577"/>
          </a:xfrm>
          <a:prstGeom prst="rect">
            <a:avLst/>
          </a:prstGeom>
        </p:spPr>
      </p:pic>
      <p:grpSp>
        <p:nvGrpSpPr>
          <p:cNvPr id="27" name="Group 26">
            <a:extLst>
              <a:ext uri="{FF2B5EF4-FFF2-40B4-BE49-F238E27FC236}">
                <a16:creationId xmlns:a16="http://schemas.microsoft.com/office/drawing/2014/main" id="{D6AAEF59-048D-CD7D-F62E-D3E913AFC3D9}"/>
              </a:ext>
            </a:extLst>
          </p:cNvPr>
          <p:cNvGrpSpPr/>
          <p:nvPr/>
        </p:nvGrpSpPr>
        <p:grpSpPr>
          <a:xfrm>
            <a:off x="11187958" y="2208045"/>
            <a:ext cx="983187" cy="3441643"/>
            <a:chOff x="11187958" y="2208045"/>
            <a:chExt cx="983187" cy="3441643"/>
          </a:xfrm>
        </p:grpSpPr>
        <p:pic>
          <p:nvPicPr>
            <p:cNvPr id="3" name="Picture 2"/>
            <p:cNvPicPr>
              <a:picLocks noChangeAspect="1"/>
            </p:cNvPicPr>
            <p:nvPr/>
          </p:nvPicPr>
          <p:blipFill rotWithShape="1">
            <a:blip r:embed="rId12"/>
            <a:srcRect t="16075" r="28132" b="3347"/>
            <a:stretch/>
          </p:blipFill>
          <p:spPr>
            <a:xfrm>
              <a:off x="11187958" y="2912478"/>
              <a:ext cx="983187" cy="2737210"/>
            </a:xfrm>
            <a:prstGeom prst="rect">
              <a:avLst/>
            </a:prstGeom>
          </p:spPr>
        </p:pic>
        <p:sp>
          <p:nvSpPr>
            <p:cNvPr id="26" name="TextBox 25">
              <a:extLst>
                <a:ext uri="{FF2B5EF4-FFF2-40B4-BE49-F238E27FC236}">
                  <a16:creationId xmlns:a16="http://schemas.microsoft.com/office/drawing/2014/main" id="{56289CF6-EF7E-B970-207A-CAC2C2AC8465}"/>
                </a:ext>
              </a:extLst>
            </p:cNvPr>
            <p:cNvSpPr txBox="1"/>
            <p:nvPr/>
          </p:nvSpPr>
          <p:spPr>
            <a:xfrm>
              <a:off x="11194900" y="2208045"/>
              <a:ext cx="847380" cy="914400"/>
            </a:xfrm>
            <a:prstGeom prst="rect">
              <a:avLst/>
            </a:prstGeom>
          </p:spPr>
          <p:txBody>
            <a:bodyPr vert="horz" wrap="square" lIns="91440" tIns="45720" rIns="91440" bIns="45720" rtlCol="0" anchor="b">
              <a:no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Open water count</a:t>
              </a:r>
            </a:p>
          </p:txBody>
        </p:sp>
      </p:grpSp>
      <p:sp>
        <p:nvSpPr>
          <p:cNvPr id="8" name="TextBox 7">
            <a:extLst>
              <a:ext uri="{FF2B5EF4-FFF2-40B4-BE49-F238E27FC236}">
                <a16:creationId xmlns:a16="http://schemas.microsoft.com/office/drawing/2014/main" id="{040C9681-689B-A31B-FC2D-6F527BA63586}"/>
              </a:ext>
            </a:extLst>
          </p:cNvPr>
          <p:cNvSpPr txBox="1"/>
          <p:nvPr/>
        </p:nvSpPr>
        <p:spPr>
          <a:xfrm>
            <a:off x="9352474" y="5241559"/>
            <a:ext cx="1906652" cy="373289"/>
          </a:xfrm>
          <a:prstGeom prst="rect">
            <a:avLst/>
          </a:prstGeom>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Animated figure</a:t>
            </a:r>
          </a:p>
        </p:txBody>
      </p:sp>
      <p:sp>
        <p:nvSpPr>
          <p:cNvPr id="28" name="Content Placeholder 2">
            <a:extLst>
              <a:ext uri="{FF2B5EF4-FFF2-40B4-BE49-F238E27FC236}">
                <a16:creationId xmlns:a16="http://schemas.microsoft.com/office/drawing/2014/main" id="{BBE3D265-E4CB-4849-90AD-C82414B6AE05}"/>
              </a:ext>
            </a:extLst>
          </p:cNvPr>
          <p:cNvSpPr txBox="1">
            <a:spLocks/>
          </p:cNvSpPr>
          <p:nvPr/>
        </p:nvSpPr>
        <p:spPr>
          <a:xfrm>
            <a:off x="223102" y="5691622"/>
            <a:ext cx="11713944" cy="151549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en-US" sz="2000" dirty="0"/>
              <a:t>Waterfowl Habitat Assessments</a:t>
            </a:r>
          </a:p>
          <a:p>
            <a:pPr marL="0" lvl="0" indent="0">
              <a:buNone/>
              <a:defRPr/>
            </a:pPr>
            <a:r>
              <a:rPr lang="en-US" sz="1800" dirty="0"/>
              <a:t>Integrating Waterfowl Breeding Population (BPOP) and Habitat Survey waterfowl data into habitat models with products shown here from 2017 to 2019. Remote sensing data and in particular inundation products are improving habitat modeling.</a:t>
            </a:r>
          </a:p>
          <a:p>
            <a:pPr marL="0" lvl="0" indent="0">
              <a:spcBef>
                <a:spcPts val="300"/>
              </a:spcBef>
              <a:buNone/>
              <a:defRPr/>
            </a:pPr>
            <a:r>
              <a:rPr lang="en-US" sz="1600" i="1" dirty="0"/>
              <a:t>See Feb 22 Wetland WG webinar by PI French for details on habitat modeling methods and results. </a:t>
            </a:r>
            <a:endParaRPr lang="en-US" sz="2000" i="1" dirty="0"/>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12831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TM_8_Template_Master" id="{B2BD47E0-CCCF-6743-B10A-DF081A6F4804}" vid="{542B1A31-F45A-1D4D-AB3B-DC0A847061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TM_8_Template_Master" id="{B2BD47E0-CCCF-6743-B10A-DF081A6F4804}" vid="{542B1A31-F45A-1D4D-AB3B-DC0A847061E2}"/>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Autofit/>
      </a:bodyPr>
      <a:lstStyle>
        <a:defPPr marL="0" indent="0">
          <a:buNone/>
          <a:defRPr sz="2800" b="1" dirty="0" smtClean="0">
            <a:latin typeface="+mn-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1492</TotalTime>
  <Words>2966</Words>
  <Application>Microsoft Office PowerPoint</Application>
  <PresentationFormat>Widescreen</PresentationFormat>
  <Paragraphs>233</Paragraphs>
  <Slides>23</Slides>
  <Notes>11</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23</vt:i4>
      </vt:variant>
    </vt:vector>
  </HeadingPairs>
  <TitlesOfParts>
    <vt:vector size="35" baseType="lpstr">
      <vt:lpstr>AdvOTd86a71d2</vt:lpstr>
      <vt:lpstr>Arial</vt:lpstr>
      <vt:lpstr>Calibri</vt:lpstr>
      <vt:lpstr>Calibri Light</vt:lpstr>
      <vt:lpstr>Cambria Math</vt:lpstr>
      <vt:lpstr>DejaVu Sans</vt:lpstr>
      <vt:lpstr>Times New Roman</vt:lpstr>
      <vt:lpstr>Wingdings</vt:lpstr>
      <vt:lpstr>1_Office Theme</vt:lpstr>
      <vt:lpstr>Office Theme</vt:lpstr>
      <vt:lpstr>2_Office Theme</vt:lpstr>
      <vt:lpstr>3_Office Theme</vt:lpstr>
      <vt:lpstr>ABoVE Wetlands Working Group</vt:lpstr>
      <vt:lpstr>Working Group - Formed at ASTM6 – grown from 30 original to 37 members,     ABoVE Projects that have been directly involved with Wetland WG Bourgeau-Chavez TE2014, TE2018, Butman TE2018, French TE2018, C. Miller TE2014, TE2018,  Smith TE2016, Turner NSERC  1 New ABoVE wetland projects 2021 Bourgeau-Chavez TE2021, Butman TE2021, French 2021, S. Miller TE2021, Tape TE2021, Watts TE2021 </vt:lpstr>
      <vt:lpstr>PowerPoint Presentation</vt:lpstr>
      <vt:lpstr>Research Highlights: Mapping</vt:lpstr>
      <vt:lpstr>Wetland land cover maps over the PAD</vt:lpstr>
      <vt:lpstr>PowerPoint Presentation</vt:lpstr>
      <vt:lpstr>PowerPoint Presentation</vt:lpstr>
      <vt:lpstr>Slave River Delta (SRD) and Peace-Athabasca Delta (PAD) Mapping</vt:lpstr>
      <vt:lpstr>PowerPoint Presentation</vt:lpstr>
      <vt:lpstr>Research Highlights: Carbon</vt:lpstr>
      <vt:lpstr>PowerPoint Presentation</vt:lpstr>
      <vt:lpstr>Approach</vt:lpstr>
      <vt:lpstr>Results</vt:lpstr>
      <vt:lpstr>Estimating C Stocks in Peatlands – Great Slave Lake Area</vt:lpstr>
      <vt:lpstr>PowerPoint Presentation</vt:lpstr>
      <vt:lpstr>Research Highlights: Hydrology</vt:lpstr>
      <vt:lpstr>PowerPoint Presentation</vt:lpstr>
      <vt:lpstr>PowerPoint Presentation</vt:lpstr>
      <vt:lpstr>PowerPoint Presentation</vt:lpstr>
      <vt:lpstr>Testing GAM for Full Dataset</vt:lpstr>
      <vt:lpstr>Treed Peatland Soil Moisture Monitoring with Radarsat-2 C-band SAR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ABoVE Wetlands Working Group</dc:title>
  <dc:creator>David E. Butman</dc:creator>
  <cp:lastModifiedBy>Laura Chavez</cp:lastModifiedBy>
  <cp:revision>37</cp:revision>
  <dcterms:created xsi:type="dcterms:W3CDTF">2022-05-05T19:36:04Z</dcterms:created>
  <dcterms:modified xsi:type="dcterms:W3CDTF">2023-01-18T21:41:48Z</dcterms:modified>
</cp:coreProperties>
</file>