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70" r:id="rId16"/>
    <p:sldId id="274" r:id="rId17"/>
  </p:sldIdLst>
  <p:sldSz cx="12192000" cy="6858000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A160540-4E30-4B21-9193-07A2EB992596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D3C8A528-918D-494B-904E-8957137C386E}">
          <p14:sldIdLst>
            <p14:sldId id="263"/>
            <p14:sldId id="264"/>
            <p14:sldId id="265"/>
            <p14:sldId id="266"/>
            <p14:sldId id="269"/>
            <p14:sldId id="272"/>
            <p14:sldId id="273"/>
            <p14:sldId id="270"/>
            <p14:sldId id="274"/>
          </p14:sldIdLst>
        </p14:section>
      </p14:section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6NNP36ThLJ874imHLWeMqWf5e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E37573-9394-4F8D-8B6F-C3CD89C9768F}">
  <a:tblStyle styleId="{00E37573-9394-4F8D-8B6F-C3CD89C976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7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968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99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8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50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62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85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09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064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61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99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4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0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16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146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48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5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ubTitle" idx="1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0" y="26275"/>
            <a:ext cx="12192000" cy="9692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Global Respiration Comparison (ResCom): evaluation of satellite constrained top-down and bottom-up respiration estimates and their relationship with model simulations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93" name="Google Shape;93;p1" descr="Image result for zhihua liu um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530080" y="5851635"/>
            <a:ext cx="45141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Ash Ballantyne, Ben Bond-Lamberty &amp; Rodrigo Vargas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3510455" y="1240887"/>
            <a:ext cx="4561490" cy="456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Image result for carbontracker noaa"/>
          <p:cNvPicPr preferRelativeResize="0"/>
          <p:nvPr/>
        </p:nvPicPr>
        <p:blipFill rotWithShape="1">
          <a:blip r:embed="rId4">
            <a:alphaModFix/>
          </a:blip>
          <a:srcRect l="48895"/>
          <a:stretch/>
        </p:blipFill>
        <p:spPr>
          <a:xfrm>
            <a:off x="5791200" y="1197921"/>
            <a:ext cx="2383768" cy="466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129" y="4472026"/>
            <a:ext cx="2752725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Google Shape;98;p1"/>
          <p:cNvSpPr txBox="1"/>
          <p:nvPr/>
        </p:nvSpPr>
        <p:spPr>
          <a:xfrm>
            <a:off x="960106" y="6178634"/>
            <a:ext cx="2669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Zhihua Liu, U Montana</a:t>
            </a:r>
            <a:endParaRPr dirty="0"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0596" y="2818806"/>
            <a:ext cx="1754373" cy="2192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Google Shape;100;p1"/>
          <p:cNvSpPr/>
          <p:nvPr/>
        </p:nvSpPr>
        <p:spPr>
          <a:xfrm>
            <a:off x="8512864" y="4923180"/>
            <a:ext cx="32069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sym typeface="Arial"/>
              </a:rPr>
              <a:t>Arthur </a:t>
            </a:r>
            <a:r>
              <a:rPr lang="en-US" dirty="0" err="1">
                <a:solidFill>
                  <a:schemeClr val="dk1"/>
                </a:solidFill>
                <a:sym typeface="Arial"/>
              </a:rPr>
              <a:t>Endsley</a:t>
            </a:r>
            <a:r>
              <a:rPr lang="en-US" dirty="0">
                <a:solidFill>
                  <a:schemeClr val="dk1"/>
                </a:solidFill>
                <a:sym typeface="Arial"/>
              </a:rPr>
              <a:t>, U Montana</a:t>
            </a:r>
            <a:endParaRPr dirty="0"/>
          </a:p>
        </p:txBody>
      </p:sp>
      <p:sp>
        <p:nvSpPr>
          <p:cNvPr id="2" name="AutoShape 2" descr="elizabeth smith delaware from www.researchgate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elizabeth smith delaware from www.researchgate.net"/>
          <p:cNvSpPr>
            <a:spLocks noChangeAspect="1" noChangeArrowheads="1"/>
          </p:cNvSpPr>
          <p:nvPr/>
        </p:nvSpPr>
        <p:spPr bwMode="auto">
          <a:xfrm>
            <a:off x="917575" y="2376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6" descr="Elizabeth SMITH | Research Assistant | Ph.D Student in Plant and Soil  Science | University of Delaware, Delaware | UDel UD | Department of Plant  and Soil Sciences | Research pro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3" y="1610001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8;p1"/>
          <p:cNvSpPr txBox="1"/>
          <p:nvPr/>
        </p:nvSpPr>
        <p:spPr>
          <a:xfrm>
            <a:off x="570211" y="3815388"/>
            <a:ext cx="2669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Elizabeth Smith,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Delaware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149" b="5966"/>
          <a:stretch/>
        </p:blipFill>
        <p:spPr>
          <a:xfrm>
            <a:off x="6706581" y="707525"/>
            <a:ext cx="5179162" cy="284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876" b="7621"/>
          <a:stretch/>
        </p:blipFill>
        <p:spPr>
          <a:xfrm>
            <a:off x="6735842" y="3552324"/>
            <a:ext cx="5120640" cy="273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9030" y="-29688"/>
            <a:ext cx="102728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/>
          </a:p>
        </p:txBody>
      </p:sp>
      <p:sp>
        <p:nvSpPr>
          <p:cNvPr id="193" name="Google Shape;193;p10"/>
          <p:cNvSpPr txBox="1"/>
          <p:nvPr/>
        </p:nvSpPr>
        <p:spPr>
          <a:xfrm>
            <a:off x="9144261" y="5519046"/>
            <a:ext cx="2308225" cy="28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Rh: 52.76±10.43 PgC yr-1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0" descr="Ma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910" y="3262597"/>
            <a:ext cx="5334002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306257" y="1227280"/>
            <a:ext cx="6056855" cy="240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 = GPP – Ra  - NBP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 = GPP*(1-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CUE)</a:t>
            </a:r>
            <a:endParaRPr sz="2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 Map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using suite of observational biophysical variables and Random Forest algorithm trained with in-situ CUE observations (n = 353 site-years)</a:t>
            </a:r>
            <a:endParaRPr dirty="0"/>
          </a:p>
          <a:p>
            <a:pPr marL="228600" marR="0" lvl="1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GPP and NBP data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GPP and NBP was based on climatological mean  (2000-2015) from ensemble mean of different observations of GPP (n = 3) and NBP (n=5) dataset.</a:t>
            </a:r>
            <a:endParaRPr dirty="0"/>
          </a:p>
        </p:txBody>
      </p:sp>
      <p:sp>
        <p:nvSpPr>
          <p:cNvPr id="196" name="Google Shape;196;p10"/>
          <p:cNvSpPr txBox="1"/>
          <p:nvPr/>
        </p:nvSpPr>
        <p:spPr>
          <a:xfrm>
            <a:off x="6765103" y="6211669"/>
            <a:ext cx="5120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mean and SD of Rh estimated Top-down method. </a:t>
            </a:r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576591" y="6288717"/>
            <a:ext cx="51206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CUE map using Random Forest algorithm </a:t>
            </a:r>
            <a:endParaRPr/>
          </a:p>
        </p:txBody>
      </p:sp>
      <p:sp>
        <p:nvSpPr>
          <p:cNvPr id="198" name="Google Shape;198;p10"/>
          <p:cNvSpPr txBox="1"/>
          <p:nvPr/>
        </p:nvSpPr>
        <p:spPr>
          <a:xfrm>
            <a:off x="5043769" y="1075569"/>
            <a:ext cx="166281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6535E"/>
                </a:solidFill>
                <a:latin typeface="Open Sans"/>
                <a:ea typeface="Open Sans"/>
                <a:cs typeface="Open Sans"/>
                <a:sym typeface="Open Sans"/>
              </a:rPr>
              <a:t>Poster: 1-41 </a:t>
            </a:r>
            <a:endParaRPr dirty="0"/>
          </a:p>
        </p:txBody>
      </p:sp>
      <p:sp>
        <p:nvSpPr>
          <p:cNvPr id="11" name="Google Shape;130;p4"/>
          <p:cNvSpPr txBox="1"/>
          <p:nvPr/>
        </p:nvSpPr>
        <p:spPr>
          <a:xfrm>
            <a:off x="0" y="-8470"/>
            <a:ext cx="11032435" cy="9377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Top-down estimates of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Rh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using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observations of terrestrial carbon fluxes and carbon use efficiency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(CUE)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Poster: 1-41 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Google Shape;97;p1"/>
          <p:cNvPicPr preferRelativeResize="0"/>
          <p:nvPr/>
        </p:nvPicPr>
        <p:blipFill rotWithShape="1">
          <a:blip r:embed="rId6">
            <a:alphaModFix/>
          </a:blip>
          <a:srcRect l="26256" r="21209"/>
          <a:stretch/>
        </p:blipFill>
        <p:spPr>
          <a:xfrm>
            <a:off x="11123948" y="-8470"/>
            <a:ext cx="981914" cy="108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11"/>
          <p:cNvGraphicFramePr/>
          <p:nvPr/>
        </p:nvGraphicFramePr>
        <p:xfrm>
          <a:off x="5937142" y="2599692"/>
          <a:ext cx="5882500" cy="3339545"/>
        </p:xfrm>
        <a:graphic>
          <a:graphicData uri="http://schemas.openxmlformats.org/drawingml/2006/table">
            <a:tbl>
              <a:tblPr>
                <a:noFill/>
                <a:tableStyleId>{00E37573-9394-4F8D-8B6F-C3CD89C9768F}</a:tableStyleId>
              </a:tblPr>
              <a:tblGrid>
                <a:gridCol w="2682425"/>
                <a:gridCol w="1239100"/>
                <a:gridCol w="1960975"/>
              </a:tblGrid>
              <a:tr h="90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Annual R</a:t>
                      </a:r>
                      <a:r>
                        <a:rPr lang="en-US" sz="22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en-US" sz="2200" u="none" strike="noStrike" cap="none"/>
                        <a:t/>
                      </a:r>
                      <a:br>
                        <a:rPr lang="en-US" sz="2200" u="none" strike="noStrike" cap="none"/>
                      </a:b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(Pg C year</a:t>
                      </a:r>
                      <a:r>
                        <a:rPr lang="en-US" sz="2200" b="1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-1</a:t>
                      </a:r>
                      <a:r>
                        <a:rPr lang="en-US" sz="2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B3B3B3"/>
                    </a:solidFill>
                  </a:tcPr>
                </a:tc>
              </a:tr>
              <a:tr h="77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MODIS MOD17 Collection 7*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2000-2018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70.0 ± 1.2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77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TRENDYv7** Ensemble Mean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2000-2017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65.1 ± 1.1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</a:tr>
              <a:tr h="87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MsTMIP</a:t>
                      </a:r>
                      <a:r>
                        <a:rPr lang="en-US" sz="2200" b="0" u="none" strike="noStrike" cap="none" baseline="30000">
                          <a:latin typeface="Arial"/>
                          <a:ea typeface="Arial"/>
                          <a:cs typeface="Arial"/>
                          <a:sym typeface="Arial"/>
                        </a:rPr>
                        <a:t>†</a:t>
                      </a:r>
                      <a:r>
                        <a:rPr lang="en-US" sz="2200" u="none" strike="noStrike" cap="none"/>
                        <a:t/>
                      </a:r>
                      <a:br>
                        <a:rPr lang="en-US" sz="2200" u="none" strike="noStrike" cap="none"/>
                      </a:b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Ensemble Mean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2000-2010</a:t>
                      </a:r>
                      <a:endParaRPr/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58.3 ± 0.8</a:t>
                      </a:r>
                      <a:endParaRPr sz="2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0600" marR="110600" marT="55300" marB="553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p11"/>
          <p:cNvSpPr txBox="1"/>
          <p:nvPr/>
        </p:nvSpPr>
        <p:spPr>
          <a:xfrm>
            <a:off x="221390" y="6192935"/>
            <a:ext cx="11501166" cy="72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3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*Endsley et al. (In Review, JGR: Biogeosciences); **Le Quéré et al. (2018); </a:t>
            </a:r>
            <a:r>
              <a:rPr lang="en-US" sz="2177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†</a:t>
            </a:r>
            <a:r>
              <a:rPr lang="en-US" sz="2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Huntzinger et al. (2013)</a:t>
            </a:r>
            <a:endParaRPr sz="2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90" y="1216469"/>
            <a:ext cx="5529406" cy="497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5861385" y="1327058"/>
            <a:ext cx="6082347" cy="121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Bottom-up and satellite-based models predict R</a:t>
            </a:r>
            <a:r>
              <a:rPr lang="en-US" sz="2419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1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trend of 0.19-0.25 PgC year</a:t>
            </a:r>
            <a:r>
              <a:rPr lang="en-US" sz="2419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241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likely due to increasing GPP.</a:t>
            </a:r>
            <a:endParaRPr sz="241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4"/>
          <p:cNvSpPr txBox="1"/>
          <p:nvPr/>
        </p:nvSpPr>
        <p:spPr>
          <a:xfrm>
            <a:off x="0" y="-8470"/>
            <a:ext cx="10923104" cy="9377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Top-down estimates of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Ra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using MODIS compared to model ensembles</a:t>
            </a:r>
            <a:endParaRPr sz="32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7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7277" y="-36527"/>
            <a:ext cx="1120168" cy="138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516518" y="1455311"/>
            <a:ext cx="3989551" cy="394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 err="1"/>
              <a:t>Rs</a:t>
            </a:r>
            <a:r>
              <a:rPr lang="en-US" sz="1600" dirty="0"/>
              <a:t> Spatial Variability Map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Generated using static and dynamic drivers in a quantile regression approach trained with </a:t>
            </a:r>
            <a:r>
              <a:rPr lang="en-US" sz="1400" dirty="0" err="1"/>
              <a:t>Rs</a:t>
            </a:r>
            <a:r>
              <a:rPr lang="en-US" sz="1400" dirty="0"/>
              <a:t> observations from SRDB (n=1, 056)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 err="1"/>
              <a:t>Rs</a:t>
            </a:r>
            <a:r>
              <a:rPr lang="en-US" sz="1600" dirty="0"/>
              <a:t> Uncertainty Map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Generated using 90% prediction interval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Temporal Trend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/>
              <a:t>Mean annual </a:t>
            </a:r>
            <a:r>
              <a:rPr lang="en-US" sz="1400" dirty="0" err="1"/>
              <a:t>Rs</a:t>
            </a:r>
            <a:r>
              <a:rPr lang="en-US" sz="1400" dirty="0"/>
              <a:t> from 2000-2020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3">
            <a:alphaModFix/>
          </a:blip>
          <a:srcRect t="14142"/>
          <a:stretch/>
        </p:blipFill>
        <p:spPr>
          <a:xfrm>
            <a:off x="8574620" y="1632319"/>
            <a:ext cx="3580301" cy="246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4">
            <a:alphaModFix/>
          </a:blip>
          <a:srcRect t="14142"/>
          <a:stretch/>
        </p:blipFill>
        <p:spPr>
          <a:xfrm>
            <a:off x="4914202" y="4225733"/>
            <a:ext cx="3580301" cy="246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 t="14445"/>
          <a:stretch/>
        </p:blipFill>
        <p:spPr>
          <a:xfrm>
            <a:off x="8588498" y="4225733"/>
            <a:ext cx="3592967" cy="246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6">
            <a:alphaModFix/>
          </a:blip>
          <a:srcRect t="16103"/>
          <a:stretch/>
        </p:blipFill>
        <p:spPr>
          <a:xfrm>
            <a:off x="4882448" y="1632319"/>
            <a:ext cx="3580301" cy="246375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 txBox="1"/>
          <p:nvPr/>
        </p:nvSpPr>
        <p:spPr>
          <a:xfrm>
            <a:off x="5227608" y="1364159"/>
            <a:ext cx="27777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Annual Rs (g C m</a:t>
            </a:r>
            <a:r>
              <a:rPr lang="en-US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yr</a:t>
            </a:r>
            <a:r>
              <a:rPr lang="en-US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8697433" y="1413687"/>
            <a:ext cx="3133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Deviation Annual Rs (g C m</a:t>
            </a:r>
            <a:r>
              <a:rPr lang="en-US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yr</a:t>
            </a:r>
            <a:r>
              <a:rPr lang="en-US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5227608" y="4022405"/>
            <a:ext cx="28467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Uncertainty (g C m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yr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65" name="Google Shape;265;p14"/>
          <p:cNvSpPr txBox="1"/>
          <p:nvPr/>
        </p:nvSpPr>
        <p:spPr>
          <a:xfrm>
            <a:off x="8259417" y="4037707"/>
            <a:ext cx="40361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Deviation Annual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Uncertainty (g C m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yr</a:t>
            </a:r>
            <a:r>
              <a:rPr lang="en-US" sz="12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7">
            <a:alphaModFix/>
          </a:blip>
          <a:srcRect t="10025" r="7991"/>
          <a:stretch/>
        </p:blipFill>
        <p:spPr>
          <a:xfrm>
            <a:off x="581884" y="3753294"/>
            <a:ext cx="3880385" cy="307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4"/>
          <p:cNvSpPr txBox="1"/>
          <p:nvPr/>
        </p:nvSpPr>
        <p:spPr>
          <a:xfrm>
            <a:off x="0" y="116335"/>
            <a:ext cx="10396330" cy="12621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Spatial Variability and uncertainty in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soil respiration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Conterminous United States (Poster 3-26)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endParaRPr sz="32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16" name="Picture 6" descr="Elizabeth SMITH | Research Assistant | Ph.D Student in Plant and Soil  Science | University of Delaware, Delaware | UDel UD | Department of Plant  and Soil Sciences | Research profi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b="26852"/>
          <a:stretch/>
        </p:blipFill>
        <p:spPr bwMode="auto">
          <a:xfrm>
            <a:off x="10480814" y="7467"/>
            <a:ext cx="1468125" cy="137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5510" y="3397715"/>
            <a:ext cx="2915532" cy="33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4236FC32-7B46-F90B-FFCE-4A59149297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651" y="770457"/>
            <a:ext cx="2133600" cy="4733925"/>
          </a:xfrm>
          <a:prstGeom prst="rect">
            <a:avLst/>
          </a:prstGeom>
        </p:spPr>
      </p:pic>
      <p:cxnSp>
        <p:nvCxnSpPr>
          <p:cNvPr id="153" name="Google Shape;153;p6"/>
          <p:cNvCxnSpPr/>
          <p:nvPr/>
        </p:nvCxnSpPr>
        <p:spPr>
          <a:xfrm rot="-5400000">
            <a:off x="6290188" y="1815234"/>
            <a:ext cx="2086800" cy="8949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6"/>
          <p:cNvSpPr txBox="1"/>
          <p:nvPr/>
        </p:nvSpPr>
        <p:spPr>
          <a:xfrm>
            <a:off x="6922667" y="1624495"/>
            <a:ext cx="7769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"/>
          <p:cNvCxnSpPr/>
          <p:nvPr/>
        </p:nvCxnSpPr>
        <p:spPr>
          <a:xfrm rot="-5400000">
            <a:off x="6797555" y="2743689"/>
            <a:ext cx="1311000" cy="6561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6"/>
          <p:cNvSpPr txBox="1"/>
          <p:nvPr/>
        </p:nvSpPr>
        <p:spPr>
          <a:xfrm>
            <a:off x="6977271" y="2595927"/>
            <a:ext cx="737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 flipH="1">
            <a:off x="4540848" y="1369312"/>
            <a:ext cx="818546" cy="1364773"/>
            <a:chOff x="5188791" y="1670126"/>
            <a:chExt cx="921499" cy="1364773"/>
          </a:xfrm>
        </p:grpSpPr>
        <p:cxnSp>
          <p:nvCxnSpPr>
            <p:cNvPr id="158" name="Google Shape;158;p6"/>
            <p:cNvCxnSpPr/>
            <p:nvPr/>
          </p:nvCxnSpPr>
          <p:spPr>
            <a:xfrm rot="-5400000">
              <a:off x="5126813" y="2051421"/>
              <a:ext cx="1310918" cy="656037"/>
            </a:xfrm>
            <a:prstGeom prst="curvedConnector3">
              <a:avLst>
                <a:gd name="adj1" fmla="val 50000"/>
              </a:avLst>
            </a:prstGeom>
            <a:noFill/>
            <a:ln w="508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59" name="Google Shape;159;p6"/>
            <p:cNvSpPr txBox="1"/>
            <p:nvPr/>
          </p:nvSpPr>
          <p:spPr>
            <a:xfrm>
              <a:off x="5188791" y="1670126"/>
              <a:ext cx="8686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Ra</a:t>
              </a:r>
              <a:r>
                <a:rPr lang="en-US" sz="1800" b="1" i="1" baseline="-25000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ag</a:t>
              </a:r>
              <a:endParaRPr dirty="0"/>
            </a:p>
          </p:txBody>
        </p:sp>
      </p:grpSp>
      <p:cxnSp>
        <p:nvCxnSpPr>
          <p:cNvPr id="160" name="Google Shape;160;p6"/>
          <p:cNvCxnSpPr/>
          <p:nvPr/>
        </p:nvCxnSpPr>
        <p:spPr>
          <a:xfrm rot="5400000" flipH="1">
            <a:off x="4011510" y="2520554"/>
            <a:ext cx="1311000" cy="582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6"/>
          <p:cNvSpPr txBox="1"/>
          <p:nvPr/>
        </p:nvSpPr>
        <p:spPr>
          <a:xfrm flipH="1">
            <a:off x="4392488" y="2238277"/>
            <a:ext cx="780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1800" b="1" i="1" baseline="-25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05686" y="993913"/>
            <a:ext cx="2146016" cy="2530580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452422" y="993912"/>
            <a:ext cx="2146016" cy="2530581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4315050" y="3524493"/>
            <a:ext cx="2146016" cy="3150067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478900" y="3551917"/>
            <a:ext cx="2146016" cy="3150067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1" name="Google Shape;130;p4"/>
          <p:cNvSpPr txBox="1"/>
          <p:nvPr/>
        </p:nvSpPr>
        <p:spPr>
          <a:xfrm>
            <a:off x="-227" y="-16165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Partitioning respiration fluxes by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process &amp; origin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sp>
        <p:nvSpPr>
          <p:cNvPr id="20" name="Google Shape;223;p12"/>
          <p:cNvSpPr txBox="1"/>
          <p:nvPr/>
        </p:nvSpPr>
        <p:spPr>
          <a:xfrm flipH="1">
            <a:off x="402450" y="1553978"/>
            <a:ext cx="4118312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Process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=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(Ra)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(Rh)</a:t>
            </a:r>
            <a:endParaRPr dirty="0"/>
          </a:p>
          <a:p>
            <a:pPr lvl="2">
              <a:buClr>
                <a:schemeClr val="dk1"/>
              </a:buClr>
              <a:buSzPts val="2800"/>
            </a:pP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 &lt; 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6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5510" y="3397715"/>
            <a:ext cx="2915532" cy="33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4236FC32-7B46-F90B-FFCE-4A59149297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651" y="770457"/>
            <a:ext cx="2133600" cy="4733925"/>
          </a:xfrm>
          <a:prstGeom prst="rect">
            <a:avLst/>
          </a:prstGeom>
        </p:spPr>
      </p:pic>
      <p:cxnSp>
        <p:nvCxnSpPr>
          <p:cNvPr id="153" name="Google Shape;153;p6"/>
          <p:cNvCxnSpPr/>
          <p:nvPr/>
        </p:nvCxnSpPr>
        <p:spPr>
          <a:xfrm rot="-5400000">
            <a:off x="6290188" y="1815234"/>
            <a:ext cx="2086800" cy="8949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6"/>
          <p:cNvSpPr txBox="1"/>
          <p:nvPr/>
        </p:nvSpPr>
        <p:spPr>
          <a:xfrm>
            <a:off x="6922667" y="1624495"/>
            <a:ext cx="7769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"/>
          <p:cNvCxnSpPr/>
          <p:nvPr/>
        </p:nvCxnSpPr>
        <p:spPr>
          <a:xfrm rot="-5400000">
            <a:off x="6797555" y="2743689"/>
            <a:ext cx="1311000" cy="6561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6"/>
          <p:cNvSpPr txBox="1"/>
          <p:nvPr/>
        </p:nvSpPr>
        <p:spPr>
          <a:xfrm>
            <a:off x="6977271" y="2595927"/>
            <a:ext cx="737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 flipH="1">
            <a:off x="4540848" y="1369312"/>
            <a:ext cx="818546" cy="1364773"/>
            <a:chOff x="5188791" y="1670126"/>
            <a:chExt cx="921499" cy="1364773"/>
          </a:xfrm>
        </p:grpSpPr>
        <p:cxnSp>
          <p:nvCxnSpPr>
            <p:cNvPr id="158" name="Google Shape;158;p6"/>
            <p:cNvCxnSpPr/>
            <p:nvPr/>
          </p:nvCxnSpPr>
          <p:spPr>
            <a:xfrm rot="-5400000">
              <a:off x="5126813" y="2051421"/>
              <a:ext cx="1310918" cy="656037"/>
            </a:xfrm>
            <a:prstGeom prst="curvedConnector3">
              <a:avLst>
                <a:gd name="adj1" fmla="val 50000"/>
              </a:avLst>
            </a:prstGeom>
            <a:noFill/>
            <a:ln w="508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59" name="Google Shape;159;p6"/>
            <p:cNvSpPr txBox="1"/>
            <p:nvPr/>
          </p:nvSpPr>
          <p:spPr>
            <a:xfrm>
              <a:off x="5188791" y="1670126"/>
              <a:ext cx="8686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Ra</a:t>
              </a:r>
              <a:r>
                <a:rPr lang="en-US" sz="1800" b="1" i="1" baseline="-25000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ag</a:t>
              </a:r>
              <a:endParaRPr dirty="0"/>
            </a:p>
          </p:txBody>
        </p:sp>
      </p:grpSp>
      <p:cxnSp>
        <p:nvCxnSpPr>
          <p:cNvPr id="160" name="Google Shape;160;p6"/>
          <p:cNvCxnSpPr/>
          <p:nvPr/>
        </p:nvCxnSpPr>
        <p:spPr>
          <a:xfrm rot="5400000" flipH="1">
            <a:off x="4011510" y="2520554"/>
            <a:ext cx="1311000" cy="582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6"/>
          <p:cNvSpPr txBox="1"/>
          <p:nvPr/>
        </p:nvSpPr>
        <p:spPr>
          <a:xfrm flipH="1">
            <a:off x="4392488" y="2238277"/>
            <a:ext cx="780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1800" b="1" i="1" baseline="-25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05686" y="993913"/>
            <a:ext cx="2146016" cy="2530580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452422" y="993912"/>
            <a:ext cx="2146016" cy="2530581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4315050" y="3524493"/>
            <a:ext cx="2146016" cy="3150067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478900" y="3551917"/>
            <a:ext cx="2146016" cy="3150067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1" name="Google Shape;130;p4"/>
          <p:cNvSpPr txBox="1"/>
          <p:nvPr/>
        </p:nvSpPr>
        <p:spPr>
          <a:xfrm>
            <a:off x="-227" y="-16165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Partitioning respiration fluxes by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process &amp; origin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sp>
        <p:nvSpPr>
          <p:cNvPr id="20" name="Google Shape;223;p12"/>
          <p:cNvSpPr txBox="1"/>
          <p:nvPr/>
        </p:nvSpPr>
        <p:spPr>
          <a:xfrm flipH="1">
            <a:off x="402450" y="1553978"/>
            <a:ext cx="4118312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Process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=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(Ra)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(Rh)</a:t>
            </a:r>
            <a:endParaRPr dirty="0"/>
          </a:p>
          <a:p>
            <a:pPr lvl="2">
              <a:buClr>
                <a:schemeClr val="dk1"/>
              </a:buClr>
              <a:buSzPts val="2800"/>
            </a:pP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 &lt; 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50;p13"/>
          <p:cNvSpPr txBox="1"/>
          <p:nvPr/>
        </p:nvSpPr>
        <p:spPr>
          <a:xfrm flipH="1">
            <a:off x="70812" y="3467354"/>
            <a:ext cx="4118312" cy="296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Process &amp; Origin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=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2800" b="1" i="1" baseline="-25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2800" b="1" i="1" baseline="-25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2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-US" sz="2800" b="1" i="1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2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=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(28.1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31.9)</a:t>
            </a:r>
            <a:r>
              <a:rPr lang="en-US" sz="2800" b="1" i="1" baseline="-2500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</a:t>
            </a:r>
            <a:r>
              <a:rPr lang="en-US" sz="2800" b="1" i="1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39)</a:t>
            </a:r>
            <a:endParaRPr sz="2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 b="30543"/>
          <a:stretch/>
        </p:blipFill>
        <p:spPr>
          <a:xfrm>
            <a:off x="402533" y="551622"/>
            <a:ext cx="5027931" cy="6093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0;p4"/>
          <p:cNvSpPr txBox="1"/>
          <p:nvPr/>
        </p:nvSpPr>
        <p:spPr>
          <a:xfrm>
            <a:off x="-227" y="-16165"/>
            <a:ext cx="12192000" cy="7268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Next steps: comparing spatial and temporal patterns</a:t>
            </a:r>
            <a:endParaRPr sz="36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 b="30543"/>
          <a:stretch/>
        </p:blipFill>
        <p:spPr>
          <a:xfrm>
            <a:off x="402533" y="551622"/>
            <a:ext cx="5027931" cy="609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1;p16"/>
          <p:cNvPicPr preferRelativeResize="0"/>
          <p:nvPr/>
        </p:nvPicPr>
        <p:blipFill rotWithShape="1">
          <a:blip r:embed="rId4">
            <a:alphaModFix/>
          </a:blip>
          <a:srcRect l="17350" r="22172" b="21595"/>
          <a:stretch/>
        </p:blipFill>
        <p:spPr>
          <a:xfrm>
            <a:off x="5343940" y="1457125"/>
            <a:ext cx="6848060" cy="49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0;p4"/>
          <p:cNvSpPr txBox="1"/>
          <p:nvPr/>
        </p:nvSpPr>
        <p:spPr>
          <a:xfrm>
            <a:off x="-227" y="-16165"/>
            <a:ext cx="12192000" cy="7268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Next steps: comparing spatial and temporal patterns</a:t>
            </a:r>
            <a:endParaRPr sz="36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0" y="1351070"/>
            <a:ext cx="5645426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Gross Primary Productivity (GPP):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GPP 123 ± 8 </a:t>
            </a:r>
            <a:r>
              <a:rPr lang="en-US" dirty="0" err="1"/>
              <a:t>PgC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(6.5% CV)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Soil respiration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75 +/- 15 </a:t>
            </a:r>
            <a:r>
              <a:rPr lang="en-US" dirty="0" err="1"/>
              <a:t>PgC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(20% CV)</a:t>
            </a:r>
            <a:endParaRPr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426" y="1520686"/>
            <a:ext cx="6546574" cy="4629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0" y="26275"/>
            <a:ext cx="12192000" cy="9692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Fluxes and their uncertainties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25818" y="1205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593651" y="19213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What are the current mean annual estimates of </a:t>
            </a:r>
            <a:r>
              <a:rPr lang="en-US"/>
              <a:t> </a:t>
            </a:r>
            <a:r>
              <a:rPr lang="en-US" i="1"/>
              <a:t>top-down</a:t>
            </a:r>
            <a:r>
              <a:rPr lang="en-US"/>
              <a:t> </a:t>
            </a:r>
            <a:r>
              <a:rPr lang="en-US" i="1"/>
              <a:t>(↓R ) and bottom-up respiration  (</a:t>
            </a:r>
            <a:r>
              <a:rPr lang="en-US"/>
              <a:t>↑</a:t>
            </a:r>
            <a:r>
              <a:rPr lang="en-US" i="1"/>
              <a:t>R ) and how well do these estimates compare with each other?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Can the spatial and temporal resolutions of our ↑R and ↓R estimates be improved by additional in situ measurements, remote sensing observations and novel ML approaches to reveal important temporal and regional mismatches attributable to carbon cycle processes? 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How well do our newly derived spatially and temporally explicit estimates of ↑R</a:t>
            </a:r>
            <a:r>
              <a:rPr lang="en-US" i="1" baseline="-25000"/>
              <a:t>h </a:t>
            </a:r>
            <a:r>
              <a:rPr lang="en-US" i="1"/>
              <a:t>and ↓R</a:t>
            </a:r>
            <a:r>
              <a:rPr lang="en-US" i="1" baseline="-25000"/>
              <a:t>h </a:t>
            </a:r>
            <a:r>
              <a:rPr lang="en-US" i="1"/>
              <a:t>compare with historical and future simulations of R</a:t>
            </a:r>
            <a:r>
              <a:rPr lang="en-US" i="1" baseline="-25000"/>
              <a:t>h</a:t>
            </a:r>
            <a:r>
              <a:rPr lang="en-US" i="1"/>
              <a:t> from the latest </a:t>
            </a:r>
            <a:r>
              <a:rPr lang="en-US"/>
              <a:t>DGVM and ESM simulations</a:t>
            </a:r>
            <a:r>
              <a:rPr lang="en-US" i="1"/>
              <a:t>?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0" y="26275"/>
            <a:ext cx="12192000" cy="9692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Respiration Comparison (ResCom): project questions and objectives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79502" y="-1121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pic>
        <p:nvPicPr>
          <p:cNvPr id="120" name="Google Shape;12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33443" y="3328136"/>
            <a:ext cx="2915532" cy="3304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4"/>
          <p:cNvCxnSpPr/>
          <p:nvPr/>
        </p:nvCxnSpPr>
        <p:spPr>
          <a:xfrm rot="-5400000">
            <a:off x="6380423" y="2235635"/>
            <a:ext cx="1928100" cy="8733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3" name="Google Shape;123;p4"/>
          <p:cNvSpPr txBox="1"/>
          <p:nvPr/>
        </p:nvSpPr>
        <p:spPr>
          <a:xfrm>
            <a:off x="6985347" y="2088320"/>
            <a:ext cx="5416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 flipH="1">
            <a:off x="4540847" y="1369312"/>
            <a:ext cx="697434" cy="1364773"/>
            <a:chOff x="5325136" y="1670126"/>
            <a:chExt cx="785154" cy="1364773"/>
          </a:xfrm>
        </p:grpSpPr>
        <p:cxnSp>
          <p:nvCxnSpPr>
            <p:cNvPr id="125" name="Google Shape;125;p4"/>
            <p:cNvCxnSpPr/>
            <p:nvPr/>
          </p:nvCxnSpPr>
          <p:spPr>
            <a:xfrm rot="-5400000">
              <a:off x="5126813" y="2051421"/>
              <a:ext cx="1310918" cy="656037"/>
            </a:xfrm>
            <a:prstGeom prst="curvedConnector3">
              <a:avLst>
                <a:gd name="adj1" fmla="val 50000"/>
              </a:avLst>
            </a:prstGeom>
            <a:noFill/>
            <a:ln w="508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26" name="Google Shape;126;p4"/>
            <p:cNvSpPr txBox="1"/>
            <p:nvPr/>
          </p:nvSpPr>
          <p:spPr>
            <a:xfrm>
              <a:off x="5325136" y="1670126"/>
              <a:ext cx="732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Ra</a:t>
              </a:r>
              <a:endParaRPr sz="1800" b="1" i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4392457" y="1013967"/>
            <a:ext cx="2146016" cy="5779430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534882" y="1013967"/>
            <a:ext cx="1953135" cy="5779430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 flipH="1">
            <a:off x="689212" y="1701651"/>
            <a:ext cx="27530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process: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=</a:t>
            </a:r>
            <a:r>
              <a:rPr lang="en-US" sz="28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28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 sz="2800" b="1" i="1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-227" y="-16165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Partitioning respiration fluxes by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process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4236FC32-7B46-F90B-FFCE-4A59149297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651" y="770457"/>
            <a:ext cx="21336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6910252" y="1599223"/>
            <a:ext cx="6680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1" i="1" baseline="-25000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 flipH="1">
            <a:off x="154057" y="1701651"/>
            <a:ext cx="32882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Origin: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b="1" i="1" baseline="-25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-US" sz="28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800" b="1" i="1" baseline="-25000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2800" b="1" i="1" baseline="-25000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2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33443" y="3328136"/>
            <a:ext cx="2915532" cy="33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4236FC32-7B46-F90B-FFCE-4A59149297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651" y="770457"/>
            <a:ext cx="2133600" cy="4733925"/>
          </a:xfrm>
          <a:prstGeom prst="rect">
            <a:avLst/>
          </a:prstGeom>
        </p:spPr>
      </p:pic>
      <p:sp>
        <p:nvSpPr>
          <p:cNvPr id="143" name="Google Shape;143;p5"/>
          <p:cNvSpPr/>
          <p:nvPr/>
        </p:nvSpPr>
        <p:spPr>
          <a:xfrm>
            <a:off x="4306771" y="3449682"/>
            <a:ext cx="4087864" cy="3134695"/>
          </a:xfrm>
          <a:prstGeom prst="roundRect">
            <a:avLst>
              <a:gd name="adj" fmla="val 16667"/>
            </a:avLst>
          </a:prstGeom>
          <a:solidFill>
            <a:schemeClr val="accent1">
              <a:alpha val="9803"/>
            </a:schemeClr>
          </a:solidFill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800" b="1" i="1" baseline="-2500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5"/>
          <p:cNvCxnSpPr/>
          <p:nvPr/>
        </p:nvCxnSpPr>
        <p:spPr>
          <a:xfrm rot="5400000" flipH="1" flipV="1">
            <a:off x="5975399" y="2428662"/>
            <a:ext cx="2522551" cy="899423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40" name="Google Shape;140;p5"/>
          <p:cNvGrpSpPr/>
          <p:nvPr/>
        </p:nvGrpSpPr>
        <p:grpSpPr>
          <a:xfrm flipH="1">
            <a:off x="4540847" y="1369312"/>
            <a:ext cx="697434" cy="1364773"/>
            <a:chOff x="5325136" y="1670126"/>
            <a:chExt cx="785154" cy="1364773"/>
          </a:xfrm>
        </p:grpSpPr>
        <p:cxnSp>
          <p:nvCxnSpPr>
            <p:cNvPr id="141" name="Google Shape;141;p5"/>
            <p:cNvCxnSpPr/>
            <p:nvPr/>
          </p:nvCxnSpPr>
          <p:spPr>
            <a:xfrm rot="-5400000">
              <a:off x="5126813" y="2051421"/>
              <a:ext cx="1310918" cy="656037"/>
            </a:xfrm>
            <a:prstGeom prst="curvedConnector3">
              <a:avLst>
                <a:gd name="adj1" fmla="val 50000"/>
              </a:avLst>
            </a:prstGeom>
            <a:noFill/>
            <a:ln w="508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42" name="Google Shape;142;p5"/>
            <p:cNvSpPr txBox="1"/>
            <p:nvPr/>
          </p:nvSpPr>
          <p:spPr>
            <a:xfrm>
              <a:off x="5325136" y="1670126"/>
              <a:ext cx="732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1800" b="1" i="1" baseline="-250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ag</a:t>
              </a:r>
              <a:endParaRPr/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4127580" y="1045601"/>
            <a:ext cx="4306889" cy="2433161"/>
          </a:xfrm>
          <a:prstGeom prst="roundRect">
            <a:avLst>
              <a:gd name="adj" fmla="val 16667"/>
            </a:avLst>
          </a:prstGeom>
          <a:solidFill>
            <a:srgbClr val="0070C0">
              <a:alpha val="9803"/>
            </a:srgbClr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18" name="Google Shape;130;p4"/>
          <p:cNvSpPr txBox="1"/>
          <p:nvPr/>
        </p:nvSpPr>
        <p:spPr>
          <a:xfrm>
            <a:off x="-227" y="-16165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Partitioning respiration fluxes by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origin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5510" y="3397715"/>
            <a:ext cx="2915532" cy="33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xmlns="" id="{4236FC32-7B46-F90B-FFCE-4A59149297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651" y="770457"/>
            <a:ext cx="2133600" cy="4733925"/>
          </a:xfrm>
          <a:prstGeom prst="rect">
            <a:avLst/>
          </a:prstGeom>
        </p:spPr>
      </p:pic>
      <p:cxnSp>
        <p:nvCxnSpPr>
          <p:cNvPr id="153" name="Google Shape;153;p6"/>
          <p:cNvCxnSpPr/>
          <p:nvPr/>
        </p:nvCxnSpPr>
        <p:spPr>
          <a:xfrm rot="-5400000">
            <a:off x="6290188" y="1815234"/>
            <a:ext cx="2086800" cy="8949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6"/>
          <p:cNvSpPr txBox="1"/>
          <p:nvPr/>
        </p:nvSpPr>
        <p:spPr>
          <a:xfrm>
            <a:off x="6922667" y="1624495"/>
            <a:ext cx="7769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"/>
          <p:cNvCxnSpPr/>
          <p:nvPr/>
        </p:nvCxnSpPr>
        <p:spPr>
          <a:xfrm rot="-5400000">
            <a:off x="6797555" y="2743689"/>
            <a:ext cx="1311000" cy="6561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6"/>
          <p:cNvSpPr txBox="1"/>
          <p:nvPr/>
        </p:nvSpPr>
        <p:spPr>
          <a:xfrm>
            <a:off x="6977271" y="2595927"/>
            <a:ext cx="737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1800" b="1" i="1" baseline="-25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 flipH="1">
            <a:off x="4540848" y="1369312"/>
            <a:ext cx="818546" cy="1364773"/>
            <a:chOff x="5188791" y="1670126"/>
            <a:chExt cx="921499" cy="1364773"/>
          </a:xfrm>
        </p:grpSpPr>
        <p:cxnSp>
          <p:nvCxnSpPr>
            <p:cNvPr id="158" name="Google Shape;158;p6"/>
            <p:cNvCxnSpPr/>
            <p:nvPr/>
          </p:nvCxnSpPr>
          <p:spPr>
            <a:xfrm rot="-5400000">
              <a:off x="5126813" y="2051421"/>
              <a:ext cx="1310918" cy="656037"/>
            </a:xfrm>
            <a:prstGeom prst="curvedConnector3">
              <a:avLst>
                <a:gd name="adj1" fmla="val 50000"/>
              </a:avLst>
            </a:prstGeom>
            <a:noFill/>
            <a:ln w="508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59" name="Google Shape;159;p6"/>
            <p:cNvSpPr txBox="1"/>
            <p:nvPr/>
          </p:nvSpPr>
          <p:spPr>
            <a:xfrm>
              <a:off x="5188791" y="1670126"/>
              <a:ext cx="8686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Ra</a:t>
              </a:r>
              <a:r>
                <a:rPr lang="en-US" sz="1800" b="1" i="1" baseline="-25000" dirty="0" err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ag</a:t>
              </a:r>
              <a:endParaRPr dirty="0"/>
            </a:p>
          </p:txBody>
        </p:sp>
      </p:grpSp>
      <p:cxnSp>
        <p:nvCxnSpPr>
          <p:cNvPr id="160" name="Google Shape;160;p6"/>
          <p:cNvCxnSpPr/>
          <p:nvPr/>
        </p:nvCxnSpPr>
        <p:spPr>
          <a:xfrm rot="5400000" flipH="1">
            <a:off x="4011510" y="2520554"/>
            <a:ext cx="1311000" cy="582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6"/>
          <p:cNvSpPr txBox="1"/>
          <p:nvPr/>
        </p:nvSpPr>
        <p:spPr>
          <a:xfrm flipH="1">
            <a:off x="4392488" y="2238277"/>
            <a:ext cx="780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1800" b="1" i="1" baseline="-2500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endParaRPr sz="1800" b="1" i="1" baseline="-250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 flipH="1">
            <a:off x="159485" y="2156436"/>
            <a:ext cx="41183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Process &amp; Origin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 =</a:t>
            </a:r>
            <a:r>
              <a:rPr lang="en-US" sz="28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(Ra</a:t>
            </a:r>
            <a:r>
              <a:rPr lang="en-US" sz="2800" b="1" i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r>
              <a:rPr lang="en-US" sz="28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2800" b="1" i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2800" b="1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1" i="1" baseline="-25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(Rh</a:t>
            </a:r>
            <a:r>
              <a:rPr lang="en-US" sz="2800" b="1" i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 </a:t>
            </a: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r>
              <a:rPr lang="en-US" sz="2800" b="1" i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2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1" i="1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05686" y="993913"/>
            <a:ext cx="2146016" cy="2530580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452422" y="993912"/>
            <a:ext cx="2146016" cy="2530581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4315050" y="3524493"/>
            <a:ext cx="2146016" cy="3150067"/>
          </a:xfrm>
          <a:prstGeom prst="roundRect">
            <a:avLst>
              <a:gd name="adj" fmla="val 16667"/>
            </a:avLst>
          </a:prstGeom>
          <a:solidFill>
            <a:schemeClr val="accent6">
              <a:alpha val="9803"/>
            </a:schemeClr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478900" y="3551917"/>
            <a:ext cx="2146016" cy="3150067"/>
          </a:xfrm>
          <a:prstGeom prst="roundRect">
            <a:avLst>
              <a:gd name="adj" fmla="val 16667"/>
            </a:avLst>
          </a:prstGeom>
          <a:solidFill>
            <a:srgbClr val="FFC000">
              <a:alpha val="9803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sp>
        <p:nvSpPr>
          <p:cNvPr id="21" name="Google Shape;130;p4"/>
          <p:cNvSpPr txBox="1"/>
          <p:nvPr/>
        </p:nvSpPr>
        <p:spPr>
          <a:xfrm>
            <a:off x="-227" y="-16165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Partitioning respiration fluxes by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process &amp; origin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4"/>
          <p:cNvSpPr txBox="1"/>
          <p:nvPr/>
        </p:nvSpPr>
        <p:spPr>
          <a:xfrm>
            <a:off x="0" y="0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Top-down vs Bottom-up TER estimates mean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pic>
        <p:nvPicPr>
          <p:cNvPr id="172" name="Google Shape;17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5535" y="1391478"/>
            <a:ext cx="7848002" cy="521691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2291277" y="12493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105 </a:t>
            </a:r>
            <a:r>
              <a:rPr lang="en-US" dirty="0"/>
              <a:t>(+/- 0.7)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96.9 (+/- </a:t>
            </a:r>
            <a:r>
              <a:rPr lang="en-US" dirty="0"/>
              <a:t>0.7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8" name="Google Shape;171;p7"/>
          <p:cNvSpPr txBox="1">
            <a:spLocks/>
          </p:cNvSpPr>
          <p:nvPr/>
        </p:nvSpPr>
        <p:spPr>
          <a:xfrm>
            <a:off x="540333" y="6402151"/>
            <a:ext cx="10515600" cy="41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200" dirty="0" smtClean="0"/>
              <a:t>TER (</a:t>
            </a:r>
            <a:r>
              <a:rPr lang="en-US" sz="6200" dirty="0" err="1" smtClean="0"/>
              <a:t>PgC</a:t>
            </a:r>
            <a:r>
              <a:rPr lang="en-US" sz="6200" dirty="0" smtClean="0"/>
              <a:t>/</a:t>
            </a:r>
            <a:r>
              <a:rPr lang="en-US" sz="6200" dirty="0" err="1" smtClean="0"/>
              <a:t>yr</a:t>
            </a:r>
            <a:r>
              <a:rPr lang="en-US" sz="6200" dirty="0" smtClean="0"/>
              <a:t>)</a:t>
            </a:r>
            <a:br>
              <a:rPr lang="en-US" sz="6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402" y="1242384"/>
            <a:ext cx="7891785" cy="5320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0;p4"/>
          <p:cNvSpPr txBox="1"/>
          <p:nvPr/>
        </p:nvSpPr>
        <p:spPr>
          <a:xfrm>
            <a:off x="0" y="0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Bottom-up </a:t>
            </a:r>
            <a:r>
              <a:rPr lang="en-US" sz="4000" b="1" i="1" dirty="0" err="1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US" sz="4000" b="1" i="1" baseline="-25000" dirty="0" err="1">
                <a:solidFill>
                  <a:schemeClr val="bg1">
                    <a:lumMod val="95000"/>
                  </a:schemeClr>
                </a:solidFill>
              </a:rPr>
              <a:t>bg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 estimates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mean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5842436" y="14759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dirty="0" smtClean="0"/>
              <a:t>77.8 </a:t>
            </a:r>
            <a:r>
              <a:rPr lang="en-US" sz="3600" dirty="0"/>
              <a:t>+/- </a:t>
            </a:r>
            <a:r>
              <a:rPr lang="en-US" sz="3600" dirty="0" smtClean="0"/>
              <a:t>3.2 </a:t>
            </a:r>
            <a:r>
              <a:rPr lang="en-US" sz="3600" dirty="0" err="1"/>
              <a:t>PgC</a:t>
            </a:r>
            <a:r>
              <a:rPr lang="en-US" sz="3600" dirty="0"/>
              <a:t>/</a:t>
            </a:r>
            <a:r>
              <a:rPr lang="en-US" sz="3600" dirty="0" err="1"/>
              <a:t>yr</a:t>
            </a:r>
            <a:endParaRPr sz="3600" dirty="0"/>
          </a:p>
        </p:txBody>
      </p:sp>
      <p:sp>
        <p:nvSpPr>
          <p:cNvPr id="5" name="Google Shape;171;p7"/>
          <p:cNvSpPr txBox="1">
            <a:spLocks/>
          </p:cNvSpPr>
          <p:nvPr/>
        </p:nvSpPr>
        <p:spPr>
          <a:xfrm>
            <a:off x="1270494" y="6366146"/>
            <a:ext cx="10515600" cy="41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200" i="1" dirty="0" err="1" smtClean="0"/>
              <a:t>R</a:t>
            </a:r>
            <a:r>
              <a:rPr lang="en-US" sz="6200" i="1" baseline="-25000" dirty="0" err="1" smtClean="0"/>
              <a:t>bg</a:t>
            </a:r>
            <a:r>
              <a:rPr lang="en-US" sz="6200" dirty="0" smtClean="0"/>
              <a:t> (</a:t>
            </a:r>
            <a:r>
              <a:rPr lang="en-US" sz="6200" dirty="0" err="1" smtClean="0"/>
              <a:t>PgC</a:t>
            </a:r>
            <a:r>
              <a:rPr lang="en-US" sz="6200" dirty="0" smtClean="0"/>
              <a:t>/</a:t>
            </a:r>
            <a:r>
              <a:rPr lang="en-US" sz="6200" dirty="0" err="1" smtClean="0"/>
              <a:t>yr</a:t>
            </a:r>
            <a:r>
              <a:rPr lang="en-US" sz="6200" dirty="0" smtClean="0"/>
              <a:t>)</a:t>
            </a:r>
            <a:br>
              <a:rPr lang="en-US" sz="6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853" y="998885"/>
            <a:ext cx="8568440" cy="5710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0;p4"/>
          <p:cNvSpPr txBox="1"/>
          <p:nvPr/>
        </p:nvSpPr>
        <p:spPr>
          <a:xfrm>
            <a:off x="0" y="0"/>
            <a:ext cx="12192000" cy="9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Bottom-up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soil heterotrophic respiration </a:t>
            </a:r>
            <a:r>
              <a:rPr lang="en-US" sz="4000" b="1" i="1" dirty="0" err="1" smtClean="0">
                <a:solidFill>
                  <a:schemeClr val="bg1">
                    <a:lumMod val="95000"/>
                  </a:schemeClr>
                </a:solidFill>
              </a:rPr>
              <a:t>Rh</a:t>
            </a:r>
            <a:r>
              <a:rPr lang="en-US" sz="4000" b="1" i="1" baseline="-25000" dirty="0" err="1" smtClean="0">
                <a:solidFill>
                  <a:schemeClr val="bg1">
                    <a:lumMod val="95000"/>
                  </a:schemeClr>
                </a:solidFill>
              </a:rPr>
              <a:t>bg</a:t>
            </a:r>
            <a:endParaRPr sz="4000" dirty="0">
              <a:solidFill>
                <a:schemeClr val="bg1">
                  <a:lumMod val="95000"/>
                </a:schemeClr>
              </a:solidFill>
              <a:sym typeface="Arial"/>
            </a:endParaRPr>
          </a:p>
        </p:txBody>
      </p:sp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2688539" y="902873"/>
            <a:ext cx="123762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dirty="0" smtClean="0"/>
              <a:t>50.1 </a:t>
            </a:r>
            <a:r>
              <a:rPr lang="en-US" sz="3600" dirty="0"/>
              <a:t>+/- 1.8 </a:t>
            </a:r>
            <a:r>
              <a:rPr lang="en-US" sz="3600" dirty="0" err="1"/>
              <a:t>PgC</a:t>
            </a:r>
            <a:r>
              <a:rPr lang="en-US" sz="3600" dirty="0"/>
              <a:t>/</a:t>
            </a:r>
            <a:r>
              <a:rPr lang="en-US" sz="3600" dirty="0" err="1"/>
              <a:t>yr</a:t>
            </a:r>
            <a:endParaRPr sz="3600" dirty="0"/>
          </a:p>
        </p:txBody>
      </p:sp>
      <p:sp>
        <p:nvSpPr>
          <p:cNvPr id="5" name="Google Shape;171;p7"/>
          <p:cNvSpPr txBox="1">
            <a:spLocks/>
          </p:cNvSpPr>
          <p:nvPr/>
        </p:nvSpPr>
        <p:spPr>
          <a:xfrm>
            <a:off x="1469278" y="6455597"/>
            <a:ext cx="10515600" cy="41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200" i="1" dirty="0" err="1" smtClean="0"/>
              <a:t>Rh</a:t>
            </a:r>
            <a:r>
              <a:rPr lang="en-US" sz="6200" i="1" baseline="-25000" dirty="0" err="1" smtClean="0"/>
              <a:t>bg</a:t>
            </a:r>
            <a:r>
              <a:rPr lang="en-US" sz="6200" dirty="0" smtClean="0"/>
              <a:t> (</a:t>
            </a:r>
            <a:r>
              <a:rPr lang="en-US" sz="6200" dirty="0" err="1" smtClean="0"/>
              <a:t>PgC</a:t>
            </a:r>
            <a:r>
              <a:rPr lang="en-US" sz="6200" dirty="0" smtClean="0"/>
              <a:t>/</a:t>
            </a:r>
            <a:r>
              <a:rPr lang="en-US" sz="6200" dirty="0" err="1" smtClean="0"/>
              <a:t>yr</a:t>
            </a:r>
            <a:r>
              <a:rPr lang="en-US" sz="6200" dirty="0" smtClean="0"/>
              <a:t>)</a:t>
            </a:r>
            <a:br>
              <a:rPr lang="en-US" sz="6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613</Words>
  <Application>Microsoft Office PowerPoint</Application>
  <PresentationFormat>Widescreen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Open Sans</vt:lpstr>
      <vt:lpstr>Calibri</vt:lpstr>
      <vt:lpstr>Office 主题​​</vt:lpstr>
      <vt:lpstr>Global Respiration Comparison (ResCom): evaluation of satellite constrained top-down and bottom-up respiration estimates and their relationship with model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105 (+/- 0.7)      96.9 (+/- 0.7)</vt:lpstr>
      <vt:lpstr>77.8 +/- 3.2 PgC/yr</vt:lpstr>
      <vt:lpstr>50.1 +/- 1.8 PgC/yr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Respiration Comparison (ResCom): evaluation of satellite constrained top-down and bottom-up respiration estimates and their relationship with model simulations</dc:title>
  <dc:creator>Thinkpad</dc:creator>
  <cp:lastModifiedBy>Ballantyne, Ashley</cp:lastModifiedBy>
  <cp:revision>9</cp:revision>
  <dcterms:created xsi:type="dcterms:W3CDTF">2023-03-31T02:07:18Z</dcterms:created>
  <dcterms:modified xsi:type="dcterms:W3CDTF">2023-05-04T05:13:22Z</dcterms:modified>
</cp:coreProperties>
</file>