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4" r:id="rId18"/>
    <p:sldId id="277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84">
          <p15:clr>
            <a:srgbClr val="A4A3A4"/>
          </p15:clr>
        </p15:guide>
        <p15:guide id="2" pos="3912">
          <p15:clr>
            <a:srgbClr val="A4A3A4"/>
          </p15:clr>
        </p15:guide>
        <p15:guide id="3" pos="7176">
          <p15:clr>
            <a:srgbClr val="A4A3A4"/>
          </p15:clr>
        </p15:guide>
        <p15:guide id="4" pos="504">
          <p15:clr>
            <a:srgbClr val="A4A3A4"/>
          </p15:clr>
        </p15:guide>
        <p15:guide id="5" orient="horz" pos="216">
          <p15:clr>
            <a:srgbClr val="A4A3A4"/>
          </p15:clr>
        </p15:guide>
        <p15:guide id="6" orient="horz" pos="3912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2928">
          <p15:clr>
            <a:srgbClr val="A4A3A4"/>
          </p15:clr>
        </p15:guide>
        <p15:guide id="9" pos="1968">
          <p15:clr>
            <a:srgbClr val="A4A3A4"/>
          </p15:clr>
        </p15:guide>
        <p15:guide id="10" pos="5760">
          <p15:clr>
            <a:srgbClr val="A4A3A4"/>
          </p15:clr>
        </p15:guide>
        <p15:guide id="11" orient="horz" pos="3336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i+qkq4aAlwUKh4FFDR/feJof+NV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gle, Nimisha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64" y="64"/>
      </p:cViewPr>
      <p:guideLst>
        <p:guide orient="horz" pos="2184"/>
        <p:guide pos="3912"/>
        <p:guide pos="7176"/>
        <p:guide pos="504"/>
        <p:guide orient="horz" pos="216"/>
        <p:guide orient="horz" pos="3912"/>
        <p:guide orient="horz" pos="1152"/>
        <p:guide pos="2928"/>
        <p:guide pos="1968"/>
        <p:guide pos="5760"/>
        <p:guide orient="horz" pos="33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H:\My%20Drive\BrownUni\BU_Class\Sem2\ASTM__2022_may9-12_fairbanks\count_Depression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'Graph_capacity, area'!$B$1</c:f>
              <c:strCache>
                <c:ptCount val="1"/>
                <c:pt idx="0">
                  <c:v>filled Depression Storage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'Graph_capacity, area'!$A$2:$A$30</c:f>
              <c:numCache>
                <c:formatCode>General</c:formatCode>
                <c:ptCount val="29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  <c:pt idx="20">
                  <c:v>110</c:v>
                </c:pt>
                <c:pt idx="21">
                  <c:v>115</c:v>
                </c:pt>
                <c:pt idx="22">
                  <c:v>120</c:v>
                </c:pt>
                <c:pt idx="23">
                  <c:v>125</c:v>
                </c:pt>
                <c:pt idx="24">
                  <c:v>130</c:v>
                </c:pt>
                <c:pt idx="25">
                  <c:v>135</c:v>
                </c:pt>
                <c:pt idx="26">
                  <c:v>165</c:v>
                </c:pt>
                <c:pt idx="27">
                  <c:v>195</c:v>
                </c:pt>
                <c:pt idx="28">
                  <c:v>200</c:v>
                </c:pt>
              </c:numCache>
            </c:numRef>
          </c:cat>
          <c:val>
            <c:numRef>
              <c:f>'Graph_capacity, area'!$B$2:$B$30</c:f>
              <c:numCache>
                <c:formatCode>#,##0.00</c:formatCode>
                <c:ptCount val="29"/>
                <c:pt idx="0">
                  <c:v>3028549.98276</c:v>
                </c:pt>
                <c:pt idx="1">
                  <c:v>13074814.56012</c:v>
                </c:pt>
                <c:pt idx="2">
                  <c:v>21607786.38211</c:v>
                </c:pt>
                <c:pt idx="3">
                  <c:v>20130803.986269999</c:v>
                </c:pt>
                <c:pt idx="4">
                  <c:v>15725661.00055</c:v>
                </c:pt>
                <c:pt idx="5">
                  <c:v>13022387.03802</c:v>
                </c:pt>
                <c:pt idx="6">
                  <c:v>5121472.4631000003</c:v>
                </c:pt>
                <c:pt idx="7">
                  <c:v>4551604.2146600001</c:v>
                </c:pt>
                <c:pt idx="8">
                  <c:v>4872121.6163900001</c:v>
                </c:pt>
                <c:pt idx="9">
                  <c:v>4963903.2087399997</c:v>
                </c:pt>
                <c:pt idx="10">
                  <c:v>1821606.2425500001</c:v>
                </c:pt>
                <c:pt idx="11">
                  <c:v>944284.61046999996</c:v>
                </c:pt>
                <c:pt idx="12">
                  <c:v>4127645.8021200001</c:v>
                </c:pt>
                <c:pt idx="13">
                  <c:v>3463117.4601400001</c:v>
                </c:pt>
                <c:pt idx="14">
                  <c:v>1322244.8083500001</c:v>
                </c:pt>
                <c:pt idx="15">
                  <c:v>655299.96979</c:v>
                </c:pt>
                <c:pt idx="16">
                  <c:v>952285.40674000001</c:v>
                </c:pt>
                <c:pt idx="17">
                  <c:v>48853945.061829999</c:v>
                </c:pt>
                <c:pt idx="18">
                  <c:v>417314.65808000002</c:v>
                </c:pt>
                <c:pt idx="19">
                  <c:v>366530.03632000001</c:v>
                </c:pt>
                <c:pt idx="20">
                  <c:v>3887108.2052600002</c:v>
                </c:pt>
                <c:pt idx="21">
                  <c:v>307105.89468000003</c:v>
                </c:pt>
                <c:pt idx="22">
                  <c:v>8460.7575099999995</c:v>
                </c:pt>
                <c:pt idx="23">
                  <c:v>8533.1143200000006</c:v>
                </c:pt>
                <c:pt idx="24">
                  <c:v>4146476.3894699998</c:v>
                </c:pt>
                <c:pt idx="25">
                  <c:v>129367.56091</c:v>
                </c:pt>
                <c:pt idx="26">
                  <c:v>2654293.8641400002</c:v>
                </c:pt>
                <c:pt idx="27">
                  <c:v>178702.32968</c:v>
                </c:pt>
                <c:pt idx="28">
                  <c:v>733158.15466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85-49B2-B0DF-A478D73B0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-27"/>
        <c:axId val="576795424"/>
        <c:axId val="616537088"/>
      </c:barChart>
      <c:lineChart>
        <c:grouping val="standard"/>
        <c:varyColors val="0"/>
        <c:ser>
          <c:idx val="1"/>
          <c:order val="1"/>
          <c:tx>
            <c:strRef>
              <c:f>'Graph_capacity, area'!$E$1</c:f>
              <c:strCache>
                <c:ptCount val="1"/>
                <c:pt idx="0">
                  <c:v>cumulative Depression Storage (%)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'Graph_capacity, area'!$A$2:$A$30</c:f>
              <c:numCache>
                <c:formatCode>General</c:formatCode>
                <c:ptCount val="29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  <c:pt idx="20">
                  <c:v>110</c:v>
                </c:pt>
                <c:pt idx="21">
                  <c:v>115</c:v>
                </c:pt>
                <c:pt idx="22">
                  <c:v>120</c:v>
                </c:pt>
                <c:pt idx="23">
                  <c:v>125</c:v>
                </c:pt>
                <c:pt idx="24">
                  <c:v>130</c:v>
                </c:pt>
                <c:pt idx="25">
                  <c:v>135</c:v>
                </c:pt>
                <c:pt idx="26">
                  <c:v>165</c:v>
                </c:pt>
                <c:pt idx="27">
                  <c:v>195</c:v>
                </c:pt>
                <c:pt idx="28">
                  <c:v>200</c:v>
                </c:pt>
              </c:numCache>
            </c:numRef>
          </c:cat>
          <c:val>
            <c:numRef>
              <c:f>'Graph_capacity, area'!$E$2:$E$30</c:f>
              <c:numCache>
                <c:formatCode>0.00</c:formatCode>
                <c:ptCount val="29"/>
                <c:pt idx="0">
                  <c:v>1.6725243556166594</c:v>
                </c:pt>
                <c:pt idx="1">
                  <c:v>8.8931236263749902</c:v>
                </c:pt>
                <c:pt idx="2">
                  <c:v>20.826078076777026</c:v>
                </c:pt>
                <c:pt idx="3">
                  <c:v>31.943365279181982</c:v>
                </c:pt>
                <c:pt idx="4">
                  <c:v>40.627901173029642</c:v>
                </c:pt>
                <c:pt idx="5">
                  <c:v>47.819547212665476</c:v>
                </c:pt>
                <c:pt idx="6">
                  <c:v>50.647893279237088</c:v>
                </c:pt>
                <c:pt idx="7">
                  <c:v>53.161528170350458</c:v>
                </c:pt>
                <c:pt idx="8">
                  <c:v>55.852169603817075</c:v>
                </c:pt>
                <c:pt idx="9">
                  <c:v>58.593497652818023</c:v>
                </c:pt>
                <c:pt idx="10">
                  <c:v>59.599484288122525</c:v>
                </c:pt>
                <c:pt idx="11">
                  <c:v>60.120967842508428</c:v>
                </c:pt>
                <c:pt idx="12">
                  <c:v>62.400470632524502</c:v>
                </c:pt>
                <c:pt idx="13">
                  <c:v>64.312985972016094</c:v>
                </c:pt>
                <c:pt idx="14">
                  <c:v>65.043198997603227</c:v>
                </c:pt>
                <c:pt idx="15">
                  <c:v>65.405090056343425</c:v>
                </c:pt>
                <c:pt idx="16">
                  <c:v>65.930992070620064</c:v>
                </c:pt>
                <c:pt idx="17">
                  <c:v>92.910706273456114</c:v>
                </c:pt>
                <c:pt idx="18">
                  <c:v>93.141169344420064</c:v>
                </c:pt>
                <c:pt idx="19">
                  <c:v>93.343586480112037</c:v>
                </c:pt>
                <c:pt idx="20">
                  <c:v>95.490251776449625</c:v>
                </c:pt>
                <c:pt idx="21">
                  <c:v>95.659851780256602</c:v>
                </c:pt>
                <c:pt idx="22">
                  <c:v>95.664524254900599</c:v>
                </c:pt>
                <c:pt idx="23">
                  <c:v>95.669236688775115</c:v>
                </c:pt>
                <c:pt idx="24">
                  <c:v>97.959138718081533</c:v>
                </c:pt>
                <c:pt idx="25">
                  <c:v>98.030582279416294</c:v>
                </c:pt>
                <c:pt idx="26">
                  <c:v>99.496422750932055</c:v>
                </c:pt>
                <c:pt idx="27">
                  <c:v>99.595111562573493</c:v>
                </c:pt>
                <c:pt idx="28">
                  <c:v>99.999999999999986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85-49B2-B0DF-A478D73B0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5399760"/>
        <c:axId val="454994816"/>
      </c:lineChart>
      <c:catAx>
        <c:axId val="5767954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/>
                  <a:t>Inundation</a:t>
                </a:r>
                <a:r>
                  <a:rPr lang="en-US" sz="1200" baseline="0" dirty="0"/>
                  <a:t> depth (cm)</a:t>
                </a:r>
                <a:endParaRPr lang="en-US" sz="1200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537088"/>
        <c:crosses val="autoZero"/>
        <c:auto val="1"/>
        <c:lblAlgn val="ctr"/>
        <c:lblOffset val="100"/>
        <c:noMultiLvlLbl val="0"/>
      </c:catAx>
      <c:valAx>
        <c:axId val="61653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/>
                  <a:t>Volume (m</a:t>
                </a:r>
                <a:r>
                  <a:rPr lang="en-US" sz="1200" baseline="30000" dirty="0"/>
                  <a:t>3</a:t>
                </a:r>
                <a:r>
                  <a:rPr lang="en-US" sz="12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795424"/>
        <c:crosses val="autoZero"/>
        <c:crossBetween val="between"/>
      </c:valAx>
      <c:valAx>
        <c:axId val="45499481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5399760"/>
        <c:crosses val="max"/>
        <c:crossBetween val="between"/>
      </c:valAx>
      <c:catAx>
        <c:axId val="695399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4994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'Graph_capacity, area'!$C$1</c:f>
              <c:strCache>
                <c:ptCount val="1"/>
                <c:pt idx="0">
                  <c:v>filled surface area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'Graph_capacity, area'!$A$2:$A$30</c:f>
              <c:numCache>
                <c:formatCode>General</c:formatCode>
                <c:ptCount val="29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  <c:pt idx="20">
                  <c:v>110</c:v>
                </c:pt>
                <c:pt idx="21">
                  <c:v>115</c:v>
                </c:pt>
                <c:pt idx="22">
                  <c:v>120</c:v>
                </c:pt>
                <c:pt idx="23">
                  <c:v>125</c:v>
                </c:pt>
                <c:pt idx="24">
                  <c:v>130</c:v>
                </c:pt>
                <c:pt idx="25">
                  <c:v>135</c:v>
                </c:pt>
                <c:pt idx="26">
                  <c:v>165</c:v>
                </c:pt>
                <c:pt idx="27">
                  <c:v>195</c:v>
                </c:pt>
                <c:pt idx="28">
                  <c:v>200</c:v>
                </c:pt>
              </c:numCache>
            </c:numRef>
          </c:cat>
          <c:val>
            <c:numRef>
              <c:f>'Graph_capacity, area'!$C$2:$C$30</c:f>
              <c:numCache>
                <c:formatCode>#,##0</c:formatCode>
                <c:ptCount val="29"/>
                <c:pt idx="0">
                  <c:v>8582928</c:v>
                </c:pt>
                <c:pt idx="1">
                  <c:v>23317296</c:v>
                </c:pt>
                <c:pt idx="2">
                  <c:v>33007184</c:v>
                </c:pt>
                <c:pt idx="3">
                  <c:v>23477188</c:v>
                </c:pt>
                <c:pt idx="4">
                  <c:v>15132972</c:v>
                </c:pt>
                <c:pt idx="5">
                  <c:v>9301928</c:v>
                </c:pt>
                <c:pt idx="6">
                  <c:v>3509908</c:v>
                </c:pt>
                <c:pt idx="7">
                  <c:v>3283400</c:v>
                </c:pt>
                <c:pt idx="8">
                  <c:v>3085840</c:v>
                </c:pt>
                <c:pt idx="9">
                  <c:v>2601920</c:v>
                </c:pt>
                <c:pt idx="10">
                  <c:v>1055440</c:v>
                </c:pt>
                <c:pt idx="11">
                  <c:v>549952</c:v>
                </c:pt>
                <c:pt idx="12">
                  <c:v>1810292</c:v>
                </c:pt>
                <c:pt idx="13">
                  <c:v>1389296</c:v>
                </c:pt>
                <c:pt idx="14">
                  <c:v>583248</c:v>
                </c:pt>
                <c:pt idx="15">
                  <c:v>375944</c:v>
                </c:pt>
                <c:pt idx="16">
                  <c:v>242396</c:v>
                </c:pt>
                <c:pt idx="17">
                  <c:v>17103216</c:v>
                </c:pt>
                <c:pt idx="18">
                  <c:v>159448</c:v>
                </c:pt>
                <c:pt idx="19">
                  <c:v>128660</c:v>
                </c:pt>
                <c:pt idx="20">
                  <c:v>719140</c:v>
                </c:pt>
                <c:pt idx="21">
                  <c:v>29052</c:v>
                </c:pt>
                <c:pt idx="22">
                  <c:v>3440</c:v>
                </c:pt>
                <c:pt idx="23">
                  <c:v>3732</c:v>
                </c:pt>
                <c:pt idx="24">
                  <c:v>1780940</c:v>
                </c:pt>
                <c:pt idx="25">
                  <c:v>53308</c:v>
                </c:pt>
                <c:pt idx="26">
                  <c:v>810248</c:v>
                </c:pt>
                <c:pt idx="27">
                  <c:v>21388</c:v>
                </c:pt>
                <c:pt idx="28">
                  <c:v>76380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DA-4C4E-93D0-50A8C462B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028800"/>
        <c:axId val="563988608"/>
      </c:barChart>
      <c:lineChart>
        <c:grouping val="standard"/>
        <c:varyColors val="0"/>
        <c:ser>
          <c:idx val="1"/>
          <c:order val="1"/>
          <c:tx>
            <c:strRef>
              <c:f>'Graph_capacity, area'!$G$1</c:f>
              <c:strCache>
                <c:ptCount val="1"/>
                <c:pt idx="0">
                  <c:v>cumulative filled surface area (%)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'Graph_capacity, area'!$A$2:$A$30</c:f>
              <c:numCache>
                <c:formatCode>General</c:formatCode>
                <c:ptCount val="29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  <c:pt idx="20">
                  <c:v>110</c:v>
                </c:pt>
                <c:pt idx="21">
                  <c:v>115</c:v>
                </c:pt>
                <c:pt idx="22">
                  <c:v>120</c:v>
                </c:pt>
                <c:pt idx="23">
                  <c:v>125</c:v>
                </c:pt>
                <c:pt idx="24">
                  <c:v>130</c:v>
                </c:pt>
                <c:pt idx="25">
                  <c:v>135</c:v>
                </c:pt>
                <c:pt idx="26">
                  <c:v>165</c:v>
                </c:pt>
                <c:pt idx="27">
                  <c:v>195</c:v>
                </c:pt>
                <c:pt idx="28">
                  <c:v>200</c:v>
                </c:pt>
              </c:numCache>
            </c:numRef>
          </c:cat>
          <c:val>
            <c:numRef>
              <c:f>'Graph_capacity, area'!$G$2:$G$30</c:f>
              <c:numCache>
                <c:formatCode>0.00</c:formatCode>
                <c:ptCount val="29"/>
                <c:pt idx="0">
                  <c:v>5.6393881987134442</c:v>
                </c:pt>
                <c:pt idx="1">
                  <c:v>20.959950585850816</c:v>
                </c:pt>
                <c:pt idx="2">
                  <c:v>42.647226061348597</c:v>
                </c:pt>
                <c:pt idx="3">
                  <c:v>58.072845027996912</c:v>
                </c:pt>
                <c:pt idx="4">
                  <c:v>68.015920830131208</c:v>
                </c:pt>
                <c:pt idx="5">
                  <c:v>74.127725914419713</c:v>
                </c:pt>
                <c:pt idx="6">
                  <c:v>76.433900888014961</c:v>
                </c:pt>
                <c:pt idx="7">
                  <c:v>78.591249430570102</c:v>
                </c:pt>
                <c:pt idx="8">
                  <c:v>80.618791742368359</c:v>
                </c:pt>
                <c:pt idx="9">
                  <c:v>82.328375807619338</c:v>
                </c:pt>
                <c:pt idx="10">
                  <c:v>83.021849629192829</c:v>
                </c:pt>
                <c:pt idx="11">
                  <c:v>83.383194011746056</c:v>
                </c:pt>
                <c:pt idx="12">
                  <c:v>84.572641172554739</c:v>
                </c:pt>
                <c:pt idx="13">
                  <c:v>85.485474120345955</c:v>
                </c:pt>
                <c:pt idx="14">
                  <c:v>85.86869554409823</c:v>
                </c:pt>
                <c:pt idx="15">
                  <c:v>86.115708469871009</c:v>
                </c:pt>
                <c:pt idx="16">
                  <c:v>86.274974065692774</c:v>
                </c:pt>
                <c:pt idx="17">
                  <c:v>97.512593030974443</c:v>
                </c:pt>
                <c:pt idx="18">
                  <c:v>97.61735788156021</c:v>
                </c:pt>
                <c:pt idx="19">
                  <c:v>97.701893565145866</c:v>
                </c:pt>
                <c:pt idx="20">
                  <c:v>98.174402437318946</c:v>
                </c:pt>
                <c:pt idx="21">
                  <c:v>98.193490970503547</c:v>
                </c:pt>
                <c:pt idx="22">
                  <c:v>98.195751212626476</c:v>
                </c:pt>
                <c:pt idx="23">
                  <c:v>98.198203312510984</c:v>
                </c:pt>
                <c:pt idx="24">
                  <c:v>99.368364825996437</c:v>
                </c:pt>
                <c:pt idx="25">
                  <c:v>99.403390694336125</c:v>
                </c:pt>
                <c:pt idx="26">
                  <c:v>99.935761816315846</c:v>
                </c:pt>
                <c:pt idx="27">
                  <c:v>99.949814740305669</c:v>
                </c:pt>
                <c:pt idx="2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DA-4C4E-93D0-50A8C462B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0752416"/>
        <c:axId val="453705648"/>
      </c:lineChart>
      <c:catAx>
        <c:axId val="4550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Inundation</a:t>
                </a:r>
                <a:r>
                  <a:rPr lang="en-US" baseline="0" dirty="0"/>
                  <a:t> depth</a:t>
                </a:r>
                <a:r>
                  <a:rPr lang="en-US" dirty="0"/>
                  <a:t>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988608"/>
        <c:crosses val="autoZero"/>
        <c:auto val="1"/>
        <c:lblAlgn val="ctr"/>
        <c:lblOffset val="100"/>
        <c:noMultiLvlLbl val="0"/>
      </c:catAx>
      <c:valAx>
        <c:axId val="56398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Area (m</a:t>
                </a:r>
                <a:r>
                  <a:rPr lang="en-US" baseline="30000" dirty="0"/>
                  <a:t>2</a:t>
                </a:r>
                <a:r>
                  <a:rPr lang="en-US" baseline="0" dirty="0"/>
                  <a:t>)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028800"/>
        <c:crosses val="autoZero"/>
        <c:crossBetween val="between"/>
      </c:valAx>
      <c:valAx>
        <c:axId val="45370564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0752416"/>
        <c:crosses val="max"/>
        <c:crossBetween val="between"/>
      </c:valAx>
      <c:catAx>
        <c:axId val="2050752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37056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count_Depressions!$B$1</c:f>
              <c:strCache>
                <c:ptCount val="1"/>
                <c:pt idx="0">
                  <c:v>Count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count_Depressions!$A$2:$A$30</c:f>
              <c:numCache>
                <c:formatCode>General</c:formatCode>
                <c:ptCount val="29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  <c:pt idx="20">
                  <c:v>110</c:v>
                </c:pt>
                <c:pt idx="21">
                  <c:v>115</c:v>
                </c:pt>
                <c:pt idx="22">
                  <c:v>120</c:v>
                </c:pt>
                <c:pt idx="23">
                  <c:v>125</c:v>
                </c:pt>
                <c:pt idx="24">
                  <c:v>130</c:v>
                </c:pt>
                <c:pt idx="25">
                  <c:v>135</c:v>
                </c:pt>
                <c:pt idx="26">
                  <c:v>165</c:v>
                </c:pt>
                <c:pt idx="27">
                  <c:v>195</c:v>
                </c:pt>
                <c:pt idx="28">
                  <c:v>200</c:v>
                </c:pt>
              </c:numCache>
            </c:numRef>
          </c:cat>
          <c:val>
            <c:numRef>
              <c:f>count_Depressions!$B$2:$B$30</c:f>
              <c:numCache>
                <c:formatCode>General</c:formatCode>
                <c:ptCount val="29"/>
                <c:pt idx="0">
                  <c:v>174</c:v>
                </c:pt>
                <c:pt idx="1">
                  <c:v>286</c:v>
                </c:pt>
                <c:pt idx="2">
                  <c:v>231</c:v>
                </c:pt>
                <c:pt idx="3">
                  <c:v>144</c:v>
                </c:pt>
                <c:pt idx="4">
                  <c:v>131</c:v>
                </c:pt>
                <c:pt idx="5">
                  <c:v>68</c:v>
                </c:pt>
                <c:pt idx="6">
                  <c:v>43</c:v>
                </c:pt>
                <c:pt idx="7">
                  <c:v>34</c:v>
                </c:pt>
                <c:pt idx="8">
                  <c:v>17</c:v>
                </c:pt>
                <c:pt idx="9">
                  <c:v>19</c:v>
                </c:pt>
                <c:pt idx="10">
                  <c:v>10</c:v>
                </c:pt>
                <c:pt idx="11">
                  <c:v>7</c:v>
                </c:pt>
                <c:pt idx="12">
                  <c:v>11</c:v>
                </c:pt>
                <c:pt idx="13">
                  <c:v>6</c:v>
                </c:pt>
                <c:pt idx="14">
                  <c:v>8</c:v>
                </c:pt>
                <c:pt idx="15">
                  <c:v>4</c:v>
                </c:pt>
                <c:pt idx="16">
                  <c:v>3</c:v>
                </c:pt>
                <c:pt idx="17">
                  <c:v>5</c:v>
                </c:pt>
                <c:pt idx="18">
                  <c:v>3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E2-400A-84E2-5A0534912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280558448"/>
        <c:axId val="1285211168"/>
      </c:barChart>
      <c:catAx>
        <c:axId val="12805584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Inundation depth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5211168"/>
        <c:crosses val="autoZero"/>
        <c:auto val="1"/>
        <c:lblAlgn val="ctr"/>
        <c:lblOffset val="100"/>
        <c:noMultiLvlLbl val="0"/>
      </c:catAx>
      <c:valAx>
        <c:axId val="128521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Connected Depressions 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055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4" name="Google Shape;12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 Large changes in topography, vegetation, winter snow accumulation, local hydrology and surficial geology over short distances result in abrupt transitions from permafrost to non-permafrost conditions. </a:t>
            </a:r>
            <a:br>
              <a:rPr lang="en-US" sz="1200"/>
            </a:b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5" name="Google Shape;245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5" name="Google Shape;265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5" name="Google Shape;29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361955" y="161665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TOPOGRAPHIC MAPPING OF SURFACE WATER DRAINAGE PATTERN AND HYDROLOGICAL CONNECTIVITY ON THE CANADIAN SHIELD  </a:t>
            </a:r>
            <a:endParaRPr sz="320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361955" y="2549265"/>
            <a:ext cx="9144000" cy="260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Nimisha A. Wagle</a:t>
            </a:r>
            <a:r>
              <a:rPr lang="en-US" baseline="30000"/>
              <a:t>1</a:t>
            </a:r>
            <a:r>
              <a:rPr lang="en-US"/>
              <a:t>, Laurence C. Smith</a:t>
            </a:r>
            <a:r>
              <a:rPr lang="en-US" baseline="30000"/>
              <a:t>1</a:t>
            </a:r>
            <a:r>
              <a:rPr lang="en-US"/>
              <a:t>, Jessica V. Fayne</a:t>
            </a:r>
            <a:r>
              <a:rPr lang="en-US" baseline="30000"/>
              <a:t>2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aseline="30000"/>
              <a:t>1</a:t>
            </a:r>
            <a:r>
              <a:rPr lang="en-US"/>
              <a:t>Brown University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aseline="30000"/>
              <a:t>2</a:t>
            </a:r>
            <a:r>
              <a:rPr lang="en-US"/>
              <a:t>UCLA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ABoVE Science Team Meeting #8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May 11-M, 2022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1943119" y="6327003"/>
            <a:ext cx="79816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Funded by the NASA Terrestrial Hydrology Program grant 80NSSC20K0429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>
            <a:spLocks noGrp="1"/>
          </p:cNvSpPr>
          <p:nvPr>
            <p:ph type="title"/>
          </p:nvPr>
        </p:nvSpPr>
        <p:spPr>
          <a:xfrm>
            <a:off x="800100" y="0"/>
            <a:ext cx="3848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Why study the surface drainage pattern of the Canadian Shield?</a:t>
            </a:r>
            <a:endParaRPr/>
          </a:p>
        </p:txBody>
      </p:sp>
      <p:sp>
        <p:nvSpPr>
          <p:cNvPr id="93" name="Google Shape;93;p2"/>
          <p:cNvSpPr txBox="1">
            <a:spLocks noGrp="1"/>
          </p:cNvSpPr>
          <p:nvPr>
            <p:ph type="body" idx="2"/>
          </p:nvPr>
        </p:nvSpPr>
        <p:spPr>
          <a:xfrm>
            <a:off x="655721" y="1819424"/>
            <a:ext cx="4136857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/>
              <a:t>World’s highest lake density and many topographic depressions</a:t>
            </a:r>
            <a:endParaRPr lang="en-US" dirty="0"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dirty="0"/>
              <a:t>Projected future wetter conditions may alter surface drainage pattern and increase hydrological connectivity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u="sng" dirty="0"/>
              <a:t>Overarching Research Question: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i="1" dirty="0"/>
              <a:t>How may a future, wetter Arctic  climate affect the surface drainage pattern of the Canadian Shield?</a:t>
            </a:r>
            <a:endParaRPr i="1" dirty="0"/>
          </a:p>
        </p:txBody>
      </p:sp>
      <p:pic>
        <p:nvPicPr>
          <p:cNvPr id="94" name="Google Shape;94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936957" y="1318217"/>
            <a:ext cx="6743700" cy="465410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</a:t>
            </a:fld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C50B29-A938-488D-8A56-9A8EA4CDB4D4}"/>
              </a:ext>
            </a:extLst>
          </p:cNvPr>
          <p:cNvSpPr txBox="1"/>
          <p:nvPr/>
        </p:nvSpPr>
        <p:spPr>
          <a:xfrm>
            <a:off x="7307317" y="936144"/>
            <a:ext cx="5349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Lake area density map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1DE30F-1018-41AA-AEC9-6F30A6105F8A}"/>
              </a:ext>
            </a:extLst>
          </p:cNvPr>
          <p:cNvSpPr txBox="1"/>
          <p:nvPr/>
        </p:nvSpPr>
        <p:spPr>
          <a:xfrm>
            <a:off x="5381297" y="6210300"/>
            <a:ext cx="2963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Messager</a:t>
            </a:r>
            <a:r>
              <a:rPr lang="en-US" dirty="0"/>
              <a:t> et. al, 2016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Fill-and-Spill hydrology</a:t>
            </a:r>
            <a:endParaRPr/>
          </a:p>
        </p:txBody>
      </p:sp>
      <p:sp>
        <p:nvSpPr>
          <p:cNvPr id="101" name="Google Shape;101;p3"/>
          <p:cNvSpPr txBox="1">
            <a:spLocks noGrp="1"/>
          </p:cNvSpPr>
          <p:nvPr>
            <p:ph type="body" idx="2"/>
          </p:nvPr>
        </p:nvSpPr>
        <p:spPr>
          <a:xfrm>
            <a:off x="653310" y="2245936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Canadian shield surface hydrology relies on “fill-and-spill” (Spence and Woo, 2003; 2006)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Fill-and-spill hydrology is a critical control on downstream flow patterns and river discharge</a:t>
            </a:r>
            <a:endParaRPr/>
          </a:p>
          <a:p>
            <a:pPr marL="285750" lvl="0" indent="-184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cxnSp>
        <p:nvCxnSpPr>
          <p:cNvPr id="102" name="Google Shape;102;p3"/>
          <p:cNvCxnSpPr/>
          <p:nvPr/>
        </p:nvCxnSpPr>
        <p:spPr>
          <a:xfrm>
            <a:off x="7447875" y="2629614"/>
            <a:ext cx="374315" cy="165769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3" name="Google Shape;103;p3"/>
          <p:cNvCxnSpPr/>
          <p:nvPr/>
        </p:nvCxnSpPr>
        <p:spPr>
          <a:xfrm>
            <a:off x="9272935" y="2795383"/>
            <a:ext cx="267369" cy="11363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4" name="Google Shape;104;p3"/>
          <p:cNvCxnSpPr/>
          <p:nvPr/>
        </p:nvCxnSpPr>
        <p:spPr>
          <a:xfrm>
            <a:off x="10082162" y="2909015"/>
            <a:ext cx="0" cy="15819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05" name="Google Shape;105;p3"/>
          <p:cNvCxnSpPr/>
          <p:nvPr/>
        </p:nvCxnSpPr>
        <p:spPr>
          <a:xfrm>
            <a:off x="10082162" y="3657004"/>
            <a:ext cx="0" cy="208547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06" name="Google Shape;10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107" name="Google Shape;107;p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9065" y="1967314"/>
            <a:ext cx="6471970" cy="2462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Fill-and-Spill hydrology</a:t>
            </a:r>
            <a:endParaRPr/>
          </a:p>
        </p:txBody>
      </p:sp>
      <p:sp>
        <p:nvSpPr>
          <p:cNvPr id="114" name="Google Shape;114;p32"/>
          <p:cNvSpPr txBox="1">
            <a:spLocks noGrp="1"/>
          </p:cNvSpPr>
          <p:nvPr>
            <p:ph type="body" idx="2"/>
          </p:nvPr>
        </p:nvSpPr>
        <p:spPr>
          <a:xfrm>
            <a:off x="653310" y="2245936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Canadian shield surface hydrology relies on “fill-and-spill” (Spence and Woo, 2003; 2006)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Fill-and-spill hydrology is a critical control on downstream flow patterns and river discharge</a:t>
            </a:r>
            <a:endParaRPr/>
          </a:p>
          <a:p>
            <a:pPr marL="285750" lvl="0" indent="-184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cxnSp>
        <p:nvCxnSpPr>
          <p:cNvPr id="115" name="Google Shape;115;p32"/>
          <p:cNvCxnSpPr/>
          <p:nvPr/>
        </p:nvCxnSpPr>
        <p:spPr>
          <a:xfrm>
            <a:off x="7447875" y="2629614"/>
            <a:ext cx="374315" cy="165769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6" name="Google Shape;116;p32"/>
          <p:cNvCxnSpPr/>
          <p:nvPr/>
        </p:nvCxnSpPr>
        <p:spPr>
          <a:xfrm>
            <a:off x="9272935" y="2795383"/>
            <a:ext cx="267369" cy="11363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7" name="Google Shape;117;p32"/>
          <p:cNvCxnSpPr/>
          <p:nvPr/>
        </p:nvCxnSpPr>
        <p:spPr>
          <a:xfrm>
            <a:off x="10082162" y="2909015"/>
            <a:ext cx="0" cy="15819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8" name="Google Shape;118;p32"/>
          <p:cNvCxnSpPr/>
          <p:nvPr/>
        </p:nvCxnSpPr>
        <p:spPr>
          <a:xfrm>
            <a:off x="10082162" y="3657004"/>
            <a:ext cx="0" cy="208547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9" name="Google Shape;11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20" name="Google Shape;120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21" name="Google Shape;12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9066" y="1967314"/>
            <a:ext cx="6471968" cy="2462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Fill-and-Spill hydrology</a:t>
            </a:r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body" idx="2"/>
          </p:nvPr>
        </p:nvSpPr>
        <p:spPr>
          <a:xfrm>
            <a:off x="653310" y="2245936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Canadian shield surface hydrology relies on “fill-and-spill” (Spence and Woo, 2003; 2006)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Fill-and-spill hydrology is a critical control on downstream flow patterns and river discharge</a:t>
            </a:r>
            <a:endParaRPr/>
          </a:p>
          <a:p>
            <a:pPr marL="285750" lvl="0" indent="-184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cxnSp>
        <p:nvCxnSpPr>
          <p:cNvPr id="128" name="Google Shape;128;p33"/>
          <p:cNvCxnSpPr/>
          <p:nvPr/>
        </p:nvCxnSpPr>
        <p:spPr>
          <a:xfrm>
            <a:off x="7447875" y="2629614"/>
            <a:ext cx="374315" cy="165769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9" name="Google Shape;129;p33"/>
          <p:cNvCxnSpPr/>
          <p:nvPr/>
        </p:nvCxnSpPr>
        <p:spPr>
          <a:xfrm>
            <a:off x="9272935" y="2795383"/>
            <a:ext cx="267369" cy="11363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30" name="Google Shape;130;p33"/>
          <p:cNvCxnSpPr/>
          <p:nvPr/>
        </p:nvCxnSpPr>
        <p:spPr>
          <a:xfrm>
            <a:off x="10082162" y="2909015"/>
            <a:ext cx="0" cy="15819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31" name="Google Shape;131;p33"/>
          <p:cNvCxnSpPr/>
          <p:nvPr/>
        </p:nvCxnSpPr>
        <p:spPr>
          <a:xfrm>
            <a:off x="10082162" y="3657004"/>
            <a:ext cx="0" cy="208547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32" name="Google Shape;13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133" name="Google Shape;133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34" name="Google Shape;134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9066" y="1967314"/>
            <a:ext cx="6471968" cy="2462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Fill-and-Spill hydrology</a:t>
            </a:r>
            <a:endParaRPr/>
          </a:p>
        </p:txBody>
      </p:sp>
      <p:sp>
        <p:nvSpPr>
          <p:cNvPr id="140" name="Google Shape;140;p34"/>
          <p:cNvSpPr txBox="1">
            <a:spLocks noGrp="1"/>
          </p:cNvSpPr>
          <p:nvPr>
            <p:ph type="body" idx="2"/>
          </p:nvPr>
        </p:nvSpPr>
        <p:spPr>
          <a:xfrm>
            <a:off x="653310" y="2245936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Canadian shield surface hydrology relies on “fill-and-spill” (Spence and Woo, 2003; 2006)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Fill-and-spill hydrology is a critical control on downstream flow patterns and river discharge</a:t>
            </a:r>
            <a:endParaRPr/>
          </a:p>
          <a:p>
            <a:pPr marL="285750" lvl="0" indent="-184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cxnSp>
        <p:nvCxnSpPr>
          <p:cNvPr id="141" name="Google Shape;141;p34"/>
          <p:cNvCxnSpPr/>
          <p:nvPr/>
        </p:nvCxnSpPr>
        <p:spPr>
          <a:xfrm>
            <a:off x="7447875" y="2629614"/>
            <a:ext cx="374315" cy="165769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2" name="Google Shape;142;p34"/>
          <p:cNvCxnSpPr/>
          <p:nvPr/>
        </p:nvCxnSpPr>
        <p:spPr>
          <a:xfrm>
            <a:off x="9272935" y="2795383"/>
            <a:ext cx="267369" cy="11363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3" name="Google Shape;143;p34"/>
          <p:cNvCxnSpPr/>
          <p:nvPr/>
        </p:nvCxnSpPr>
        <p:spPr>
          <a:xfrm>
            <a:off x="10082162" y="2909015"/>
            <a:ext cx="0" cy="15819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4" name="Google Shape;144;p34"/>
          <p:cNvCxnSpPr/>
          <p:nvPr/>
        </p:nvCxnSpPr>
        <p:spPr>
          <a:xfrm>
            <a:off x="10082162" y="3657004"/>
            <a:ext cx="0" cy="208547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45" name="Google Shape;145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46" name="Google Shape;146;p3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47" name="Google Shape;147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9067" y="1967314"/>
            <a:ext cx="6471966" cy="2462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Fill-and-Spill hydrology</a:t>
            </a:r>
            <a:endParaRPr/>
          </a:p>
        </p:txBody>
      </p:sp>
      <p:sp>
        <p:nvSpPr>
          <p:cNvPr id="153" name="Google Shape;153;p35"/>
          <p:cNvSpPr txBox="1">
            <a:spLocks noGrp="1"/>
          </p:cNvSpPr>
          <p:nvPr>
            <p:ph type="body" idx="2"/>
          </p:nvPr>
        </p:nvSpPr>
        <p:spPr>
          <a:xfrm>
            <a:off x="653310" y="2245936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Canadian shield surface hydrology relies on “fill-and-spill” (Spence and Woo, 2003; 2006)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Fill-and-spill hydrology is a critical control on downstream flow patterns and river discharge</a:t>
            </a:r>
            <a:endParaRPr/>
          </a:p>
          <a:p>
            <a:pPr marL="285750" lvl="0" indent="-184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cxnSp>
        <p:nvCxnSpPr>
          <p:cNvPr id="154" name="Google Shape;154;p35"/>
          <p:cNvCxnSpPr/>
          <p:nvPr/>
        </p:nvCxnSpPr>
        <p:spPr>
          <a:xfrm>
            <a:off x="7447875" y="2629614"/>
            <a:ext cx="374315" cy="165769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5" name="Google Shape;155;p35"/>
          <p:cNvCxnSpPr/>
          <p:nvPr/>
        </p:nvCxnSpPr>
        <p:spPr>
          <a:xfrm>
            <a:off x="9272935" y="2795383"/>
            <a:ext cx="267369" cy="11363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6" name="Google Shape;156;p35"/>
          <p:cNvCxnSpPr/>
          <p:nvPr/>
        </p:nvCxnSpPr>
        <p:spPr>
          <a:xfrm>
            <a:off x="10082162" y="2909015"/>
            <a:ext cx="0" cy="15819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57" name="Google Shape;157;p35"/>
          <p:cNvCxnSpPr/>
          <p:nvPr/>
        </p:nvCxnSpPr>
        <p:spPr>
          <a:xfrm>
            <a:off x="10082162" y="3657004"/>
            <a:ext cx="0" cy="208547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58" name="Google Shape;15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59" name="Google Shape;159;p3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60" name="Google Shape;160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9067" y="1967314"/>
            <a:ext cx="6471966" cy="2462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Initial work area: Baker Creek, N.W.T.</a:t>
            </a:r>
            <a:endParaRPr sz="32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/>
          </a:p>
        </p:txBody>
      </p:sp>
      <p:pic>
        <p:nvPicPr>
          <p:cNvPr id="167" name="Google Shape;167;p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2384" b="15200"/>
          <a:stretch/>
        </p:blipFill>
        <p:spPr>
          <a:xfrm>
            <a:off x="5390823" y="228795"/>
            <a:ext cx="6001077" cy="640040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Located in the sub-Arctic  Canadian Shield near Yellowknife, N.W.T.</a:t>
            </a: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2400"/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Fill-and spill hydrology is well documented (e.g. Spence and Woo, 2003; 2006; Spence, 2018)</a:t>
            </a:r>
            <a:endParaRPr sz="240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Well-imaged by high resolution DEMs (ArcticDEM)</a:t>
            </a: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/>
          </a:p>
          <a:p>
            <a:pPr marL="342900" lvl="0" indent="-209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  <p:sp>
        <p:nvSpPr>
          <p:cNvPr id="169" name="Google Shape;169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Methodology and data </a:t>
            </a:r>
            <a:endParaRPr/>
          </a:p>
        </p:txBody>
      </p:sp>
      <p:sp>
        <p:nvSpPr>
          <p:cNvPr id="176" name="Google Shape;176;p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Methods</a:t>
            </a:r>
            <a:endParaRPr/>
          </a:p>
        </p:txBody>
      </p:sp>
      <p:sp>
        <p:nvSpPr>
          <p:cNvPr id="177" name="Google Shape;177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178" name="Google Shape;178;p5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65402" y="1541806"/>
            <a:ext cx="4102216" cy="530875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Methods</a:t>
            </a:r>
            <a:endParaRPr/>
          </a:p>
        </p:txBody>
      </p:sp>
      <p:sp>
        <p:nvSpPr>
          <p:cNvPr id="180" name="Google Shape;180;p5"/>
          <p:cNvSpPr txBox="1"/>
          <p:nvPr/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marR="0" lvl="0" indent="-4305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Subtract filled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ArcticDEM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from Original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ArcticDEM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457200" marR="0" lvl="0" indent="-4305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Map drainage patterns for different inundation depths using least cost path</a:t>
            </a:r>
            <a:endParaRPr dirty="0"/>
          </a:p>
          <a:p>
            <a:pPr marL="457200" marR="0" lvl="0" indent="-4305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Determine relationship               between landscape scale depression storage and assumed inundation depth</a:t>
            </a:r>
            <a:endParaRPr dirty="0"/>
          </a:p>
          <a:p>
            <a:pPr marL="457200" marR="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 txBox="1"/>
          <p:nvPr/>
        </p:nvSpPr>
        <p:spPr>
          <a:xfrm>
            <a:off x="3291502" y="1769873"/>
            <a:ext cx="1654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Depression storage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Methodology and data </a:t>
            </a:r>
            <a:endParaRPr/>
          </a:p>
        </p:txBody>
      </p:sp>
      <p:sp>
        <p:nvSpPr>
          <p:cNvPr id="188" name="Google Shape;188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Methods</a:t>
            </a:r>
            <a:endParaRPr/>
          </a:p>
        </p:txBody>
      </p:sp>
      <p:sp>
        <p:nvSpPr>
          <p:cNvPr id="189" name="Google Shape;18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190" name="Google Shape;190;p6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65402" y="1541806"/>
            <a:ext cx="4102216" cy="530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6"/>
          <p:cNvSpPr txBox="1"/>
          <p:nvPr/>
        </p:nvSpPr>
        <p:spPr>
          <a:xfrm>
            <a:off x="3291502" y="1769873"/>
            <a:ext cx="1654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Drainage pattern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4305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dirty="0"/>
              <a:t>Subtract filled </a:t>
            </a:r>
            <a:r>
              <a:rPr lang="en-US" dirty="0" err="1"/>
              <a:t>ArcticDEM</a:t>
            </a:r>
            <a:r>
              <a:rPr lang="en-US" dirty="0"/>
              <a:t>  from Original </a:t>
            </a:r>
            <a:r>
              <a:rPr lang="en-US" dirty="0" err="1"/>
              <a:t>ArcticDEM</a:t>
            </a:r>
            <a:r>
              <a:rPr lang="en-US" dirty="0"/>
              <a:t> </a:t>
            </a:r>
            <a:endParaRPr dirty="0"/>
          </a:p>
          <a:p>
            <a:pPr marL="457200" lvl="0" indent="-4305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dirty="0"/>
              <a:t>Map drainage patterns for different inundation depths using least cost path</a:t>
            </a:r>
            <a:endParaRPr dirty="0"/>
          </a:p>
          <a:p>
            <a:pPr marL="457200" lvl="0" indent="-4305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dirty="0"/>
              <a:t>Determine relationship               between landscape scale depression storage and assumed inundation depth</a:t>
            </a:r>
            <a:endParaRPr dirty="0"/>
          </a:p>
          <a:p>
            <a:pPr marL="45720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Results:</a:t>
            </a:r>
            <a:endParaRPr/>
          </a:p>
        </p:txBody>
      </p:sp>
      <p:pic>
        <p:nvPicPr>
          <p:cNvPr id="198" name="Google Shape;198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32078" y="1"/>
            <a:ext cx="52993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Inundation = +10 cm </a:t>
            </a:r>
            <a:endParaRPr dirty="0"/>
          </a:p>
        </p:txBody>
      </p:sp>
      <p:sp>
        <p:nvSpPr>
          <p:cNvPr id="200" name="Google Shape;20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Results:</a:t>
            </a:r>
            <a:endParaRPr/>
          </a:p>
        </p:txBody>
      </p:sp>
      <p:pic>
        <p:nvPicPr>
          <p:cNvPr id="206" name="Google Shape;206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32078" y="1"/>
            <a:ext cx="529936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Inundation = +20 cm</a:t>
            </a:r>
            <a:endParaRPr dirty="0"/>
          </a:p>
        </p:txBody>
      </p:sp>
      <p:sp>
        <p:nvSpPr>
          <p:cNvPr id="208" name="Google Shape;20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Results:</a:t>
            </a:r>
            <a:endParaRPr/>
          </a:p>
        </p:txBody>
      </p:sp>
      <p:pic>
        <p:nvPicPr>
          <p:cNvPr id="214" name="Google Shape;214;p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32078" y="1"/>
            <a:ext cx="529936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Inundation = +30 cm</a:t>
            </a:r>
            <a:endParaRPr dirty="0"/>
          </a:p>
        </p:txBody>
      </p:sp>
      <p:sp>
        <p:nvSpPr>
          <p:cNvPr id="216" name="Google Shape;21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Results:</a:t>
            </a:r>
            <a:endParaRPr/>
          </a:p>
        </p:txBody>
      </p:sp>
      <p:pic>
        <p:nvPicPr>
          <p:cNvPr id="222" name="Google Shape;222;p1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32078" y="2"/>
            <a:ext cx="5299362" cy="6857997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Inundation = +50 cm</a:t>
            </a:r>
            <a:endParaRPr dirty="0"/>
          </a:p>
        </p:txBody>
      </p:sp>
      <p:sp>
        <p:nvSpPr>
          <p:cNvPr id="224" name="Google Shape;22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/>
              <a:t>Results:</a:t>
            </a:r>
            <a:endParaRPr/>
          </a:p>
        </p:txBody>
      </p:sp>
      <p:pic>
        <p:nvPicPr>
          <p:cNvPr id="230" name="Google Shape;230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32078" y="2"/>
            <a:ext cx="5299361" cy="6857997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/>
              <a:t>Inundation = +100 cm</a:t>
            </a:r>
            <a:endParaRPr dirty="0"/>
          </a:p>
        </p:txBody>
      </p:sp>
      <p:sp>
        <p:nvSpPr>
          <p:cNvPr id="232" name="Google Shape;23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3" name="Google Shape;253;p36"/>
          <p:cNvGraphicFramePr/>
          <p:nvPr>
            <p:extLst>
              <p:ext uri="{D42A27DB-BD31-4B8C-83A1-F6EECF244321}">
                <p14:modId xmlns:p14="http://schemas.microsoft.com/office/powerpoint/2010/main" val="3119819678"/>
              </p:ext>
            </p:extLst>
          </p:nvPr>
        </p:nvGraphicFramePr>
        <p:xfrm>
          <a:off x="415875" y="1470976"/>
          <a:ext cx="6026400" cy="5060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7" name="Google Shape;247;p36"/>
          <p:cNvSpPr txBox="1">
            <a:spLocks noGrp="1"/>
          </p:cNvSpPr>
          <p:nvPr>
            <p:ph type="title"/>
          </p:nvPr>
        </p:nvSpPr>
        <p:spPr>
          <a:xfrm>
            <a:off x="595825" y="208675"/>
            <a:ext cx="11776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 sz="2400"/>
              <a:t>Depression storage volumes and surface areas for different assumed inundation depths</a:t>
            </a:r>
            <a:endParaRPr sz="2400"/>
          </a:p>
        </p:txBody>
      </p:sp>
      <p:graphicFrame>
        <p:nvGraphicFramePr>
          <p:cNvPr id="248" name="Google Shape;248;p36"/>
          <p:cNvGraphicFramePr/>
          <p:nvPr/>
        </p:nvGraphicFramePr>
        <p:xfrm>
          <a:off x="6206400" y="1534380"/>
          <a:ext cx="5875200" cy="49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9" name="Google Shape;24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cxnSp>
        <p:nvCxnSpPr>
          <p:cNvPr id="250" name="Google Shape;250;p36"/>
          <p:cNvCxnSpPr>
            <a:cxnSpLocks/>
          </p:cNvCxnSpPr>
          <p:nvPr/>
        </p:nvCxnSpPr>
        <p:spPr>
          <a:xfrm>
            <a:off x="2985606" y="1470976"/>
            <a:ext cx="0" cy="4133363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</p:cxnSp>
      <p:cxnSp>
        <p:nvCxnSpPr>
          <p:cNvPr id="251" name="Google Shape;251;p36"/>
          <p:cNvCxnSpPr>
            <a:cxnSpLocks/>
          </p:cNvCxnSpPr>
          <p:nvPr/>
        </p:nvCxnSpPr>
        <p:spPr>
          <a:xfrm>
            <a:off x="8728532" y="1470976"/>
            <a:ext cx="0" cy="4133363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52" name="Google Shape;252;p36"/>
          <p:cNvSpPr/>
          <p:nvPr/>
        </p:nvSpPr>
        <p:spPr>
          <a:xfrm>
            <a:off x="2916596" y="1072710"/>
            <a:ext cx="59987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Depression storage largely filled by~50 cm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>
            <a:spLocks noGrp="1"/>
          </p:cNvSpPr>
          <p:nvPr>
            <p:ph type="title"/>
          </p:nvPr>
        </p:nvSpPr>
        <p:spPr>
          <a:xfrm>
            <a:off x="842513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 sz="2400" dirty="0"/>
              <a:t>Hydrological connectivity increases with inundation depth</a:t>
            </a:r>
            <a:endParaRPr sz="2400" dirty="0"/>
          </a:p>
        </p:txBody>
      </p:sp>
      <p:sp>
        <p:nvSpPr>
          <p:cNvPr id="268" name="Google Shape;26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graphicFrame>
        <p:nvGraphicFramePr>
          <p:cNvPr id="269" name="Google Shape;269;p37"/>
          <p:cNvGraphicFramePr/>
          <p:nvPr>
            <p:extLst>
              <p:ext uri="{D42A27DB-BD31-4B8C-83A1-F6EECF244321}">
                <p14:modId xmlns:p14="http://schemas.microsoft.com/office/powerpoint/2010/main" val="28408031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70" name="Google Shape;270;p37"/>
          <p:cNvCxnSpPr/>
          <p:nvPr/>
        </p:nvCxnSpPr>
        <p:spPr>
          <a:xfrm>
            <a:off x="4739634" y="1973941"/>
            <a:ext cx="0" cy="3865944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71" name="Google Shape;271;p37"/>
          <p:cNvSpPr/>
          <p:nvPr/>
        </p:nvSpPr>
        <p:spPr>
          <a:xfrm>
            <a:off x="2222115" y="1393048"/>
            <a:ext cx="63898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Lake connectivity largely complete by~50 cm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5"/>
          <p:cNvSpPr txBox="1">
            <a:spLocks noGrp="1"/>
          </p:cNvSpPr>
          <p:nvPr>
            <p:ph type="title"/>
          </p:nvPr>
        </p:nvSpPr>
        <p:spPr>
          <a:xfrm>
            <a:off x="433086" y="1303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/>
              <a:t>Conclusions</a:t>
            </a:r>
            <a:endParaRPr/>
          </a:p>
        </p:txBody>
      </p:sp>
      <p:sp>
        <p:nvSpPr>
          <p:cNvPr id="298" name="Google Shape;298;p15"/>
          <p:cNvSpPr txBox="1">
            <a:spLocks noGrp="1"/>
          </p:cNvSpPr>
          <p:nvPr>
            <p:ph type="body" idx="1"/>
          </p:nvPr>
        </p:nvSpPr>
        <p:spPr>
          <a:xfrm>
            <a:off x="276345" y="1139686"/>
            <a:ext cx="1133836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228600" lvl="0" indent="-184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8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8800" dirty="0"/>
              <a:t>Surface water drainage pattern of the Canadian Shield can be readily modelled using high resolution DEMs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8800" dirty="0"/>
              <a:t>Just ~20 cm increase in regional water balance would cause a 70 percent increase in the number of Baker Creek’s topographic depressions experiencing  fill-and-spill hydrology. The number of interconnected lakes would increase by 835 (+70%)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8800" dirty="0"/>
              <a:t>A ~50 cm increase in regional water balance would cause almost 100 percent increase in the number of Baker Creek’s topographic depressions experiencing  fill-and-spill hydrology</a:t>
            </a:r>
            <a:r>
              <a:rPr lang="en-US" sz="8800" dirty="0">
                <a:solidFill>
                  <a:schemeClr val="tx1"/>
                </a:solidFill>
              </a:rPr>
              <a:t>.</a:t>
            </a:r>
            <a:r>
              <a:rPr lang="en-US" sz="8800" dirty="0">
                <a:solidFill>
                  <a:srgbClr val="FF0000"/>
                </a:solidFill>
              </a:rPr>
              <a:t> </a:t>
            </a:r>
            <a:r>
              <a:rPr lang="en-US" sz="8800" dirty="0"/>
              <a:t>The number of interconnected lakes would increase by 1189 (+99%)</a:t>
            </a:r>
            <a:endParaRPr sz="8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8800" dirty="0"/>
              <a:t>Many new streams would be formed but the overall drainage pattern is stable (up to +1 m inundation depth)</a:t>
            </a:r>
            <a:endParaRPr sz="8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8800" dirty="0"/>
              <a:t>We conclude that Canadian Shield surface water depression storage and hydrological connectivity is highly sensitive to future changes in regional water balance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8800" dirty="0"/>
              <a:t>Future work will explore the potential sensitivity of CS drainage patterns to changing future water balance as projected by regional climate models  </a:t>
            </a:r>
            <a:endParaRPr dirty="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9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9600" dirty="0"/>
          </a:p>
          <a:p>
            <a:pPr marL="228600" lvl="0" indent="-1301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9600" dirty="0"/>
          </a:p>
          <a:p>
            <a:pPr marL="228600" lvl="0" indent="-184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299" name="Google Shape;29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18</a:t>
            </a:fld>
            <a:endParaRPr dirty="0"/>
          </a:p>
        </p:txBody>
      </p:sp>
      <p:sp>
        <p:nvSpPr>
          <p:cNvPr id="300" name="Google Shape;300;p15"/>
          <p:cNvSpPr/>
          <p:nvPr/>
        </p:nvSpPr>
        <p:spPr>
          <a:xfrm>
            <a:off x="1520279" y="6067408"/>
            <a:ext cx="88505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Funded by the NASA Terrestrial Hydrology Program grant 80NSSC20K0429</a:t>
            </a:r>
            <a:endParaRPr dirty="0"/>
          </a:p>
        </p:txBody>
      </p:sp>
      <p:sp>
        <p:nvSpPr>
          <p:cNvPr id="301" name="Google Shape;301;p15"/>
          <p:cNvSpPr/>
          <p:nvPr/>
        </p:nvSpPr>
        <p:spPr>
          <a:xfrm>
            <a:off x="3706693" y="6467518"/>
            <a:ext cx="490390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questions contact </a:t>
            </a:r>
            <a:r>
              <a:rPr lang="en-US" sz="1800" b="0" i="1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nimisha_wagle@brown.edu</a:t>
            </a:r>
            <a:endParaRPr sz="1800" b="0" i="1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739</Words>
  <Application>Microsoft Office PowerPoint</Application>
  <PresentationFormat>Widescreen</PresentationFormat>
  <Paragraphs>118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TOPOGRAPHIC MAPPING OF SURFACE WATER DRAINAGE PATTERN AND HYDROLOGICAL CONNECTIVITY ON THE CANADIAN SHIELD  </vt:lpstr>
      <vt:lpstr>Why study the surface drainage pattern of the Canadian Shield?</vt:lpstr>
      <vt:lpstr>Fill-and-Spill hydrology</vt:lpstr>
      <vt:lpstr>Fill-and-Spill hydrology</vt:lpstr>
      <vt:lpstr>Fill-and-Spill hydrology</vt:lpstr>
      <vt:lpstr>Fill-and-Spill hydrology</vt:lpstr>
      <vt:lpstr>Fill-and-Spill hydrology</vt:lpstr>
      <vt:lpstr>Initial work area: Baker Creek, N.W.T. </vt:lpstr>
      <vt:lpstr>Methodology and data </vt:lpstr>
      <vt:lpstr>Methodology and data </vt:lpstr>
      <vt:lpstr>Results:</vt:lpstr>
      <vt:lpstr>Results:</vt:lpstr>
      <vt:lpstr>Results:</vt:lpstr>
      <vt:lpstr>Results:</vt:lpstr>
      <vt:lpstr>Results:</vt:lpstr>
      <vt:lpstr>Depression storage volumes and surface areas for different assumed inundation depths</vt:lpstr>
      <vt:lpstr>Hydrological connectivity increases with inundation depth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TOPOGRAPHIC MAPPING OF SURFACE WATER DRAINAGE PATTERN AND HYDROLOGICAL CONNECTIVITY ON THE CANADIAN SHIELD</dc:title>
  <dc:creator>Wagle, Nimisha</dc:creator>
  <cp:lastModifiedBy>Wagle, Nimisha</cp:lastModifiedBy>
  <cp:revision>17</cp:revision>
  <dcterms:created xsi:type="dcterms:W3CDTF">2022-04-29T18:39:11Z</dcterms:created>
  <dcterms:modified xsi:type="dcterms:W3CDTF">2022-05-09T23:18:04Z</dcterms:modified>
</cp:coreProperties>
</file>