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470" r:id="rId3"/>
    <p:sldId id="272" r:id="rId4"/>
    <p:sldId id="472" r:id="rId5"/>
    <p:sldId id="265" r:id="rId6"/>
    <p:sldId id="469" r:id="rId7"/>
    <p:sldId id="269" r:id="rId8"/>
    <p:sldId id="271" r:id="rId9"/>
    <p:sldId id="4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3D3"/>
    <a:srgbClr val="FFFF00"/>
    <a:srgbClr val="E60000"/>
    <a:srgbClr val="FFDB00"/>
    <a:srgbClr val="73DFFF"/>
    <a:srgbClr val="005CE6"/>
    <a:srgbClr val="CBC8C2"/>
    <a:srgbClr val="F096F0"/>
    <a:srgbClr val="68AB45"/>
    <a:srgbClr val="D4DE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5"/>
    <p:restoredTop sz="94894" autoAdjust="0"/>
  </p:normalViewPr>
  <p:slideViewPr>
    <p:cSldViewPr snapToGrid="0" snapToObjects="1">
      <p:cViewPr>
        <p:scale>
          <a:sx n="80" d="100"/>
          <a:sy n="80" d="100"/>
        </p:scale>
        <p:origin x="107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6D60F-DADE-4574-9C99-C23C3B37F8BA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8598E-F0FD-4CE2-A1B8-A40FB8AD7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81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7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1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88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1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34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59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8598E-F0FD-4CE2-A1B8-A40FB8AD74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04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AA15F2-90B9-0E41-B017-DFB4C1A69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5324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B92E42-8CFB-7C41-B3DF-D19C95B17D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786809"/>
            <a:ext cx="10515600" cy="12430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139861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F49DAA-E2AA-0F4F-B767-EDF02A722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69" y="1471929"/>
            <a:ext cx="10962861" cy="7878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24E33-B8F7-5846-9882-C78BCE61461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14569" y="2538245"/>
            <a:ext cx="10962861" cy="3920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7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9BFF1-1A88-4401-9FCA-CDE1CD1AD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0B171-862E-4447-8CB0-51055C5E92FE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6B700-84B4-419C-8DDA-49652A5A2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61654-715B-4A4D-9E6F-7E5E126A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8634-6365-4426-9200-6D5097002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1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F0317F-6C77-0367-05E8-7BC05FF677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0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9390-2B4C-244F-A656-F90069551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and temporal analysis of </a:t>
            </a:r>
            <a:br>
              <a:rPr lang="en-US" dirty="0"/>
            </a:br>
            <a:r>
              <a:rPr lang="en-US" dirty="0"/>
              <a:t>SAR-detected </a:t>
            </a:r>
            <a:r>
              <a:rPr lang="en-US" dirty="0" err="1"/>
              <a:t>superseeps</a:t>
            </a:r>
            <a:r>
              <a:rPr lang="en-US" dirty="0"/>
              <a:t> near </a:t>
            </a:r>
            <a:r>
              <a:rPr lang="en-US" dirty="0" err="1"/>
              <a:t>Utqiaġvik</a:t>
            </a:r>
            <a:r>
              <a:rPr lang="en-US" dirty="0"/>
              <a:t>, AK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A290A-9E97-4641-B3E9-9B18FEECC8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786810"/>
            <a:ext cx="10515600" cy="1755738"/>
          </a:xfrm>
        </p:spPr>
        <p:txBody>
          <a:bodyPr/>
          <a:lstStyle/>
          <a:p>
            <a:r>
              <a:rPr lang="en-US" sz="2000" b="1" dirty="0"/>
              <a:t>Natalie Tyler</a:t>
            </a:r>
            <a:r>
              <a:rPr lang="en-US" sz="2000" b="1" baseline="30000" dirty="0"/>
              <a:t>1</a:t>
            </a:r>
            <a:r>
              <a:rPr lang="en-US" sz="2000" dirty="0"/>
              <a:t>, Melanie Engram</a:t>
            </a:r>
            <a:r>
              <a:rPr lang="en-US" sz="2000" baseline="30000" dirty="0"/>
              <a:t>1</a:t>
            </a:r>
            <a:r>
              <a:rPr lang="en-US" sz="2000" dirty="0"/>
              <a:t>, Hilary Nyström</a:t>
            </a:r>
            <a:r>
              <a:rPr lang="en-US" sz="2000" baseline="30000" dirty="0"/>
              <a:t>1</a:t>
            </a:r>
            <a:r>
              <a:rPr lang="en-US" sz="2000" dirty="0"/>
              <a:t>, Guido Grosse</a:t>
            </a:r>
            <a:r>
              <a:rPr lang="en-US" sz="2000" baseline="30000" dirty="0"/>
              <a:t>2,3</a:t>
            </a:r>
            <a:r>
              <a:rPr lang="en-US" sz="2000" dirty="0"/>
              <a:t>, and </a:t>
            </a:r>
            <a:r>
              <a:rPr lang="en-US" sz="2000" dirty="0" err="1"/>
              <a:t>Katey</a:t>
            </a:r>
            <a:r>
              <a:rPr lang="en-US" sz="2000" dirty="0"/>
              <a:t> Walter Anthony</a:t>
            </a:r>
            <a:r>
              <a:rPr lang="en-US" sz="2000" baseline="30000" dirty="0"/>
              <a:t>1</a:t>
            </a:r>
          </a:p>
          <a:p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400" baseline="30000" dirty="0"/>
              <a:t>1</a:t>
            </a:r>
            <a:r>
              <a:rPr lang="en-US" sz="1400" dirty="0"/>
              <a:t> Water and Environmental Research Center, University of Alaska Fairbanks,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 Fairbanks, AK, USA</a:t>
            </a:r>
          </a:p>
          <a:p>
            <a:pPr>
              <a:spcBef>
                <a:spcPts val="0"/>
              </a:spcBef>
            </a:pPr>
            <a:r>
              <a:rPr lang="en-US" sz="1400" baseline="30000" dirty="0"/>
              <a:t>2</a:t>
            </a:r>
            <a:r>
              <a:rPr lang="en-US" sz="1400" dirty="0"/>
              <a:t> Alfred Wegener Institute Helmholtz Centre for Polar and Marine Research, 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Permafrost Research Section, Potsdam, Germany</a:t>
            </a:r>
          </a:p>
          <a:p>
            <a:pPr>
              <a:spcBef>
                <a:spcPts val="0"/>
              </a:spcBef>
            </a:pPr>
            <a:r>
              <a:rPr lang="en-US" sz="1400" baseline="30000" dirty="0"/>
              <a:t>3</a:t>
            </a:r>
            <a:r>
              <a:rPr lang="en-US" sz="1400" dirty="0"/>
              <a:t> University of Potsdam, Institute of Geosciences, Potsdam, Germany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1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382BF61B-7E67-4978-8308-A296907CEF17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3" r="168" b="-2"/>
          <a:stretch/>
        </p:blipFill>
        <p:spPr>
          <a:xfrm>
            <a:off x="1561162" y="1113764"/>
            <a:ext cx="9045305" cy="1691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1DBB5B6-168B-476E-842A-C88BF4C65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60442" y="2728373"/>
            <a:ext cx="2804868" cy="2678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BCD95A5F-25B1-474A-99F6-CE059E77CB85}"/>
              </a:ext>
            </a:extLst>
          </p:cNvPr>
          <p:cNvSpPr/>
          <p:nvPr/>
        </p:nvSpPr>
        <p:spPr>
          <a:xfrm>
            <a:off x="2088241" y="3118739"/>
            <a:ext cx="400268" cy="404648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863C5F-A610-4CD5-BA7E-46317B7F6C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8574"/>
          <a:stretch/>
        </p:blipFill>
        <p:spPr>
          <a:xfrm>
            <a:off x="5642111" y="5415138"/>
            <a:ext cx="2826851" cy="1347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CDB53F-19C0-4DB0-9A5D-FD03C20FD6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2" r="3096"/>
          <a:stretch/>
        </p:blipFill>
        <p:spPr>
          <a:xfrm>
            <a:off x="4298404" y="2728374"/>
            <a:ext cx="4159796" cy="26785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8094EB-2A1A-41BE-A1CD-1520A6B298C4}"/>
              </a:ext>
            </a:extLst>
          </p:cNvPr>
          <p:cNvSpPr txBox="1"/>
          <p:nvPr/>
        </p:nvSpPr>
        <p:spPr>
          <a:xfrm>
            <a:off x="1447800" y="5367672"/>
            <a:ext cx="3237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cs typeface="Arial" panose="020B0604020202020204" pitchFamily="34" charset="0"/>
              </a:rPr>
              <a:t>(</a:t>
            </a:r>
            <a:r>
              <a:rPr lang="en-US" sz="800" dirty="0" err="1">
                <a:cs typeface="Arial" panose="020B0604020202020204" pitchFamily="34" charset="0"/>
              </a:rPr>
              <a:t>Thalasso</a:t>
            </a:r>
            <a:r>
              <a:rPr lang="en-US" sz="800" dirty="0">
                <a:cs typeface="Arial" panose="020B0604020202020204" pitchFamily="34" charset="0"/>
              </a:rPr>
              <a:t> et al. 2020)</a:t>
            </a:r>
          </a:p>
          <a:p>
            <a:r>
              <a:rPr lang="en-US" sz="800" dirty="0">
                <a:cs typeface="Arial" panose="020B0604020202020204" pitchFamily="34" charset="0"/>
              </a:rPr>
              <a:t>(Sullivan et al., 2021)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51BED-7430-4FD2-BF12-BA365C8AA67F}"/>
              </a:ext>
            </a:extLst>
          </p:cNvPr>
          <p:cNvSpPr/>
          <p:nvPr/>
        </p:nvSpPr>
        <p:spPr>
          <a:xfrm>
            <a:off x="6096000" y="5226650"/>
            <a:ext cx="24593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err="1">
                <a:solidFill>
                  <a:schemeClr val="bg1"/>
                </a:solidFill>
                <a:cs typeface="Arial" panose="020B0604020202020204" pitchFamily="34" charset="0"/>
              </a:rPr>
              <a:t>Vasily</a:t>
            </a:r>
            <a:r>
              <a:rPr lang="en-US" sz="800" dirty="0">
                <a:solidFill>
                  <a:schemeClr val="bg1"/>
                </a:solidFill>
                <a:cs typeface="Arial" panose="020B0604020202020204" pitchFamily="34" charset="0"/>
              </a:rPr>
              <a:t> Bogoyavlensky | AFP | Aug. 25, 2014 Yamal Pen.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1144E-AAA7-49CD-909C-D118BB9621FD}"/>
              </a:ext>
            </a:extLst>
          </p:cNvPr>
          <p:cNvSpPr txBox="1"/>
          <p:nvPr/>
        </p:nvSpPr>
        <p:spPr>
          <a:xfrm>
            <a:off x="5562595" y="6573869"/>
            <a:ext cx="2438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cs typeface="Arial" panose="020B0604020202020204" pitchFamily="34" charset="0"/>
              </a:rPr>
              <a:t>(Bowen et al. 2008)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C07FBD-4F12-4969-8AFC-C896F42F5994}"/>
              </a:ext>
            </a:extLst>
          </p:cNvPr>
          <p:cNvSpPr txBox="1"/>
          <p:nvPr/>
        </p:nvSpPr>
        <p:spPr>
          <a:xfrm>
            <a:off x="2895600" y="5740060"/>
            <a:ext cx="2746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rial" panose="020B0604020202020204" pitchFamily="34" charset="0"/>
              </a:rPr>
              <a:t>11 tons CH</a:t>
            </a:r>
            <a:r>
              <a:rPr lang="en-US" sz="1600" b="1" baseline="-25000" dirty="0">
                <a:cs typeface="Arial" panose="020B0604020202020204" pitchFamily="34" charset="0"/>
              </a:rPr>
              <a:t>4</a:t>
            </a:r>
            <a:r>
              <a:rPr lang="en-US" sz="1600" b="1" dirty="0">
                <a:cs typeface="Arial" panose="020B0604020202020204" pitchFamily="34" charset="0"/>
              </a:rPr>
              <a:t> d</a:t>
            </a:r>
            <a:r>
              <a:rPr lang="en-US" sz="1600" b="1" baseline="30000" dirty="0">
                <a:cs typeface="Arial" panose="020B0604020202020204" pitchFamily="34" charset="0"/>
              </a:rPr>
              <a:t>-1</a:t>
            </a:r>
            <a:r>
              <a:rPr lang="en-US" sz="1600" b="1" dirty="0">
                <a:cs typeface="Arial" panose="020B0604020202020204" pitchFamily="34" charset="0"/>
              </a:rPr>
              <a:t>	</a:t>
            </a:r>
          </a:p>
          <a:p>
            <a:r>
              <a:rPr lang="en-US" sz="1600" b="1" dirty="0">
                <a:cs typeface="Arial" panose="020B0604020202020204" pitchFamily="34" charset="0"/>
              </a:rPr>
              <a:t>800 household energy needs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68336-4B62-472E-B818-8EB1C6EBCF59}"/>
              </a:ext>
            </a:extLst>
          </p:cNvPr>
          <p:cNvSpPr txBox="1"/>
          <p:nvPr/>
        </p:nvSpPr>
        <p:spPr>
          <a:xfrm>
            <a:off x="1467678" y="3198261"/>
            <a:ext cx="808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cs typeface="Arial" panose="020B0604020202020204" pitchFamily="34" charset="0"/>
              </a:rPr>
              <a:t>Esieh</a:t>
            </a:r>
            <a:r>
              <a:rPr lang="en-US" sz="1400" dirty="0">
                <a:cs typeface="Arial" panose="020B0604020202020204" pitchFamily="34" charset="0"/>
              </a:rPr>
              <a:t> 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034E7-7210-4CED-BF3A-FE2ED9AC76FD}"/>
              </a:ext>
            </a:extLst>
          </p:cNvPr>
          <p:cNvSpPr txBox="1"/>
          <p:nvPr/>
        </p:nvSpPr>
        <p:spPr>
          <a:xfrm>
            <a:off x="1848074" y="1191260"/>
            <a:ext cx="9060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cs typeface="Arial" panose="020B0604020202020204" pitchFamily="34" charset="0"/>
              </a:rPr>
              <a:t>Methane hydrate &amp; geologic CH</a:t>
            </a:r>
            <a:r>
              <a:rPr lang="en-US" sz="2800" baseline="-25000" dirty="0">
                <a:cs typeface="Arial" panose="020B0604020202020204" pitchFamily="34" charset="0"/>
              </a:rPr>
              <a:t>4</a:t>
            </a:r>
            <a:r>
              <a:rPr lang="en-US" sz="2800" dirty="0">
                <a:cs typeface="Arial" panose="020B0604020202020204" pitchFamily="34" charset="0"/>
              </a:rPr>
              <a:t> emissions</a:t>
            </a:r>
          </a:p>
        </p:txBody>
      </p:sp>
      <p:pic>
        <p:nvPicPr>
          <p:cNvPr id="15" name="Picture 2" descr="_D3C9545">
            <a:extLst>
              <a:ext uri="{FF2B5EF4-FFF2-40B4-BE49-F238E27FC236}">
                <a16:creationId xmlns:a16="http://schemas.microsoft.com/office/drawing/2014/main" id="{BC1519D8-1FF0-449C-BC76-E5FC259B6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t="16791"/>
          <a:stretch>
            <a:fillRect/>
          </a:stretch>
        </p:blipFill>
        <p:spPr bwMode="auto">
          <a:xfrm>
            <a:off x="8466834" y="2737233"/>
            <a:ext cx="2139633" cy="2679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02919F-7490-48F1-B53B-407E60267C5A}"/>
              </a:ext>
            </a:extLst>
          </p:cNvPr>
          <p:cNvSpPr txBox="1"/>
          <p:nvPr/>
        </p:nvSpPr>
        <p:spPr>
          <a:xfrm>
            <a:off x="9304683" y="5176955"/>
            <a:ext cx="2362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cs typeface="Arial" panose="020B0604020202020204" pitchFamily="34" charset="0"/>
              </a:rPr>
              <a:t>(Walter Anthony et al. 2012)</a:t>
            </a:r>
            <a:endParaRPr lang="en-US" sz="8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403FBB-E9E4-43F9-AC2B-3B63B3CD15DF}"/>
              </a:ext>
            </a:extLst>
          </p:cNvPr>
          <p:cNvSpPr txBox="1"/>
          <p:nvPr/>
        </p:nvSpPr>
        <p:spPr>
          <a:xfrm>
            <a:off x="8580783" y="279075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~2 </a:t>
            </a:r>
            <a:r>
              <a:rPr lang="en-US" dirty="0" err="1"/>
              <a:t>Tg</a:t>
            </a:r>
            <a:r>
              <a:rPr lang="en-US" dirty="0"/>
              <a:t> CH</a:t>
            </a:r>
            <a:r>
              <a:rPr lang="en-US" baseline="-25000" dirty="0"/>
              <a:t>4</a:t>
            </a:r>
            <a:r>
              <a:rPr lang="en-US" dirty="0"/>
              <a:t> yr</a:t>
            </a:r>
            <a:r>
              <a:rPr lang="en-US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974638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172D27-6B92-4454-AF0C-848ED70EA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070" y="1566788"/>
            <a:ext cx="4615072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ABAE82-96CB-C143-A97E-1E1BF7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6" y="1175152"/>
            <a:ext cx="10962861" cy="787814"/>
          </a:xfrm>
        </p:spPr>
        <p:txBody>
          <a:bodyPr/>
          <a:lstStyle/>
          <a:p>
            <a:r>
              <a:rPr lang="en-US" sz="4000" u="sng" dirty="0"/>
              <a:t>Background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DD665B-E708-4888-BF08-2042CC003320}"/>
              </a:ext>
            </a:extLst>
          </p:cNvPr>
          <p:cNvGrpSpPr/>
          <p:nvPr/>
        </p:nvGrpSpPr>
        <p:grpSpPr>
          <a:xfrm>
            <a:off x="3292475" y="1962966"/>
            <a:ext cx="3420877" cy="2600687"/>
            <a:chOff x="982979" y="1409065"/>
            <a:chExt cx="2565658" cy="19505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C71B16-5709-4C45-9417-49FCA336E6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" t="4766" r="50698" b="2986"/>
            <a:stretch/>
          </p:blipFill>
          <p:spPr>
            <a:xfrm>
              <a:off x="982979" y="1409065"/>
              <a:ext cx="2049333" cy="19234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3A7B31-15F0-4AFF-9C35-14D95D6D585E}"/>
                </a:ext>
              </a:extLst>
            </p:cNvPr>
            <p:cNvSpPr txBox="1"/>
            <p:nvPr/>
          </p:nvSpPr>
          <p:spPr>
            <a:xfrm>
              <a:off x="2249608" y="3197997"/>
              <a:ext cx="1299029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(Engram et al., 2020)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CF84B5F-1341-444E-8EA8-412204D72783}"/>
              </a:ext>
            </a:extLst>
          </p:cNvPr>
          <p:cNvGrpSpPr/>
          <p:nvPr/>
        </p:nvGrpSpPr>
        <p:grpSpPr>
          <a:xfrm>
            <a:off x="335767" y="1962966"/>
            <a:ext cx="3697888" cy="2596292"/>
            <a:chOff x="74850" y="739548"/>
            <a:chExt cx="2773416" cy="194721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15B8EC8-0370-4628-BA5B-18F928BE0F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65" t="11352" r="79398" b="18490"/>
            <a:stretch/>
          </p:blipFill>
          <p:spPr>
            <a:xfrm>
              <a:off x="74850" y="739548"/>
              <a:ext cx="2203530" cy="19234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7BB55A-F324-413A-B311-623AE7705CE3}"/>
                </a:ext>
              </a:extLst>
            </p:cNvPr>
            <p:cNvSpPr txBox="1"/>
            <p:nvPr/>
          </p:nvSpPr>
          <p:spPr>
            <a:xfrm>
              <a:off x="1214219" y="2525184"/>
              <a:ext cx="1634047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(Walter Anthony et al., 2012)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F567D02-AF4F-4F0B-B02C-065725B8FC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973" t="10872" r="208" b="33579"/>
          <a:stretch/>
        </p:blipFill>
        <p:spPr>
          <a:xfrm>
            <a:off x="7061069" y="4347305"/>
            <a:ext cx="4589727" cy="199177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864E84-0E31-473B-907F-CB0A79818A25}"/>
              </a:ext>
            </a:extLst>
          </p:cNvPr>
          <p:cNvSpPr txBox="1"/>
          <p:nvPr/>
        </p:nvSpPr>
        <p:spPr>
          <a:xfrm>
            <a:off x="8282018" y="4336149"/>
            <a:ext cx="2084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Lake </a:t>
            </a:r>
            <a:r>
              <a:rPr lang="en-US" sz="1400" b="1" dirty="0" err="1"/>
              <a:t>Qalluuraq</a:t>
            </a:r>
            <a:r>
              <a:rPr lang="en-US" sz="1400" b="1" dirty="0"/>
              <a:t> – </a:t>
            </a:r>
            <a:r>
              <a:rPr lang="en-US" sz="1400" b="1" dirty="0" err="1"/>
              <a:t>Atqasuk</a:t>
            </a:r>
            <a:endParaRPr lang="en-US" sz="1400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7D696D-F8B4-4671-A484-B877CE490235}"/>
              </a:ext>
            </a:extLst>
          </p:cNvPr>
          <p:cNvGrpSpPr/>
          <p:nvPr/>
        </p:nvGrpSpPr>
        <p:grpSpPr>
          <a:xfrm>
            <a:off x="8500099" y="5699727"/>
            <a:ext cx="1519936" cy="451405"/>
            <a:chOff x="6467856" y="3930020"/>
            <a:chExt cx="1139952" cy="33855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0F75A3B-9AA8-41CF-9FC6-B517C06BF9F5}"/>
                </a:ext>
              </a:extLst>
            </p:cNvPr>
            <p:cNvCxnSpPr>
              <a:cxnSpLocks/>
            </p:cNvCxnSpPr>
            <p:nvPr/>
          </p:nvCxnSpPr>
          <p:spPr>
            <a:xfrm>
              <a:off x="6467856" y="4268574"/>
              <a:ext cx="11399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8C9EED5-7375-48A8-B887-86A39A1FD80B}"/>
                </a:ext>
              </a:extLst>
            </p:cNvPr>
            <p:cNvSpPr txBox="1"/>
            <p:nvPr/>
          </p:nvSpPr>
          <p:spPr>
            <a:xfrm>
              <a:off x="6767178" y="3930020"/>
              <a:ext cx="541307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33" dirty="0"/>
                <a:t>3 m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7A6D73C-1AD3-402C-89E8-0015F598AA5D}"/>
              </a:ext>
            </a:extLst>
          </p:cNvPr>
          <p:cNvSpPr txBox="1"/>
          <p:nvPr/>
        </p:nvSpPr>
        <p:spPr>
          <a:xfrm>
            <a:off x="9974395" y="6103440"/>
            <a:ext cx="1873929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3" dirty="0"/>
              <a:t>(Walter Anthony et al., 2012)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AEA45F-0051-4E3D-80AD-BA3266F9F50A}"/>
              </a:ext>
            </a:extLst>
          </p:cNvPr>
          <p:cNvSpPr txBox="1"/>
          <p:nvPr/>
        </p:nvSpPr>
        <p:spPr>
          <a:xfrm>
            <a:off x="8401147" y="1540590"/>
            <a:ext cx="1935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Sukok</a:t>
            </a:r>
            <a:r>
              <a:rPr lang="en-US" sz="1400" b="1" dirty="0"/>
              <a:t> Lake – </a:t>
            </a:r>
            <a:r>
              <a:rPr lang="en-US" sz="1400" b="1" dirty="0" err="1"/>
              <a:t>Utqiaġvik</a:t>
            </a:r>
            <a:endParaRPr lang="en-US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DA3F88-7643-4FAA-A3D5-0E3DEF48598E}"/>
              </a:ext>
            </a:extLst>
          </p:cNvPr>
          <p:cNvSpPr txBox="1"/>
          <p:nvPr/>
        </p:nvSpPr>
        <p:spPr>
          <a:xfrm>
            <a:off x="192066" y="4769678"/>
            <a:ext cx="6777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/>
              <a:t>Methane produced by microbes in lake sediments is quantifiable with SAR.</a:t>
            </a:r>
          </a:p>
          <a:p>
            <a:endParaRPr lang="en-US" sz="1600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/>
              <a:t>Seep bubbles trapped in winter lake ice create high backscatter.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/>
              <a:t>However, this approach did not target larger seeps associated with geologic methane sources (ex. hydrocarbons, coal bed methane).</a:t>
            </a:r>
          </a:p>
        </p:txBody>
      </p:sp>
    </p:spTree>
    <p:extLst>
      <p:ext uri="{BB962C8B-B14F-4D97-AF65-F5344CB8AC3E}">
        <p14:creationId xmlns:p14="http://schemas.microsoft.com/office/powerpoint/2010/main" val="376152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AE82-96CB-C143-A97E-1E1BF7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6" y="1175152"/>
            <a:ext cx="10962861" cy="787814"/>
          </a:xfrm>
        </p:spPr>
        <p:txBody>
          <a:bodyPr/>
          <a:lstStyle/>
          <a:p>
            <a:r>
              <a:rPr lang="en-US" sz="4000" u="sng" dirty="0"/>
              <a:t>Background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14016F-A320-484A-B405-E256830C9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10" y="1998721"/>
            <a:ext cx="5054729" cy="24838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665101-2521-4A95-B5EA-EB96F2232305}"/>
              </a:ext>
            </a:extLst>
          </p:cNvPr>
          <p:cNvSpPr txBox="1"/>
          <p:nvPr/>
        </p:nvSpPr>
        <p:spPr>
          <a:xfrm>
            <a:off x="1227218" y="4779104"/>
            <a:ext cx="3306111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 the </a:t>
            </a:r>
            <a:r>
              <a:rPr lang="en-US" sz="1600" dirty="0" err="1"/>
              <a:t>Utqiaġvik</a:t>
            </a:r>
            <a:r>
              <a:rPr lang="en-US" sz="1600" dirty="0"/>
              <a:t> region, we detected </a:t>
            </a:r>
            <a:r>
              <a:rPr lang="en-US" sz="1600" b="1" dirty="0"/>
              <a:t>209</a:t>
            </a:r>
            <a:r>
              <a:rPr lang="en-US" sz="1600" dirty="0"/>
              <a:t> high-confidence SAR-detected potential </a:t>
            </a:r>
            <a:r>
              <a:rPr lang="en-US" sz="1600" dirty="0" err="1"/>
              <a:t>superseep</a:t>
            </a:r>
            <a:r>
              <a:rPr lang="en-US" sz="1600" dirty="0"/>
              <a:t> (SDS) sites.</a:t>
            </a:r>
          </a:p>
          <a:p>
            <a:endParaRPr lang="en-US" sz="1600" b="1" dirty="0"/>
          </a:p>
          <a:p>
            <a:r>
              <a:rPr lang="en-US" sz="1600" b="1" dirty="0"/>
              <a:t>… are they new?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888A17-7617-4CD6-A8D0-A74A3899C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302" y="1204409"/>
            <a:ext cx="5456518" cy="50174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C8C4365-4FD7-49CF-8488-85F19F5AD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6808" y="6230590"/>
            <a:ext cx="4198045" cy="617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BA9335-1EBD-4EA0-B1A8-9FA8893281F5}"/>
              </a:ext>
            </a:extLst>
          </p:cNvPr>
          <p:cNvSpPr txBox="1"/>
          <p:nvPr/>
        </p:nvSpPr>
        <p:spPr>
          <a:xfrm>
            <a:off x="333860" y="1998721"/>
            <a:ext cx="1409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L-Band SAR product</a:t>
            </a:r>
          </a:p>
        </p:txBody>
      </p:sp>
    </p:spTree>
    <p:extLst>
      <p:ext uri="{BB962C8B-B14F-4D97-AF65-F5344CB8AC3E}">
        <p14:creationId xmlns:p14="http://schemas.microsoft.com/office/powerpoint/2010/main" val="224808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AE82-96CB-C143-A97E-1E1BF7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6" y="1175152"/>
            <a:ext cx="10962861" cy="787814"/>
          </a:xfrm>
        </p:spPr>
        <p:txBody>
          <a:bodyPr/>
          <a:lstStyle/>
          <a:p>
            <a:r>
              <a:rPr lang="en-US" sz="4000" u="sng" dirty="0"/>
              <a:t>Historical analysis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40DF66-19FE-4D54-BDE6-CFD57F7B5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025" y="2068803"/>
            <a:ext cx="8060909" cy="43609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005D943-68B6-47ED-B3A7-324BEF65B7A5}"/>
              </a:ext>
            </a:extLst>
          </p:cNvPr>
          <p:cNvSpPr txBox="1"/>
          <p:nvPr/>
        </p:nvSpPr>
        <p:spPr>
          <a:xfrm>
            <a:off x="6882269" y="1851517"/>
            <a:ext cx="1026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Gull Lake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35434A-C2C4-45E6-9A8F-F3226DB3D18A}"/>
              </a:ext>
            </a:extLst>
          </p:cNvPr>
          <p:cNvSpPr txBox="1"/>
          <p:nvPr/>
        </p:nvSpPr>
        <p:spPr>
          <a:xfrm>
            <a:off x="8404762" y="2856616"/>
            <a:ext cx="1269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Seep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8B4F025-C26E-4457-BFFE-04A3CAF862CF}"/>
              </a:ext>
            </a:extLst>
          </p:cNvPr>
          <p:cNvSpPr/>
          <p:nvPr/>
        </p:nvSpPr>
        <p:spPr>
          <a:xfrm rot="16200000">
            <a:off x="8952772" y="2282506"/>
            <a:ext cx="173768" cy="2067340"/>
          </a:xfrm>
          <a:prstGeom prst="rightBrace">
            <a:avLst>
              <a:gd name="adj1" fmla="val 79378"/>
              <a:gd name="adj2" fmla="val 4951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BC65BFD-9B5C-4783-94C0-3E0DB0AE1C0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92066" y="3509423"/>
            <a:ext cx="3431291" cy="73987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Some SDS visible in newer SAR imagery (2006-2011), but not in older SAR imagery (1992-1998).</a:t>
            </a:r>
          </a:p>
        </p:txBody>
      </p:sp>
    </p:spTree>
    <p:extLst>
      <p:ext uri="{BB962C8B-B14F-4D97-AF65-F5344CB8AC3E}">
        <p14:creationId xmlns:p14="http://schemas.microsoft.com/office/powerpoint/2010/main" val="37168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3C909-A705-401F-BA5E-4901BC14428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167499" y="4577562"/>
            <a:ext cx="3662469" cy="73987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Majority of SDS sites located within lakes with stable floating ice or lakes that transitioned to floating ice.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8FBC77-D9A4-4E4D-8C19-0BB355371492}"/>
              </a:ext>
            </a:extLst>
          </p:cNvPr>
          <p:cNvGrpSpPr/>
          <p:nvPr/>
        </p:nvGrpSpPr>
        <p:grpSpPr>
          <a:xfrm>
            <a:off x="1620550" y="2093675"/>
            <a:ext cx="4745458" cy="4589995"/>
            <a:chOff x="1322278" y="2158675"/>
            <a:chExt cx="4428283" cy="429967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E905E30-5F10-44A0-B98B-87A71BD02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352" t="21517" r="11754" b="21784"/>
            <a:stretch/>
          </p:blipFill>
          <p:spPr>
            <a:xfrm>
              <a:off x="1322278" y="2158675"/>
              <a:ext cx="4351218" cy="40988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8863EF-2B88-4613-A1FA-B297DE72373B}"/>
                </a:ext>
              </a:extLst>
            </p:cNvPr>
            <p:cNvSpPr txBox="1"/>
            <p:nvPr/>
          </p:nvSpPr>
          <p:spPr>
            <a:xfrm>
              <a:off x="4540851" y="6222451"/>
              <a:ext cx="1209710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/>
                <a:t>(Engram et al., 2018)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4C0676-8BA1-4077-9192-E0C55F74DF86}"/>
              </a:ext>
            </a:extLst>
          </p:cNvPr>
          <p:cNvGrpSpPr/>
          <p:nvPr/>
        </p:nvGrpSpPr>
        <p:grpSpPr>
          <a:xfrm>
            <a:off x="404609" y="3071493"/>
            <a:ext cx="1139075" cy="1728359"/>
            <a:chOff x="7939779" y="2571375"/>
            <a:chExt cx="1139075" cy="172835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1515BC5-E11E-4D8C-8701-B703BE136B4B}"/>
                </a:ext>
              </a:extLst>
            </p:cNvPr>
            <p:cNvGrpSpPr/>
            <p:nvPr/>
          </p:nvGrpSpPr>
          <p:grpSpPr>
            <a:xfrm>
              <a:off x="7940367" y="2921195"/>
              <a:ext cx="622915" cy="307777"/>
              <a:chOff x="501001" y="4369721"/>
              <a:chExt cx="622915" cy="30777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BA65491-5F21-4563-9C33-DDBEF36A6755}"/>
                  </a:ext>
                </a:extLst>
              </p:cNvPr>
              <p:cNvSpPr/>
              <p:nvPr/>
            </p:nvSpPr>
            <p:spPr>
              <a:xfrm>
                <a:off x="501001" y="4414050"/>
                <a:ext cx="257452" cy="225002"/>
              </a:xfrm>
              <a:prstGeom prst="rect">
                <a:avLst/>
              </a:prstGeom>
              <a:solidFill>
                <a:srgbClr val="005CE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215DB0-6452-47BF-872F-B48A0D9BBD98}"/>
                  </a:ext>
                </a:extLst>
              </p:cNvPr>
              <p:cNvSpPr txBox="1"/>
              <p:nvPr/>
            </p:nvSpPr>
            <p:spPr>
              <a:xfrm>
                <a:off x="751054" y="4369721"/>
                <a:ext cx="3728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FI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CFD7831-5674-4355-8C4E-2CD8ED968D33}"/>
                </a:ext>
              </a:extLst>
            </p:cNvPr>
            <p:cNvGrpSpPr/>
            <p:nvPr/>
          </p:nvGrpSpPr>
          <p:grpSpPr>
            <a:xfrm>
              <a:off x="7940367" y="2571375"/>
              <a:ext cx="622915" cy="307777"/>
              <a:chOff x="501001" y="5528193"/>
              <a:chExt cx="622915" cy="30777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746D75C-8996-4600-A797-0472145A0326}"/>
                  </a:ext>
                </a:extLst>
              </p:cNvPr>
              <p:cNvSpPr/>
              <p:nvPr/>
            </p:nvSpPr>
            <p:spPr>
              <a:xfrm>
                <a:off x="501001" y="5569581"/>
                <a:ext cx="257452" cy="225002"/>
              </a:xfrm>
              <a:prstGeom prst="rect">
                <a:avLst/>
              </a:prstGeom>
              <a:solidFill>
                <a:srgbClr val="E6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A14594-3468-4673-B2BF-72646255A332}"/>
                  </a:ext>
                </a:extLst>
              </p:cNvPr>
              <p:cNvSpPr txBox="1"/>
              <p:nvPr/>
            </p:nvSpPr>
            <p:spPr>
              <a:xfrm>
                <a:off x="751054" y="5528193"/>
                <a:ext cx="3728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BI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3A2B0A9-D886-4A04-952F-F830350A7B28}"/>
                </a:ext>
              </a:extLst>
            </p:cNvPr>
            <p:cNvGrpSpPr/>
            <p:nvPr/>
          </p:nvGrpSpPr>
          <p:grpSpPr>
            <a:xfrm>
              <a:off x="7939779" y="3622166"/>
              <a:ext cx="1139075" cy="307777"/>
              <a:chOff x="501001" y="3983323"/>
              <a:chExt cx="1139075" cy="307777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64BD102-99B9-4556-9665-89828C495BF7}"/>
                  </a:ext>
                </a:extLst>
              </p:cNvPr>
              <p:cNvSpPr/>
              <p:nvPr/>
            </p:nvSpPr>
            <p:spPr>
              <a:xfrm>
                <a:off x="501001" y="4028873"/>
                <a:ext cx="257452" cy="225002"/>
              </a:xfrm>
              <a:prstGeom prst="rect">
                <a:avLst/>
              </a:prstGeom>
              <a:solidFill>
                <a:srgbClr val="F096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44CED1-BC86-4159-A3CF-DB9CB51CBBEC}"/>
                  </a:ext>
                </a:extLst>
              </p:cNvPr>
              <p:cNvSpPr txBox="1"/>
              <p:nvPr/>
            </p:nvSpPr>
            <p:spPr>
              <a:xfrm>
                <a:off x="745469" y="3983323"/>
                <a:ext cx="8946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TRANS-BI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8D92572-E5E6-4EA8-A21E-D3B1C094DAE2}"/>
                </a:ext>
              </a:extLst>
            </p:cNvPr>
            <p:cNvGrpSpPr/>
            <p:nvPr/>
          </p:nvGrpSpPr>
          <p:grpSpPr>
            <a:xfrm>
              <a:off x="7939779" y="3264711"/>
              <a:ext cx="1121186" cy="307777"/>
              <a:chOff x="501001" y="4757840"/>
              <a:chExt cx="1121186" cy="30777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2425239-E08F-447C-BE0C-842AEF296B9D}"/>
                  </a:ext>
                </a:extLst>
              </p:cNvPr>
              <p:cNvSpPr/>
              <p:nvPr/>
            </p:nvSpPr>
            <p:spPr>
              <a:xfrm>
                <a:off x="501001" y="4799227"/>
                <a:ext cx="257452" cy="225002"/>
              </a:xfrm>
              <a:prstGeom prst="rect">
                <a:avLst/>
              </a:prstGeom>
              <a:solidFill>
                <a:srgbClr val="73D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FB1B1E-F5FF-4954-9660-930C7B22C3A2}"/>
                  </a:ext>
                </a:extLst>
              </p:cNvPr>
              <p:cNvSpPr txBox="1"/>
              <p:nvPr/>
            </p:nvSpPr>
            <p:spPr>
              <a:xfrm>
                <a:off x="727580" y="4757840"/>
                <a:ext cx="8946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TRANS-FI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329B77F-C562-43B8-AF36-E6C45F3416C0}"/>
                </a:ext>
              </a:extLst>
            </p:cNvPr>
            <p:cNvGrpSpPr/>
            <p:nvPr/>
          </p:nvGrpSpPr>
          <p:grpSpPr>
            <a:xfrm>
              <a:off x="7940367" y="3991957"/>
              <a:ext cx="1121185" cy="307777"/>
              <a:chOff x="501001" y="5146899"/>
              <a:chExt cx="1121185" cy="307777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A09D665-73AD-4193-9737-58FC06A1BF78}"/>
                  </a:ext>
                </a:extLst>
              </p:cNvPr>
              <p:cNvSpPr/>
              <p:nvPr/>
            </p:nvSpPr>
            <p:spPr>
              <a:xfrm>
                <a:off x="501001" y="5184404"/>
                <a:ext cx="257452" cy="225002"/>
              </a:xfrm>
              <a:prstGeom prst="rect">
                <a:avLst/>
              </a:prstGeom>
              <a:solidFill>
                <a:srgbClr val="FFDB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AD37AA-5F1F-4A51-B1F4-4687808E051B}"/>
                  </a:ext>
                </a:extLst>
              </p:cNvPr>
              <p:cNvSpPr txBox="1"/>
              <p:nvPr/>
            </p:nvSpPr>
            <p:spPr>
              <a:xfrm>
                <a:off x="727579" y="5146899"/>
                <a:ext cx="8946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INT</a:t>
                </a:r>
              </a:p>
            </p:txBody>
          </p:sp>
        </p:grp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F3CBF9FF-04A5-43D9-8370-FB5A0A8C5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6" y="1175152"/>
            <a:ext cx="10962861" cy="787814"/>
          </a:xfrm>
        </p:spPr>
        <p:txBody>
          <a:bodyPr/>
          <a:lstStyle/>
          <a:p>
            <a:r>
              <a:rPr lang="en-US" sz="4000" u="sng" dirty="0"/>
              <a:t>Historical analysis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C913C0B-E8B1-4505-8061-7CA9C0CF6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72" y="2424520"/>
            <a:ext cx="3403950" cy="194219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2B976C8-2BB3-401A-9F6F-03CDE95A667B}"/>
              </a:ext>
            </a:extLst>
          </p:cNvPr>
          <p:cNvSpPr/>
          <p:nvPr/>
        </p:nvSpPr>
        <p:spPr>
          <a:xfrm>
            <a:off x="7080724" y="3121121"/>
            <a:ext cx="3749245" cy="307879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C08416-048E-4CBC-A9FF-AE62326A4797}"/>
              </a:ext>
            </a:extLst>
          </p:cNvPr>
          <p:cNvSpPr/>
          <p:nvPr/>
        </p:nvSpPr>
        <p:spPr>
          <a:xfrm>
            <a:off x="7080724" y="3729090"/>
            <a:ext cx="3749245" cy="307879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AE82-96CB-C143-A97E-1E1BF7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66" y="1175152"/>
            <a:ext cx="10962861" cy="787814"/>
          </a:xfrm>
        </p:spPr>
        <p:txBody>
          <a:bodyPr/>
          <a:lstStyle/>
          <a:p>
            <a:r>
              <a:rPr lang="en-US" sz="4000" u="sng" dirty="0"/>
              <a:t>Moving forward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4CEC8-1D4C-4131-B058-F7A8C971344F}"/>
              </a:ext>
            </a:extLst>
          </p:cNvPr>
          <p:cNvSpPr txBox="1"/>
          <p:nvPr/>
        </p:nvSpPr>
        <p:spPr>
          <a:xfrm>
            <a:off x="192066" y="1720564"/>
            <a:ext cx="53597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/>
              <a:t>Manual visual analysis of C-band SAR throughout ice covers.</a:t>
            </a:r>
          </a:p>
          <a:p>
            <a:endParaRPr lang="en-US" sz="1600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600" dirty="0"/>
              <a:t>Assign score for SDS in each scene based on visibility.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250CDE-407A-4FBA-8BF5-4BAB005B8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37" y="3082771"/>
            <a:ext cx="10192167" cy="3291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DD2CF0-1F0E-47EB-8314-07F5006D570D}"/>
              </a:ext>
            </a:extLst>
          </p:cNvPr>
          <p:cNvSpPr txBox="1"/>
          <p:nvPr/>
        </p:nvSpPr>
        <p:spPr>
          <a:xfrm>
            <a:off x="10519414" y="2675688"/>
            <a:ext cx="1271025" cy="430887"/>
          </a:xfrm>
          <a:prstGeom prst="rect">
            <a:avLst/>
          </a:prstGeom>
          <a:solidFill>
            <a:srgbClr val="D3D3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C-band VV</a:t>
            </a:r>
          </a:p>
          <a:p>
            <a:pPr algn="ctr"/>
            <a:r>
              <a:rPr lang="en-US" sz="1050" b="1" dirty="0"/>
              <a:t>Backscatter (dB)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144217-0F23-4372-8702-7AEE871F27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485" t="9894"/>
          <a:stretch/>
        </p:blipFill>
        <p:spPr>
          <a:xfrm>
            <a:off x="10719181" y="3082771"/>
            <a:ext cx="1025726" cy="344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AE82-96CB-C143-A97E-1E1BF7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66" y="1775227"/>
            <a:ext cx="10962861" cy="787814"/>
          </a:xfrm>
        </p:spPr>
        <p:txBody>
          <a:bodyPr/>
          <a:lstStyle/>
          <a:p>
            <a:r>
              <a:rPr lang="en-US" sz="4000" u="sng" dirty="0"/>
              <a:t>Conclusion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665101-2521-4A95-B5EA-EB96F2232305}"/>
              </a:ext>
            </a:extLst>
          </p:cNvPr>
          <p:cNvSpPr txBox="1"/>
          <p:nvPr/>
        </p:nvSpPr>
        <p:spPr>
          <a:xfrm>
            <a:off x="315566" y="2637502"/>
            <a:ext cx="11552583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Hundreds of potential </a:t>
            </a:r>
            <a:r>
              <a:rPr lang="en-US" sz="2000" dirty="0" err="1"/>
              <a:t>superseeps</a:t>
            </a:r>
            <a:r>
              <a:rPr lang="en-US" sz="2000" dirty="0"/>
              <a:t> have been detected with SAR, some of which were confirmed via field work and optical remote sensing.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Pilot study results have shown that some of these </a:t>
            </a:r>
            <a:r>
              <a:rPr lang="en-US" sz="2000" dirty="0" err="1"/>
              <a:t>superseeps</a:t>
            </a:r>
            <a:r>
              <a:rPr lang="en-US" sz="2000" dirty="0"/>
              <a:t> may be new and associated with </a:t>
            </a:r>
            <a:r>
              <a:rPr lang="en-US" sz="2000" dirty="0" err="1"/>
              <a:t>talik</a:t>
            </a:r>
            <a:r>
              <a:rPr lang="en-US" sz="2000" dirty="0"/>
              <a:t> development due to changes in lake ice regimes.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Future/ongoing efforts will focus on characterization and classification of </a:t>
            </a:r>
            <a:r>
              <a:rPr lang="en-US" sz="2000" dirty="0" err="1"/>
              <a:t>superseep</a:t>
            </a:r>
            <a:r>
              <a:rPr lang="en-US" sz="2000" dirty="0"/>
              <a:t> types and exploring the use of C-band as a co-temporal confirmation tool with L-band SAR.</a:t>
            </a:r>
          </a:p>
        </p:txBody>
      </p:sp>
    </p:spTree>
    <p:extLst>
      <p:ext uri="{BB962C8B-B14F-4D97-AF65-F5344CB8AC3E}">
        <p14:creationId xmlns:p14="http://schemas.microsoft.com/office/powerpoint/2010/main" val="217817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AE82-96CB-C143-A97E-1E1BF7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234" y="3035093"/>
            <a:ext cx="2499530" cy="787814"/>
          </a:xfrm>
        </p:spPr>
        <p:txBody>
          <a:bodyPr/>
          <a:lstStyle/>
          <a:p>
            <a:r>
              <a:rPr lang="en-US" sz="4000" dirty="0"/>
              <a:t>Thank you!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3833F2-3983-4A76-824F-EF444E3215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5425110"/>
            <a:ext cx="10515600" cy="128049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400" u="sng" dirty="0"/>
              <a:t>Funding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/>
              <a:t>NASA </a:t>
            </a:r>
            <a:r>
              <a:rPr lang="en-US" sz="1400" dirty="0" err="1"/>
              <a:t>ABoVE</a:t>
            </a:r>
            <a:r>
              <a:rPr lang="en-US" sz="1400" dirty="0"/>
              <a:t> NNH18ZDA001N-TE. PI K. Walter Anthony (JPL P.I. Charles Miller). “Characterizing Microtopographic Hot-spots and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/>
              <a:t>Landscape-scale Methane Emissions Across the </a:t>
            </a:r>
            <a:r>
              <a:rPr lang="en-US" sz="1400" dirty="0" err="1"/>
              <a:t>ABoVE</a:t>
            </a:r>
            <a:r>
              <a:rPr lang="en-US" sz="1400" dirty="0"/>
              <a:t> Domain"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/>
              <a:t>NASA FINESST 80NSSC21K1595 (P.I. </a:t>
            </a:r>
            <a:r>
              <a:rPr lang="en-US" sz="1400" dirty="0" err="1"/>
              <a:t>Katey</a:t>
            </a:r>
            <a:r>
              <a:rPr lang="en-US" sz="1400" dirty="0"/>
              <a:t> Walter Anthony, F.I. Natalie Tyler) “Remote sensing methane </a:t>
            </a:r>
            <a:r>
              <a:rPr lang="en-US" sz="1400" dirty="0" err="1"/>
              <a:t>superseeps</a:t>
            </a:r>
            <a:r>
              <a:rPr lang="en-US" sz="1400" dirty="0"/>
              <a:t> in Alaska" </a:t>
            </a:r>
          </a:p>
        </p:txBody>
      </p:sp>
    </p:spTree>
    <p:extLst>
      <p:ext uri="{BB962C8B-B14F-4D97-AF65-F5344CB8AC3E}">
        <p14:creationId xmlns:p14="http://schemas.microsoft.com/office/powerpoint/2010/main" val="101149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TM 8 Template (Master)" id="{7367450C-DE97-614D-8713-28060E8A91F4}" vid="{778ECC82-21DD-BA4C-B923-CC1E545647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ASTM_8_Template_Master</Template>
  <TotalTime>975</TotalTime>
  <Words>482</Words>
  <Application>Microsoft Office PowerPoint</Application>
  <PresentationFormat>Widescreen</PresentationFormat>
  <Paragraphs>74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Characterization and temporal analysis of  SAR-detected superseeps near Utqiaġvik, AK </vt:lpstr>
      <vt:lpstr>PowerPoint Presentation</vt:lpstr>
      <vt:lpstr>Background</vt:lpstr>
      <vt:lpstr>Background</vt:lpstr>
      <vt:lpstr>Historical analysis</vt:lpstr>
      <vt:lpstr>Historical analysis</vt:lpstr>
      <vt:lpstr>Moving forward</vt:lpstr>
      <vt:lpstr>Conclusion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 and temporal analysis of SAR-detected superseeps near Utqiaġvik, AK</dc:title>
  <dc:creator>Natalie Tyler</dc:creator>
  <cp:lastModifiedBy>Natalie Tyler</cp:lastModifiedBy>
  <cp:revision>106</cp:revision>
  <dcterms:created xsi:type="dcterms:W3CDTF">2022-05-04T17:10:07Z</dcterms:created>
  <dcterms:modified xsi:type="dcterms:W3CDTF">2022-05-06T06:32:27Z</dcterms:modified>
</cp:coreProperties>
</file>