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6" r:id="rId2"/>
  </p:sldIdLst>
  <p:sldSz cx="420624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3248" userDrawn="1">
          <p15:clr>
            <a:srgbClr val="A4A3A4"/>
          </p15:clr>
        </p15:guide>
        <p15:guide id="3" pos="133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2649"/>
    <a:srgbClr val="000000"/>
    <a:srgbClr val="0B310F"/>
    <a:srgbClr val="006100"/>
    <a:srgbClr val="7BAB00"/>
    <a:srgbClr val="616161"/>
    <a:srgbClr val="0071DC"/>
    <a:srgbClr val="F8DE72"/>
    <a:srgbClr val="E36A14"/>
    <a:srgbClr val="BCBC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854"/>
    <p:restoredTop sz="75634"/>
  </p:normalViewPr>
  <p:slideViewPr>
    <p:cSldViewPr snapToGrid="0">
      <p:cViewPr varScale="1">
        <p:scale>
          <a:sx n="19" d="100"/>
          <a:sy n="19" d="100"/>
        </p:scale>
        <p:origin x="3344" y="272"/>
      </p:cViewPr>
      <p:guideLst>
        <p:guide orient="horz" pos="10368"/>
        <p:guide pos="13248"/>
        <p:guide pos="13348"/>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16F8A-64E5-034D-A528-4E1F7758E5ED}" type="datetimeFigureOut">
              <a:rPr lang="en-US" smtClean="0"/>
              <a:t>6/25/24</a:t>
            </a:fld>
            <a:endParaRPr lang="en-US"/>
          </a:p>
        </p:txBody>
      </p:sp>
      <p:sp>
        <p:nvSpPr>
          <p:cNvPr id="4" name="Slide Image Placeholder 3"/>
          <p:cNvSpPr>
            <a:spLocks noGrp="1" noRot="1" noChangeAspect="1"/>
          </p:cNvSpPr>
          <p:nvPr>
            <p:ph type="sldImg" idx="2"/>
          </p:nvPr>
        </p:nvSpPr>
        <p:spPr>
          <a:xfrm>
            <a:off x="1457325" y="1143000"/>
            <a:ext cx="39433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664CD-03FA-4F4A-936B-5E4F46D782C4}" type="slidenum">
              <a:rPr lang="en-US" smtClean="0"/>
              <a:t>‹#›</a:t>
            </a:fld>
            <a:endParaRPr lang="en-US"/>
          </a:p>
        </p:txBody>
      </p:sp>
    </p:spTree>
    <p:extLst>
      <p:ext uri="{BB962C8B-B14F-4D97-AF65-F5344CB8AC3E}">
        <p14:creationId xmlns:p14="http://schemas.microsoft.com/office/powerpoint/2010/main" val="1582750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81664CD-03FA-4F4A-936B-5E4F46D782C4}" type="slidenum">
              <a:rPr lang="en-US" smtClean="0"/>
              <a:t>1</a:t>
            </a:fld>
            <a:endParaRPr lang="en-US"/>
          </a:p>
        </p:txBody>
      </p:sp>
    </p:spTree>
    <p:extLst>
      <p:ext uri="{BB962C8B-B14F-4D97-AF65-F5344CB8AC3E}">
        <p14:creationId xmlns:p14="http://schemas.microsoft.com/office/powerpoint/2010/main" val="425388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54680" y="5387342"/>
            <a:ext cx="35753040" cy="11460480"/>
          </a:xfrm>
        </p:spPr>
        <p:txBody>
          <a:bodyPr anchor="b"/>
          <a:lstStyle>
            <a:lvl1pPr algn="ctr">
              <a:defRPr sz="27600"/>
            </a:lvl1pPr>
          </a:lstStyle>
          <a:p>
            <a:r>
              <a:rPr lang="en-US"/>
              <a:t>Click to edit Master title style</a:t>
            </a:r>
            <a:endParaRPr lang="en-US" dirty="0"/>
          </a:p>
        </p:txBody>
      </p:sp>
      <p:sp>
        <p:nvSpPr>
          <p:cNvPr id="3" name="Subtitle 2"/>
          <p:cNvSpPr>
            <a:spLocks noGrp="1"/>
          </p:cNvSpPr>
          <p:nvPr>
            <p:ph type="subTitle" idx="1"/>
          </p:nvPr>
        </p:nvSpPr>
        <p:spPr>
          <a:xfrm>
            <a:off x="5257800" y="17289782"/>
            <a:ext cx="31546800" cy="7947658"/>
          </a:xfrm>
        </p:spPr>
        <p:txBody>
          <a:bodyPr/>
          <a:lstStyle>
            <a:lvl1pPr marL="0" indent="0" algn="ctr">
              <a:buNone/>
              <a:defRPr sz="11040"/>
            </a:lvl1pPr>
            <a:lvl2pPr marL="2103120" indent="0" algn="ctr">
              <a:buNone/>
              <a:defRPr sz="9200"/>
            </a:lvl2pPr>
            <a:lvl3pPr marL="4206240" indent="0" algn="ctr">
              <a:buNone/>
              <a:defRPr sz="8280"/>
            </a:lvl3pPr>
            <a:lvl4pPr marL="6309360" indent="0" algn="ctr">
              <a:buNone/>
              <a:defRPr sz="7360"/>
            </a:lvl4pPr>
            <a:lvl5pPr marL="8412480" indent="0" algn="ctr">
              <a:buNone/>
              <a:defRPr sz="7360"/>
            </a:lvl5pPr>
            <a:lvl6pPr marL="10515600" indent="0" algn="ctr">
              <a:buNone/>
              <a:defRPr sz="7360"/>
            </a:lvl6pPr>
            <a:lvl7pPr marL="12618720" indent="0" algn="ctr">
              <a:buNone/>
              <a:defRPr sz="7360"/>
            </a:lvl7pPr>
            <a:lvl8pPr marL="14721840" indent="0" algn="ctr">
              <a:buNone/>
              <a:defRPr sz="7360"/>
            </a:lvl8pPr>
            <a:lvl9pPr marL="16824960" indent="0" algn="ctr">
              <a:buNone/>
              <a:defRPr sz="7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B4C173-B6DD-EF47-9B09-974CC0003F7C}" type="datetimeFigureOut">
              <a:rPr lang="en-US" smtClean="0"/>
              <a:t>6/25/24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41674-A65E-5B4D-9C5A-783A5A3173A3}" type="slidenum">
              <a:rPr lang="en-US" smtClean="0"/>
              <a:t>‹#›</a:t>
            </a:fld>
            <a:endParaRPr lang="en-US"/>
          </a:p>
        </p:txBody>
      </p:sp>
    </p:spTree>
    <p:extLst>
      <p:ext uri="{BB962C8B-B14F-4D97-AF65-F5344CB8AC3E}">
        <p14:creationId xmlns:p14="http://schemas.microsoft.com/office/powerpoint/2010/main" val="2596037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B4C173-B6DD-EF47-9B09-974CC0003F7C}" type="datetimeFigureOut">
              <a:rPr lang="en-US" smtClean="0"/>
              <a:t>6/25/24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41674-A65E-5B4D-9C5A-783A5A3173A3}" type="slidenum">
              <a:rPr lang="en-US" smtClean="0"/>
              <a:t>‹#›</a:t>
            </a:fld>
            <a:endParaRPr lang="en-US"/>
          </a:p>
        </p:txBody>
      </p:sp>
    </p:spTree>
    <p:extLst>
      <p:ext uri="{BB962C8B-B14F-4D97-AF65-F5344CB8AC3E}">
        <p14:creationId xmlns:p14="http://schemas.microsoft.com/office/powerpoint/2010/main" val="62140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100907" y="1752600"/>
            <a:ext cx="906970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91792" y="1752600"/>
            <a:ext cx="26683335"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B4C173-B6DD-EF47-9B09-974CC0003F7C}" type="datetimeFigureOut">
              <a:rPr lang="en-US" smtClean="0"/>
              <a:t>6/25/24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41674-A65E-5B4D-9C5A-783A5A3173A3}" type="slidenum">
              <a:rPr lang="en-US" smtClean="0"/>
              <a:t>‹#›</a:t>
            </a:fld>
            <a:endParaRPr lang="en-US"/>
          </a:p>
        </p:txBody>
      </p:sp>
    </p:spTree>
    <p:extLst>
      <p:ext uri="{BB962C8B-B14F-4D97-AF65-F5344CB8AC3E}">
        <p14:creationId xmlns:p14="http://schemas.microsoft.com/office/powerpoint/2010/main" val="309003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B4C173-B6DD-EF47-9B09-974CC0003F7C}" type="datetimeFigureOut">
              <a:rPr lang="en-US" smtClean="0"/>
              <a:t>6/25/24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41674-A65E-5B4D-9C5A-783A5A3173A3}" type="slidenum">
              <a:rPr lang="en-US" smtClean="0"/>
              <a:t>‹#›</a:t>
            </a:fld>
            <a:endParaRPr lang="en-US"/>
          </a:p>
        </p:txBody>
      </p:sp>
    </p:spTree>
    <p:extLst>
      <p:ext uri="{BB962C8B-B14F-4D97-AF65-F5344CB8AC3E}">
        <p14:creationId xmlns:p14="http://schemas.microsoft.com/office/powerpoint/2010/main" val="328701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69885" y="8206749"/>
            <a:ext cx="36278820" cy="13693138"/>
          </a:xfrm>
        </p:spPr>
        <p:txBody>
          <a:bodyPr anchor="b"/>
          <a:lstStyle>
            <a:lvl1pPr>
              <a:defRPr sz="27600"/>
            </a:lvl1pPr>
          </a:lstStyle>
          <a:p>
            <a:r>
              <a:rPr lang="en-US"/>
              <a:t>Click to edit Master title style</a:t>
            </a:r>
            <a:endParaRPr lang="en-US" dirty="0"/>
          </a:p>
        </p:txBody>
      </p:sp>
      <p:sp>
        <p:nvSpPr>
          <p:cNvPr id="3" name="Text Placeholder 2"/>
          <p:cNvSpPr>
            <a:spLocks noGrp="1"/>
          </p:cNvSpPr>
          <p:nvPr>
            <p:ph type="body" idx="1"/>
          </p:nvPr>
        </p:nvSpPr>
        <p:spPr>
          <a:xfrm>
            <a:off x="2869885" y="22029429"/>
            <a:ext cx="36278820" cy="7200898"/>
          </a:xfrm>
        </p:spPr>
        <p:txBody>
          <a:bodyPr/>
          <a:lstStyle>
            <a:lvl1pPr marL="0" indent="0">
              <a:buNone/>
              <a:defRPr sz="11040">
                <a:solidFill>
                  <a:schemeClr val="tx1"/>
                </a:solidFill>
              </a:defRPr>
            </a:lvl1pPr>
            <a:lvl2pPr marL="2103120" indent="0">
              <a:buNone/>
              <a:defRPr sz="9200">
                <a:solidFill>
                  <a:schemeClr val="tx1">
                    <a:tint val="75000"/>
                  </a:schemeClr>
                </a:solidFill>
              </a:defRPr>
            </a:lvl2pPr>
            <a:lvl3pPr marL="4206240" indent="0">
              <a:buNone/>
              <a:defRPr sz="8280">
                <a:solidFill>
                  <a:schemeClr val="tx1">
                    <a:tint val="75000"/>
                  </a:schemeClr>
                </a:solidFill>
              </a:defRPr>
            </a:lvl3pPr>
            <a:lvl4pPr marL="6309360" indent="0">
              <a:buNone/>
              <a:defRPr sz="7360">
                <a:solidFill>
                  <a:schemeClr val="tx1">
                    <a:tint val="75000"/>
                  </a:schemeClr>
                </a:solidFill>
              </a:defRPr>
            </a:lvl4pPr>
            <a:lvl5pPr marL="8412480" indent="0">
              <a:buNone/>
              <a:defRPr sz="7360">
                <a:solidFill>
                  <a:schemeClr val="tx1">
                    <a:tint val="75000"/>
                  </a:schemeClr>
                </a:solidFill>
              </a:defRPr>
            </a:lvl5pPr>
            <a:lvl6pPr marL="10515600" indent="0">
              <a:buNone/>
              <a:defRPr sz="7360">
                <a:solidFill>
                  <a:schemeClr val="tx1">
                    <a:tint val="75000"/>
                  </a:schemeClr>
                </a:solidFill>
              </a:defRPr>
            </a:lvl6pPr>
            <a:lvl7pPr marL="12618720" indent="0">
              <a:buNone/>
              <a:defRPr sz="7360">
                <a:solidFill>
                  <a:schemeClr val="tx1">
                    <a:tint val="75000"/>
                  </a:schemeClr>
                </a:solidFill>
              </a:defRPr>
            </a:lvl7pPr>
            <a:lvl8pPr marL="14721840" indent="0">
              <a:buNone/>
              <a:defRPr sz="7360">
                <a:solidFill>
                  <a:schemeClr val="tx1">
                    <a:tint val="75000"/>
                  </a:schemeClr>
                </a:solidFill>
              </a:defRPr>
            </a:lvl8pPr>
            <a:lvl9pPr marL="16824960" indent="0">
              <a:buNone/>
              <a:defRPr sz="7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B4C173-B6DD-EF47-9B09-974CC0003F7C}" type="datetimeFigureOut">
              <a:rPr lang="en-US" smtClean="0"/>
              <a:t>6/25/24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41674-A65E-5B4D-9C5A-783A5A3173A3}" type="slidenum">
              <a:rPr lang="en-US" smtClean="0"/>
              <a:t>‹#›</a:t>
            </a:fld>
            <a:endParaRPr lang="en-US"/>
          </a:p>
        </p:txBody>
      </p:sp>
    </p:spTree>
    <p:extLst>
      <p:ext uri="{BB962C8B-B14F-4D97-AF65-F5344CB8AC3E}">
        <p14:creationId xmlns:p14="http://schemas.microsoft.com/office/powerpoint/2010/main" val="82802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891790" y="8763000"/>
            <a:ext cx="1787652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1294090" y="8763000"/>
            <a:ext cx="1787652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B4C173-B6DD-EF47-9B09-974CC0003F7C}" type="datetimeFigureOut">
              <a:rPr lang="en-US" smtClean="0"/>
              <a:t>6/25/24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41674-A65E-5B4D-9C5A-783A5A3173A3}" type="slidenum">
              <a:rPr lang="en-US" smtClean="0"/>
              <a:t>‹#›</a:t>
            </a:fld>
            <a:endParaRPr lang="en-US"/>
          </a:p>
        </p:txBody>
      </p:sp>
    </p:spTree>
    <p:extLst>
      <p:ext uri="{BB962C8B-B14F-4D97-AF65-F5344CB8AC3E}">
        <p14:creationId xmlns:p14="http://schemas.microsoft.com/office/powerpoint/2010/main" val="3056764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7269" y="1752607"/>
            <a:ext cx="3627882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897273" y="8069582"/>
            <a:ext cx="17794364" cy="3954778"/>
          </a:xfrm>
        </p:spPr>
        <p:txBody>
          <a:bodyPr anchor="b"/>
          <a:lstStyle>
            <a:lvl1pPr marL="0" indent="0">
              <a:buNone/>
              <a:defRPr sz="11040" b="1"/>
            </a:lvl1pPr>
            <a:lvl2pPr marL="2103120" indent="0">
              <a:buNone/>
              <a:defRPr sz="9200" b="1"/>
            </a:lvl2pPr>
            <a:lvl3pPr marL="4206240" indent="0">
              <a:buNone/>
              <a:defRPr sz="8280" b="1"/>
            </a:lvl3pPr>
            <a:lvl4pPr marL="6309360" indent="0">
              <a:buNone/>
              <a:defRPr sz="7360" b="1"/>
            </a:lvl4pPr>
            <a:lvl5pPr marL="8412480" indent="0">
              <a:buNone/>
              <a:defRPr sz="7360" b="1"/>
            </a:lvl5pPr>
            <a:lvl6pPr marL="10515600" indent="0">
              <a:buNone/>
              <a:defRPr sz="7360" b="1"/>
            </a:lvl6pPr>
            <a:lvl7pPr marL="12618720" indent="0">
              <a:buNone/>
              <a:defRPr sz="7360" b="1"/>
            </a:lvl7pPr>
            <a:lvl8pPr marL="14721840" indent="0">
              <a:buNone/>
              <a:defRPr sz="7360" b="1"/>
            </a:lvl8pPr>
            <a:lvl9pPr marL="16824960" indent="0">
              <a:buNone/>
              <a:defRPr sz="7360" b="1"/>
            </a:lvl9pPr>
          </a:lstStyle>
          <a:p>
            <a:pPr lvl="0"/>
            <a:r>
              <a:rPr lang="en-US"/>
              <a:t>Click to edit Master text styles</a:t>
            </a:r>
          </a:p>
        </p:txBody>
      </p:sp>
      <p:sp>
        <p:nvSpPr>
          <p:cNvPr id="4" name="Content Placeholder 3"/>
          <p:cNvSpPr>
            <a:spLocks noGrp="1"/>
          </p:cNvSpPr>
          <p:nvPr>
            <p:ph sz="half" idx="2"/>
          </p:nvPr>
        </p:nvSpPr>
        <p:spPr>
          <a:xfrm>
            <a:off x="2897273" y="12024360"/>
            <a:ext cx="17794364"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1294092" y="8069582"/>
            <a:ext cx="17881999" cy="3954778"/>
          </a:xfrm>
        </p:spPr>
        <p:txBody>
          <a:bodyPr anchor="b"/>
          <a:lstStyle>
            <a:lvl1pPr marL="0" indent="0">
              <a:buNone/>
              <a:defRPr sz="11040" b="1"/>
            </a:lvl1pPr>
            <a:lvl2pPr marL="2103120" indent="0">
              <a:buNone/>
              <a:defRPr sz="9200" b="1"/>
            </a:lvl2pPr>
            <a:lvl3pPr marL="4206240" indent="0">
              <a:buNone/>
              <a:defRPr sz="8280" b="1"/>
            </a:lvl3pPr>
            <a:lvl4pPr marL="6309360" indent="0">
              <a:buNone/>
              <a:defRPr sz="7360" b="1"/>
            </a:lvl4pPr>
            <a:lvl5pPr marL="8412480" indent="0">
              <a:buNone/>
              <a:defRPr sz="7360" b="1"/>
            </a:lvl5pPr>
            <a:lvl6pPr marL="10515600" indent="0">
              <a:buNone/>
              <a:defRPr sz="7360" b="1"/>
            </a:lvl6pPr>
            <a:lvl7pPr marL="12618720" indent="0">
              <a:buNone/>
              <a:defRPr sz="7360" b="1"/>
            </a:lvl7pPr>
            <a:lvl8pPr marL="14721840" indent="0">
              <a:buNone/>
              <a:defRPr sz="7360" b="1"/>
            </a:lvl8pPr>
            <a:lvl9pPr marL="16824960" indent="0">
              <a:buNone/>
              <a:defRPr sz="7360" b="1"/>
            </a:lvl9pPr>
          </a:lstStyle>
          <a:p>
            <a:pPr lvl="0"/>
            <a:r>
              <a:rPr lang="en-US"/>
              <a:t>Click to edit Master text styles</a:t>
            </a:r>
          </a:p>
        </p:txBody>
      </p:sp>
      <p:sp>
        <p:nvSpPr>
          <p:cNvPr id="6" name="Content Placeholder 5"/>
          <p:cNvSpPr>
            <a:spLocks noGrp="1"/>
          </p:cNvSpPr>
          <p:nvPr>
            <p:ph sz="quarter" idx="4"/>
          </p:nvPr>
        </p:nvSpPr>
        <p:spPr>
          <a:xfrm>
            <a:off x="21294092" y="12024360"/>
            <a:ext cx="17881999"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B4C173-B6DD-EF47-9B09-974CC0003F7C}" type="datetimeFigureOut">
              <a:rPr lang="en-US" smtClean="0"/>
              <a:t>6/25/24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541674-A65E-5B4D-9C5A-783A5A3173A3}" type="slidenum">
              <a:rPr lang="en-US" smtClean="0"/>
              <a:t>‹#›</a:t>
            </a:fld>
            <a:endParaRPr lang="en-US"/>
          </a:p>
        </p:txBody>
      </p:sp>
    </p:spTree>
    <p:extLst>
      <p:ext uri="{BB962C8B-B14F-4D97-AF65-F5344CB8AC3E}">
        <p14:creationId xmlns:p14="http://schemas.microsoft.com/office/powerpoint/2010/main" val="662797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B4C173-B6DD-EF47-9B09-974CC0003F7C}" type="datetimeFigureOut">
              <a:rPr lang="en-US" smtClean="0"/>
              <a:t>6/25/24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541674-A65E-5B4D-9C5A-783A5A3173A3}" type="slidenum">
              <a:rPr lang="en-US" smtClean="0"/>
              <a:t>‹#›</a:t>
            </a:fld>
            <a:endParaRPr lang="en-US"/>
          </a:p>
        </p:txBody>
      </p:sp>
    </p:spTree>
    <p:extLst>
      <p:ext uri="{BB962C8B-B14F-4D97-AF65-F5344CB8AC3E}">
        <p14:creationId xmlns:p14="http://schemas.microsoft.com/office/powerpoint/2010/main" val="1630499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4C173-B6DD-EF47-9B09-974CC0003F7C}" type="datetimeFigureOut">
              <a:rPr lang="en-US" smtClean="0"/>
              <a:t>6/25/24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541674-A65E-5B4D-9C5A-783A5A3173A3}" type="slidenum">
              <a:rPr lang="en-US" smtClean="0"/>
              <a:t>‹#›</a:t>
            </a:fld>
            <a:endParaRPr lang="en-US"/>
          </a:p>
        </p:txBody>
      </p:sp>
    </p:spTree>
    <p:extLst>
      <p:ext uri="{BB962C8B-B14F-4D97-AF65-F5344CB8AC3E}">
        <p14:creationId xmlns:p14="http://schemas.microsoft.com/office/powerpoint/2010/main" val="3524686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7269" y="2194560"/>
            <a:ext cx="13566219" cy="7680960"/>
          </a:xfrm>
        </p:spPr>
        <p:txBody>
          <a:bodyPr anchor="b"/>
          <a:lstStyle>
            <a:lvl1pPr>
              <a:defRPr sz="14720"/>
            </a:lvl1pPr>
          </a:lstStyle>
          <a:p>
            <a:r>
              <a:rPr lang="en-US"/>
              <a:t>Click to edit Master title style</a:t>
            </a:r>
            <a:endParaRPr lang="en-US" dirty="0"/>
          </a:p>
        </p:txBody>
      </p:sp>
      <p:sp>
        <p:nvSpPr>
          <p:cNvPr id="3" name="Content Placeholder 2"/>
          <p:cNvSpPr>
            <a:spLocks noGrp="1"/>
          </p:cNvSpPr>
          <p:nvPr>
            <p:ph idx="1"/>
          </p:nvPr>
        </p:nvSpPr>
        <p:spPr>
          <a:xfrm>
            <a:off x="17881999" y="4739647"/>
            <a:ext cx="21294090" cy="23393400"/>
          </a:xfrm>
        </p:spPr>
        <p:txBody>
          <a:bodyPr/>
          <a:lstStyle>
            <a:lvl1pPr>
              <a:defRPr sz="14720"/>
            </a:lvl1pPr>
            <a:lvl2pPr>
              <a:defRPr sz="12880"/>
            </a:lvl2pPr>
            <a:lvl3pPr>
              <a:defRPr sz="11040"/>
            </a:lvl3pPr>
            <a:lvl4pPr>
              <a:defRPr sz="9200"/>
            </a:lvl4pPr>
            <a:lvl5pPr>
              <a:defRPr sz="9200"/>
            </a:lvl5pPr>
            <a:lvl6pPr>
              <a:defRPr sz="9200"/>
            </a:lvl6pPr>
            <a:lvl7pPr>
              <a:defRPr sz="9200"/>
            </a:lvl7pPr>
            <a:lvl8pPr>
              <a:defRPr sz="9200"/>
            </a:lvl8pPr>
            <a:lvl9pPr>
              <a:defRPr sz="9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897269" y="9875520"/>
            <a:ext cx="13566219" cy="18295622"/>
          </a:xfrm>
        </p:spPr>
        <p:txBody>
          <a:bodyPr/>
          <a:lstStyle>
            <a:lvl1pPr marL="0" indent="0">
              <a:buNone/>
              <a:defRPr sz="7360"/>
            </a:lvl1pPr>
            <a:lvl2pPr marL="2103120" indent="0">
              <a:buNone/>
              <a:defRPr sz="6440"/>
            </a:lvl2pPr>
            <a:lvl3pPr marL="4206240" indent="0">
              <a:buNone/>
              <a:defRPr sz="5520"/>
            </a:lvl3pPr>
            <a:lvl4pPr marL="6309360" indent="0">
              <a:buNone/>
              <a:defRPr sz="4600"/>
            </a:lvl4pPr>
            <a:lvl5pPr marL="8412480" indent="0">
              <a:buNone/>
              <a:defRPr sz="4600"/>
            </a:lvl5pPr>
            <a:lvl6pPr marL="10515600" indent="0">
              <a:buNone/>
              <a:defRPr sz="4600"/>
            </a:lvl6pPr>
            <a:lvl7pPr marL="12618720" indent="0">
              <a:buNone/>
              <a:defRPr sz="4600"/>
            </a:lvl7pPr>
            <a:lvl8pPr marL="14721840" indent="0">
              <a:buNone/>
              <a:defRPr sz="4600"/>
            </a:lvl8pPr>
            <a:lvl9pPr marL="16824960" indent="0">
              <a:buNone/>
              <a:defRPr sz="4600"/>
            </a:lvl9pPr>
          </a:lstStyle>
          <a:p>
            <a:pPr lvl="0"/>
            <a:r>
              <a:rPr lang="en-US"/>
              <a:t>Click to edit Master text styles</a:t>
            </a:r>
          </a:p>
        </p:txBody>
      </p:sp>
      <p:sp>
        <p:nvSpPr>
          <p:cNvPr id="5" name="Date Placeholder 4"/>
          <p:cNvSpPr>
            <a:spLocks noGrp="1"/>
          </p:cNvSpPr>
          <p:nvPr>
            <p:ph type="dt" sz="half" idx="10"/>
          </p:nvPr>
        </p:nvSpPr>
        <p:spPr/>
        <p:txBody>
          <a:bodyPr/>
          <a:lstStyle/>
          <a:p>
            <a:fld id="{81B4C173-B6DD-EF47-9B09-974CC0003F7C}" type="datetimeFigureOut">
              <a:rPr lang="en-US" smtClean="0"/>
              <a:t>6/25/24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41674-A65E-5B4D-9C5A-783A5A3173A3}" type="slidenum">
              <a:rPr lang="en-US" smtClean="0"/>
              <a:t>‹#›</a:t>
            </a:fld>
            <a:endParaRPr lang="en-US"/>
          </a:p>
        </p:txBody>
      </p:sp>
    </p:spTree>
    <p:extLst>
      <p:ext uri="{BB962C8B-B14F-4D97-AF65-F5344CB8AC3E}">
        <p14:creationId xmlns:p14="http://schemas.microsoft.com/office/powerpoint/2010/main" val="3255333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7269" y="2194560"/>
            <a:ext cx="13566219" cy="7680960"/>
          </a:xfrm>
        </p:spPr>
        <p:txBody>
          <a:bodyPr anchor="b"/>
          <a:lstStyle>
            <a:lvl1pPr>
              <a:defRPr sz="14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81999" y="4739647"/>
            <a:ext cx="21294090" cy="23393400"/>
          </a:xfrm>
        </p:spPr>
        <p:txBody>
          <a:bodyPr anchor="t"/>
          <a:lstStyle>
            <a:lvl1pPr marL="0" indent="0">
              <a:buNone/>
              <a:defRPr sz="14720"/>
            </a:lvl1pPr>
            <a:lvl2pPr marL="2103120" indent="0">
              <a:buNone/>
              <a:defRPr sz="12880"/>
            </a:lvl2pPr>
            <a:lvl3pPr marL="4206240" indent="0">
              <a:buNone/>
              <a:defRPr sz="11040"/>
            </a:lvl3pPr>
            <a:lvl4pPr marL="6309360" indent="0">
              <a:buNone/>
              <a:defRPr sz="9200"/>
            </a:lvl4pPr>
            <a:lvl5pPr marL="8412480" indent="0">
              <a:buNone/>
              <a:defRPr sz="9200"/>
            </a:lvl5pPr>
            <a:lvl6pPr marL="10515600" indent="0">
              <a:buNone/>
              <a:defRPr sz="9200"/>
            </a:lvl6pPr>
            <a:lvl7pPr marL="12618720" indent="0">
              <a:buNone/>
              <a:defRPr sz="9200"/>
            </a:lvl7pPr>
            <a:lvl8pPr marL="14721840" indent="0">
              <a:buNone/>
              <a:defRPr sz="9200"/>
            </a:lvl8pPr>
            <a:lvl9pPr marL="16824960" indent="0">
              <a:buNone/>
              <a:defRPr sz="9200"/>
            </a:lvl9pPr>
          </a:lstStyle>
          <a:p>
            <a:r>
              <a:rPr lang="en-US"/>
              <a:t>Click icon to add picture</a:t>
            </a:r>
            <a:endParaRPr lang="en-US" dirty="0"/>
          </a:p>
        </p:txBody>
      </p:sp>
      <p:sp>
        <p:nvSpPr>
          <p:cNvPr id="4" name="Text Placeholder 3"/>
          <p:cNvSpPr>
            <a:spLocks noGrp="1"/>
          </p:cNvSpPr>
          <p:nvPr>
            <p:ph type="body" sz="half" idx="2"/>
          </p:nvPr>
        </p:nvSpPr>
        <p:spPr>
          <a:xfrm>
            <a:off x="2897269" y="9875520"/>
            <a:ext cx="13566219" cy="18295622"/>
          </a:xfrm>
        </p:spPr>
        <p:txBody>
          <a:bodyPr/>
          <a:lstStyle>
            <a:lvl1pPr marL="0" indent="0">
              <a:buNone/>
              <a:defRPr sz="7360"/>
            </a:lvl1pPr>
            <a:lvl2pPr marL="2103120" indent="0">
              <a:buNone/>
              <a:defRPr sz="6440"/>
            </a:lvl2pPr>
            <a:lvl3pPr marL="4206240" indent="0">
              <a:buNone/>
              <a:defRPr sz="5520"/>
            </a:lvl3pPr>
            <a:lvl4pPr marL="6309360" indent="0">
              <a:buNone/>
              <a:defRPr sz="4600"/>
            </a:lvl4pPr>
            <a:lvl5pPr marL="8412480" indent="0">
              <a:buNone/>
              <a:defRPr sz="4600"/>
            </a:lvl5pPr>
            <a:lvl6pPr marL="10515600" indent="0">
              <a:buNone/>
              <a:defRPr sz="4600"/>
            </a:lvl6pPr>
            <a:lvl7pPr marL="12618720" indent="0">
              <a:buNone/>
              <a:defRPr sz="4600"/>
            </a:lvl7pPr>
            <a:lvl8pPr marL="14721840" indent="0">
              <a:buNone/>
              <a:defRPr sz="4600"/>
            </a:lvl8pPr>
            <a:lvl9pPr marL="16824960" indent="0">
              <a:buNone/>
              <a:defRPr sz="4600"/>
            </a:lvl9pPr>
          </a:lstStyle>
          <a:p>
            <a:pPr lvl="0"/>
            <a:r>
              <a:rPr lang="en-US"/>
              <a:t>Click to edit Master text styles</a:t>
            </a:r>
          </a:p>
        </p:txBody>
      </p:sp>
      <p:sp>
        <p:nvSpPr>
          <p:cNvPr id="5" name="Date Placeholder 4"/>
          <p:cNvSpPr>
            <a:spLocks noGrp="1"/>
          </p:cNvSpPr>
          <p:nvPr>
            <p:ph type="dt" sz="half" idx="10"/>
          </p:nvPr>
        </p:nvSpPr>
        <p:spPr/>
        <p:txBody>
          <a:bodyPr/>
          <a:lstStyle/>
          <a:p>
            <a:fld id="{81B4C173-B6DD-EF47-9B09-974CC0003F7C}" type="datetimeFigureOut">
              <a:rPr lang="en-US" smtClean="0"/>
              <a:t>6/25/24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41674-A65E-5B4D-9C5A-783A5A3173A3}" type="slidenum">
              <a:rPr lang="en-US" smtClean="0"/>
              <a:t>‹#›</a:t>
            </a:fld>
            <a:endParaRPr lang="en-US"/>
          </a:p>
        </p:txBody>
      </p:sp>
    </p:spTree>
    <p:extLst>
      <p:ext uri="{BB962C8B-B14F-4D97-AF65-F5344CB8AC3E}">
        <p14:creationId xmlns:p14="http://schemas.microsoft.com/office/powerpoint/2010/main" val="3704969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1790" y="1752607"/>
            <a:ext cx="3627882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891790" y="8763000"/>
            <a:ext cx="3627882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891790" y="30510487"/>
            <a:ext cx="9464040" cy="1752600"/>
          </a:xfrm>
          <a:prstGeom prst="rect">
            <a:avLst/>
          </a:prstGeom>
        </p:spPr>
        <p:txBody>
          <a:bodyPr vert="horz" lIns="91440" tIns="45720" rIns="91440" bIns="45720" rtlCol="0" anchor="ctr"/>
          <a:lstStyle>
            <a:lvl1pPr algn="l">
              <a:defRPr sz="5520">
                <a:solidFill>
                  <a:schemeClr val="tx1">
                    <a:tint val="75000"/>
                  </a:schemeClr>
                </a:solidFill>
              </a:defRPr>
            </a:lvl1pPr>
          </a:lstStyle>
          <a:p>
            <a:fld id="{81B4C173-B6DD-EF47-9B09-974CC0003F7C}" type="datetimeFigureOut">
              <a:rPr lang="en-US" smtClean="0"/>
              <a:t>6/25/24</a:t>
            </a:fld>
            <a:endParaRPr lang="en-US"/>
          </a:p>
        </p:txBody>
      </p:sp>
      <p:sp>
        <p:nvSpPr>
          <p:cNvPr id="5" name="Footer Placeholder 4"/>
          <p:cNvSpPr>
            <a:spLocks noGrp="1"/>
          </p:cNvSpPr>
          <p:nvPr>
            <p:ph type="ftr" sz="quarter" idx="3"/>
          </p:nvPr>
        </p:nvSpPr>
        <p:spPr>
          <a:xfrm>
            <a:off x="13933170" y="30510487"/>
            <a:ext cx="14196060" cy="1752600"/>
          </a:xfrm>
          <a:prstGeom prst="rect">
            <a:avLst/>
          </a:prstGeom>
        </p:spPr>
        <p:txBody>
          <a:bodyPr vert="horz" lIns="91440" tIns="45720" rIns="91440" bIns="45720" rtlCol="0" anchor="ctr"/>
          <a:lstStyle>
            <a:lvl1pPr algn="ctr">
              <a:defRPr sz="55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9706570" y="30510487"/>
            <a:ext cx="9464040" cy="1752600"/>
          </a:xfrm>
          <a:prstGeom prst="rect">
            <a:avLst/>
          </a:prstGeom>
        </p:spPr>
        <p:txBody>
          <a:bodyPr vert="horz" lIns="91440" tIns="45720" rIns="91440" bIns="45720" rtlCol="0" anchor="ctr"/>
          <a:lstStyle>
            <a:lvl1pPr algn="r">
              <a:defRPr sz="5520">
                <a:solidFill>
                  <a:schemeClr val="tx1">
                    <a:tint val="75000"/>
                  </a:schemeClr>
                </a:solidFill>
              </a:defRPr>
            </a:lvl1pPr>
          </a:lstStyle>
          <a:p>
            <a:fld id="{2E541674-A65E-5B4D-9C5A-783A5A3173A3}" type="slidenum">
              <a:rPr lang="en-US" smtClean="0"/>
              <a:t>‹#›</a:t>
            </a:fld>
            <a:endParaRPr lang="en-US"/>
          </a:p>
        </p:txBody>
      </p:sp>
    </p:spTree>
    <p:extLst>
      <p:ext uri="{BB962C8B-B14F-4D97-AF65-F5344CB8AC3E}">
        <p14:creationId xmlns:p14="http://schemas.microsoft.com/office/powerpoint/2010/main" val="1731530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206240" rtl="0" eaLnBrk="1" latinLnBrk="0" hangingPunct="1">
        <a:lnSpc>
          <a:spcPct val="90000"/>
        </a:lnSpc>
        <a:spcBef>
          <a:spcPct val="0"/>
        </a:spcBef>
        <a:buNone/>
        <a:defRPr sz="20240" kern="1200">
          <a:solidFill>
            <a:schemeClr val="tx1"/>
          </a:solidFill>
          <a:latin typeface="+mj-lt"/>
          <a:ea typeface="+mj-ea"/>
          <a:cs typeface="+mj-cs"/>
        </a:defRPr>
      </a:lvl1pPr>
    </p:titleStyle>
    <p:bodyStyle>
      <a:lvl1pPr marL="1051560" indent="-1051560" algn="l" defTabSz="4206240" rtl="0" eaLnBrk="1" latinLnBrk="0" hangingPunct="1">
        <a:lnSpc>
          <a:spcPct val="90000"/>
        </a:lnSpc>
        <a:spcBef>
          <a:spcPts val="4600"/>
        </a:spcBef>
        <a:buFont typeface="Arial" panose="020B0604020202020204" pitchFamily="34" charset="0"/>
        <a:buChar char="•"/>
        <a:defRPr sz="12880" kern="1200">
          <a:solidFill>
            <a:schemeClr val="tx1"/>
          </a:solidFill>
          <a:latin typeface="+mn-lt"/>
          <a:ea typeface="+mn-ea"/>
          <a:cs typeface="+mn-cs"/>
        </a:defRPr>
      </a:lvl1pPr>
      <a:lvl2pPr marL="3154680" indent="-1051560" algn="l" defTabSz="4206240" rtl="0" eaLnBrk="1" latinLnBrk="0" hangingPunct="1">
        <a:lnSpc>
          <a:spcPct val="90000"/>
        </a:lnSpc>
        <a:spcBef>
          <a:spcPts val="2300"/>
        </a:spcBef>
        <a:buFont typeface="Arial" panose="020B0604020202020204" pitchFamily="34" charset="0"/>
        <a:buChar char="•"/>
        <a:defRPr sz="11040" kern="1200">
          <a:solidFill>
            <a:schemeClr val="tx1"/>
          </a:solidFill>
          <a:latin typeface="+mn-lt"/>
          <a:ea typeface="+mn-ea"/>
          <a:cs typeface="+mn-cs"/>
        </a:defRPr>
      </a:lvl2pPr>
      <a:lvl3pPr marL="5257800" indent="-1051560" algn="l" defTabSz="4206240" rtl="0" eaLnBrk="1" latinLnBrk="0" hangingPunct="1">
        <a:lnSpc>
          <a:spcPct val="90000"/>
        </a:lnSpc>
        <a:spcBef>
          <a:spcPts val="2300"/>
        </a:spcBef>
        <a:buFont typeface="Arial" panose="020B0604020202020204" pitchFamily="34" charset="0"/>
        <a:buChar char="•"/>
        <a:defRPr sz="9200" kern="1200">
          <a:solidFill>
            <a:schemeClr val="tx1"/>
          </a:solidFill>
          <a:latin typeface="+mn-lt"/>
          <a:ea typeface="+mn-ea"/>
          <a:cs typeface="+mn-cs"/>
        </a:defRPr>
      </a:lvl3pPr>
      <a:lvl4pPr marL="736092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4pPr>
      <a:lvl5pPr marL="946404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5pPr>
      <a:lvl6pPr marL="1156716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6pPr>
      <a:lvl7pPr marL="1367028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7pPr>
      <a:lvl8pPr marL="1577340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8pPr>
      <a:lvl9pPr marL="1787652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9pPr>
    </p:bodyStyle>
    <p:otherStyle>
      <a:defPPr>
        <a:defRPr lang="en-US"/>
      </a:defPPr>
      <a:lvl1pPr marL="0" algn="l" defTabSz="4206240" rtl="0" eaLnBrk="1" latinLnBrk="0" hangingPunct="1">
        <a:defRPr sz="8280" kern="1200">
          <a:solidFill>
            <a:schemeClr val="tx1"/>
          </a:solidFill>
          <a:latin typeface="+mn-lt"/>
          <a:ea typeface="+mn-ea"/>
          <a:cs typeface="+mn-cs"/>
        </a:defRPr>
      </a:lvl1pPr>
      <a:lvl2pPr marL="2103120" algn="l" defTabSz="4206240" rtl="0" eaLnBrk="1" latinLnBrk="0" hangingPunct="1">
        <a:defRPr sz="8280" kern="1200">
          <a:solidFill>
            <a:schemeClr val="tx1"/>
          </a:solidFill>
          <a:latin typeface="+mn-lt"/>
          <a:ea typeface="+mn-ea"/>
          <a:cs typeface="+mn-cs"/>
        </a:defRPr>
      </a:lvl2pPr>
      <a:lvl3pPr marL="4206240" algn="l" defTabSz="4206240" rtl="0" eaLnBrk="1" latinLnBrk="0" hangingPunct="1">
        <a:defRPr sz="8280" kern="1200">
          <a:solidFill>
            <a:schemeClr val="tx1"/>
          </a:solidFill>
          <a:latin typeface="+mn-lt"/>
          <a:ea typeface="+mn-ea"/>
          <a:cs typeface="+mn-cs"/>
        </a:defRPr>
      </a:lvl3pPr>
      <a:lvl4pPr marL="6309360" algn="l" defTabSz="4206240" rtl="0" eaLnBrk="1" latinLnBrk="0" hangingPunct="1">
        <a:defRPr sz="8280" kern="1200">
          <a:solidFill>
            <a:schemeClr val="tx1"/>
          </a:solidFill>
          <a:latin typeface="+mn-lt"/>
          <a:ea typeface="+mn-ea"/>
          <a:cs typeface="+mn-cs"/>
        </a:defRPr>
      </a:lvl4pPr>
      <a:lvl5pPr marL="8412480" algn="l" defTabSz="4206240" rtl="0" eaLnBrk="1" latinLnBrk="0" hangingPunct="1">
        <a:defRPr sz="8280" kern="1200">
          <a:solidFill>
            <a:schemeClr val="tx1"/>
          </a:solidFill>
          <a:latin typeface="+mn-lt"/>
          <a:ea typeface="+mn-ea"/>
          <a:cs typeface="+mn-cs"/>
        </a:defRPr>
      </a:lvl5pPr>
      <a:lvl6pPr marL="10515600" algn="l" defTabSz="4206240" rtl="0" eaLnBrk="1" latinLnBrk="0" hangingPunct="1">
        <a:defRPr sz="8280" kern="1200">
          <a:solidFill>
            <a:schemeClr val="tx1"/>
          </a:solidFill>
          <a:latin typeface="+mn-lt"/>
          <a:ea typeface="+mn-ea"/>
          <a:cs typeface="+mn-cs"/>
        </a:defRPr>
      </a:lvl6pPr>
      <a:lvl7pPr marL="12618720" algn="l" defTabSz="4206240" rtl="0" eaLnBrk="1" latinLnBrk="0" hangingPunct="1">
        <a:defRPr sz="8280" kern="1200">
          <a:solidFill>
            <a:schemeClr val="tx1"/>
          </a:solidFill>
          <a:latin typeface="+mn-lt"/>
          <a:ea typeface="+mn-ea"/>
          <a:cs typeface="+mn-cs"/>
        </a:defRPr>
      </a:lvl7pPr>
      <a:lvl8pPr marL="14721840" algn="l" defTabSz="4206240" rtl="0" eaLnBrk="1" latinLnBrk="0" hangingPunct="1">
        <a:defRPr sz="8280" kern="1200">
          <a:solidFill>
            <a:schemeClr val="tx1"/>
          </a:solidFill>
          <a:latin typeface="+mn-lt"/>
          <a:ea typeface="+mn-ea"/>
          <a:cs typeface="+mn-cs"/>
        </a:defRPr>
      </a:lvl8pPr>
      <a:lvl9pPr marL="16824960" algn="l" defTabSz="4206240" rtl="0" eaLnBrk="1" latinLnBrk="0" hangingPunct="1">
        <a:defRPr sz="82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8.png"/><Relationship Id="rId7" Type="http://schemas.openxmlformats.org/officeDocument/2006/relationships/image" Target="../media/image5.png"/><Relationship Id="rId12" Type="http://schemas.openxmlformats.org/officeDocument/2006/relationships/image" Target="../media/image10.jp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A graph of a number of bars&#10;&#10;Description automatically generated with medium confidence">
            <a:extLst>
              <a:ext uri="{FF2B5EF4-FFF2-40B4-BE49-F238E27FC236}">
                <a16:creationId xmlns:a16="http://schemas.microsoft.com/office/drawing/2014/main" id="{63E6A96B-E807-4DF4-56FE-7BB09F9CC5BC}"/>
              </a:ext>
            </a:extLst>
          </p:cNvPr>
          <p:cNvPicPr>
            <a:picLocks noChangeAspect="1"/>
          </p:cNvPicPr>
          <p:nvPr/>
        </p:nvPicPr>
        <p:blipFill>
          <a:blip r:embed="rId3"/>
          <a:stretch>
            <a:fillRect/>
          </a:stretch>
        </p:blipFill>
        <p:spPr>
          <a:xfrm>
            <a:off x="31209102" y="13242799"/>
            <a:ext cx="9994393" cy="5770627"/>
          </a:xfrm>
          <a:prstGeom prst="rect">
            <a:avLst/>
          </a:prstGeom>
        </p:spPr>
      </p:pic>
      <p:pic>
        <p:nvPicPr>
          <p:cNvPr id="93" name="Picture 92" descr="A map of a large land with a map of the united states&#10;&#10;Description automatically generated">
            <a:extLst>
              <a:ext uri="{FF2B5EF4-FFF2-40B4-BE49-F238E27FC236}">
                <a16:creationId xmlns:a16="http://schemas.microsoft.com/office/drawing/2014/main" id="{6E7473D1-0868-53AC-3496-3D27F9AE210B}"/>
              </a:ext>
            </a:extLst>
          </p:cNvPr>
          <p:cNvPicPr>
            <a:picLocks noChangeAspect="1"/>
          </p:cNvPicPr>
          <p:nvPr/>
        </p:nvPicPr>
        <p:blipFill>
          <a:blip r:embed="rId4"/>
          <a:stretch>
            <a:fillRect/>
          </a:stretch>
        </p:blipFill>
        <p:spPr>
          <a:xfrm>
            <a:off x="26391771" y="5134733"/>
            <a:ext cx="7315198" cy="7822783"/>
          </a:xfrm>
          <a:prstGeom prst="rect">
            <a:avLst/>
          </a:prstGeom>
        </p:spPr>
      </p:pic>
      <p:pic>
        <p:nvPicPr>
          <p:cNvPr id="91" name="Picture 90" descr="A map of the united states&#10;&#10;Description automatically generated">
            <a:extLst>
              <a:ext uri="{FF2B5EF4-FFF2-40B4-BE49-F238E27FC236}">
                <a16:creationId xmlns:a16="http://schemas.microsoft.com/office/drawing/2014/main" id="{D51AAF68-6797-15E5-7495-266CFD33C8A4}"/>
              </a:ext>
            </a:extLst>
          </p:cNvPr>
          <p:cNvPicPr>
            <a:picLocks noChangeAspect="1"/>
          </p:cNvPicPr>
          <p:nvPr/>
        </p:nvPicPr>
        <p:blipFill>
          <a:blip r:embed="rId5"/>
          <a:stretch>
            <a:fillRect/>
          </a:stretch>
        </p:blipFill>
        <p:spPr>
          <a:xfrm>
            <a:off x="18875518" y="5137181"/>
            <a:ext cx="7315199" cy="7822784"/>
          </a:xfrm>
          <a:prstGeom prst="rect">
            <a:avLst/>
          </a:prstGeom>
        </p:spPr>
      </p:pic>
      <p:pic>
        <p:nvPicPr>
          <p:cNvPr id="89" name="Picture 88" descr="A map of a large area with green vegetation&#10;&#10;Description automatically generated with medium confidence">
            <a:extLst>
              <a:ext uri="{FF2B5EF4-FFF2-40B4-BE49-F238E27FC236}">
                <a16:creationId xmlns:a16="http://schemas.microsoft.com/office/drawing/2014/main" id="{8DE9D57E-BEFC-AAF2-67D6-10432C05878C}"/>
              </a:ext>
            </a:extLst>
          </p:cNvPr>
          <p:cNvPicPr>
            <a:picLocks noChangeAspect="1"/>
          </p:cNvPicPr>
          <p:nvPr/>
        </p:nvPicPr>
        <p:blipFill>
          <a:blip r:embed="rId6"/>
          <a:stretch>
            <a:fillRect/>
          </a:stretch>
        </p:blipFill>
        <p:spPr>
          <a:xfrm>
            <a:off x="33909760" y="5137180"/>
            <a:ext cx="7315200" cy="7822785"/>
          </a:xfrm>
          <a:prstGeom prst="rect">
            <a:avLst/>
          </a:prstGeom>
        </p:spPr>
      </p:pic>
      <p:pic>
        <p:nvPicPr>
          <p:cNvPr id="58" name="Picture 57">
            <a:extLst>
              <a:ext uri="{FF2B5EF4-FFF2-40B4-BE49-F238E27FC236}">
                <a16:creationId xmlns:a16="http://schemas.microsoft.com/office/drawing/2014/main" id="{A4B9FA6B-910C-A727-002B-79D18C56C710}"/>
              </a:ext>
            </a:extLst>
          </p:cNvPr>
          <p:cNvPicPr>
            <a:picLocks noChangeAspect="1"/>
          </p:cNvPicPr>
          <p:nvPr/>
        </p:nvPicPr>
        <p:blipFill>
          <a:blip r:embed="rId7"/>
          <a:stretch>
            <a:fillRect/>
          </a:stretch>
        </p:blipFill>
        <p:spPr>
          <a:xfrm>
            <a:off x="870069" y="27668221"/>
            <a:ext cx="4971868" cy="3499561"/>
          </a:xfrm>
          <a:prstGeom prst="rect">
            <a:avLst/>
          </a:prstGeom>
        </p:spPr>
      </p:pic>
      <p:sp>
        <p:nvSpPr>
          <p:cNvPr id="13" name="Rectangle 12">
            <a:extLst>
              <a:ext uri="{FF2B5EF4-FFF2-40B4-BE49-F238E27FC236}">
                <a16:creationId xmlns:a16="http://schemas.microsoft.com/office/drawing/2014/main" id="{FF973498-0E1F-36B2-1377-F32505216AB4}"/>
              </a:ext>
            </a:extLst>
          </p:cNvPr>
          <p:cNvSpPr/>
          <p:nvPr/>
        </p:nvSpPr>
        <p:spPr>
          <a:xfrm>
            <a:off x="0" y="0"/>
            <a:ext cx="42062400" cy="45763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spcAft>
                <a:spcPts val="1200"/>
              </a:spcAft>
            </a:pPr>
            <a:r>
              <a:rPr lang="en-US" sz="6600" b="1" dirty="0">
                <a:solidFill>
                  <a:schemeClr val="tx1"/>
                </a:solidFill>
                <a:latin typeface="Trebuchet MS" panose="020B0703020202090204" pitchFamily="34" charset="0"/>
                <a:cs typeface="Arial" panose="020B0604020202020204" pitchFamily="34" charset="0"/>
              </a:rPr>
              <a:t>Subpixel Mapping of Arctic Vegetation Change from Harmonized </a:t>
            </a:r>
          </a:p>
          <a:p>
            <a:pPr algn="ctr">
              <a:spcAft>
                <a:spcPts val="1200"/>
              </a:spcAft>
            </a:pPr>
            <a:r>
              <a:rPr lang="en-US" sz="6600" b="1" dirty="0">
                <a:solidFill>
                  <a:schemeClr val="tx1"/>
                </a:solidFill>
                <a:latin typeface="Trebuchet MS" panose="020B0703020202090204" pitchFamily="34" charset="0"/>
                <a:cs typeface="Arial" panose="020B0604020202020204" pitchFamily="34" charset="0"/>
              </a:rPr>
              <a:t>Landsat Sentinel-2 and Commercial Satellite Imagery</a:t>
            </a:r>
          </a:p>
          <a:p>
            <a:pPr algn="ctr">
              <a:spcAft>
                <a:spcPts val="1200"/>
              </a:spcAft>
            </a:pPr>
            <a:r>
              <a:rPr lang="en-US" sz="4400" b="1" dirty="0">
                <a:solidFill>
                  <a:schemeClr val="tx1"/>
                </a:solidFill>
                <a:latin typeface="Trebuchet MS" panose="020B0703020202090204" pitchFamily="34" charset="0"/>
                <a:cs typeface="Arial" panose="020B0604020202020204" pitchFamily="34" charset="0"/>
              </a:rPr>
              <a:t>Xiaoran (Seamore) Zhu</a:t>
            </a:r>
            <a:r>
              <a:rPr lang="en-US" sz="4400" b="1" baseline="30000" dirty="0">
                <a:solidFill>
                  <a:schemeClr val="tx1"/>
                </a:solidFill>
                <a:latin typeface="Trebuchet MS" panose="020B0703020202090204" pitchFamily="34" charset="0"/>
                <a:cs typeface="Arial" panose="020B0604020202020204" pitchFamily="34" charset="0"/>
              </a:rPr>
              <a:t>1</a:t>
            </a:r>
            <a:r>
              <a:rPr lang="en-US" sz="4400" b="1" dirty="0">
                <a:solidFill>
                  <a:schemeClr val="tx1"/>
                </a:solidFill>
                <a:latin typeface="Trebuchet MS" panose="020B0703020202090204" pitchFamily="34" charset="0"/>
                <a:cs typeface="Arial" panose="020B0604020202020204" pitchFamily="34" charset="0"/>
              </a:rPr>
              <a:t>, Jonathan A. Wang</a:t>
            </a:r>
            <a:r>
              <a:rPr lang="en-US" sz="4400" b="1" baseline="30000" dirty="0">
                <a:solidFill>
                  <a:schemeClr val="tx1"/>
                </a:solidFill>
                <a:latin typeface="Trebuchet MS" panose="020B0703020202090204" pitchFamily="34" charset="0"/>
                <a:cs typeface="Arial" panose="020B0604020202020204" pitchFamily="34" charset="0"/>
              </a:rPr>
              <a:t>2</a:t>
            </a:r>
            <a:r>
              <a:rPr lang="en-US" sz="4400" b="1" dirty="0">
                <a:solidFill>
                  <a:schemeClr val="tx1"/>
                </a:solidFill>
                <a:latin typeface="Trebuchet MS" panose="020B0703020202090204" pitchFamily="34" charset="0"/>
                <a:cs typeface="Arial" panose="020B0604020202020204" pitchFamily="34" charset="0"/>
              </a:rPr>
              <a:t>, Sophia Stonebrook</a:t>
            </a:r>
            <a:r>
              <a:rPr lang="en-US" sz="4400" b="1" baseline="30000" dirty="0">
                <a:solidFill>
                  <a:schemeClr val="tx1"/>
                </a:solidFill>
                <a:latin typeface="Trebuchet MS" panose="020B0703020202090204" pitchFamily="34" charset="0"/>
                <a:cs typeface="Arial" panose="020B0604020202020204" pitchFamily="34" charset="0"/>
              </a:rPr>
              <a:t>1</a:t>
            </a:r>
            <a:r>
              <a:rPr lang="en-US" sz="4400" b="1" dirty="0">
                <a:solidFill>
                  <a:schemeClr val="tx1"/>
                </a:solidFill>
                <a:latin typeface="Trebuchet MS" panose="020B0703020202090204" pitchFamily="34" charset="0"/>
                <a:cs typeface="Arial" panose="020B0604020202020204" pitchFamily="34" charset="0"/>
              </a:rPr>
              <a:t>, Mark A. Friedl</a:t>
            </a:r>
            <a:r>
              <a:rPr lang="en-US" sz="4400" b="1" baseline="30000" dirty="0">
                <a:solidFill>
                  <a:schemeClr val="tx1"/>
                </a:solidFill>
                <a:latin typeface="Trebuchet MS" panose="020B0703020202090204" pitchFamily="34" charset="0"/>
                <a:cs typeface="Arial" panose="020B0604020202020204" pitchFamily="34" charset="0"/>
              </a:rPr>
              <a:t>1</a:t>
            </a:r>
          </a:p>
          <a:p>
            <a:pPr algn="ctr">
              <a:spcBef>
                <a:spcPts val="0"/>
              </a:spcBef>
              <a:spcAft>
                <a:spcPts val="1200"/>
              </a:spcAft>
            </a:pPr>
            <a:r>
              <a:rPr lang="en-US" sz="4000" i="1" baseline="30000" dirty="0">
                <a:solidFill>
                  <a:schemeClr val="tx1"/>
                </a:solidFill>
                <a:latin typeface="Trebuchet MS" panose="020B0703020202090204" pitchFamily="34" charset="0"/>
                <a:cs typeface="Arial" panose="020B0604020202020204" pitchFamily="34" charset="0"/>
              </a:rPr>
              <a:t>1</a:t>
            </a:r>
            <a:r>
              <a:rPr lang="en-US" sz="4000" i="1" dirty="0">
                <a:solidFill>
                  <a:schemeClr val="tx1"/>
                </a:solidFill>
                <a:latin typeface="Trebuchet MS" panose="020B0703020202090204" pitchFamily="34" charset="0"/>
                <a:cs typeface="Arial" panose="020B0604020202020204" pitchFamily="34" charset="0"/>
              </a:rPr>
              <a:t>Department of Earth and Environment, Boston University; </a:t>
            </a:r>
            <a:r>
              <a:rPr lang="en-US" sz="4000" i="1" baseline="30000" dirty="0">
                <a:solidFill>
                  <a:schemeClr val="tx1"/>
                </a:solidFill>
                <a:latin typeface="Trebuchet MS" panose="020B0703020202090204" pitchFamily="34" charset="0"/>
                <a:cs typeface="Arial" panose="020B0604020202020204" pitchFamily="34" charset="0"/>
              </a:rPr>
              <a:t>2</a:t>
            </a:r>
            <a:r>
              <a:rPr lang="en-US" sz="4000" i="1" dirty="0">
                <a:solidFill>
                  <a:schemeClr val="tx1"/>
                </a:solidFill>
                <a:latin typeface="Trebuchet MS" panose="020B0703020202090204" pitchFamily="34" charset="0"/>
                <a:cs typeface="Arial" panose="020B0604020202020204" pitchFamily="34" charset="0"/>
              </a:rPr>
              <a:t>School of Biological Sciences, University of Utah; </a:t>
            </a:r>
            <a:r>
              <a:rPr lang="en-US" sz="4000" dirty="0">
                <a:solidFill>
                  <a:schemeClr val="tx1"/>
                </a:solidFill>
                <a:latin typeface="Trebuchet MS" panose="020B0703020202090204" pitchFamily="34" charset="0"/>
                <a:cs typeface="Arial" panose="020B0604020202020204" pitchFamily="34" charset="0"/>
              </a:rPr>
              <a:t>Contact: </a:t>
            </a:r>
            <a:r>
              <a:rPr lang="en-US" sz="4000" dirty="0" err="1">
                <a:solidFill>
                  <a:schemeClr val="tx1"/>
                </a:solidFill>
                <a:latin typeface="Trebuchet MS" panose="020B0703020202090204" pitchFamily="34" charset="0"/>
                <a:cs typeface="Arial" panose="020B0604020202020204" pitchFamily="34" charset="0"/>
              </a:rPr>
              <a:t>seamorez@bu.edu</a:t>
            </a:r>
            <a:endParaRPr lang="en-US" sz="4000" dirty="0">
              <a:solidFill>
                <a:schemeClr val="tx1"/>
              </a:solidFill>
              <a:latin typeface="Trebuchet MS" panose="020B0703020202090204" pitchFamily="34" charset="0"/>
              <a:cs typeface="Arial" panose="020B0604020202020204" pitchFamily="34" charset="0"/>
            </a:endParaRPr>
          </a:p>
        </p:txBody>
      </p:sp>
      <p:pic>
        <p:nvPicPr>
          <p:cNvPr id="84" name="Picture 83" descr="A logo with a red and white circle&#10;&#10;Description automatically generated">
            <a:extLst>
              <a:ext uri="{FF2B5EF4-FFF2-40B4-BE49-F238E27FC236}">
                <a16:creationId xmlns:a16="http://schemas.microsoft.com/office/drawing/2014/main" id="{BDF1D77C-F874-74DD-DC31-52394C971893}"/>
              </a:ext>
            </a:extLst>
          </p:cNvPr>
          <p:cNvPicPr>
            <a:picLocks noChangeAspect="1"/>
          </p:cNvPicPr>
          <p:nvPr/>
        </p:nvPicPr>
        <p:blipFill>
          <a:blip r:embed="rId8">
            <a:alphaModFix/>
          </a:blip>
          <a:stretch>
            <a:fillRect/>
          </a:stretch>
        </p:blipFill>
        <p:spPr>
          <a:xfrm>
            <a:off x="34383279" y="588338"/>
            <a:ext cx="3309689" cy="2651760"/>
          </a:xfrm>
          <a:prstGeom prst="rect">
            <a:avLst/>
          </a:prstGeom>
        </p:spPr>
      </p:pic>
      <p:pic>
        <p:nvPicPr>
          <p:cNvPr id="62" name="Picture 61" descr="A logo with a triangle and a green tree&#10;&#10;Description automatically generated">
            <a:extLst>
              <a:ext uri="{FF2B5EF4-FFF2-40B4-BE49-F238E27FC236}">
                <a16:creationId xmlns:a16="http://schemas.microsoft.com/office/drawing/2014/main" id="{102DFA0F-C5DB-0148-6EFA-C50D460ACE58}"/>
              </a:ext>
            </a:extLst>
          </p:cNvPr>
          <p:cNvPicPr>
            <a:picLocks noChangeAspect="1"/>
          </p:cNvPicPr>
          <p:nvPr/>
        </p:nvPicPr>
        <p:blipFill rotWithShape="1">
          <a:blip r:embed="rId9"/>
          <a:srcRect t="300" b="1"/>
          <a:stretch/>
        </p:blipFill>
        <p:spPr>
          <a:xfrm>
            <a:off x="37862753" y="727074"/>
            <a:ext cx="2470359" cy="2370313"/>
          </a:xfrm>
          <a:prstGeom prst="rect">
            <a:avLst/>
          </a:prstGeom>
        </p:spPr>
      </p:pic>
      <p:pic>
        <p:nvPicPr>
          <p:cNvPr id="18" name="Picture 310" descr="bu-logo">
            <a:extLst>
              <a:ext uri="{FF2B5EF4-FFF2-40B4-BE49-F238E27FC236}">
                <a16:creationId xmlns:a16="http://schemas.microsoft.com/office/drawing/2014/main" id="{53E0DCE3-8264-1FD4-2684-23FE1B9431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4275" y="942527"/>
            <a:ext cx="5131324" cy="195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3">
            <a:extLst>
              <a:ext uri="{FF2B5EF4-FFF2-40B4-BE49-F238E27FC236}">
                <a16:creationId xmlns:a16="http://schemas.microsoft.com/office/drawing/2014/main" id="{AF45F6EA-9046-9E4B-73D4-912F1CE515A6}"/>
              </a:ext>
            </a:extLst>
          </p:cNvPr>
          <p:cNvSpPr>
            <a:spLocks noChangeArrowheads="1"/>
          </p:cNvSpPr>
          <p:nvPr/>
        </p:nvSpPr>
        <p:spPr bwMode="auto">
          <a:xfrm>
            <a:off x="18386425" y="4572000"/>
            <a:ext cx="23327633" cy="21996949"/>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2" tIns="45718" rIns="91432" bIns="45718" anchor="ctr"/>
          <a:lstStyle>
            <a:lvl1pPr eaLnBrk="0" hangingPunct="0">
              <a:defRPr sz="28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8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8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ko-KR" altLang="ko-KR">
              <a:solidFill>
                <a:srgbClr val="282828"/>
              </a:solidFill>
            </a:endParaRPr>
          </a:p>
        </p:txBody>
      </p:sp>
      <p:sp>
        <p:nvSpPr>
          <p:cNvPr id="17" name="Text Box 323">
            <a:extLst>
              <a:ext uri="{FF2B5EF4-FFF2-40B4-BE49-F238E27FC236}">
                <a16:creationId xmlns:a16="http://schemas.microsoft.com/office/drawing/2014/main" id="{550E8DAE-DBFA-B20C-7874-BBB77E3F06D9}"/>
              </a:ext>
            </a:extLst>
          </p:cNvPr>
          <p:cNvSpPr txBox="1">
            <a:spLocks noChangeArrowheads="1"/>
          </p:cNvSpPr>
          <p:nvPr/>
        </p:nvSpPr>
        <p:spPr bwMode="auto">
          <a:xfrm>
            <a:off x="18875522" y="4260773"/>
            <a:ext cx="5029200" cy="6224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7788" tIns="33896" rIns="67788" bIns="33896">
            <a:spAutoFit/>
          </a:bodyPr>
          <a:lstStyle>
            <a:lvl1pPr defTabSz="868363" eaLnBrk="0" hangingPunct="0">
              <a:defRPr sz="2800">
                <a:solidFill>
                  <a:schemeClr val="tx1"/>
                </a:solidFill>
                <a:latin typeface="Times New Roman" panose="02020603050405020304" pitchFamily="18" charset="0"/>
                <a:ea typeface="MS PGothic" panose="020B0600070205080204" pitchFamily="34" charset="-128"/>
              </a:defRPr>
            </a:lvl1pPr>
            <a:lvl2pPr marL="742950" indent="-285750" defTabSz="868363" eaLnBrk="0" hangingPunct="0">
              <a:defRPr sz="2800">
                <a:solidFill>
                  <a:schemeClr val="tx1"/>
                </a:solidFill>
                <a:latin typeface="Times New Roman" panose="02020603050405020304" pitchFamily="18" charset="0"/>
                <a:ea typeface="MS PGothic" panose="020B0600070205080204" pitchFamily="34" charset="-128"/>
              </a:defRPr>
            </a:lvl2pPr>
            <a:lvl3pPr marL="1143000" indent="-228600" defTabSz="868363" eaLnBrk="0" hangingPunct="0">
              <a:defRPr sz="2800">
                <a:solidFill>
                  <a:schemeClr val="tx1"/>
                </a:solidFill>
                <a:latin typeface="Times New Roman" panose="02020603050405020304" pitchFamily="18" charset="0"/>
                <a:ea typeface="MS PGothic" panose="020B0600070205080204" pitchFamily="34" charset="-128"/>
              </a:defRPr>
            </a:lvl3pPr>
            <a:lvl4pPr marL="1600200" indent="-228600" defTabSz="868363" eaLnBrk="0" hangingPunct="0">
              <a:defRPr sz="2800">
                <a:solidFill>
                  <a:schemeClr val="tx1"/>
                </a:solidFill>
                <a:latin typeface="Times New Roman" panose="02020603050405020304" pitchFamily="18" charset="0"/>
                <a:ea typeface="MS PGothic" panose="020B0600070205080204" pitchFamily="34" charset="-128"/>
              </a:defRPr>
            </a:lvl4pPr>
            <a:lvl5pPr marL="2057400" indent="-228600" defTabSz="868363" eaLnBrk="0" hangingPunct="0">
              <a:defRPr sz="2800">
                <a:solidFill>
                  <a:schemeClr val="tx1"/>
                </a:solidFill>
                <a:latin typeface="Times New Roman" panose="02020603050405020304" pitchFamily="18" charset="0"/>
                <a:ea typeface="MS PGothic" panose="020B0600070205080204" pitchFamily="34" charset="-128"/>
              </a:defRPr>
            </a:lvl5pPr>
            <a:lvl6pPr marL="25146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6pPr>
            <a:lvl7pPr marL="29718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7pPr>
            <a:lvl8pPr marL="34290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8pPr>
            <a:lvl9pPr marL="38862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9pPr>
          </a:lstStyle>
          <a:p>
            <a:pPr algn="ctr" eaLnBrk="1" hangingPunct="1">
              <a:buSzTx/>
              <a:buFont typeface="Times" panose="02020603050405020304" pitchFamily="18" charset="0"/>
              <a:buNone/>
            </a:pPr>
            <a:r>
              <a:rPr lang="en-US" altLang="zh-CN" sz="3600" b="1" dirty="0">
                <a:latin typeface="Trebuchet MS" panose="020B0603020202020204" pitchFamily="34" charset="0"/>
                <a:ea typeface="SimSun" panose="02010600030101010101" pitchFamily="2" charset="-122"/>
              </a:rPr>
              <a:t>Results and Analysis</a:t>
            </a:r>
            <a:endParaRPr lang="en-US" altLang="zh-CN" sz="3200" b="1" dirty="0">
              <a:latin typeface="Trebuchet MS" panose="020B0603020202020204" pitchFamily="34" charset="0"/>
              <a:ea typeface="SimSun" panose="02010600030101010101" pitchFamily="2" charset="-122"/>
            </a:endParaRPr>
          </a:p>
        </p:txBody>
      </p:sp>
      <p:sp>
        <p:nvSpPr>
          <p:cNvPr id="25" name="Rectangle 13">
            <a:extLst>
              <a:ext uri="{FF2B5EF4-FFF2-40B4-BE49-F238E27FC236}">
                <a16:creationId xmlns:a16="http://schemas.microsoft.com/office/drawing/2014/main" id="{C68E07E2-616F-10D0-1348-E0E520D42ADE}"/>
              </a:ext>
            </a:extLst>
          </p:cNvPr>
          <p:cNvSpPr>
            <a:spLocks noChangeArrowheads="1"/>
          </p:cNvSpPr>
          <p:nvPr/>
        </p:nvSpPr>
        <p:spPr bwMode="auto">
          <a:xfrm>
            <a:off x="348342" y="4572000"/>
            <a:ext cx="17591315" cy="8335399"/>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2" tIns="45718" rIns="91432" bIns="45718" anchor="ctr"/>
          <a:lstStyle>
            <a:lvl1pPr eaLnBrk="0" hangingPunct="0">
              <a:defRPr sz="28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8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8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ko-KR" altLang="ko-KR">
              <a:solidFill>
                <a:srgbClr val="282828"/>
              </a:solidFill>
            </a:endParaRPr>
          </a:p>
        </p:txBody>
      </p:sp>
      <p:sp>
        <p:nvSpPr>
          <p:cNvPr id="26" name="Text Box 323">
            <a:extLst>
              <a:ext uri="{FF2B5EF4-FFF2-40B4-BE49-F238E27FC236}">
                <a16:creationId xmlns:a16="http://schemas.microsoft.com/office/drawing/2014/main" id="{76D47E14-EAA5-0A15-6F11-28722FA9FD06}"/>
              </a:ext>
            </a:extLst>
          </p:cNvPr>
          <p:cNvSpPr txBox="1">
            <a:spLocks noChangeArrowheads="1"/>
          </p:cNvSpPr>
          <p:nvPr/>
        </p:nvSpPr>
        <p:spPr bwMode="auto">
          <a:xfrm>
            <a:off x="837438" y="4260773"/>
            <a:ext cx="3240786" cy="6224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7788" tIns="33896" rIns="67788" bIns="33896">
            <a:spAutoFit/>
          </a:bodyPr>
          <a:lstStyle>
            <a:lvl1pPr defTabSz="868363" eaLnBrk="0" hangingPunct="0">
              <a:defRPr sz="2800">
                <a:solidFill>
                  <a:schemeClr val="tx1"/>
                </a:solidFill>
                <a:latin typeface="Times New Roman" panose="02020603050405020304" pitchFamily="18" charset="0"/>
                <a:ea typeface="MS PGothic" panose="020B0600070205080204" pitchFamily="34" charset="-128"/>
              </a:defRPr>
            </a:lvl1pPr>
            <a:lvl2pPr marL="742950" indent="-285750" defTabSz="868363" eaLnBrk="0" hangingPunct="0">
              <a:defRPr sz="2800">
                <a:solidFill>
                  <a:schemeClr val="tx1"/>
                </a:solidFill>
                <a:latin typeface="Times New Roman" panose="02020603050405020304" pitchFamily="18" charset="0"/>
                <a:ea typeface="MS PGothic" panose="020B0600070205080204" pitchFamily="34" charset="-128"/>
              </a:defRPr>
            </a:lvl2pPr>
            <a:lvl3pPr marL="1143000" indent="-228600" defTabSz="868363" eaLnBrk="0" hangingPunct="0">
              <a:defRPr sz="2800">
                <a:solidFill>
                  <a:schemeClr val="tx1"/>
                </a:solidFill>
                <a:latin typeface="Times New Roman" panose="02020603050405020304" pitchFamily="18" charset="0"/>
                <a:ea typeface="MS PGothic" panose="020B0600070205080204" pitchFamily="34" charset="-128"/>
              </a:defRPr>
            </a:lvl3pPr>
            <a:lvl4pPr marL="1600200" indent="-228600" defTabSz="868363" eaLnBrk="0" hangingPunct="0">
              <a:defRPr sz="2800">
                <a:solidFill>
                  <a:schemeClr val="tx1"/>
                </a:solidFill>
                <a:latin typeface="Times New Roman" panose="02020603050405020304" pitchFamily="18" charset="0"/>
                <a:ea typeface="MS PGothic" panose="020B0600070205080204" pitchFamily="34" charset="-128"/>
              </a:defRPr>
            </a:lvl4pPr>
            <a:lvl5pPr marL="2057400" indent="-228600" defTabSz="868363" eaLnBrk="0" hangingPunct="0">
              <a:defRPr sz="2800">
                <a:solidFill>
                  <a:schemeClr val="tx1"/>
                </a:solidFill>
                <a:latin typeface="Times New Roman" panose="02020603050405020304" pitchFamily="18" charset="0"/>
                <a:ea typeface="MS PGothic" panose="020B0600070205080204" pitchFamily="34" charset="-128"/>
              </a:defRPr>
            </a:lvl5pPr>
            <a:lvl6pPr marL="25146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6pPr>
            <a:lvl7pPr marL="29718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7pPr>
            <a:lvl8pPr marL="34290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8pPr>
            <a:lvl9pPr marL="38862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9pPr>
          </a:lstStyle>
          <a:p>
            <a:pPr algn="ctr" eaLnBrk="1" hangingPunct="1">
              <a:buSzTx/>
              <a:buFont typeface="Times" panose="02020603050405020304" pitchFamily="18" charset="0"/>
              <a:buNone/>
            </a:pPr>
            <a:r>
              <a:rPr lang="en-US" altLang="zh-CN" sz="3600" b="1" dirty="0">
                <a:latin typeface="Trebuchet MS" panose="020B0603020202020204" pitchFamily="34" charset="0"/>
                <a:ea typeface="SimSun" panose="02010600030101010101" pitchFamily="2" charset="-122"/>
              </a:rPr>
              <a:t>Introduction</a:t>
            </a:r>
            <a:endParaRPr lang="en-US" altLang="zh-CN" sz="3200" b="1" dirty="0">
              <a:latin typeface="Trebuchet MS" panose="020B0603020202020204" pitchFamily="34" charset="0"/>
              <a:ea typeface="SimSun" panose="02010600030101010101" pitchFamily="2" charset="-122"/>
            </a:endParaRPr>
          </a:p>
        </p:txBody>
      </p:sp>
      <p:sp>
        <p:nvSpPr>
          <p:cNvPr id="27" name="TextBox 26">
            <a:extLst>
              <a:ext uri="{FF2B5EF4-FFF2-40B4-BE49-F238E27FC236}">
                <a16:creationId xmlns:a16="http://schemas.microsoft.com/office/drawing/2014/main" id="{F6F59D52-F8AF-E1A5-219F-0DC407BD174A}"/>
              </a:ext>
            </a:extLst>
          </p:cNvPr>
          <p:cNvSpPr txBox="1"/>
          <p:nvPr/>
        </p:nvSpPr>
        <p:spPr>
          <a:xfrm>
            <a:off x="837438" y="4883225"/>
            <a:ext cx="16634588" cy="8032968"/>
          </a:xfrm>
          <a:prstGeom prst="rect">
            <a:avLst/>
          </a:prstGeom>
          <a:noFill/>
        </p:spPr>
        <p:txBody>
          <a:bodyPr wrap="square" rtlCol="0">
            <a:spAutoFit/>
          </a:bodyPr>
          <a:lstStyle/>
          <a:p>
            <a:pPr algn="just">
              <a:spcAft>
                <a:spcPts val="600"/>
              </a:spcAft>
            </a:pPr>
            <a:r>
              <a:rPr lang="en-US" sz="2800" b="0" i="0" dirty="0">
                <a:solidFill>
                  <a:srgbClr val="000000"/>
                </a:solidFill>
                <a:effectLst/>
                <a:latin typeface="Trebuchet MS" panose="020B0703020202090204" pitchFamily="34" charset="0"/>
              </a:rPr>
              <a:t>Motivation:</a:t>
            </a:r>
          </a:p>
          <a:p>
            <a:pPr lvl="1" algn="just">
              <a:spcAft>
                <a:spcPts val="600"/>
              </a:spcAft>
            </a:pPr>
            <a:r>
              <a:rPr lang="en-US" sz="2800" b="0" i="0" dirty="0">
                <a:solidFill>
                  <a:srgbClr val="000000"/>
                </a:solidFill>
                <a:effectLst/>
                <a:latin typeface="Trebuchet MS" panose="020B0703020202090204" pitchFamily="34" charset="0"/>
              </a:rPr>
              <a:t>Arctic ecosystems have experienced rapid warming in recent decades, which is driving widespread shifts in vegetation cover and composition, along with concomitant changes in vegetation spectral greenness. In order to interpret the ecological meaning of spectral greening and browning, it is important to connect observed trends and changes to quantifiable metrics of vegetation change.</a:t>
            </a:r>
          </a:p>
          <a:p>
            <a:pPr algn="just">
              <a:spcAft>
                <a:spcPts val="600"/>
              </a:spcAft>
            </a:pPr>
            <a:r>
              <a:rPr lang="en-US" sz="2800" dirty="0">
                <a:solidFill>
                  <a:srgbClr val="000000"/>
                </a:solidFill>
                <a:latin typeface="Trebuchet MS" panose="020B0703020202090204" pitchFamily="34" charset="0"/>
              </a:rPr>
              <a:t>Challenges:</a:t>
            </a:r>
          </a:p>
          <a:p>
            <a:pPr marL="971550" lvl="1" indent="-514350" algn="just">
              <a:spcAft>
                <a:spcPts val="600"/>
              </a:spcAft>
              <a:buFont typeface="+mj-lt"/>
              <a:buAutoNum type="arabicPeriod"/>
            </a:pPr>
            <a:r>
              <a:rPr lang="en-US" sz="2800" b="0" i="0" dirty="0">
                <a:solidFill>
                  <a:srgbClr val="000000"/>
                </a:solidFill>
                <a:effectLst/>
                <a:latin typeface="Trebuchet MS" panose="020B0703020202090204" pitchFamily="34" charset="0"/>
              </a:rPr>
              <a:t>Heterogeneity of vegetation at fine spatial scales and spectral similarities between different plant functional types (PFTs)</a:t>
            </a:r>
          </a:p>
          <a:p>
            <a:pPr marL="971550" lvl="1" indent="-514350" algn="just">
              <a:spcAft>
                <a:spcPts val="600"/>
              </a:spcAft>
              <a:buFont typeface="+mj-lt"/>
              <a:buAutoNum type="arabicPeriod"/>
            </a:pPr>
            <a:r>
              <a:rPr lang="en-US" sz="2800" dirty="0">
                <a:solidFill>
                  <a:srgbClr val="000000"/>
                </a:solidFill>
                <a:latin typeface="Trebuchet MS" panose="020B0703020202090204" pitchFamily="34" charset="0"/>
              </a:rPr>
              <a:t>Lack of in-situ vegetation cover data across the Arctic tundra domain</a:t>
            </a:r>
          </a:p>
          <a:p>
            <a:pPr algn="just">
              <a:spcAft>
                <a:spcPts val="600"/>
              </a:spcAft>
            </a:pPr>
            <a:r>
              <a:rPr lang="en-US" sz="2800" b="0" i="0" dirty="0">
                <a:solidFill>
                  <a:srgbClr val="000000"/>
                </a:solidFill>
                <a:effectLst/>
                <a:latin typeface="Trebuchet MS" panose="020B0703020202090204" pitchFamily="34" charset="0"/>
              </a:rPr>
              <a:t>Addressing the challenges:</a:t>
            </a:r>
          </a:p>
          <a:p>
            <a:pPr marL="971550" lvl="1" indent="-514350" algn="just">
              <a:spcAft>
                <a:spcPts val="600"/>
              </a:spcAft>
              <a:buFont typeface="+mj-lt"/>
              <a:buAutoNum type="arabicPeriod"/>
            </a:pPr>
            <a:r>
              <a:rPr lang="en-US" sz="2800" dirty="0">
                <a:solidFill>
                  <a:srgbClr val="000000"/>
                </a:solidFill>
                <a:latin typeface="Trebuchet MS" panose="020B0703020202090204" pitchFamily="34" charset="0"/>
              </a:rPr>
              <a:t>Using Harmonized Landsat Sentinel-2 (HLS) data, we created a new framework that uses synthetic spectral features derived from land surface phenology (LSP) to model annual 30 m fractional cover </a:t>
            </a:r>
            <a:r>
              <a:rPr lang="en-US" sz="2800" b="0" i="0" dirty="0">
                <a:solidFill>
                  <a:srgbClr val="000000"/>
                </a:solidFill>
                <a:effectLst/>
                <a:latin typeface="Trebuchet MS" panose="020B0703020202090204" pitchFamily="34" charset="0"/>
              </a:rPr>
              <a:t>of different cover types (trees, shrub, non-woody, barren, and water) </a:t>
            </a:r>
          </a:p>
          <a:p>
            <a:pPr marL="971550" lvl="1" indent="-514350" algn="just">
              <a:spcAft>
                <a:spcPts val="600"/>
              </a:spcAft>
              <a:buFont typeface="+mj-lt"/>
              <a:buAutoNum type="arabicPeriod"/>
            </a:pPr>
            <a:r>
              <a:rPr lang="en-US" sz="2800" b="0" i="0" dirty="0">
                <a:solidFill>
                  <a:srgbClr val="000000"/>
                </a:solidFill>
                <a:effectLst/>
                <a:latin typeface="Trebuchet MS" panose="020B0703020202090204" pitchFamily="34" charset="0"/>
              </a:rPr>
              <a:t>To train and validate our models, we created high-spatial resolution maps of vegetation cover using Maxar imagery, which we then up-sampled to create maps of 30 m fractional cover</a:t>
            </a:r>
            <a:endParaRPr lang="en-US" sz="2800" dirty="0">
              <a:solidFill>
                <a:srgbClr val="000000"/>
              </a:solidFill>
              <a:latin typeface="Trebuchet MS" panose="020B0703020202090204" pitchFamily="34" charset="0"/>
            </a:endParaRPr>
          </a:p>
          <a:p>
            <a:pPr algn="just">
              <a:spcAft>
                <a:spcPts val="600"/>
              </a:spcAft>
            </a:pPr>
            <a:r>
              <a:rPr lang="en-US" sz="2800" b="0" i="0" dirty="0">
                <a:solidFill>
                  <a:srgbClr val="000000"/>
                </a:solidFill>
                <a:effectLst/>
                <a:latin typeface="Trebuchet MS" panose="020B0703020202090204" pitchFamily="34" charset="0"/>
              </a:rPr>
              <a:t>Our results demonstrate that LSP can be used to accurately map and capture changes in fractional cover over time. This will allow us to tie phenological trends to changes in vegetation cover.</a:t>
            </a:r>
          </a:p>
        </p:txBody>
      </p:sp>
      <p:sp>
        <p:nvSpPr>
          <p:cNvPr id="28" name="Rectangle 13">
            <a:extLst>
              <a:ext uri="{FF2B5EF4-FFF2-40B4-BE49-F238E27FC236}">
                <a16:creationId xmlns:a16="http://schemas.microsoft.com/office/drawing/2014/main" id="{C1E5B6B1-98B4-8C71-1256-0DB2341D84DA}"/>
              </a:ext>
            </a:extLst>
          </p:cNvPr>
          <p:cNvSpPr>
            <a:spLocks noChangeArrowheads="1"/>
          </p:cNvSpPr>
          <p:nvPr/>
        </p:nvSpPr>
        <p:spPr bwMode="auto">
          <a:xfrm>
            <a:off x="348342" y="13319177"/>
            <a:ext cx="17591315" cy="8506107"/>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2" tIns="45718" rIns="91432" bIns="45718" anchor="ctr"/>
          <a:lstStyle>
            <a:lvl1pPr eaLnBrk="0" hangingPunct="0">
              <a:defRPr sz="28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8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8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ko-KR" altLang="ko-KR">
              <a:solidFill>
                <a:srgbClr val="282828"/>
              </a:solidFill>
            </a:endParaRPr>
          </a:p>
        </p:txBody>
      </p:sp>
      <p:sp>
        <p:nvSpPr>
          <p:cNvPr id="29" name="Text Box 323">
            <a:extLst>
              <a:ext uri="{FF2B5EF4-FFF2-40B4-BE49-F238E27FC236}">
                <a16:creationId xmlns:a16="http://schemas.microsoft.com/office/drawing/2014/main" id="{35E92D7C-0D1D-63F5-9455-8798C8747000}"/>
              </a:ext>
            </a:extLst>
          </p:cNvPr>
          <p:cNvSpPr txBox="1">
            <a:spLocks noChangeArrowheads="1"/>
          </p:cNvSpPr>
          <p:nvPr/>
        </p:nvSpPr>
        <p:spPr bwMode="auto">
          <a:xfrm>
            <a:off x="837438" y="13007950"/>
            <a:ext cx="5483079" cy="6224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7788" tIns="33896" rIns="67788" bIns="33896">
            <a:spAutoFit/>
          </a:bodyPr>
          <a:lstStyle>
            <a:lvl1pPr defTabSz="868363" eaLnBrk="0" hangingPunct="0">
              <a:defRPr sz="2800">
                <a:solidFill>
                  <a:schemeClr val="tx1"/>
                </a:solidFill>
                <a:latin typeface="Times New Roman" panose="02020603050405020304" pitchFamily="18" charset="0"/>
                <a:ea typeface="MS PGothic" panose="020B0600070205080204" pitchFamily="34" charset="-128"/>
              </a:defRPr>
            </a:lvl1pPr>
            <a:lvl2pPr marL="742950" indent="-285750" defTabSz="868363" eaLnBrk="0" hangingPunct="0">
              <a:defRPr sz="2800">
                <a:solidFill>
                  <a:schemeClr val="tx1"/>
                </a:solidFill>
                <a:latin typeface="Times New Roman" panose="02020603050405020304" pitchFamily="18" charset="0"/>
                <a:ea typeface="MS PGothic" panose="020B0600070205080204" pitchFamily="34" charset="-128"/>
              </a:defRPr>
            </a:lvl2pPr>
            <a:lvl3pPr marL="1143000" indent="-228600" defTabSz="868363" eaLnBrk="0" hangingPunct="0">
              <a:defRPr sz="2800">
                <a:solidFill>
                  <a:schemeClr val="tx1"/>
                </a:solidFill>
                <a:latin typeface="Times New Roman" panose="02020603050405020304" pitchFamily="18" charset="0"/>
                <a:ea typeface="MS PGothic" panose="020B0600070205080204" pitchFamily="34" charset="-128"/>
              </a:defRPr>
            </a:lvl3pPr>
            <a:lvl4pPr marL="1600200" indent="-228600" defTabSz="868363" eaLnBrk="0" hangingPunct="0">
              <a:defRPr sz="2800">
                <a:solidFill>
                  <a:schemeClr val="tx1"/>
                </a:solidFill>
                <a:latin typeface="Times New Roman" panose="02020603050405020304" pitchFamily="18" charset="0"/>
                <a:ea typeface="MS PGothic" panose="020B0600070205080204" pitchFamily="34" charset="-128"/>
              </a:defRPr>
            </a:lvl4pPr>
            <a:lvl5pPr marL="2057400" indent="-228600" defTabSz="868363" eaLnBrk="0" hangingPunct="0">
              <a:defRPr sz="2800">
                <a:solidFill>
                  <a:schemeClr val="tx1"/>
                </a:solidFill>
                <a:latin typeface="Times New Roman" panose="02020603050405020304" pitchFamily="18" charset="0"/>
                <a:ea typeface="MS PGothic" panose="020B0600070205080204" pitchFamily="34" charset="-128"/>
              </a:defRPr>
            </a:lvl5pPr>
            <a:lvl6pPr marL="25146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6pPr>
            <a:lvl7pPr marL="29718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7pPr>
            <a:lvl8pPr marL="34290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8pPr>
            <a:lvl9pPr marL="38862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9pPr>
          </a:lstStyle>
          <a:p>
            <a:pPr algn="ctr" eaLnBrk="1" hangingPunct="1">
              <a:buSzTx/>
              <a:buFont typeface="Times" panose="02020603050405020304" pitchFamily="18" charset="0"/>
              <a:buNone/>
            </a:pPr>
            <a:r>
              <a:rPr lang="en-US" altLang="zh-CN" sz="3600" b="1" dirty="0">
                <a:latin typeface="Trebuchet MS" panose="020B0603020202020204" pitchFamily="34" charset="0"/>
                <a:ea typeface="SimSun" panose="02010600030101010101" pitchFamily="2" charset="-122"/>
              </a:rPr>
              <a:t>Data and Study Region</a:t>
            </a:r>
            <a:endParaRPr lang="en-US" altLang="zh-CN" sz="3200" b="1" dirty="0">
              <a:latin typeface="Trebuchet MS" panose="020B0603020202020204" pitchFamily="34" charset="0"/>
              <a:ea typeface="SimSun" panose="02010600030101010101" pitchFamily="2" charset="-122"/>
            </a:endParaRPr>
          </a:p>
        </p:txBody>
      </p:sp>
      <p:sp>
        <p:nvSpPr>
          <p:cNvPr id="2" name="TextBox 1">
            <a:extLst>
              <a:ext uri="{FF2B5EF4-FFF2-40B4-BE49-F238E27FC236}">
                <a16:creationId xmlns:a16="http://schemas.microsoft.com/office/drawing/2014/main" id="{D3E534BD-8F16-4D7A-6C70-EF54E2587BCC}"/>
              </a:ext>
            </a:extLst>
          </p:cNvPr>
          <p:cNvSpPr txBox="1"/>
          <p:nvPr/>
        </p:nvSpPr>
        <p:spPr>
          <a:xfrm>
            <a:off x="792044" y="19216427"/>
            <a:ext cx="16679982" cy="2554545"/>
          </a:xfrm>
          <a:prstGeom prst="rect">
            <a:avLst/>
          </a:prstGeom>
          <a:noFill/>
        </p:spPr>
        <p:txBody>
          <a:bodyPr wrap="square" rtlCol="0">
            <a:spAutoFit/>
          </a:bodyPr>
          <a:lstStyle/>
          <a:p>
            <a:pPr algn="just">
              <a:spcAft>
                <a:spcPts val="600"/>
              </a:spcAft>
            </a:pPr>
            <a:r>
              <a:rPr lang="en-US" sz="2800" b="1" i="0" dirty="0">
                <a:solidFill>
                  <a:srgbClr val="000000"/>
                </a:solidFill>
                <a:effectLst/>
                <a:latin typeface="Trebuchet MS" panose="020B0703020202090204" pitchFamily="34" charset="0"/>
              </a:rPr>
              <a:t>Fig. 1 </a:t>
            </a:r>
            <a:r>
              <a:rPr lang="en-US" sz="2800" b="0" i="0" dirty="0">
                <a:solidFill>
                  <a:srgbClr val="000000"/>
                </a:solidFill>
                <a:effectLst/>
                <a:latin typeface="Trebuchet MS" panose="020B0703020202090204" pitchFamily="34" charset="0"/>
              </a:rPr>
              <a:t>Study Region and Period (spectral greening from Ju &amp; </a:t>
            </a:r>
            <a:r>
              <a:rPr lang="en-US" sz="2800" b="0" i="0" dirty="0" err="1">
                <a:solidFill>
                  <a:srgbClr val="000000"/>
                </a:solidFill>
                <a:effectLst/>
                <a:latin typeface="Trebuchet MS" panose="020B0703020202090204" pitchFamily="34" charset="0"/>
              </a:rPr>
              <a:t>Masek</a:t>
            </a:r>
            <a:r>
              <a:rPr lang="en-US" sz="2800" b="0" i="0" dirty="0">
                <a:solidFill>
                  <a:srgbClr val="000000"/>
                </a:solidFill>
                <a:effectLst/>
                <a:latin typeface="Trebuchet MS" panose="020B0703020202090204" pitchFamily="34" charset="0"/>
              </a:rPr>
              <a:t>, 2016; T trend from ERA5-Land):</a:t>
            </a:r>
          </a:p>
          <a:p>
            <a:pPr marL="914400" lvl="1" indent="-457200" algn="just">
              <a:spcAft>
                <a:spcPts val="600"/>
              </a:spcAft>
              <a:buFont typeface="Arial" panose="020B0604020202020204" pitchFamily="34" charset="0"/>
              <a:buChar char="•"/>
            </a:pPr>
            <a:r>
              <a:rPr lang="en-US" sz="2800" b="0" i="0" dirty="0">
                <a:solidFill>
                  <a:srgbClr val="000000"/>
                </a:solidFill>
                <a:effectLst/>
                <a:latin typeface="Trebuchet MS" panose="020B0703020202090204" pitchFamily="34" charset="0"/>
              </a:rPr>
              <a:t>North American Arctic; c</a:t>
            </a:r>
            <a:r>
              <a:rPr lang="en-US" sz="2800" dirty="0">
                <a:solidFill>
                  <a:srgbClr val="000000"/>
                </a:solidFill>
                <a:latin typeface="Trebuchet MS" panose="020B0703020202090204" pitchFamily="34" charset="0"/>
              </a:rPr>
              <a:t>urrent r</a:t>
            </a:r>
            <a:r>
              <a:rPr lang="en-US" sz="2800" b="0" i="0" dirty="0">
                <a:solidFill>
                  <a:srgbClr val="000000"/>
                </a:solidFill>
                <a:effectLst/>
                <a:latin typeface="Trebuchet MS" panose="020B0703020202090204" pitchFamily="34" charset="0"/>
              </a:rPr>
              <a:t>esults for Arctic Foothills </a:t>
            </a:r>
            <a:r>
              <a:rPr lang="en-US" sz="2800" dirty="0">
                <a:solidFill>
                  <a:srgbClr val="000000"/>
                </a:solidFill>
                <a:latin typeface="Trebuchet MS" panose="020B0703020202090204" pitchFamily="34" charset="0"/>
              </a:rPr>
              <a:t>(NA Level 3 ecoregion); 2016-22</a:t>
            </a:r>
          </a:p>
          <a:p>
            <a:pPr algn="just">
              <a:spcAft>
                <a:spcPts val="600"/>
              </a:spcAft>
            </a:pPr>
            <a:r>
              <a:rPr lang="en-US" sz="2800" dirty="0">
                <a:solidFill>
                  <a:srgbClr val="000000"/>
                </a:solidFill>
                <a:latin typeface="Trebuchet MS" panose="020B0703020202090204" pitchFamily="34" charset="0"/>
              </a:rPr>
              <a:t>Classified 30 m training maps:</a:t>
            </a:r>
          </a:p>
          <a:p>
            <a:pPr marL="914400" lvl="1" indent="-457200" algn="just">
              <a:spcAft>
                <a:spcPts val="600"/>
              </a:spcAft>
              <a:buFont typeface="Arial" panose="020B0604020202020204" pitchFamily="34" charset="0"/>
              <a:buChar char="•"/>
            </a:pPr>
            <a:r>
              <a:rPr lang="en-US" sz="2800" dirty="0">
                <a:solidFill>
                  <a:srgbClr val="000000"/>
                </a:solidFill>
                <a:latin typeface="Trebuchet MS" panose="020B0703020202090204" pitchFamily="34" charset="0"/>
              </a:rPr>
              <a:t>Discrete classifications for four 3 m Maxar images were created via supervised machine learning </a:t>
            </a:r>
          </a:p>
          <a:p>
            <a:pPr marL="914400" lvl="1" indent="-457200" algn="just">
              <a:spcAft>
                <a:spcPts val="600"/>
              </a:spcAft>
              <a:buFont typeface="Arial" panose="020B0604020202020204" pitchFamily="34" charset="0"/>
              <a:buChar char="•"/>
            </a:pPr>
            <a:r>
              <a:rPr lang="en-US" sz="2800" dirty="0">
                <a:solidFill>
                  <a:srgbClr val="000000"/>
                </a:solidFill>
                <a:latin typeface="Trebuchet MS" panose="020B0703020202090204" pitchFamily="34" charset="0"/>
              </a:rPr>
              <a:t>Classifications were assessed and sampled to 30 m fractional cover training maps</a:t>
            </a:r>
          </a:p>
        </p:txBody>
      </p:sp>
      <p:sp>
        <p:nvSpPr>
          <p:cNvPr id="5" name="Rectangle 13">
            <a:extLst>
              <a:ext uri="{FF2B5EF4-FFF2-40B4-BE49-F238E27FC236}">
                <a16:creationId xmlns:a16="http://schemas.microsoft.com/office/drawing/2014/main" id="{7564F848-BDA3-6192-018C-8C429E2C5D51}"/>
              </a:ext>
            </a:extLst>
          </p:cNvPr>
          <p:cNvSpPr>
            <a:spLocks noChangeArrowheads="1"/>
          </p:cNvSpPr>
          <p:nvPr/>
        </p:nvSpPr>
        <p:spPr bwMode="auto">
          <a:xfrm>
            <a:off x="348342" y="22237062"/>
            <a:ext cx="17591315" cy="991324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2" tIns="45718" rIns="91432" bIns="45718" anchor="ctr"/>
          <a:lstStyle>
            <a:lvl1pPr eaLnBrk="0" hangingPunct="0">
              <a:defRPr sz="28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8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8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ko-KR" altLang="ko-KR">
              <a:solidFill>
                <a:srgbClr val="282828"/>
              </a:solidFill>
            </a:endParaRPr>
          </a:p>
        </p:txBody>
      </p:sp>
      <p:sp>
        <p:nvSpPr>
          <p:cNvPr id="7" name="Text Box 323">
            <a:extLst>
              <a:ext uri="{FF2B5EF4-FFF2-40B4-BE49-F238E27FC236}">
                <a16:creationId xmlns:a16="http://schemas.microsoft.com/office/drawing/2014/main" id="{477F2E3D-AC80-F28D-EE45-52AC45CFDD61}"/>
              </a:ext>
            </a:extLst>
          </p:cNvPr>
          <p:cNvSpPr txBox="1">
            <a:spLocks noChangeArrowheads="1"/>
          </p:cNvSpPr>
          <p:nvPr/>
        </p:nvSpPr>
        <p:spPr bwMode="auto">
          <a:xfrm>
            <a:off x="837438" y="21947366"/>
            <a:ext cx="6243847" cy="6224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7788" tIns="33896" rIns="67788" bIns="33896">
            <a:spAutoFit/>
          </a:bodyPr>
          <a:lstStyle>
            <a:lvl1pPr defTabSz="868363" eaLnBrk="0" hangingPunct="0">
              <a:defRPr sz="2800">
                <a:solidFill>
                  <a:schemeClr val="tx1"/>
                </a:solidFill>
                <a:latin typeface="Times New Roman" panose="02020603050405020304" pitchFamily="18" charset="0"/>
                <a:ea typeface="MS PGothic" panose="020B0600070205080204" pitchFamily="34" charset="-128"/>
              </a:defRPr>
            </a:lvl1pPr>
            <a:lvl2pPr marL="742950" indent="-285750" defTabSz="868363" eaLnBrk="0" hangingPunct="0">
              <a:defRPr sz="2800">
                <a:solidFill>
                  <a:schemeClr val="tx1"/>
                </a:solidFill>
                <a:latin typeface="Times New Roman" panose="02020603050405020304" pitchFamily="18" charset="0"/>
                <a:ea typeface="MS PGothic" panose="020B0600070205080204" pitchFamily="34" charset="-128"/>
              </a:defRPr>
            </a:lvl2pPr>
            <a:lvl3pPr marL="1143000" indent="-228600" defTabSz="868363" eaLnBrk="0" hangingPunct="0">
              <a:defRPr sz="2800">
                <a:solidFill>
                  <a:schemeClr val="tx1"/>
                </a:solidFill>
                <a:latin typeface="Times New Roman" panose="02020603050405020304" pitchFamily="18" charset="0"/>
                <a:ea typeface="MS PGothic" panose="020B0600070205080204" pitchFamily="34" charset="-128"/>
              </a:defRPr>
            </a:lvl3pPr>
            <a:lvl4pPr marL="1600200" indent="-228600" defTabSz="868363" eaLnBrk="0" hangingPunct="0">
              <a:defRPr sz="2800">
                <a:solidFill>
                  <a:schemeClr val="tx1"/>
                </a:solidFill>
                <a:latin typeface="Times New Roman" panose="02020603050405020304" pitchFamily="18" charset="0"/>
                <a:ea typeface="MS PGothic" panose="020B0600070205080204" pitchFamily="34" charset="-128"/>
              </a:defRPr>
            </a:lvl4pPr>
            <a:lvl5pPr marL="2057400" indent="-228600" defTabSz="868363" eaLnBrk="0" hangingPunct="0">
              <a:defRPr sz="2800">
                <a:solidFill>
                  <a:schemeClr val="tx1"/>
                </a:solidFill>
                <a:latin typeface="Times New Roman" panose="02020603050405020304" pitchFamily="18" charset="0"/>
                <a:ea typeface="MS PGothic" panose="020B0600070205080204" pitchFamily="34" charset="-128"/>
              </a:defRPr>
            </a:lvl5pPr>
            <a:lvl6pPr marL="25146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6pPr>
            <a:lvl7pPr marL="29718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7pPr>
            <a:lvl8pPr marL="34290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8pPr>
            <a:lvl9pPr marL="38862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9pPr>
          </a:lstStyle>
          <a:p>
            <a:pPr algn="ctr" eaLnBrk="1" hangingPunct="1">
              <a:buSzTx/>
              <a:buFont typeface="Times" panose="02020603050405020304" pitchFamily="18" charset="0"/>
              <a:buNone/>
            </a:pPr>
            <a:r>
              <a:rPr lang="en-US" altLang="zh-CN" sz="3600" b="1" dirty="0">
                <a:latin typeface="Trebuchet MS" panose="020B0603020202020204" pitchFamily="34" charset="0"/>
                <a:ea typeface="SimSun" panose="02010600030101010101" pitchFamily="2" charset="-122"/>
              </a:rPr>
              <a:t>Fractional Cover Modeling</a:t>
            </a:r>
            <a:endParaRPr lang="en-US" altLang="zh-CN" sz="3200" b="1" dirty="0">
              <a:latin typeface="Trebuchet MS" panose="020B0603020202020204" pitchFamily="34" charset="0"/>
              <a:ea typeface="SimSun" panose="02010600030101010101" pitchFamily="2" charset="-122"/>
            </a:endParaRPr>
          </a:p>
        </p:txBody>
      </p:sp>
      <p:sp>
        <p:nvSpPr>
          <p:cNvPr id="11" name="Rectangle 13">
            <a:extLst>
              <a:ext uri="{FF2B5EF4-FFF2-40B4-BE49-F238E27FC236}">
                <a16:creationId xmlns:a16="http://schemas.microsoft.com/office/drawing/2014/main" id="{295AE653-BAFA-00AD-8D6E-0552A571E9FC}"/>
              </a:ext>
            </a:extLst>
          </p:cNvPr>
          <p:cNvSpPr>
            <a:spLocks noChangeArrowheads="1"/>
          </p:cNvSpPr>
          <p:nvPr/>
        </p:nvSpPr>
        <p:spPr bwMode="auto">
          <a:xfrm>
            <a:off x="18386424" y="26998965"/>
            <a:ext cx="23327633" cy="303215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2" tIns="45718" rIns="91432" bIns="45718" anchor="ctr"/>
          <a:lstStyle>
            <a:lvl1pPr eaLnBrk="0" hangingPunct="0">
              <a:defRPr sz="28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8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8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ko-KR" altLang="ko-KR">
              <a:solidFill>
                <a:srgbClr val="282828"/>
              </a:solidFill>
            </a:endParaRPr>
          </a:p>
        </p:txBody>
      </p:sp>
      <p:sp>
        <p:nvSpPr>
          <p:cNvPr id="14" name="Text Box 323">
            <a:extLst>
              <a:ext uri="{FF2B5EF4-FFF2-40B4-BE49-F238E27FC236}">
                <a16:creationId xmlns:a16="http://schemas.microsoft.com/office/drawing/2014/main" id="{7ED4FC16-9643-45B2-2002-D1B40B12F133}"/>
              </a:ext>
            </a:extLst>
          </p:cNvPr>
          <p:cNvSpPr txBox="1">
            <a:spLocks noChangeArrowheads="1"/>
          </p:cNvSpPr>
          <p:nvPr/>
        </p:nvSpPr>
        <p:spPr bwMode="auto">
          <a:xfrm>
            <a:off x="18875519" y="26687739"/>
            <a:ext cx="6223001" cy="6224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7788" tIns="33896" rIns="67788" bIns="33896">
            <a:spAutoFit/>
          </a:bodyPr>
          <a:lstStyle>
            <a:lvl1pPr defTabSz="868363" eaLnBrk="0" hangingPunct="0">
              <a:defRPr sz="2800">
                <a:solidFill>
                  <a:schemeClr val="tx1"/>
                </a:solidFill>
                <a:latin typeface="Times New Roman" panose="02020603050405020304" pitchFamily="18" charset="0"/>
                <a:ea typeface="MS PGothic" panose="020B0600070205080204" pitchFamily="34" charset="-128"/>
              </a:defRPr>
            </a:lvl1pPr>
            <a:lvl2pPr marL="742950" indent="-285750" defTabSz="868363" eaLnBrk="0" hangingPunct="0">
              <a:defRPr sz="2800">
                <a:solidFill>
                  <a:schemeClr val="tx1"/>
                </a:solidFill>
                <a:latin typeface="Times New Roman" panose="02020603050405020304" pitchFamily="18" charset="0"/>
                <a:ea typeface="MS PGothic" panose="020B0600070205080204" pitchFamily="34" charset="-128"/>
              </a:defRPr>
            </a:lvl2pPr>
            <a:lvl3pPr marL="1143000" indent="-228600" defTabSz="868363" eaLnBrk="0" hangingPunct="0">
              <a:defRPr sz="2800">
                <a:solidFill>
                  <a:schemeClr val="tx1"/>
                </a:solidFill>
                <a:latin typeface="Times New Roman" panose="02020603050405020304" pitchFamily="18" charset="0"/>
                <a:ea typeface="MS PGothic" panose="020B0600070205080204" pitchFamily="34" charset="-128"/>
              </a:defRPr>
            </a:lvl3pPr>
            <a:lvl4pPr marL="1600200" indent="-228600" defTabSz="868363" eaLnBrk="0" hangingPunct="0">
              <a:defRPr sz="2800">
                <a:solidFill>
                  <a:schemeClr val="tx1"/>
                </a:solidFill>
                <a:latin typeface="Times New Roman" panose="02020603050405020304" pitchFamily="18" charset="0"/>
                <a:ea typeface="MS PGothic" panose="020B0600070205080204" pitchFamily="34" charset="-128"/>
              </a:defRPr>
            </a:lvl4pPr>
            <a:lvl5pPr marL="2057400" indent="-228600" defTabSz="868363" eaLnBrk="0" hangingPunct="0">
              <a:defRPr sz="2800">
                <a:solidFill>
                  <a:schemeClr val="tx1"/>
                </a:solidFill>
                <a:latin typeface="Times New Roman" panose="02020603050405020304" pitchFamily="18" charset="0"/>
                <a:ea typeface="MS PGothic" panose="020B0600070205080204" pitchFamily="34" charset="-128"/>
              </a:defRPr>
            </a:lvl5pPr>
            <a:lvl6pPr marL="25146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6pPr>
            <a:lvl7pPr marL="29718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7pPr>
            <a:lvl8pPr marL="34290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8pPr>
            <a:lvl9pPr marL="38862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9pPr>
          </a:lstStyle>
          <a:p>
            <a:pPr algn="ctr" eaLnBrk="1" hangingPunct="1">
              <a:buSzTx/>
              <a:buFont typeface="Times" panose="02020603050405020304" pitchFamily="18" charset="0"/>
              <a:buNone/>
            </a:pPr>
            <a:r>
              <a:rPr lang="en-US" altLang="zh-CN" sz="3600" b="1" dirty="0">
                <a:latin typeface="Trebuchet MS" panose="020B0603020202020204" pitchFamily="34" charset="0"/>
                <a:ea typeface="SimSun" panose="02010600030101010101" pitchFamily="2" charset="-122"/>
              </a:rPr>
              <a:t>Highlights and Next Steps</a:t>
            </a:r>
            <a:endParaRPr lang="en-US" altLang="zh-CN" sz="3200" b="1" dirty="0">
              <a:latin typeface="Trebuchet MS" panose="020B0603020202020204" pitchFamily="34" charset="0"/>
              <a:ea typeface="SimSun" panose="02010600030101010101" pitchFamily="2" charset="-122"/>
            </a:endParaRPr>
          </a:p>
        </p:txBody>
      </p:sp>
      <p:sp>
        <p:nvSpPr>
          <p:cNvPr id="20" name="Rectangle 13">
            <a:extLst>
              <a:ext uri="{FF2B5EF4-FFF2-40B4-BE49-F238E27FC236}">
                <a16:creationId xmlns:a16="http://schemas.microsoft.com/office/drawing/2014/main" id="{06CB9C26-9921-74CD-2802-96B3570117C7}"/>
              </a:ext>
            </a:extLst>
          </p:cNvPr>
          <p:cNvSpPr>
            <a:spLocks noChangeArrowheads="1"/>
          </p:cNvSpPr>
          <p:nvPr/>
        </p:nvSpPr>
        <p:spPr bwMode="auto">
          <a:xfrm>
            <a:off x="18386425" y="30592220"/>
            <a:ext cx="23327633" cy="155808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32" tIns="45718" rIns="91432" bIns="45718" anchor="ctr"/>
          <a:lstStyle>
            <a:lvl1pPr eaLnBrk="0" hangingPunct="0">
              <a:defRPr sz="28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8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8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ko-KR" altLang="ko-KR">
              <a:solidFill>
                <a:srgbClr val="282828"/>
              </a:solidFill>
            </a:endParaRPr>
          </a:p>
        </p:txBody>
      </p:sp>
      <p:sp>
        <p:nvSpPr>
          <p:cNvPr id="21" name="Text Box 323">
            <a:extLst>
              <a:ext uri="{FF2B5EF4-FFF2-40B4-BE49-F238E27FC236}">
                <a16:creationId xmlns:a16="http://schemas.microsoft.com/office/drawing/2014/main" id="{841C2345-4AD9-3B69-D7C7-2B3E7176F58C}"/>
              </a:ext>
            </a:extLst>
          </p:cNvPr>
          <p:cNvSpPr txBox="1">
            <a:spLocks noChangeArrowheads="1"/>
          </p:cNvSpPr>
          <p:nvPr/>
        </p:nvSpPr>
        <p:spPr bwMode="auto">
          <a:xfrm>
            <a:off x="18875521" y="30280993"/>
            <a:ext cx="4792554" cy="6224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7788" tIns="33896" rIns="67788" bIns="33896">
            <a:spAutoFit/>
          </a:bodyPr>
          <a:lstStyle>
            <a:lvl1pPr defTabSz="868363" eaLnBrk="0" hangingPunct="0">
              <a:defRPr sz="2800">
                <a:solidFill>
                  <a:schemeClr val="tx1"/>
                </a:solidFill>
                <a:latin typeface="Times New Roman" panose="02020603050405020304" pitchFamily="18" charset="0"/>
                <a:ea typeface="MS PGothic" panose="020B0600070205080204" pitchFamily="34" charset="-128"/>
              </a:defRPr>
            </a:lvl1pPr>
            <a:lvl2pPr marL="742950" indent="-285750" defTabSz="868363" eaLnBrk="0" hangingPunct="0">
              <a:defRPr sz="2800">
                <a:solidFill>
                  <a:schemeClr val="tx1"/>
                </a:solidFill>
                <a:latin typeface="Times New Roman" panose="02020603050405020304" pitchFamily="18" charset="0"/>
                <a:ea typeface="MS PGothic" panose="020B0600070205080204" pitchFamily="34" charset="-128"/>
              </a:defRPr>
            </a:lvl2pPr>
            <a:lvl3pPr marL="1143000" indent="-228600" defTabSz="868363" eaLnBrk="0" hangingPunct="0">
              <a:defRPr sz="2800">
                <a:solidFill>
                  <a:schemeClr val="tx1"/>
                </a:solidFill>
                <a:latin typeface="Times New Roman" panose="02020603050405020304" pitchFamily="18" charset="0"/>
                <a:ea typeface="MS PGothic" panose="020B0600070205080204" pitchFamily="34" charset="-128"/>
              </a:defRPr>
            </a:lvl3pPr>
            <a:lvl4pPr marL="1600200" indent="-228600" defTabSz="868363" eaLnBrk="0" hangingPunct="0">
              <a:defRPr sz="2800">
                <a:solidFill>
                  <a:schemeClr val="tx1"/>
                </a:solidFill>
                <a:latin typeface="Times New Roman" panose="02020603050405020304" pitchFamily="18" charset="0"/>
                <a:ea typeface="MS PGothic" panose="020B0600070205080204" pitchFamily="34" charset="-128"/>
              </a:defRPr>
            </a:lvl4pPr>
            <a:lvl5pPr marL="2057400" indent="-228600" defTabSz="868363" eaLnBrk="0" hangingPunct="0">
              <a:defRPr sz="2800">
                <a:solidFill>
                  <a:schemeClr val="tx1"/>
                </a:solidFill>
                <a:latin typeface="Times New Roman" panose="02020603050405020304" pitchFamily="18" charset="0"/>
                <a:ea typeface="MS PGothic" panose="020B0600070205080204" pitchFamily="34" charset="-128"/>
              </a:defRPr>
            </a:lvl5pPr>
            <a:lvl6pPr marL="25146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6pPr>
            <a:lvl7pPr marL="29718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7pPr>
            <a:lvl8pPr marL="34290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8pPr>
            <a:lvl9pPr marL="3886200" indent="-228600" defTabSz="868363" eaLnBrk="0" fontAlgn="base" hangingPunct="0">
              <a:spcBef>
                <a:spcPct val="50000"/>
              </a:spcBef>
              <a:spcAft>
                <a:spcPct val="0"/>
              </a:spcAft>
              <a:buSzPct val="110000"/>
              <a:buFont typeface="Times" panose="02020603050405020304" pitchFamily="18" charset="0"/>
              <a:buChar char="•"/>
              <a:defRPr sz="2800">
                <a:solidFill>
                  <a:schemeClr val="tx1"/>
                </a:solidFill>
                <a:latin typeface="Times New Roman" panose="02020603050405020304" pitchFamily="18" charset="0"/>
                <a:ea typeface="MS PGothic" panose="020B0600070205080204" pitchFamily="34" charset="-128"/>
              </a:defRPr>
            </a:lvl9pPr>
          </a:lstStyle>
          <a:p>
            <a:pPr algn="ctr" eaLnBrk="1" hangingPunct="1">
              <a:buSzTx/>
              <a:buFont typeface="Times" panose="02020603050405020304" pitchFamily="18" charset="0"/>
              <a:buNone/>
            </a:pPr>
            <a:r>
              <a:rPr lang="en-US" altLang="zh-CN" sz="3600" b="1" dirty="0">
                <a:latin typeface="Trebuchet MS" panose="020B0603020202020204" pitchFamily="34" charset="0"/>
                <a:ea typeface="SimSun" panose="02010600030101010101" pitchFamily="2" charset="-122"/>
              </a:rPr>
              <a:t>Acknowledgements</a:t>
            </a:r>
            <a:endParaRPr lang="en-US" altLang="zh-CN" sz="3200" b="1" dirty="0">
              <a:latin typeface="Trebuchet MS" panose="020B0603020202020204" pitchFamily="34" charset="0"/>
              <a:ea typeface="SimSun" panose="02010600030101010101" pitchFamily="2" charset="-122"/>
            </a:endParaRPr>
          </a:p>
        </p:txBody>
      </p:sp>
      <p:sp>
        <p:nvSpPr>
          <p:cNvPr id="59" name="TextBox 58">
            <a:extLst>
              <a:ext uri="{FF2B5EF4-FFF2-40B4-BE49-F238E27FC236}">
                <a16:creationId xmlns:a16="http://schemas.microsoft.com/office/drawing/2014/main" id="{6C3E28EC-0330-9CBC-B2C0-0937D4733015}"/>
              </a:ext>
            </a:extLst>
          </p:cNvPr>
          <p:cNvSpPr txBox="1"/>
          <p:nvPr/>
        </p:nvSpPr>
        <p:spPr>
          <a:xfrm>
            <a:off x="18854056" y="27317642"/>
            <a:ext cx="22349440" cy="2554545"/>
          </a:xfrm>
          <a:prstGeom prst="rect">
            <a:avLst/>
          </a:prstGeom>
          <a:noFill/>
        </p:spPr>
        <p:txBody>
          <a:bodyPr wrap="square" rtlCol="0">
            <a:spAutoFit/>
          </a:bodyPr>
          <a:lstStyle/>
          <a:p>
            <a:pPr marL="457200" indent="-457200" algn="just">
              <a:spcAft>
                <a:spcPts val="600"/>
              </a:spcAft>
              <a:buFont typeface="Arial" panose="020B0604020202020204" pitchFamily="34" charset="0"/>
              <a:buChar char="•"/>
            </a:pPr>
            <a:r>
              <a:rPr lang="en-US" sz="2800" dirty="0">
                <a:latin typeface="Trebuchet MS" panose="020B0703020202090204" pitchFamily="34" charset="0"/>
              </a:rPr>
              <a:t>Synthetic spectra generated from HLS land surface phenology were used to model fractional cover for the first time</a:t>
            </a:r>
          </a:p>
          <a:p>
            <a:pPr marL="457200" indent="-457200" algn="just">
              <a:spcAft>
                <a:spcPts val="600"/>
              </a:spcAft>
              <a:buFont typeface="Arial" panose="020B0604020202020204" pitchFamily="34" charset="0"/>
              <a:buChar char="•"/>
            </a:pPr>
            <a:r>
              <a:rPr lang="en-US" sz="2800" dirty="0">
                <a:latin typeface="Trebuchet MS" panose="020B0703020202090204" pitchFamily="34" charset="0"/>
              </a:rPr>
              <a:t>Results show promise for using 3 m imagery from Maxar and Planet to train fractional cover models at 30 m resolution</a:t>
            </a:r>
          </a:p>
          <a:p>
            <a:pPr marL="457200" indent="-457200" algn="just">
              <a:spcAft>
                <a:spcPts val="600"/>
              </a:spcAft>
              <a:buFont typeface="Arial" panose="020B0604020202020204" pitchFamily="34" charset="0"/>
              <a:buChar char="•"/>
            </a:pPr>
            <a:r>
              <a:rPr lang="en-US" sz="2800" dirty="0">
                <a:latin typeface="Trebuchet MS" panose="020B0703020202090204" pitchFamily="34" charset="0"/>
              </a:rPr>
              <a:t>Annual fractional cover for the entire North American Arctic will be modeled </a:t>
            </a:r>
          </a:p>
          <a:p>
            <a:pPr marL="457200" indent="-457200" algn="just">
              <a:spcAft>
                <a:spcPts val="600"/>
              </a:spcAft>
              <a:buFont typeface="Arial" panose="020B0604020202020204" pitchFamily="34" charset="0"/>
              <a:buChar char="•"/>
            </a:pPr>
            <a:r>
              <a:rPr lang="en-US" sz="2800" dirty="0">
                <a:latin typeface="Trebuchet MS" panose="020B0703020202090204" pitchFamily="34" charset="0"/>
              </a:rPr>
              <a:t>A smoothing procedure (e.g. BCP detection) will be applied to smooth annual noise and quantify fractional change</a:t>
            </a:r>
          </a:p>
          <a:p>
            <a:pPr marL="457200" indent="-457200" algn="just">
              <a:spcAft>
                <a:spcPts val="600"/>
              </a:spcAft>
              <a:buFont typeface="Arial" panose="020B0604020202020204" pitchFamily="34" charset="0"/>
              <a:buChar char="•"/>
            </a:pPr>
            <a:r>
              <a:rPr lang="en-US" sz="2800" dirty="0">
                <a:latin typeface="Trebuchet MS" panose="020B0703020202090204" pitchFamily="34" charset="0"/>
              </a:rPr>
              <a:t>Fractional cover change will be analyzed in relation to phenological changes, climate change, and disturbances</a:t>
            </a:r>
          </a:p>
        </p:txBody>
      </p:sp>
      <p:sp>
        <p:nvSpPr>
          <p:cNvPr id="40" name="TextBox 39">
            <a:extLst>
              <a:ext uri="{FF2B5EF4-FFF2-40B4-BE49-F238E27FC236}">
                <a16:creationId xmlns:a16="http://schemas.microsoft.com/office/drawing/2014/main" id="{6ABA3411-4030-B759-20BA-28030EF2E319}"/>
              </a:ext>
            </a:extLst>
          </p:cNvPr>
          <p:cNvSpPr txBox="1"/>
          <p:nvPr/>
        </p:nvSpPr>
        <p:spPr>
          <a:xfrm>
            <a:off x="18873298" y="18608996"/>
            <a:ext cx="20477762" cy="523220"/>
          </a:xfrm>
          <a:prstGeom prst="rect">
            <a:avLst/>
          </a:prstGeom>
          <a:noFill/>
        </p:spPr>
        <p:txBody>
          <a:bodyPr wrap="square" rtlCol="0">
            <a:spAutoFit/>
          </a:bodyPr>
          <a:lstStyle/>
          <a:p>
            <a:r>
              <a:rPr lang="en-US" sz="2800" b="1" dirty="0">
                <a:latin typeface="Trebuchet MS" panose="020B0703020202090204" pitchFamily="34" charset="0"/>
              </a:rPr>
              <a:t>Fig. 5 </a:t>
            </a:r>
            <a:r>
              <a:rPr lang="en-US" sz="2800" dirty="0">
                <a:latin typeface="Trebuchet MS" panose="020B0703020202090204" pitchFamily="34" charset="0"/>
              </a:rPr>
              <a:t>Fractional cover change before and after the late 2019 </a:t>
            </a:r>
            <a:r>
              <a:rPr lang="en-US" sz="2800" dirty="0" err="1">
                <a:latin typeface="Trebuchet MS" panose="020B0703020202090204" pitchFamily="34" charset="0"/>
              </a:rPr>
              <a:t>Aupuk</a:t>
            </a:r>
            <a:r>
              <a:rPr lang="en-US" sz="2800" dirty="0">
                <a:latin typeface="Trebuchet MS" panose="020B0703020202090204" pitchFamily="34" charset="0"/>
              </a:rPr>
              <a:t> Creek Fire</a:t>
            </a:r>
          </a:p>
        </p:txBody>
      </p:sp>
      <p:sp>
        <p:nvSpPr>
          <p:cNvPr id="30" name="TextBox 29">
            <a:extLst>
              <a:ext uri="{FF2B5EF4-FFF2-40B4-BE49-F238E27FC236}">
                <a16:creationId xmlns:a16="http://schemas.microsoft.com/office/drawing/2014/main" id="{1814C650-A2F6-F1CB-287E-9E9A00E7171F}"/>
              </a:ext>
            </a:extLst>
          </p:cNvPr>
          <p:cNvSpPr txBox="1"/>
          <p:nvPr/>
        </p:nvSpPr>
        <p:spPr>
          <a:xfrm>
            <a:off x="18854056" y="26008685"/>
            <a:ext cx="12645350" cy="523220"/>
          </a:xfrm>
          <a:prstGeom prst="rect">
            <a:avLst/>
          </a:prstGeom>
          <a:noFill/>
        </p:spPr>
        <p:txBody>
          <a:bodyPr wrap="square" rtlCol="0">
            <a:spAutoFit/>
          </a:bodyPr>
          <a:lstStyle/>
          <a:p>
            <a:r>
              <a:rPr lang="en-US" sz="2800" b="1" dirty="0">
                <a:latin typeface="Trebuchet MS" panose="020B0703020202090204" pitchFamily="34" charset="0"/>
              </a:rPr>
              <a:t>Fig. 6 </a:t>
            </a:r>
            <a:r>
              <a:rPr lang="en-US" sz="2800" dirty="0">
                <a:latin typeface="Trebuchet MS" panose="020B0703020202090204" pitchFamily="34" charset="0"/>
              </a:rPr>
              <a:t>Assessment scatter plots for fractional cover models</a:t>
            </a:r>
          </a:p>
        </p:txBody>
      </p:sp>
      <p:sp>
        <p:nvSpPr>
          <p:cNvPr id="6" name="TextBox 5">
            <a:extLst>
              <a:ext uri="{FF2B5EF4-FFF2-40B4-BE49-F238E27FC236}">
                <a16:creationId xmlns:a16="http://schemas.microsoft.com/office/drawing/2014/main" id="{0F9BFCBC-91F6-54AE-3A06-B47C88D31302}"/>
              </a:ext>
            </a:extLst>
          </p:cNvPr>
          <p:cNvSpPr txBox="1"/>
          <p:nvPr/>
        </p:nvSpPr>
        <p:spPr>
          <a:xfrm>
            <a:off x="18854056" y="30903445"/>
            <a:ext cx="22349440" cy="1031051"/>
          </a:xfrm>
          <a:prstGeom prst="rect">
            <a:avLst/>
          </a:prstGeom>
          <a:noFill/>
        </p:spPr>
        <p:txBody>
          <a:bodyPr wrap="square" rtlCol="0">
            <a:spAutoFit/>
          </a:bodyPr>
          <a:lstStyle/>
          <a:p>
            <a:pPr marL="457200" indent="-457200" algn="just">
              <a:spcAft>
                <a:spcPts val="600"/>
              </a:spcAft>
              <a:buFont typeface="Arial" panose="020B0604020202020204" pitchFamily="34" charset="0"/>
              <a:buChar char="•"/>
            </a:pPr>
            <a:r>
              <a:rPr lang="en-US" sz="2800" dirty="0">
                <a:latin typeface="Trebuchet MS" panose="020B0703020202090204" pitchFamily="34" charset="0"/>
              </a:rPr>
              <a:t>We gratefully acknowledge funding support for this research from NASA Grants #80NSSC24K0047 and #80NSSC23K0140</a:t>
            </a:r>
          </a:p>
          <a:p>
            <a:pPr marL="457200" indent="-457200" algn="just">
              <a:spcAft>
                <a:spcPts val="600"/>
              </a:spcAft>
              <a:buFont typeface="Arial" panose="020B0604020202020204" pitchFamily="34" charset="0"/>
              <a:buChar char="•"/>
            </a:pPr>
            <a:r>
              <a:rPr lang="en-US" sz="2800" dirty="0">
                <a:latin typeface="Trebuchet MS" panose="020B0703020202090204" pitchFamily="34" charset="0"/>
              </a:rPr>
              <a:t>Maxar imagery was retrieved through the ABoVE Science Cloud</a:t>
            </a:r>
          </a:p>
        </p:txBody>
      </p:sp>
      <p:sp>
        <p:nvSpPr>
          <p:cNvPr id="82" name="TextBox 81">
            <a:extLst>
              <a:ext uri="{FF2B5EF4-FFF2-40B4-BE49-F238E27FC236}">
                <a16:creationId xmlns:a16="http://schemas.microsoft.com/office/drawing/2014/main" id="{5ABFA4F2-E6FF-B474-EF59-66C5F482E9F3}"/>
              </a:ext>
            </a:extLst>
          </p:cNvPr>
          <p:cNvSpPr txBox="1"/>
          <p:nvPr/>
        </p:nvSpPr>
        <p:spPr>
          <a:xfrm>
            <a:off x="23624192" y="12961449"/>
            <a:ext cx="7517111" cy="523220"/>
          </a:xfrm>
          <a:prstGeom prst="rect">
            <a:avLst/>
          </a:prstGeom>
          <a:noFill/>
        </p:spPr>
        <p:txBody>
          <a:bodyPr wrap="square" rtlCol="0">
            <a:spAutoFit/>
          </a:bodyPr>
          <a:lstStyle/>
          <a:p>
            <a:r>
              <a:rPr lang="en-US" sz="2800" b="1" dirty="0">
                <a:latin typeface="Trebuchet MS" panose="020B0703020202090204" pitchFamily="34" charset="0"/>
              </a:rPr>
              <a:t>Fig. 4 </a:t>
            </a:r>
            <a:r>
              <a:rPr lang="en-US" sz="2800" dirty="0">
                <a:latin typeface="Trebuchet MS" panose="020B0703020202090204" pitchFamily="34" charset="0"/>
              </a:rPr>
              <a:t>(above) 2021 results with inset maps</a:t>
            </a:r>
          </a:p>
        </p:txBody>
      </p:sp>
      <p:pic>
        <p:nvPicPr>
          <p:cNvPr id="9" name="Picture 8" descr="A map of the world with red dots&#10;&#10;Description automatically generated">
            <a:extLst>
              <a:ext uri="{FF2B5EF4-FFF2-40B4-BE49-F238E27FC236}">
                <a16:creationId xmlns:a16="http://schemas.microsoft.com/office/drawing/2014/main" id="{95E8388F-F1AE-7F60-634D-E56236C1494A}"/>
              </a:ext>
            </a:extLst>
          </p:cNvPr>
          <p:cNvPicPr>
            <a:picLocks noChangeAspect="1"/>
          </p:cNvPicPr>
          <p:nvPr/>
        </p:nvPicPr>
        <p:blipFill>
          <a:blip r:embed="rId11"/>
          <a:stretch>
            <a:fillRect/>
          </a:stretch>
        </p:blipFill>
        <p:spPr>
          <a:xfrm>
            <a:off x="827346" y="13732085"/>
            <a:ext cx="10874575" cy="5384879"/>
          </a:xfrm>
          <a:prstGeom prst="rect">
            <a:avLst/>
          </a:prstGeom>
        </p:spPr>
      </p:pic>
      <p:sp>
        <p:nvSpPr>
          <p:cNvPr id="4" name="TextBox 3">
            <a:extLst>
              <a:ext uri="{FF2B5EF4-FFF2-40B4-BE49-F238E27FC236}">
                <a16:creationId xmlns:a16="http://schemas.microsoft.com/office/drawing/2014/main" id="{19096DCF-C86D-916B-00EE-0A3262558780}"/>
              </a:ext>
            </a:extLst>
          </p:cNvPr>
          <p:cNvSpPr txBox="1"/>
          <p:nvPr/>
        </p:nvSpPr>
        <p:spPr>
          <a:xfrm>
            <a:off x="12191014" y="13630402"/>
            <a:ext cx="1709122" cy="523220"/>
          </a:xfrm>
          <a:prstGeom prst="rect">
            <a:avLst/>
          </a:prstGeom>
          <a:noFill/>
        </p:spPr>
        <p:txBody>
          <a:bodyPr wrap="none" rtlCol="0">
            <a:spAutoFit/>
          </a:bodyPr>
          <a:lstStyle/>
          <a:p>
            <a:r>
              <a:rPr lang="en-US" sz="2800" dirty="0">
                <a:solidFill>
                  <a:srgbClr val="000000"/>
                </a:solidFill>
                <a:latin typeface="Trebuchet MS" panose="020B0703020202090204" pitchFamily="34" charset="0"/>
              </a:rPr>
              <a:t>Features:</a:t>
            </a:r>
            <a:endParaRPr lang="en-US" sz="1800" b="0" i="0" dirty="0">
              <a:solidFill>
                <a:srgbClr val="000000"/>
              </a:solidFill>
              <a:effectLst/>
              <a:latin typeface="Trebuchet MS" panose="020B0703020202090204" pitchFamily="34" charset="0"/>
            </a:endParaRPr>
          </a:p>
        </p:txBody>
      </p:sp>
      <p:graphicFrame>
        <p:nvGraphicFramePr>
          <p:cNvPr id="22" name="Table 57">
            <a:extLst>
              <a:ext uri="{FF2B5EF4-FFF2-40B4-BE49-F238E27FC236}">
                <a16:creationId xmlns:a16="http://schemas.microsoft.com/office/drawing/2014/main" id="{30C02EA4-F8D0-FD82-B8E1-91E69C891F16}"/>
              </a:ext>
            </a:extLst>
          </p:cNvPr>
          <p:cNvGraphicFramePr>
            <a:graphicFrameLocks noGrp="1"/>
          </p:cNvGraphicFramePr>
          <p:nvPr>
            <p:extLst>
              <p:ext uri="{D42A27DB-BD31-4B8C-83A1-F6EECF244321}">
                <p14:modId xmlns:p14="http://schemas.microsoft.com/office/powerpoint/2010/main" val="2467684498"/>
              </p:ext>
            </p:extLst>
          </p:nvPr>
        </p:nvGraphicFramePr>
        <p:xfrm>
          <a:off x="12191014" y="14185691"/>
          <a:ext cx="5087620" cy="5029200"/>
        </p:xfrm>
        <a:graphic>
          <a:graphicData uri="http://schemas.openxmlformats.org/drawingml/2006/table">
            <a:tbl>
              <a:tblPr firstRow="1" bandRow="1">
                <a:tableStyleId>{616DA210-FB5B-4158-B5E0-FEB733F419BA}</a:tableStyleId>
              </a:tblPr>
              <a:tblGrid>
                <a:gridCol w="1398905">
                  <a:extLst>
                    <a:ext uri="{9D8B030D-6E8A-4147-A177-3AD203B41FA5}">
                      <a16:colId xmlns:a16="http://schemas.microsoft.com/office/drawing/2014/main" val="3840597255"/>
                    </a:ext>
                  </a:extLst>
                </a:gridCol>
                <a:gridCol w="1103630">
                  <a:extLst>
                    <a:ext uri="{9D8B030D-6E8A-4147-A177-3AD203B41FA5}">
                      <a16:colId xmlns:a16="http://schemas.microsoft.com/office/drawing/2014/main" val="1575069722"/>
                    </a:ext>
                  </a:extLst>
                </a:gridCol>
                <a:gridCol w="1398905">
                  <a:extLst>
                    <a:ext uri="{9D8B030D-6E8A-4147-A177-3AD203B41FA5}">
                      <a16:colId xmlns:a16="http://schemas.microsoft.com/office/drawing/2014/main" val="4224044210"/>
                    </a:ext>
                  </a:extLst>
                </a:gridCol>
                <a:gridCol w="1186180">
                  <a:extLst>
                    <a:ext uri="{9D8B030D-6E8A-4147-A177-3AD203B41FA5}">
                      <a16:colId xmlns:a16="http://schemas.microsoft.com/office/drawing/2014/main" val="2977202875"/>
                    </a:ext>
                  </a:extLst>
                </a:gridCol>
              </a:tblGrid>
              <a:tr h="370840">
                <a:tc>
                  <a:txBody>
                    <a:bodyPr/>
                    <a:lstStyle/>
                    <a:p>
                      <a:pPr algn="ctr"/>
                      <a:r>
                        <a:rPr lang="en-US" sz="2400" b="1" dirty="0">
                          <a:solidFill>
                            <a:srgbClr val="982649"/>
                          </a:solidFill>
                          <a:latin typeface="Trebuchet MS" panose="020B0703020202090204" pitchFamily="34" charset="0"/>
                        </a:rPr>
                        <a:t>50PCGI</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2400" b="1" dirty="0">
                          <a:solidFill>
                            <a:srgbClr val="006100"/>
                          </a:solidFill>
                          <a:latin typeface="Trebuchet MS" panose="020B0703020202090204" pitchFamily="34" charset="0"/>
                        </a:rPr>
                        <a:t>Peak</a:t>
                      </a:r>
                      <a:endParaRPr lang="en-US" sz="2400" b="0"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2400" b="1" dirty="0">
                          <a:solidFill>
                            <a:srgbClr val="E36A14"/>
                          </a:solidFill>
                          <a:latin typeface="Trebuchet MS" panose="020B0703020202090204" pitchFamily="34" charset="0"/>
                        </a:rPr>
                        <a:t>50PCGD</a:t>
                      </a:r>
                      <a:endParaRPr lang="en-US" sz="2400" b="0"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2400" b="1" dirty="0">
                          <a:latin typeface="Trebuchet MS" panose="020B0703020202090204" pitchFamily="34" charset="0"/>
                        </a:rPr>
                        <a:t>DEM</a:t>
                      </a:r>
                      <a:endParaRPr lang="en-US" sz="2400" b="0"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1675227"/>
                  </a:ext>
                </a:extLst>
              </a:tr>
              <a:tr h="370840">
                <a:tc>
                  <a:txBody>
                    <a:bodyPr/>
                    <a:lstStyle/>
                    <a:p>
                      <a:pPr algn="ctr"/>
                      <a:r>
                        <a:rPr lang="en-US" sz="2400" b="0" dirty="0">
                          <a:latin typeface="Trebuchet MS" panose="020B0703020202090204" pitchFamily="34" charset="0"/>
                        </a:rPr>
                        <a:t>Blue</a:t>
                      </a:r>
                      <a:endParaRPr lang="en-US" sz="2400" b="1" dirty="0">
                        <a:solidFill>
                          <a:srgbClr val="006100"/>
                        </a:solidFill>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Blue</a:t>
                      </a:r>
                      <a:endParaRPr lang="en-US" sz="2400" b="1" dirty="0">
                        <a:solidFill>
                          <a:srgbClr val="006100"/>
                        </a:solidFill>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Blue</a:t>
                      </a:r>
                      <a:endParaRPr lang="en-US" sz="2400" b="1" dirty="0">
                        <a:solidFill>
                          <a:srgbClr val="006100"/>
                        </a:solidFill>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Elev.</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9270497"/>
                  </a:ext>
                </a:extLst>
              </a:tr>
              <a:tr h="370840">
                <a:tc>
                  <a:txBody>
                    <a:bodyPr/>
                    <a:lstStyle/>
                    <a:p>
                      <a:pPr algn="ctr"/>
                      <a:r>
                        <a:rPr lang="en-US" sz="2400" b="0" dirty="0">
                          <a:latin typeface="Trebuchet MS" panose="020B0703020202090204" pitchFamily="34" charset="0"/>
                        </a:rPr>
                        <a:t>Green</a:t>
                      </a:r>
                      <a:endParaRPr lang="en-US" sz="2400" b="1" dirty="0">
                        <a:solidFill>
                          <a:srgbClr val="006100"/>
                        </a:solidFill>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Green</a:t>
                      </a:r>
                      <a:endParaRPr lang="en-US" sz="2400" b="1" dirty="0">
                        <a:solidFill>
                          <a:srgbClr val="006100"/>
                        </a:solidFill>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2400" b="0" dirty="0">
                          <a:latin typeface="Trebuchet MS" panose="020B0703020202090204" pitchFamily="34" charset="0"/>
                        </a:rPr>
                        <a:t>Green</a:t>
                      </a:r>
                      <a:endParaRPr lang="en-US" sz="2400" b="1" dirty="0">
                        <a:solidFill>
                          <a:srgbClr val="006100"/>
                        </a:solidFill>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2400" b="0" dirty="0">
                          <a:latin typeface="Trebuchet MS" panose="020B0703020202090204" pitchFamily="34" charset="0"/>
                        </a:rPr>
                        <a:t>Slope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5220750"/>
                  </a:ext>
                </a:extLst>
              </a:tr>
              <a:tr h="370840">
                <a:tc>
                  <a:txBody>
                    <a:bodyPr/>
                    <a:lstStyle/>
                    <a:p>
                      <a:pPr algn="ctr"/>
                      <a:r>
                        <a:rPr lang="en-US" sz="2400" b="0" dirty="0">
                          <a:latin typeface="Trebuchet MS" panose="020B0703020202090204" pitchFamily="34" charset="0"/>
                        </a:rPr>
                        <a:t>Red</a:t>
                      </a:r>
                      <a:endParaRPr lang="en-US" sz="2400" b="1" dirty="0">
                        <a:solidFill>
                          <a:srgbClr val="E36A14"/>
                        </a:solidFill>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Red</a:t>
                      </a:r>
                      <a:endParaRPr lang="en-US" sz="2400" b="1" dirty="0">
                        <a:solidFill>
                          <a:srgbClr val="E36A14"/>
                        </a:solidFill>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Red</a:t>
                      </a:r>
                      <a:endParaRPr lang="en-US" sz="2400" b="1" dirty="0">
                        <a:solidFill>
                          <a:srgbClr val="E36A14"/>
                        </a:solidFill>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Aspect</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52343"/>
                  </a:ext>
                </a:extLst>
              </a:tr>
              <a:tr h="370840">
                <a:tc>
                  <a:txBody>
                    <a:bodyPr/>
                    <a:lstStyle/>
                    <a:p>
                      <a:pPr algn="ctr"/>
                      <a:r>
                        <a:rPr lang="en-US" sz="2400" b="0" dirty="0">
                          <a:latin typeface="Trebuchet MS" panose="020B0703020202090204" pitchFamily="34" charset="0"/>
                        </a:rPr>
                        <a:t>NIR</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NIR</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NIR</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lang="en-US" sz="2400" b="0"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95984"/>
                  </a:ext>
                </a:extLst>
              </a:tr>
              <a:tr h="370840">
                <a:tc>
                  <a:txBody>
                    <a:bodyPr/>
                    <a:lstStyle/>
                    <a:p>
                      <a:pPr algn="ctr"/>
                      <a:r>
                        <a:rPr lang="en-US" sz="2400" b="0" dirty="0">
                          <a:latin typeface="Trebuchet MS" panose="020B0703020202090204" pitchFamily="34" charset="0"/>
                        </a:rPr>
                        <a:t>SWIR1</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SWIR1</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SWIR1</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lang="en-US" sz="2400" b="0"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1514125"/>
                  </a:ext>
                </a:extLst>
              </a:tr>
              <a:tr h="370840">
                <a:tc>
                  <a:txBody>
                    <a:bodyPr/>
                    <a:lstStyle/>
                    <a:p>
                      <a:pPr algn="ctr"/>
                      <a:r>
                        <a:rPr lang="en-US" sz="2400" b="0" dirty="0">
                          <a:latin typeface="Trebuchet MS" panose="020B0703020202090204" pitchFamily="34" charset="0"/>
                        </a:rPr>
                        <a:t>SWIR2</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SWIR2</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SWIR2</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lang="en-US" sz="2400" b="0"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1943281"/>
                  </a:ext>
                </a:extLst>
              </a:tr>
              <a:tr h="370840">
                <a:tc>
                  <a:txBody>
                    <a:bodyPr/>
                    <a:lstStyle/>
                    <a:p>
                      <a:pPr algn="ctr"/>
                      <a:r>
                        <a:rPr lang="en-US" sz="2400" b="0" dirty="0">
                          <a:latin typeface="Trebuchet MS" panose="020B0703020202090204" pitchFamily="34" charset="0"/>
                        </a:rPr>
                        <a:t>EVI2</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EVI2</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EVI2</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lang="en-US" sz="2400" b="0"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6042172"/>
                  </a:ext>
                </a:extLst>
              </a:tr>
              <a:tr h="370840">
                <a:tc>
                  <a:txBody>
                    <a:bodyPr/>
                    <a:lstStyle/>
                    <a:p>
                      <a:pPr algn="ctr"/>
                      <a:r>
                        <a:rPr lang="en-US" sz="2400" b="0" dirty="0">
                          <a:latin typeface="Trebuchet MS" panose="020B0703020202090204" pitchFamily="34" charset="0"/>
                        </a:rPr>
                        <a:t>TCG</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TCG</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TCG</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lang="en-US" sz="2400" b="0"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1638207"/>
                  </a:ext>
                </a:extLst>
              </a:tr>
              <a:tr h="370840">
                <a:tc>
                  <a:txBody>
                    <a:bodyPr/>
                    <a:lstStyle/>
                    <a:p>
                      <a:pPr algn="ctr"/>
                      <a:r>
                        <a:rPr lang="en-US" sz="2400" b="0" dirty="0">
                          <a:latin typeface="Trebuchet MS" panose="020B0703020202090204" pitchFamily="34" charset="0"/>
                        </a:rPr>
                        <a:t>TCW</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TCW</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TCW</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lang="en-US" sz="2400" b="0"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6616554"/>
                  </a:ext>
                </a:extLst>
              </a:tr>
              <a:tr h="370840">
                <a:tc>
                  <a:txBody>
                    <a:bodyPr/>
                    <a:lstStyle/>
                    <a:p>
                      <a:pPr algn="ctr"/>
                      <a:r>
                        <a:rPr lang="en-US" sz="2400" b="0" dirty="0">
                          <a:latin typeface="Trebuchet MS" panose="020B0703020202090204" pitchFamily="34" charset="0"/>
                        </a:rPr>
                        <a:t>TCB</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TCB</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2400" b="0" dirty="0">
                          <a:latin typeface="Trebuchet MS" panose="020B0703020202090204" pitchFamily="34" charset="0"/>
                        </a:rPr>
                        <a:t>TCB</a:t>
                      </a:r>
                      <a:endParaRPr lang="en-US" sz="2400" b="1"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lang="en-US" sz="2400" b="0" dirty="0">
                        <a:latin typeface="Trebuchet MS" panose="020B070302020209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735029"/>
                  </a:ext>
                </a:extLst>
              </a:tr>
            </a:tbl>
          </a:graphicData>
        </a:graphic>
      </p:graphicFrame>
      <p:pic>
        <p:nvPicPr>
          <p:cNvPr id="8" name="Picture 7" descr="A map of the united states&#10;&#10;Description automatically generated">
            <a:extLst>
              <a:ext uri="{FF2B5EF4-FFF2-40B4-BE49-F238E27FC236}">
                <a16:creationId xmlns:a16="http://schemas.microsoft.com/office/drawing/2014/main" id="{65CB1F59-0DA5-BE36-6EB2-FB0F13451D81}"/>
              </a:ext>
            </a:extLst>
          </p:cNvPr>
          <p:cNvPicPr>
            <a:picLocks noChangeAspect="1"/>
          </p:cNvPicPr>
          <p:nvPr/>
        </p:nvPicPr>
        <p:blipFill rotWithShape="1">
          <a:blip r:embed="rId12"/>
          <a:srcRect r="46885" b="40572"/>
          <a:stretch/>
        </p:blipFill>
        <p:spPr>
          <a:xfrm>
            <a:off x="842943" y="22569818"/>
            <a:ext cx="7069767" cy="4208617"/>
          </a:xfrm>
          <a:prstGeom prst="rect">
            <a:avLst/>
          </a:prstGeom>
        </p:spPr>
      </p:pic>
      <p:grpSp>
        <p:nvGrpSpPr>
          <p:cNvPr id="19" name="Group 18">
            <a:extLst>
              <a:ext uri="{FF2B5EF4-FFF2-40B4-BE49-F238E27FC236}">
                <a16:creationId xmlns:a16="http://schemas.microsoft.com/office/drawing/2014/main" id="{1E406BDE-7B61-3405-6800-E5778E8D49CE}"/>
              </a:ext>
            </a:extLst>
          </p:cNvPr>
          <p:cNvGrpSpPr/>
          <p:nvPr/>
        </p:nvGrpSpPr>
        <p:grpSpPr>
          <a:xfrm>
            <a:off x="18873298" y="13148519"/>
            <a:ext cx="4054607" cy="5429031"/>
            <a:chOff x="211538" y="196712"/>
            <a:chExt cx="2306525" cy="3088387"/>
          </a:xfrm>
        </p:grpSpPr>
        <p:pic>
          <p:nvPicPr>
            <p:cNvPr id="23" name="Picture 22" descr="A map of a fire&#10;&#10;Description automatically generated">
              <a:extLst>
                <a:ext uri="{FF2B5EF4-FFF2-40B4-BE49-F238E27FC236}">
                  <a16:creationId xmlns:a16="http://schemas.microsoft.com/office/drawing/2014/main" id="{2095C3FA-B2E7-1A80-1470-EF4A1150D8D2}"/>
                </a:ext>
              </a:extLst>
            </p:cNvPr>
            <p:cNvPicPr>
              <a:picLocks noChangeAspect="1"/>
            </p:cNvPicPr>
            <p:nvPr/>
          </p:nvPicPr>
          <p:blipFill rotWithShape="1">
            <a:blip r:embed="rId13"/>
            <a:srcRect l="22968" r="32893" b="16465"/>
            <a:stretch/>
          </p:blipFill>
          <p:spPr>
            <a:xfrm>
              <a:off x="211538" y="196712"/>
              <a:ext cx="2306525" cy="3088387"/>
            </a:xfrm>
            <a:prstGeom prst="rect">
              <a:avLst/>
            </a:prstGeom>
          </p:spPr>
        </p:pic>
        <p:pic>
          <p:nvPicPr>
            <p:cNvPr id="32" name="Picture 31" descr="A map of a fire&#10;&#10;Description automatically generated">
              <a:extLst>
                <a:ext uri="{FF2B5EF4-FFF2-40B4-BE49-F238E27FC236}">
                  <a16:creationId xmlns:a16="http://schemas.microsoft.com/office/drawing/2014/main" id="{781B4D68-AE57-2BBD-6556-E11767878E69}"/>
                </a:ext>
              </a:extLst>
            </p:cNvPr>
            <p:cNvPicPr>
              <a:picLocks noChangeAspect="1"/>
            </p:cNvPicPr>
            <p:nvPr/>
          </p:nvPicPr>
          <p:blipFill rotWithShape="1">
            <a:blip r:embed="rId14"/>
            <a:srcRect l="51742" b="71110"/>
            <a:stretch/>
          </p:blipFill>
          <p:spPr>
            <a:xfrm>
              <a:off x="1394071" y="196712"/>
              <a:ext cx="1123992" cy="892987"/>
            </a:xfrm>
            <a:prstGeom prst="rect">
              <a:avLst/>
            </a:prstGeom>
          </p:spPr>
        </p:pic>
      </p:grpSp>
      <p:pic>
        <p:nvPicPr>
          <p:cNvPr id="50" name="Picture 49" descr="A map of the united states&#10;&#10;Description automatically generated">
            <a:extLst>
              <a:ext uri="{FF2B5EF4-FFF2-40B4-BE49-F238E27FC236}">
                <a16:creationId xmlns:a16="http://schemas.microsoft.com/office/drawing/2014/main" id="{CEF9910C-55E7-5CE6-5DEB-B62516689858}"/>
              </a:ext>
            </a:extLst>
          </p:cNvPr>
          <p:cNvPicPr>
            <a:picLocks noChangeAspect="1"/>
          </p:cNvPicPr>
          <p:nvPr/>
        </p:nvPicPr>
        <p:blipFill rotWithShape="1">
          <a:blip r:embed="rId12"/>
          <a:srcRect t="61049" r="82830" b="29986"/>
          <a:stretch/>
        </p:blipFill>
        <p:spPr>
          <a:xfrm>
            <a:off x="837438" y="26783464"/>
            <a:ext cx="2285463" cy="634880"/>
          </a:xfrm>
          <a:prstGeom prst="rect">
            <a:avLst/>
          </a:prstGeom>
        </p:spPr>
      </p:pic>
      <p:sp>
        <p:nvSpPr>
          <p:cNvPr id="51" name="Rectangle 50">
            <a:extLst>
              <a:ext uri="{FF2B5EF4-FFF2-40B4-BE49-F238E27FC236}">
                <a16:creationId xmlns:a16="http://schemas.microsoft.com/office/drawing/2014/main" id="{1B75ADF8-B958-8EEE-31E5-62EC5B2B6040}"/>
              </a:ext>
            </a:extLst>
          </p:cNvPr>
          <p:cNvSpPr/>
          <p:nvPr/>
        </p:nvSpPr>
        <p:spPr>
          <a:xfrm>
            <a:off x="6180092" y="26132197"/>
            <a:ext cx="1991393" cy="994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33FFBC8F-A890-6DC9-8B67-6861EAEF4A09}"/>
              </a:ext>
            </a:extLst>
          </p:cNvPr>
          <p:cNvPicPr>
            <a:picLocks noChangeAspect="1"/>
          </p:cNvPicPr>
          <p:nvPr/>
        </p:nvPicPr>
        <p:blipFill>
          <a:blip r:embed="rId15"/>
          <a:stretch>
            <a:fillRect/>
          </a:stretch>
        </p:blipFill>
        <p:spPr>
          <a:xfrm>
            <a:off x="5942909" y="27668221"/>
            <a:ext cx="4958183" cy="3499561"/>
          </a:xfrm>
          <a:prstGeom prst="rect">
            <a:avLst/>
          </a:prstGeom>
        </p:spPr>
      </p:pic>
      <p:pic>
        <p:nvPicPr>
          <p:cNvPr id="66" name="Picture 65">
            <a:extLst>
              <a:ext uri="{FF2B5EF4-FFF2-40B4-BE49-F238E27FC236}">
                <a16:creationId xmlns:a16="http://schemas.microsoft.com/office/drawing/2014/main" id="{8A51FA4A-2879-6B16-195D-C74F9FF89744}"/>
              </a:ext>
            </a:extLst>
          </p:cNvPr>
          <p:cNvPicPr>
            <a:picLocks noChangeAspect="1"/>
          </p:cNvPicPr>
          <p:nvPr/>
        </p:nvPicPr>
        <p:blipFill>
          <a:blip r:embed="rId16"/>
          <a:stretch>
            <a:fillRect/>
          </a:stretch>
        </p:blipFill>
        <p:spPr>
          <a:xfrm>
            <a:off x="11006046" y="27668220"/>
            <a:ext cx="4954880" cy="3499561"/>
          </a:xfrm>
          <a:prstGeom prst="rect">
            <a:avLst/>
          </a:prstGeom>
        </p:spPr>
      </p:pic>
      <p:pic>
        <p:nvPicPr>
          <p:cNvPr id="67" name="Picture 66">
            <a:extLst>
              <a:ext uri="{FF2B5EF4-FFF2-40B4-BE49-F238E27FC236}">
                <a16:creationId xmlns:a16="http://schemas.microsoft.com/office/drawing/2014/main" id="{E4B476B9-DF33-96D3-5276-9A6FE5700B7D}"/>
              </a:ext>
            </a:extLst>
          </p:cNvPr>
          <p:cNvPicPr>
            <a:picLocks noChangeAspect="1"/>
          </p:cNvPicPr>
          <p:nvPr/>
        </p:nvPicPr>
        <p:blipFill rotWithShape="1">
          <a:blip r:embed="rId17"/>
          <a:srcRect b="27724"/>
          <a:stretch/>
        </p:blipFill>
        <p:spPr>
          <a:xfrm>
            <a:off x="15985452" y="27670563"/>
            <a:ext cx="1851984" cy="1421499"/>
          </a:xfrm>
          <a:prstGeom prst="rect">
            <a:avLst/>
          </a:prstGeom>
        </p:spPr>
      </p:pic>
      <p:sp>
        <p:nvSpPr>
          <p:cNvPr id="68" name="TextBox 67">
            <a:extLst>
              <a:ext uri="{FF2B5EF4-FFF2-40B4-BE49-F238E27FC236}">
                <a16:creationId xmlns:a16="http://schemas.microsoft.com/office/drawing/2014/main" id="{B945E3AD-ADC9-6B6A-070B-A6CBDED02133}"/>
              </a:ext>
            </a:extLst>
          </p:cNvPr>
          <p:cNvSpPr txBox="1"/>
          <p:nvPr/>
        </p:nvSpPr>
        <p:spPr>
          <a:xfrm>
            <a:off x="11006045" y="27678043"/>
            <a:ext cx="341813" cy="400110"/>
          </a:xfrm>
          <a:prstGeom prst="rect">
            <a:avLst/>
          </a:prstGeom>
          <a:solidFill>
            <a:schemeClr val="bg1"/>
          </a:solidFill>
        </p:spPr>
        <p:txBody>
          <a:bodyPr wrap="square" rtlCol="0">
            <a:spAutoFit/>
          </a:bodyPr>
          <a:lstStyle/>
          <a:p>
            <a:r>
              <a:rPr lang="en-US" sz="2000" dirty="0"/>
              <a:t>C</a:t>
            </a:r>
          </a:p>
        </p:txBody>
      </p:sp>
      <p:sp>
        <p:nvSpPr>
          <p:cNvPr id="69" name="TextBox 68">
            <a:extLst>
              <a:ext uri="{FF2B5EF4-FFF2-40B4-BE49-F238E27FC236}">
                <a16:creationId xmlns:a16="http://schemas.microsoft.com/office/drawing/2014/main" id="{8C3AB724-7D5F-457B-B4F5-8C77A20782B6}"/>
              </a:ext>
            </a:extLst>
          </p:cNvPr>
          <p:cNvSpPr txBox="1"/>
          <p:nvPr/>
        </p:nvSpPr>
        <p:spPr>
          <a:xfrm>
            <a:off x="5946407" y="27668220"/>
            <a:ext cx="341813" cy="400110"/>
          </a:xfrm>
          <a:prstGeom prst="rect">
            <a:avLst/>
          </a:prstGeom>
          <a:solidFill>
            <a:schemeClr val="bg1"/>
          </a:solidFill>
        </p:spPr>
        <p:txBody>
          <a:bodyPr wrap="square" rtlCol="0">
            <a:spAutoFit/>
          </a:bodyPr>
          <a:lstStyle/>
          <a:p>
            <a:r>
              <a:rPr lang="en-US" sz="2000" dirty="0"/>
              <a:t>B</a:t>
            </a:r>
          </a:p>
        </p:txBody>
      </p:sp>
      <p:sp>
        <p:nvSpPr>
          <p:cNvPr id="70" name="TextBox 69">
            <a:extLst>
              <a:ext uri="{FF2B5EF4-FFF2-40B4-BE49-F238E27FC236}">
                <a16:creationId xmlns:a16="http://schemas.microsoft.com/office/drawing/2014/main" id="{8CB50364-0F21-5812-0DDD-E9CE617371AD}"/>
              </a:ext>
            </a:extLst>
          </p:cNvPr>
          <p:cNvSpPr txBox="1"/>
          <p:nvPr/>
        </p:nvSpPr>
        <p:spPr>
          <a:xfrm>
            <a:off x="870068" y="27668220"/>
            <a:ext cx="341813" cy="400110"/>
          </a:xfrm>
          <a:prstGeom prst="rect">
            <a:avLst/>
          </a:prstGeom>
          <a:solidFill>
            <a:schemeClr val="bg1"/>
          </a:solidFill>
        </p:spPr>
        <p:txBody>
          <a:bodyPr wrap="square" rtlCol="0">
            <a:spAutoFit/>
          </a:bodyPr>
          <a:lstStyle/>
          <a:p>
            <a:r>
              <a:rPr lang="en-US" sz="2000" dirty="0"/>
              <a:t>A</a:t>
            </a:r>
          </a:p>
        </p:txBody>
      </p:sp>
      <p:pic>
        <p:nvPicPr>
          <p:cNvPr id="71" name="Content Placeholder 4" descr="A colorful triangle with black border&#10;&#10;Description automatically generated">
            <a:extLst>
              <a:ext uri="{FF2B5EF4-FFF2-40B4-BE49-F238E27FC236}">
                <a16:creationId xmlns:a16="http://schemas.microsoft.com/office/drawing/2014/main" id="{436F2FBF-E1C4-E91D-5C32-701AC48C239D}"/>
              </a:ext>
            </a:extLst>
          </p:cNvPr>
          <p:cNvPicPr>
            <a:picLocks/>
          </p:cNvPicPr>
          <p:nvPr/>
        </p:nvPicPr>
        <p:blipFill>
          <a:blip r:embed="rId18">
            <a:extLst>
              <a:ext uri="{BEBA8EAE-BF5A-486C-A8C5-ECC9F3942E4B}">
                <a14:imgProps xmlns:a14="http://schemas.microsoft.com/office/drawing/2010/main">
                  <a14:imgLayer r:embed="rId19">
                    <a14:imgEffect>
                      <a14:backgroundRemoval t="6427" b="88689" l="7573" r="93204">
                        <a14:foregroundMark x1="49320" y1="7712" x2="51456" y2="16710"/>
                        <a14:foregroundMark x1="90874" y1="86889" x2="84854" y2="82776"/>
                        <a14:foregroundMark x1="93417" y1="87841" x2="93010" y2="87661"/>
                        <a14:foregroundMark x1="7573" y1="86889" x2="10680" y2="86375"/>
                        <a14:foregroundMark x1="49903" y1="6427" x2="49903" y2="7712"/>
                        <a14:backgroundMark x1="93204" y1="88689" x2="93204" y2="88689"/>
                        <a14:backgroundMark x1="93204" y1="88689" x2="93421" y2="88689"/>
                        <a14:backgroundMark x1="93010" y1="88689" x2="93398" y2="88689"/>
                      </a14:backgroundRemoval>
                    </a14:imgEffect>
                  </a14:imgLayer>
                </a14:imgProps>
              </a:ext>
            </a:extLst>
          </a:blip>
          <a:stretch>
            <a:fillRect/>
          </a:stretch>
        </p:blipFill>
        <p:spPr>
          <a:xfrm>
            <a:off x="16570802" y="30340648"/>
            <a:ext cx="529754" cy="482333"/>
          </a:xfrm>
          <a:prstGeom prst="rect">
            <a:avLst/>
          </a:prstGeom>
        </p:spPr>
      </p:pic>
      <p:sp>
        <p:nvSpPr>
          <p:cNvPr id="77" name="TextBox 76">
            <a:extLst>
              <a:ext uri="{FF2B5EF4-FFF2-40B4-BE49-F238E27FC236}">
                <a16:creationId xmlns:a16="http://schemas.microsoft.com/office/drawing/2014/main" id="{FCFD2B45-598B-BD2F-8C85-858D2257F26C}"/>
              </a:ext>
            </a:extLst>
          </p:cNvPr>
          <p:cNvSpPr txBox="1"/>
          <p:nvPr/>
        </p:nvSpPr>
        <p:spPr>
          <a:xfrm>
            <a:off x="16998992" y="30581814"/>
            <a:ext cx="673582" cy="338554"/>
          </a:xfrm>
          <a:prstGeom prst="rect">
            <a:avLst/>
          </a:prstGeom>
          <a:noFill/>
        </p:spPr>
        <p:txBody>
          <a:bodyPr wrap="none" rtlCol="0">
            <a:spAutoFit/>
          </a:bodyPr>
          <a:lstStyle/>
          <a:p>
            <a:pPr algn="ctr"/>
            <a:r>
              <a:rPr lang="en-US" sz="1600" dirty="0"/>
              <a:t>Shrub</a:t>
            </a:r>
          </a:p>
        </p:txBody>
      </p:sp>
      <p:sp>
        <p:nvSpPr>
          <p:cNvPr id="78" name="TextBox 77">
            <a:extLst>
              <a:ext uri="{FF2B5EF4-FFF2-40B4-BE49-F238E27FC236}">
                <a16:creationId xmlns:a16="http://schemas.microsoft.com/office/drawing/2014/main" id="{C44C4EF5-AE84-6C74-B231-861E57AD962D}"/>
              </a:ext>
            </a:extLst>
          </p:cNvPr>
          <p:cNvSpPr txBox="1"/>
          <p:nvPr/>
        </p:nvSpPr>
        <p:spPr>
          <a:xfrm>
            <a:off x="15982456" y="30581814"/>
            <a:ext cx="697628" cy="338554"/>
          </a:xfrm>
          <a:prstGeom prst="rect">
            <a:avLst/>
          </a:prstGeom>
          <a:noFill/>
        </p:spPr>
        <p:txBody>
          <a:bodyPr wrap="none" rtlCol="0">
            <a:spAutoFit/>
          </a:bodyPr>
          <a:lstStyle/>
          <a:p>
            <a:pPr algn="ctr"/>
            <a:r>
              <a:rPr lang="en-US" sz="1600" dirty="0"/>
              <a:t>Water</a:t>
            </a:r>
          </a:p>
        </p:txBody>
      </p:sp>
      <p:pic>
        <p:nvPicPr>
          <p:cNvPr id="79" name="Picture 78">
            <a:extLst>
              <a:ext uri="{FF2B5EF4-FFF2-40B4-BE49-F238E27FC236}">
                <a16:creationId xmlns:a16="http://schemas.microsoft.com/office/drawing/2014/main" id="{EF84A81D-6B1A-45B0-CC23-AAAD4402BA78}"/>
              </a:ext>
            </a:extLst>
          </p:cNvPr>
          <p:cNvPicPr>
            <a:picLocks noChangeAspect="1"/>
          </p:cNvPicPr>
          <p:nvPr/>
        </p:nvPicPr>
        <p:blipFill rotWithShape="1">
          <a:blip r:embed="rId17"/>
          <a:srcRect t="71447"/>
          <a:stretch/>
        </p:blipFill>
        <p:spPr>
          <a:xfrm>
            <a:off x="15982456" y="29605988"/>
            <a:ext cx="1851984" cy="561575"/>
          </a:xfrm>
          <a:prstGeom prst="rect">
            <a:avLst/>
          </a:prstGeom>
        </p:spPr>
      </p:pic>
      <p:sp>
        <p:nvSpPr>
          <p:cNvPr id="72" name="TextBox 71">
            <a:extLst>
              <a:ext uri="{FF2B5EF4-FFF2-40B4-BE49-F238E27FC236}">
                <a16:creationId xmlns:a16="http://schemas.microsoft.com/office/drawing/2014/main" id="{457CD753-6A0F-D015-3A64-8568368D5169}"/>
              </a:ext>
            </a:extLst>
          </p:cNvPr>
          <p:cNvSpPr txBox="1"/>
          <p:nvPr/>
        </p:nvSpPr>
        <p:spPr>
          <a:xfrm>
            <a:off x="16255392" y="30057726"/>
            <a:ext cx="1160574" cy="338554"/>
          </a:xfrm>
          <a:prstGeom prst="rect">
            <a:avLst/>
          </a:prstGeom>
          <a:noFill/>
        </p:spPr>
        <p:txBody>
          <a:bodyPr wrap="none" rtlCol="0">
            <a:spAutoFit/>
          </a:bodyPr>
          <a:lstStyle/>
          <a:p>
            <a:pPr algn="ctr"/>
            <a:r>
              <a:rPr lang="en-US" sz="1600" dirty="0"/>
              <a:t>Non-woody</a:t>
            </a:r>
          </a:p>
        </p:txBody>
      </p:sp>
      <p:sp>
        <p:nvSpPr>
          <p:cNvPr id="80" name="TextBox 79">
            <a:extLst>
              <a:ext uri="{FF2B5EF4-FFF2-40B4-BE49-F238E27FC236}">
                <a16:creationId xmlns:a16="http://schemas.microsoft.com/office/drawing/2014/main" id="{4EC23E85-CC7B-337A-9AA9-B7D66ECB38BC}"/>
              </a:ext>
            </a:extLst>
          </p:cNvPr>
          <p:cNvSpPr txBox="1"/>
          <p:nvPr/>
        </p:nvSpPr>
        <p:spPr>
          <a:xfrm>
            <a:off x="870068" y="31167781"/>
            <a:ext cx="16545898" cy="954107"/>
          </a:xfrm>
          <a:prstGeom prst="rect">
            <a:avLst/>
          </a:prstGeom>
          <a:noFill/>
        </p:spPr>
        <p:txBody>
          <a:bodyPr wrap="square" rtlCol="0">
            <a:spAutoFit/>
          </a:bodyPr>
          <a:lstStyle/>
          <a:p>
            <a:pPr algn="just">
              <a:spcAft>
                <a:spcPts val="1200"/>
              </a:spcAft>
            </a:pPr>
            <a:r>
              <a:rPr lang="en-US" sz="2800" b="1" i="0" dirty="0">
                <a:solidFill>
                  <a:srgbClr val="000000"/>
                </a:solidFill>
                <a:effectLst/>
                <a:latin typeface="Trebuchet MS" panose="020B0703020202090204" pitchFamily="34" charset="0"/>
              </a:rPr>
              <a:t>Fig. 3 </a:t>
            </a:r>
            <a:r>
              <a:rPr lang="en-US" sz="2800" dirty="0">
                <a:solidFill>
                  <a:srgbClr val="000000"/>
                </a:solidFill>
                <a:latin typeface="Trebuchet MS" panose="020B0703020202090204" pitchFamily="34" charset="0"/>
              </a:rPr>
              <a:t>3 m true color (A), 3 m discrete classification (B), and upscaled 30 m fractional cover map (C) corresponding to the inset map in Fig. 4</a:t>
            </a:r>
            <a:endParaRPr lang="en-US" sz="2800" b="0" i="0" dirty="0">
              <a:solidFill>
                <a:srgbClr val="000000"/>
              </a:solidFill>
              <a:effectLst/>
              <a:latin typeface="Trebuchet MS" panose="020B0703020202090204" pitchFamily="34" charset="0"/>
            </a:endParaRPr>
          </a:p>
        </p:txBody>
      </p:sp>
      <p:grpSp>
        <p:nvGrpSpPr>
          <p:cNvPr id="81" name="Group 80">
            <a:extLst>
              <a:ext uri="{FF2B5EF4-FFF2-40B4-BE49-F238E27FC236}">
                <a16:creationId xmlns:a16="http://schemas.microsoft.com/office/drawing/2014/main" id="{403DD3F7-4246-3971-D197-C4275471052D}"/>
              </a:ext>
            </a:extLst>
          </p:cNvPr>
          <p:cNvGrpSpPr/>
          <p:nvPr/>
        </p:nvGrpSpPr>
        <p:grpSpPr>
          <a:xfrm>
            <a:off x="4209857" y="14329510"/>
            <a:ext cx="2562227" cy="1533525"/>
            <a:chOff x="4029075" y="1304925"/>
            <a:chExt cx="2562227" cy="1533525"/>
          </a:xfrm>
        </p:grpSpPr>
        <p:sp>
          <p:nvSpPr>
            <p:cNvPr id="83" name="Freeform 82">
              <a:extLst>
                <a:ext uri="{FF2B5EF4-FFF2-40B4-BE49-F238E27FC236}">
                  <a16:creationId xmlns:a16="http://schemas.microsoft.com/office/drawing/2014/main" id="{EA9E3BF2-5F6A-77A2-80D5-AC39D7F65B9F}"/>
                </a:ext>
              </a:extLst>
            </p:cNvPr>
            <p:cNvSpPr/>
            <p:nvPr/>
          </p:nvSpPr>
          <p:spPr>
            <a:xfrm>
              <a:off x="4029075" y="1304925"/>
              <a:ext cx="1571625" cy="1533525"/>
            </a:xfrm>
            <a:custGeom>
              <a:avLst/>
              <a:gdLst>
                <a:gd name="connsiteX0" fmla="*/ 82550 w 1571625"/>
                <a:gd name="connsiteY0" fmla="*/ 6350 h 1533525"/>
                <a:gd name="connsiteX1" fmla="*/ 82550 w 1571625"/>
                <a:gd name="connsiteY1" fmla="*/ 6350 h 1533525"/>
                <a:gd name="connsiteX2" fmla="*/ 92075 w 1571625"/>
                <a:gd name="connsiteY2" fmla="*/ 34925 h 1533525"/>
                <a:gd name="connsiteX3" fmla="*/ 98425 w 1571625"/>
                <a:gd name="connsiteY3" fmla="*/ 44450 h 1533525"/>
                <a:gd name="connsiteX4" fmla="*/ 88900 w 1571625"/>
                <a:gd name="connsiteY4" fmla="*/ 76200 h 1533525"/>
                <a:gd name="connsiteX5" fmla="*/ 79375 w 1571625"/>
                <a:gd name="connsiteY5" fmla="*/ 82550 h 1533525"/>
                <a:gd name="connsiteX6" fmla="*/ 73025 w 1571625"/>
                <a:gd name="connsiteY6" fmla="*/ 92075 h 1533525"/>
                <a:gd name="connsiteX7" fmla="*/ 79375 w 1571625"/>
                <a:gd name="connsiteY7" fmla="*/ 101600 h 1533525"/>
                <a:gd name="connsiteX8" fmla="*/ 85725 w 1571625"/>
                <a:gd name="connsiteY8" fmla="*/ 120650 h 1533525"/>
                <a:gd name="connsiteX9" fmla="*/ 88900 w 1571625"/>
                <a:gd name="connsiteY9" fmla="*/ 130175 h 1533525"/>
                <a:gd name="connsiteX10" fmla="*/ 79375 w 1571625"/>
                <a:gd name="connsiteY10" fmla="*/ 161925 h 1533525"/>
                <a:gd name="connsiteX11" fmla="*/ 69850 w 1571625"/>
                <a:gd name="connsiteY11" fmla="*/ 168275 h 1533525"/>
                <a:gd name="connsiteX12" fmla="*/ 60325 w 1571625"/>
                <a:gd name="connsiteY12" fmla="*/ 222250 h 1533525"/>
                <a:gd name="connsiteX13" fmla="*/ 57150 w 1571625"/>
                <a:gd name="connsiteY13" fmla="*/ 231775 h 1533525"/>
                <a:gd name="connsiteX14" fmla="*/ 53975 w 1571625"/>
                <a:gd name="connsiteY14" fmla="*/ 241300 h 1533525"/>
                <a:gd name="connsiteX15" fmla="*/ 50800 w 1571625"/>
                <a:gd name="connsiteY15" fmla="*/ 282575 h 1533525"/>
                <a:gd name="connsiteX16" fmla="*/ 44450 w 1571625"/>
                <a:gd name="connsiteY16" fmla="*/ 292100 h 1533525"/>
                <a:gd name="connsiteX17" fmla="*/ 25400 w 1571625"/>
                <a:gd name="connsiteY17" fmla="*/ 304800 h 1533525"/>
                <a:gd name="connsiteX18" fmla="*/ 6350 w 1571625"/>
                <a:gd name="connsiteY18" fmla="*/ 314325 h 1533525"/>
                <a:gd name="connsiteX19" fmla="*/ 0 w 1571625"/>
                <a:gd name="connsiteY19" fmla="*/ 323850 h 1533525"/>
                <a:gd name="connsiteX20" fmla="*/ 12700 w 1571625"/>
                <a:gd name="connsiteY20" fmla="*/ 368300 h 1533525"/>
                <a:gd name="connsiteX21" fmla="*/ 15875 w 1571625"/>
                <a:gd name="connsiteY21" fmla="*/ 377825 h 1533525"/>
                <a:gd name="connsiteX22" fmla="*/ 22225 w 1571625"/>
                <a:gd name="connsiteY22" fmla="*/ 387350 h 1533525"/>
                <a:gd name="connsiteX23" fmla="*/ 28575 w 1571625"/>
                <a:gd name="connsiteY23" fmla="*/ 406400 h 1533525"/>
                <a:gd name="connsiteX24" fmla="*/ 31750 w 1571625"/>
                <a:gd name="connsiteY24" fmla="*/ 415925 h 1533525"/>
                <a:gd name="connsiteX25" fmla="*/ 38100 w 1571625"/>
                <a:gd name="connsiteY25" fmla="*/ 425450 h 1533525"/>
                <a:gd name="connsiteX26" fmla="*/ 50800 w 1571625"/>
                <a:gd name="connsiteY26" fmla="*/ 406400 h 1533525"/>
                <a:gd name="connsiteX27" fmla="*/ 47625 w 1571625"/>
                <a:gd name="connsiteY27" fmla="*/ 393700 h 1533525"/>
                <a:gd name="connsiteX28" fmla="*/ 66675 w 1571625"/>
                <a:gd name="connsiteY28" fmla="*/ 396875 h 1533525"/>
                <a:gd name="connsiteX29" fmla="*/ 98425 w 1571625"/>
                <a:gd name="connsiteY29" fmla="*/ 406400 h 1533525"/>
                <a:gd name="connsiteX30" fmla="*/ 107950 w 1571625"/>
                <a:gd name="connsiteY30" fmla="*/ 409575 h 1533525"/>
                <a:gd name="connsiteX31" fmla="*/ 117475 w 1571625"/>
                <a:gd name="connsiteY31" fmla="*/ 412750 h 1533525"/>
                <a:gd name="connsiteX32" fmla="*/ 127000 w 1571625"/>
                <a:gd name="connsiteY32" fmla="*/ 409575 h 1533525"/>
                <a:gd name="connsiteX33" fmla="*/ 155575 w 1571625"/>
                <a:gd name="connsiteY33" fmla="*/ 393700 h 1533525"/>
                <a:gd name="connsiteX34" fmla="*/ 158750 w 1571625"/>
                <a:gd name="connsiteY34" fmla="*/ 384175 h 1533525"/>
                <a:gd name="connsiteX35" fmla="*/ 152400 w 1571625"/>
                <a:gd name="connsiteY35" fmla="*/ 374650 h 1533525"/>
                <a:gd name="connsiteX36" fmla="*/ 149225 w 1571625"/>
                <a:gd name="connsiteY36" fmla="*/ 365125 h 1533525"/>
                <a:gd name="connsiteX37" fmla="*/ 152400 w 1571625"/>
                <a:gd name="connsiteY37" fmla="*/ 352425 h 1533525"/>
                <a:gd name="connsiteX38" fmla="*/ 155575 w 1571625"/>
                <a:gd name="connsiteY38" fmla="*/ 342900 h 1533525"/>
                <a:gd name="connsiteX39" fmla="*/ 165100 w 1571625"/>
                <a:gd name="connsiteY39" fmla="*/ 352425 h 1533525"/>
                <a:gd name="connsiteX40" fmla="*/ 174625 w 1571625"/>
                <a:gd name="connsiteY40" fmla="*/ 358775 h 1533525"/>
                <a:gd name="connsiteX41" fmla="*/ 193675 w 1571625"/>
                <a:gd name="connsiteY41" fmla="*/ 365125 h 1533525"/>
                <a:gd name="connsiteX42" fmla="*/ 212725 w 1571625"/>
                <a:gd name="connsiteY42" fmla="*/ 374650 h 1533525"/>
                <a:gd name="connsiteX43" fmla="*/ 222250 w 1571625"/>
                <a:gd name="connsiteY43" fmla="*/ 393700 h 1533525"/>
                <a:gd name="connsiteX44" fmla="*/ 215900 w 1571625"/>
                <a:gd name="connsiteY44" fmla="*/ 425450 h 1533525"/>
                <a:gd name="connsiteX45" fmla="*/ 219075 w 1571625"/>
                <a:gd name="connsiteY45" fmla="*/ 444500 h 1533525"/>
                <a:gd name="connsiteX46" fmla="*/ 228600 w 1571625"/>
                <a:gd name="connsiteY46" fmla="*/ 441325 h 1533525"/>
                <a:gd name="connsiteX47" fmla="*/ 238125 w 1571625"/>
                <a:gd name="connsiteY47" fmla="*/ 434975 h 1533525"/>
                <a:gd name="connsiteX48" fmla="*/ 247650 w 1571625"/>
                <a:gd name="connsiteY48" fmla="*/ 438150 h 1533525"/>
                <a:gd name="connsiteX49" fmla="*/ 266700 w 1571625"/>
                <a:gd name="connsiteY49" fmla="*/ 454025 h 1533525"/>
                <a:gd name="connsiteX50" fmla="*/ 269875 w 1571625"/>
                <a:gd name="connsiteY50" fmla="*/ 463550 h 1533525"/>
                <a:gd name="connsiteX51" fmla="*/ 298450 w 1571625"/>
                <a:gd name="connsiteY51" fmla="*/ 488950 h 1533525"/>
                <a:gd name="connsiteX52" fmla="*/ 307975 w 1571625"/>
                <a:gd name="connsiteY52" fmla="*/ 492125 h 1533525"/>
                <a:gd name="connsiteX53" fmla="*/ 311150 w 1571625"/>
                <a:gd name="connsiteY53" fmla="*/ 501650 h 1533525"/>
                <a:gd name="connsiteX54" fmla="*/ 295275 w 1571625"/>
                <a:gd name="connsiteY54" fmla="*/ 533400 h 1533525"/>
                <a:gd name="connsiteX55" fmla="*/ 288925 w 1571625"/>
                <a:gd name="connsiteY55" fmla="*/ 542925 h 1533525"/>
                <a:gd name="connsiteX56" fmla="*/ 282575 w 1571625"/>
                <a:gd name="connsiteY56" fmla="*/ 552450 h 1533525"/>
                <a:gd name="connsiteX57" fmla="*/ 279400 w 1571625"/>
                <a:gd name="connsiteY57" fmla="*/ 561975 h 1533525"/>
                <a:gd name="connsiteX58" fmla="*/ 285750 w 1571625"/>
                <a:gd name="connsiteY58" fmla="*/ 581025 h 1533525"/>
                <a:gd name="connsiteX59" fmla="*/ 298450 w 1571625"/>
                <a:gd name="connsiteY59" fmla="*/ 600075 h 1533525"/>
                <a:gd name="connsiteX60" fmla="*/ 301625 w 1571625"/>
                <a:gd name="connsiteY60" fmla="*/ 615950 h 1533525"/>
                <a:gd name="connsiteX61" fmla="*/ 311150 w 1571625"/>
                <a:gd name="connsiteY61" fmla="*/ 619125 h 1533525"/>
                <a:gd name="connsiteX62" fmla="*/ 330200 w 1571625"/>
                <a:gd name="connsiteY62" fmla="*/ 603250 h 1533525"/>
                <a:gd name="connsiteX63" fmla="*/ 349250 w 1571625"/>
                <a:gd name="connsiteY63" fmla="*/ 609600 h 1533525"/>
                <a:gd name="connsiteX64" fmla="*/ 365125 w 1571625"/>
                <a:gd name="connsiteY64" fmla="*/ 625475 h 1533525"/>
                <a:gd name="connsiteX65" fmla="*/ 371475 w 1571625"/>
                <a:gd name="connsiteY65" fmla="*/ 635000 h 1533525"/>
                <a:gd name="connsiteX66" fmla="*/ 381000 w 1571625"/>
                <a:gd name="connsiteY66" fmla="*/ 638175 h 1533525"/>
                <a:gd name="connsiteX67" fmla="*/ 390525 w 1571625"/>
                <a:gd name="connsiteY67" fmla="*/ 644525 h 1533525"/>
                <a:gd name="connsiteX68" fmla="*/ 400050 w 1571625"/>
                <a:gd name="connsiteY68" fmla="*/ 641350 h 1533525"/>
                <a:gd name="connsiteX69" fmla="*/ 396875 w 1571625"/>
                <a:gd name="connsiteY69" fmla="*/ 631825 h 1533525"/>
                <a:gd name="connsiteX70" fmla="*/ 409575 w 1571625"/>
                <a:gd name="connsiteY70" fmla="*/ 600075 h 1533525"/>
                <a:gd name="connsiteX71" fmla="*/ 406400 w 1571625"/>
                <a:gd name="connsiteY71" fmla="*/ 590550 h 1533525"/>
                <a:gd name="connsiteX72" fmla="*/ 393700 w 1571625"/>
                <a:gd name="connsiteY72" fmla="*/ 571500 h 1533525"/>
                <a:gd name="connsiteX73" fmla="*/ 390525 w 1571625"/>
                <a:gd name="connsiteY73" fmla="*/ 441325 h 1533525"/>
                <a:gd name="connsiteX74" fmla="*/ 387350 w 1571625"/>
                <a:gd name="connsiteY74" fmla="*/ 431800 h 1533525"/>
                <a:gd name="connsiteX75" fmla="*/ 377825 w 1571625"/>
                <a:gd name="connsiteY75" fmla="*/ 425450 h 1533525"/>
                <a:gd name="connsiteX76" fmla="*/ 371475 w 1571625"/>
                <a:gd name="connsiteY76" fmla="*/ 415925 h 1533525"/>
                <a:gd name="connsiteX77" fmla="*/ 365125 w 1571625"/>
                <a:gd name="connsiteY77" fmla="*/ 396875 h 1533525"/>
                <a:gd name="connsiteX78" fmla="*/ 355600 w 1571625"/>
                <a:gd name="connsiteY78" fmla="*/ 390525 h 1533525"/>
                <a:gd name="connsiteX79" fmla="*/ 336550 w 1571625"/>
                <a:gd name="connsiteY79" fmla="*/ 393700 h 1533525"/>
                <a:gd name="connsiteX80" fmla="*/ 298450 w 1571625"/>
                <a:gd name="connsiteY80" fmla="*/ 425450 h 1533525"/>
                <a:gd name="connsiteX81" fmla="*/ 292100 w 1571625"/>
                <a:gd name="connsiteY81" fmla="*/ 434975 h 1533525"/>
                <a:gd name="connsiteX82" fmla="*/ 273050 w 1571625"/>
                <a:gd name="connsiteY82" fmla="*/ 441325 h 1533525"/>
                <a:gd name="connsiteX83" fmla="*/ 269875 w 1571625"/>
                <a:gd name="connsiteY83" fmla="*/ 428625 h 1533525"/>
                <a:gd name="connsiteX84" fmla="*/ 269875 w 1571625"/>
                <a:gd name="connsiteY84" fmla="*/ 390525 h 1533525"/>
                <a:gd name="connsiteX85" fmla="*/ 254000 w 1571625"/>
                <a:gd name="connsiteY85" fmla="*/ 387350 h 1533525"/>
                <a:gd name="connsiteX86" fmla="*/ 250825 w 1571625"/>
                <a:gd name="connsiteY86" fmla="*/ 368300 h 1533525"/>
                <a:gd name="connsiteX87" fmla="*/ 260350 w 1571625"/>
                <a:gd name="connsiteY87" fmla="*/ 365125 h 1533525"/>
                <a:gd name="connsiteX88" fmla="*/ 269875 w 1571625"/>
                <a:gd name="connsiteY88" fmla="*/ 355600 h 1533525"/>
                <a:gd name="connsiteX89" fmla="*/ 276225 w 1571625"/>
                <a:gd name="connsiteY89" fmla="*/ 346075 h 1533525"/>
                <a:gd name="connsiteX90" fmla="*/ 285750 w 1571625"/>
                <a:gd name="connsiteY90" fmla="*/ 339725 h 1533525"/>
                <a:gd name="connsiteX91" fmla="*/ 285750 w 1571625"/>
                <a:gd name="connsiteY91" fmla="*/ 317500 h 1533525"/>
                <a:gd name="connsiteX92" fmla="*/ 273050 w 1571625"/>
                <a:gd name="connsiteY92" fmla="*/ 320675 h 1533525"/>
                <a:gd name="connsiteX93" fmla="*/ 241300 w 1571625"/>
                <a:gd name="connsiteY93" fmla="*/ 317500 h 1533525"/>
                <a:gd name="connsiteX94" fmla="*/ 219075 w 1571625"/>
                <a:gd name="connsiteY94" fmla="*/ 311150 h 1533525"/>
                <a:gd name="connsiteX95" fmla="*/ 231775 w 1571625"/>
                <a:gd name="connsiteY95" fmla="*/ 295275 h 1533525"/>
                <a:gd name="connsiteX96" fmla="*/ 234950 w 1571625"/>
                <a:gd name="connsiteY96" fmla="*/ 285750 h 1533525"/>
                <a:gd name="connsiteX97" fmla="*/ 215900 w 1571625"/>
                <a:gd name="connsiteY97" fmla="*/ 273050 h 1533525"/>
                <a:gd name="connsiteX98" fmla="*/ 206375 w 1571625"/>
                <a:gd name="connsiteY98" fmla="*/ 266700 h 1533525"/>
                <a:gd name="connsiteX99" fmla="*/ 187325 w 1571625"/>
                <a:gd name="connsiteY99" fmla="*/ 260350 h 1533525"/>
                <a:gd name="connsiteX100" fmla="*/ 180975 w 1571625"/>
                <a:gd name="connsiteY100" fmla="*/ 250825 h 1533525"/>
                <a:gd name="connsiteX101" fmla="*/ 180975 w 1571625"/>
                <a:gd name="connsiteY101" fmla="*/ 209550 h 1533525"/>
                <a:gd name="connsiteX102" fmla="*/ 190500 w 1571625"/>
                <a:gd name="connsiteY102" fmla="*/ 206375 h 1533525"/>
                <a:gd name="connsiteX103" fmla="*/ 200025 w 1571625"/>
                <a:gd name="connsiteY103" fmla="*/ 212725 h 1533525"/>
                <a:gd name="connsiteX104" fmla="*/ 244475 w 1571625"/>
                <a:gd name="connsiteY104" fmla="*/ 222250 h 1533525"/>
                <a:gd name="connsiteX105" fmla="*/ 282575 w 1571625"/>
                <a:gd name="connsiteY105" fmla="*/ 219075 h 1533525"/>
                <a:gd name="connsiteX106" fmla="*/ 285750 w 1571625"/>
                <a:gd name="connsiteY106" fmla="*/ 228600 h 1533525"/>
                <a:gd name="connsiteX107" fmla="*/ 279400 w 1571625"/>
                <a:gd name="connsiteY107" fmla="*/ 247650 h 1533525"/>
                <a:gd name="connsiteX108" fmla="*/ 276225 w 1571625"/>
                <a:gd name="connsiteY108" fmla="*/ 257175 h 1533525"/>
                <a:gd name="connsiteX109" fmla="*/ 285750 w 1571625"/>
                <a:gd name="connsiteY109" fmla="*/ 263525 h 1533525"/>
                <a:gd name="connsiteX110" fmla="*/ 301625 w 1571625"/>
                <a:gd name="connsiteY110" fmla="*/ 266700 h 1533525"/>
                <a:gd name="connsiteX111" fmla="*/ 307975 w 1571625"/>
                <a:gd name="connsiteY111" fmla="*/ 276225 h 1533525"/>
                <a:gd name="connsiteX112" fmla="*/ 327025 w 1571625"/>
                <a:gd name="connsiteY112" fmla="*/ 288925 h 1533525"/>
                <a:gd name="connsiteX113" fmla="*/ 336550 w 1571625"/>
                <a:gd name="connsiteY113" fmla="*/ 295275 h 1533525"/>
                <a:gd name="connsiteX114" fmla="*/ 355600 w 1571625"/>
                <a:gd name="connsiteY114" fmla="*/ 301625 h 1533525"/>
                <a:gd name="connsiteX115" fmla="*/ 365125 w 1571625"/>
                <a:gd name="connsiteY115" fmla="*/ 304800 h 1533525"/>
                <a:gd name="connsiteX116" fmla="*/ 381000 w 1571625"/>
                <a:gd name="connsiteY116" fmla="*/ 301625 h 1533525"/>
                <a:gd name="connsiteX117" fmla="*/ 400050 w 1571625"/>
                <a:gd name="connsiteY117" fmla="*/ 295275 h 1533525"/>
                <a:gd name="connsiteX118" fmla="*/ 419100 w 1571625"/>
                <a:gd name="connsiteY118" fmla="*/ 307975 h 1533525"/>
                <a:gd name="connsiteX119" fmla="*/ 438150 w 1571625"/>
                <a:gd name="connsiteY119" fmla="*/ 320675 h 1533525"/>
                <a:gd name="connsiteX120" fmla="*/ 419100 w 1571625"/>
                <a:gd name="connsiteY120" fmla="*/ 333375 h 1533525"/>
                <a:gd name="connsiteX121" fmla="*/ 415925 w 1571625"/>
                <a:gd name="connsiteY121" fmla="*/ 342900 h 1533525"/>
                <a:gd name="connsiteX122" fmla="*/ 425450 w 1571625"/>
                <a:gd name="connsiteY122" fmla="*/ 361950 h 1533525"/>
                <a:gd name="connsiteX123" fmla="*/ 428625 w 1571625"/>
                <a:gd name="connsiteY123" fmla="*/ 371475 h 1533525"/>
                <a:gd name="connsiteX124" fmla="*/ 438150 w 1571625"/>
                <a:gd name="connsiteY124" fmla="*/ 377825 h 1533525"/>
                <a:gd name="connsiteX125" fmla="*/ 431800 w 1571625"/>
                <a:gd name="connsiteY125" fmla="*/ 396875 h 1533525"/>
                <a:gd name="connsiteX126" fmla="*/ 434975 w 1571625"/>
                <a:gd name="connsiteY126" fmla="*/ 412750 h 1533525"/>
                <a:gd name="connsiteX127" fmla="*/ 457200 w 1571625"/>
                <a:gd name="connsiteY127" fmla="*/ 438150 h 1533525"/>
                <a:gd name="connsiteX128" fmla="*/ 466725 w 1571625"/>
                <a:gd name="connsiteY128" fmla="*/ 457200 h 1533525"/>
                <a:gd name="connsiteX129" fmla="*/ 473075 w 1571625"/>
                <a:gd name="connsiteY129" fmla="*/ 466725 h 1533525"/>
                <a:gd name="connsiteX130" fmla="*/ 469900 w 1571625"/>
                <a:gd name="connsiteY130" fmla="*/ 488950 h 1533525"/>
                <a:gd name="connsiteX131" fmla="*/ 463550 w 1571625"/>
                <a:gd name="connsiteY131" fmla="*/ 498475 h 1533525"/>
                <a:gd name="connsiteX132" fmla="*/ 473075 w 1571625"/>
                <a:gd name="connsiteY132" fmla="*/ 520700 h 1533525"/>
                <a:gd name="connsiteX133" fmla="*/ 482600 w 1571625"/>
                <a:gd name="connsiteY133" fmla="*/ 523875 h 1533525"/>
                <a:gd name="connsiteX134" fmla="*/ 492125 w 1571625"/>
                <a:gd name="connsiteY134" fmla="*/ 530225 h 1533525"/>
                <a:gd name="connsiteX135" fmla="*/ 511175 w 1571625"/>
                <a:gd name="connsiteY135" fmla="*/ 558800 h 1533525"/>
                <a:gd name="connsiteX136" fmla="*/ 517525 w 1571625"/>
                <a:gd name="connsiteY136" fmla="*/ 568325 h 1533525"/>
                <a:gd name="connsiteX137" fmla="*/ 508000 w 1571625"/>
                <a:gd name="connsiteY137" fmla="*/ 574675 h 1533525"/>
                <a:gd name="connsiteX138" fmla="*/ 482600 w 1571625"/>
                <a:gd name="connsiteY138" fmla="*/ 577850 h 1533525"/>
                <a:gd name="connsiteX139" fmla="*/ 492125 w 1571625"/>
                <a:gd name="connsiteY139" fmla="*/ 587375 h 1533525"/>
                <a:gd name="connsiteX140" fmla="*/ 504825 w 1571625"/>
                <a:gd name="connsiteY140" fmla="*/ 606425 h 1533525"/>
                <a:gd name="connsiteX141" fmla="*/ 523875 w 1571625"/>
                <a:gd name="connsiteY141" fmla="*/ 619125 h 1533525"/>
                <a:gd name="connsiteX142" fmla="*/ 536575 w 1571625"/>
                <a:gd name="connsiteY142" fmla="*/ 638175 h 1533525"/>
                <a:gd name="connsiteX143" fmla="*/ 542925 w 1571625"/>
                <a:gd name="connsiteY143" fmla="*/ 647700 h 1533525"/>
                <a:gd name="connsiteX144" fmla="*/ 546100 w 1571625"/>
                <a:gd name="connsiteY144" fmla="*/ 657225 h 1533525"/>
                <a:gd name="connsiteX145" fmla="*/ 555625 w 1571625"/>
                <a:gd name="connsiteY145" fmla="*/ 660400 h 1533525"/>
                <a:gd name="connsiteX146" fmla="*/ 565150 w 1571625"/>
                <a:gd name="connsiteY146" fmla="*/ 666750 h 1533525"/>
                <a:gd name="connsiteX147" fmla="*/ 577850 w 1571625"/>
                <a:gd name="connsiteY147" fmla="*/ 679450 h 1533525"/>
                <a:gd name="connsiteX148" fmla="*/ 596900 w 1571625"/>
                <a:gd name="connsiteY148" fmla="*/ 692150 h 1533525"/>
                <a:gd name="connsiteX149" fmla="*/ 635000 w 1571625"/>
                <a:gd name="connsiteY149" fmla="*/ 698500 h 1533525"/>
                <a:gd name="connsiteX150" fmla="*/ 654050 w 1571625"/>
                <a:gd name="connsiteY150" fmla="*/ 708025 h 1533525"/>
                <a:gd name="connsiteX151" fmla="*/ 657225 w 1571625"/>
                <a:gd name="connsiteY151" fmla="*/ 717550 h 1533525"/>
                <a:gd name="connsiteX152" fmla="*/ 647700 w 1571625"/>
                <a:gd name="connsiteY152" fmla="*/ 723900 h 1533525"/>
                <a:gd name="connsiteX153" fmla="*/ 638175 w 1571625"/>
                <a:gd name="connsiteY153" fmla="*/ 742950 h 1533525"/>
                <a:gd name="connsiteX154" fmla="*/ 647700 w 1571625"/>
                <a:gd name="connsiteY154" fmla="*/ 749300 h 1533525"/>
                <a:gd name="connsiteX155" fmla="*/ 660400 w 1571625"/>
                <a:gd name="connsiteY155" fmla="*/ 752475 h 1533525"/>
                <a:gd name="connsiteX156" fmla="*/ 669925 w 1571625"/>
                <a:gd name="connsiteY156" fmla="*/ 755650 h 1533525"/>
                <a:gd name="connsiteX157" fmla="*/ 673100 w 1571625"/>
                <a:gd name="connsiteY157" fmla="*/ 765175 h 1533525"/>
                <a:gd name="connsiteX158" fmla="*/ 663575 w 1571625"/>
                <a:gd name="connsiteY158" fmla="*/ 771525 h 1533525"/>
                <a:gd name="connsiteX159" fmla="*/ 682625 w 1571625"/>
                <a:gd name="connsiteY159" fmla="*/ 777875 h 1533525"/>
                <a:gd name="connsiteX160" fmla="*/ 688975 w 1571625"/>
                <a:gd name="connsiteY160" fmla="*/ 787400 h 1533525"/>
                <a:gd name="connsiteX161" fmla="*/ 692150 w 1571625"/>
                <a:gd name="connsiteY161" fmla="*/ 815975 h 1533525"/>
                <a:gd name="connsiteX162" fmla="*/ 695325 w 1571625"/>
                <a:gd name="connsiteY162" fmla="*/ 828675 h 1533525"/>
                <a:gd name="connsiteX163" fmla="*/ 704850 w 1571625"/>
                <a:gd name="connsiteY163" fmla="*/ 831850 h 1533525"/>
                <a:gd name="connsiteX164" fmla="*/ 758825 w 1571625"/>
                <a:gd name="connsiteY164" fmla="*/ 835025 h 1533525"/>
                <a:gd name="connsiteX165" fmla="*/ 765175 w 1571625"/>
                <a:gd name="connsiteY165" fmla="*/ 854075 h 1533525"/>
                <a:gd name="connsiteX166" fmla="*/ 784225 w 1571625"/>
                <a:gd name="connsiteY166" fmla="*/ 860425 h 1533525"/>
                <a:gd name="connsiteX167" fmla="*/ 793750 w 1571625"/>
                <a:gd name="connsiteY167" fmla="*/ 866775 h 1533525"/>
                <a:gd name="connsiteX168" fmla="*/ 822325 w 1571625"/>
                <a:gd name="connsiteY168" fmla="*/ 873125 h 1533525"/>
                <a:gd name="connsiteX169" fmla="*/ 835025 w 1571625"/>
                <a:gd name="connsiteY169" fmla="*/ 885825 h 1533525"/>
                <a:gd name="connsiteX170" fmla="*/ 854075 w 1571625"/>
                <a:gd name="connsiteY170" fmla="*/ 873125 h 1533525"/>
                <a:gd name="connsiteX171" fmla="*/ 873125 w 1571625"/>
                <a:gd name="connsiteY171" fmla="*/ 882650 h 1533525"/>
                <a:gd name="connsiteX172" fmla="*/ 879475 w 1571625"/>
                <a:gd name="connsiteY172" fmla="*/ 892175 h 1533525"/>
                <a:gd name="connsiteX173" fmla="*/ 898525 w 1571625"/>
                <a:gd name="connsiteY173" fmla="*/ 904875 h 1533525"/>
                <a:gd name="connsiteX174" fmla="*/ 904875 w 1571625"/>
                <a:gd name="connsiteY174" fmla="*/ 946150 h 1533525"/>
                <a:gd name="connsiteX175" fmla="*/ 908050 w 1571625"/>
                <a:gd name="connsiteY175" fmla="*/ 955675 h 1533525"/>
                <a:gd name="connsiteX176" fmla="*/ 920750 w 1571625"/>
                <a:gd name="connsiteY176" fmla="*/ 958850 h 1533525"/>
                <a:gd name="connsiteX177" fmla="*/ 987425 w 1571625"/>
                <a:gd name="connsiteY177" fmla="*/ 955675 h 1533525"/>
                <a:gd name="connsiteX178" fmla="*/ 996950 w 1571625"/>
                <a:gd name="connsiteY178" fmla="*/ 952500 h 1533525"/>
                <a:gd name="connsiteX179" fmla="*/ 1019175 w 1571625"/>
                <a:gd name="connsiteY179" fmla="*/ 949325 h 1533525"/>
                <a:gd name="connsiteX180" fmla="*/ 1050925 w 1571625"/>
                <a:gd name="connsiteY180" fmla="*/ 952500 h 1533525"/>
                <a:gd name="connsiteX181" fmla="*/ 1060450 w 1571625"/>
                <a:gd name="connsiteY181" fmla="*/ 955675 h 1533525"/>
                <a:gd name="connsiteX182" fmla="*/ 1082675 w 1571625"/>
                <a:gd name="connsiteY182" fmla="*/ 952500 h 1533525"/>
                <a:gd name="connsiteX183" fmla="*/ 1120775 w 1571625"/>
                <a:gd name="connsiteY183" fmla="*/ 949325 h 1533525"/>
                <a:gd name="connsiteX184" fmla="*/ 1133475 w 1571625"/>
                <a:gd name="connsiteY184" fmla="*/ 977900 h 1533525"/>
                <a:gd name="connsiteX185" fmla="*/ 1162050 w 1571625"/>
                <a:gd name="connsiteY185" fmla="*/ 993775 h 1533525"/>
                <a:gd name="connsiteX186" fmla="*/ 1177925 w 1571625"/>
                <a:gd name="connsiteY186" fmla="*/ 996950 h 1533525"/>
                <a:gd name="connsiteX187" fmla="*/ 1196975 w 1571625"/>
                <a:gd name="connsiteY187" fmla="*/ 1016000 h 1533525"/>
                <a:gd name="connsiteX188" fmla="*/ 1203325 w 1571625"/>
                <a:gd name="connsiteY188" fmla="*/ 1038225 h 1533525"/>
                <a:gd name="connsiteX189" fmla="*/ 1206500 w 1571625"/>
                <a:gd name="connsiteY189" fmla="*/ 1047750 h 1533525"/>
                <a:gd name="connsiteX190" fmla="*/ 1228725 w 1571625"/>
                <a:gd name="connsiteY190" fmla="*/ 1076325 h 1533525"/>
                <a:gd name="connsiteX191" fmla="*/ 1238250 w 1571625"/>
                <a:gd name="connsiteY191" fmla="*/ 1082675 h 1533525"/>
                <a:gd name="connsiteX192" fmla="*/ 1257300 w 1571625"/>
                <a:gd name="connsiteY192" fmla="*/ 1098550 h 1533525"/>
                <a:gd name="connsiteX193" fmla="*/ 1263650 w 1571625"/>
                <a:gd name="connsiteY193" fmla="*/ 1108075 h 1533525"/>
                <a:gd name="connsiteX194" fmla="*/ 1273175 w 1571625"/>
                <a:gd name="connsiteY194" fmla="*/ 1117600 h 1533525"/>
                <a:gd name="connsiteX195" fmla="*/ 1276350 w 1571625"/>
                <a:gd name="connsiteY195" fmla="*/ 1127125 h 1533525"/>
                <a:gd name="connsiteX196" fmla="*/ 1289050 w 1571625"/>
                <a:gd name="connsiteY196" fmla="*/ 1146175 h 1533525"/>
                <a:gd name="connsiteX197" fmla="*/ 1295400 w 1571625"/>
                <a:gd name="connsiteY197" fmla="*/ 1155700 h 1533525"/>
                <a:gd name="connsiteX198" fmla="*/ 1304925 w 1571625"/>
                <a:gd name="connsiteY198" fmla="*/ 1165225 h 1533525"/>
                <a:gd name="connsiteX199" fmla="*/ 1311275 w 1571625"/>
                <a:gd name="connsiteY199" fmla="*/ 1174750 h 1533525"/>
                <a:gd name="connsiteX200" fmla="*/ 1320800 w 1571625"/>
                <a:gd name="connsiteY200" fmla="*/ 1177925 h 1533525"/>
                <a:gd name="connsiteX201" fmla="*/ 1330325 w 1571625"/>
                <a:gd name="connsiteY201" fmla="*/ 1184275 h 1533525"/>
                <a:gd name="connsiteX202" fmla="*/ 1349375 w 1571625"/>
                <a:gd name="connsiteY202" fmla="*/ 1190625 h 1533525"/>
                <a:gd name="connsiteX203" fmla="*/ 1358900 w 1571625"/>
                <a:gd name="connsiteY203" fmla="*/ 1193800 h 1533525"/>
                <a:gd name="connsiteX204" fmla="*/ 1368425 w 1571625"/>
                <a:gd name="connsiteY204" fmla="*/ 1200150 h 1533525"/>
                <a:gd name="connsiteX205" fmla="*/ 1377950 w 1571625"/>
                <a:gd name="connsiteY205" fmla="*/ 1203325 h 1533525"/>
                <a:gd name="connsiteX206" fmla="*/ 1397000 w 1571625"/>
                <a:gd name="connsiteY206" fmla="*/ 1216025 h 1533525"/>
                <a:gd name="connsiteX207" fmla="*/ 1400175 w 1571625"/>
                <a:gd name="connsiteY207" fmla="*/ 1225550 h 1533525"/>
                <a:gd name="connsiteX208" fmla="*/ 1409700 w 1571625"/>
                <a:gd name="connsiteY208" fmla="*/ 1231900 h 1533525"/>
                <a:gd name="connsiteX209" fmla="*/ 1412875 w 1571625"/>
                <a:gd name="connsiteY209" fmla="*/ 1301750 h 1533525"/>
                <a:gd name="connsiteX210" fmla="*/ 1422400 w 1571625"/>
                <a:gd name="connsiteY210" fmla="*/ 1320800 h 1533525"/>
                <a:gd name="connsiteX211" fmla="*/ 1425575 w 1571625"/>
                <a:gd name="connsiteY211" fmla="*/ 1330325 h 1533525"/>
                <a:gd name="connsiteX212" fmla="*/ 1428750 w 1571625"/>
                <a:gd name="connsiteY212" fmla="*/ 1381125 h 1533525"/>
                <a:gd name="connsiteX213" fmla="*/ 1431925 w 1571625"/>
                <a:gd name="connsiteY213" fmla="*/ 1390650 h 1533525"/>
                <a:gd name="connsiteX214" fmla="*/ 1441450 w 1571625"/>
                <a:gd name="connsiteY214" fmla="*/ 1397000 h 1533525"/>
                <a:gd name="connsiteX215" fmla="*/ 1457325 w 1571625"/>
                <a:gd name="connsiteY215" fmla="*/ 1400175 h 1533525"/>
                <a:gd name="connsiteX216" fmla="*/ 1454150 w 1571625"/>
                <a:gd name="connsiteY216" fmla="*/ 1435100 h 1533525"/>
                <a:gd name="connsiteX217" fmla="*/ 1457325 w 1571625"/>
                <a:gd name="connsiteY217" fmla="*/ 1447800 h 1533525"/>
                <a:gd name="connsiteX218" fmla="*/ 1473200 w 1571625"/>
                <a:gd name="connsiteY218" fmla="*/ 1476375 h 1533525"/>
                <a:gd name="connsiteX219" fmla="*/ 1489075 w 1571625"/>
                <a:gd name="connsiteY219" fmla="*/ 1495425 h 1533525"/>
                <a:gd name="connsiteX220" fmla="*/ 1498600 w 1571625"/>
                <a:gd name="connsiteY220" fmla="*/ 1514475 h 1533525"/>
                <a:gd name="connsiteX221" fmla="*/ 1501775 w 1571625"/>
                <a:gd name="connsiteY221" fmla="*/ 1524000 h 1533525"/>
                <a:gd name="connsiteX222" fmla="*/ 1520825 w 1571625"/>
                <a:gd name="connsiteY222" fmla="*/ 1533525 h 1533525"/>
                <a:gd name="connsiteX223" fmla="*/ 1530350 w 1571625"/>
                <a:gd name="connsiteY223" fmla="*/ 1530350 h 1533525"/>
                <a:gd name="connsiteX224" fmla="*/ 1552575 w 1571625"/>
                <a:gd name="connsiteY224" fmla="*/ 1524000 h 1533525"/>
                <a:gd name="connsiteX225" fmla="*/ 1555750 w 1571625"/>
                <a:gd name="connsiteY225" fmla="*/ 1514475 h 1533525"/>
                <a:gd name="connsiteX226" fmla="*/ 1571625 w 1571625"/>
                <a:gd name="connsiteY226" fmla="*/ 1495425 h 1533525"/>
                <a:gd name="connsiteX227" fmla="*/ 1565275 w 1571625"/>
                <a:gd name="connsiteY227" fmla="*/ 1485900 h 1533525"/>
                <a:gd name="connsiteX228" fmla="*/ 1555750 w 1571625"/>
                <a:gd name="connsiteY228" fmla="*/ 1482725 h 1533525"/>
                <a:gd name="connsiteX229" fmla="*/ 1546225 w 1571625"/>
                <a:gd name="connsiteY229" fmla="*/ 1476375 h 1533525"/>
                <a:gd name="connsiteX230" fmla="*/ 1536700 w 1571625"/>
                <a:gd name="connsiteY230" fmla="*/ 1457325 h 1533525"/>
                <a:gd name="connsiteX231" fmla="*/ 1527175 w 1571625"/>
                <a:gd name="connsiteY231" fmla="*/ 1454150 h 1533525"/>
                <a:gd name="connsiteX232" fmla="*/ 1517650 w 1571625"/>
                <a:gd name="connsiteY232" fmla="*/ 1447800 h 1533525"/>
                <a:gd name="connsiteX233" fmla="*/ 1508125 w 1571625"/>
                <a:gd name="connsiteY233" fmla="*/ 1428750 h 1533525"/>
                <a:gd name="connsiteX234" fmla="*/ 1504950 w 1571625"/>
                <a:gd name="connsiteY234" fmla="*/ 1419225 h 1533525"/>
                <a:gd name="connsiteX235" fmla="*/ 1492250 w 1571625"/>
                <a:gd name="connsiteY235" fmla="*/ 1397000 h 1533525"/>
                <a:gd name="connsiteX236" fmla="*/ 1482725 w 1571625"/>
                <a:gd name="connsiteY236" fmla="*/ 1368425 h 1533525"/>
                <a:gd name="connsiteX237" fmla="*/ 1479550 w 1571625"/>
                <a:gd name="connsiteY237" fmla="*/ 1358900 h 1533525"/>
                <a:gd name="connsiteX238" fmla="*/ 1470025 w 1571625"/>
                <a:gd name="connsiteY238" fmla="*/ 1308100 h 1533525"/>
                <a:gd name="connsiteX239" fmla="*/ 1460500 w 1571625"/>
                <a:gd name="connsiteY239" fmla="*/ 1298575 h 1533525"/>
                <a:gd name="connsiteX240" fmla="*/ 1457325 w 1571625"/>
                <a:gd name="connsiteY240" fmla="*/ 1289050 h 1533525"/>
                <a:gd name="connsiteX241" fmla="*/ 1466850 w 1571625"/>
                <a:gd name="connsiteY241" fmla="*/ 1263650 h 1533525"/>
                <a:gd name="connsiteX242" fmla="*/ 1492250 w 1571625"/>
                <a:gd name="connsiteY242" fmla="*/ 1260475 h 1533525"/>
                <a:gd name="connsiteX243" fmla="*/ 1489075 w 1571625"/>
                <a:gd name="connsiteY243" fmla="*/ 1238250 h 1533525"/>
                <a:gd name="connsiteX244" fmla="*/ 1479550 w 1571625"/>
                <a:gd name="connsiteY244" fmla="*/ 1235075 h 1533525"/>
                <a:gd name="connsiteX245" fmla="*/ 1454150 w 1571625"/>
                <a:gd name="connsiteY245" fmla="*/ 1241425 h 1533525"/>
                <a:gd name="connsiteX246" fmla="*/ 1441450 w 1571625"/>
                <a:gd name="connsiteY246" fmla="*/ 1225550 h 1533525"/>
                <a:gd name="connsiteX247" fmla="*/ 1431925 w 1571625"/>
                <a:gd name="connsiteY247" fmla="*/ 1219200 h 1533525"/>
                <a:gd name="connsiteX248" fmla="*/ 1412875 w 1571625"/>
                <a:gd name="connsiteY248" fmla="*/ 1200150 h 1533525"/>
                <a:gd name="connsiteX249" fmla="*/ 1406525 w 1571625"/>
                <a:gd name="connsiteY249" fmla="*/ 1190625 h 1533525"/>
                <a:gd name="connsiteX250" fmla="*/ 1397000 w 1571625"/>
                <a:gd name="connsiteY250" fmla="*/ 1184275 h 1533525"/>
                <a:gd name="connsiteX251" fmla="*/ 1384300 w 1571625"/>
                <a:gd name="connsiteY251" fmla="*/ 1165225 h 1533525"/>
                <a:gd name="connsiteX252" fmla="*/ 1377950 w 1571625"/>
                <a:gd name="connsiteY252" fmla="*/ 1146175 h 1533525"/>
                <a:gd name="connsiteX253" fmla="*/ 1365250 w 1571625"/>
                <a:gd name="connsiteY253" fmla="*/ 1127125 h 1533525"/>
                <a:gd name="connsiteX254" fmla="*/ 1362075 w 1571625"/>
                <a:gd name="connsiteY254" fmla="*/ 1117600 h 1533525"/>
                <a:gd name="connsiteX255" fmla="*/ 1355725 w 1571625"/>
                <a:gd name="connsiteY255" fmla="*/ 1108075 h 1533525"/>
                <a:gd name="connsiteX256" fmla="*/ 1349375 w 1571625"/>
                <a:gd name="connsiteY256" fmla="*/ 1089025 h 1533525"/>
                <a:gd name="connsiteX257" fmla="*/ 1330325 w 1571625"/>
                <a:gd name="connsiteY257" fmla="*/ 1082675 h 1533525"/>
                <a:gd name="connsiteX258" fmla="*/ 1311275 w 1571625"/>
                <a:gd name="connsiteY258" fmla="*/ 1069975 h 1533525"/>
                <a:gd name="connsiteX259" fmla="*/ 1292225 w 1571625"/>
                <a:gd name="connsiteY259" fmla="*/ 1063625 h 1533525"/>
                <a:gd name="connsiteX260" fmla="*/ 1282700 w 1571625"/>
                <a:gd name="connsiteY260" fmla="*/ 1060450 h 1533525"/>
                <a:gd name="connsiteX261" fmla="*/ 1270000 w 1571625"/>
                <a:gd name="connsiteY261" fmla="*/ 1031875 h 1533525"/>
                <a:gd name="connsiteX262" fmla="*/ 1266825 w 1571625"/>
                <a:gd name="connsiteY262" fmla="*/ 1022350 h 1533525"/>
                <a:gd name="connsiteX263" fmla="*/ 1254125 w 1571625"/>
                <a:gd name="connsiteY263" fmla="*/ 993775 h 1533525"/>
                <a:gd name="connsiteX264" fmla="*/ 1250950 w 1571625"/>
                <a:gd name="connsiteY264" fmla="*/ 984250 h 1533525"/>
                <a:gd name="connsiteX265" fmla="*/ 1244600 w 1571625"/>
                <a:gd name="connsiteY265" fmla="*/ 974725 h 1533525"/>
                <a:gd name="connsiteX266" fmla="*/ 1235075 w 1571625"/>
                <a:gd name="connsiteY266" fmla="*/ 955675 h 1533525"/>
                <a:gd name="connsiteX267" fmla="*/ 1225550 w 1571625"/>
                <a:gd name="connsiteY267" fmla="*/ 949325 h 1533525"/>
                <a:gd name="connsiteX268" fmla="*/ 1222375 w 1571625"/>
                <a:gd name="connsiteY268" fmla="*/ 939800 h 1533525"/>
                <a:gd name="connsiteX269" fmla="*/ 1209675 w 1571625"/>
                <a:gd name="connsiteY269" fmla="*/ 920750 h 1533525"/>
                <a:gd name="connsiteX270" fmla="*/ 1203325 w 1571625"/>
                <a:gd name="connsiteY270" fmla="*/ 901700 h 1533525"/>
                <a:gd name="connsiteX271" fmla="*/ 1200150 w 1571625"/>
                <a:gd name="connsiteY271" fmla="*/ 892175 h 1533525"/>
                <a:gd name="connsiteX272" fmla="*/ 1190625 w 1571625"/>
                <a:gd name="connsiteY272" fmla="*/ 882650 h 1533525"/>
                <a:gd name="connsiteX273" fmla="*/ 1187450 w 1571625"/>
                <a:gd name="connsiteY273" fmla="*/ 873125 h 1533525"/>
                <a:gd name="connsiteX274" fmla="*/ 1181100 w 1571625"/>
                <a:gd name="connsiteY274" fmla="*/ 863600 h 1533525"/>
                <a:gd name="connsiteX275" fmla="*/ 1162050 w 1571625"/>
                <a:gd name="connsiteY275" fmla="*/ 854075 h 1533525"/>
                <a:gd name="connsiteX276" fmla="*/ 1143000 w 1571625"/>
                <a:gd name="connsiteY276" fmla="*/ 857250 h 1533525"/>
                <a:gd name="connsiteX277" fmla="*/ 1063625 w 1571625"/>
                <a:gd name="connsiteY277" fmla="*/ 850900 h 1533525"/>
                <a:gd name="connsiteX278" fmla="*/ 1073150 w 1571625"/>
                <a:gd name="connsiteY278" fmla="*/ 831850 h 1533525"/>
                <a:gd name="connsiteX279" fmla="*/ 1092200 w 1571625"/>
                <a:gd name="connsiteY279" fmla="*/ 819150 h 1533525"/>
                <a:gd name="connsiteX280" fmla="*/ 1085850 w 1571625"/>
                <a:gd name="connsiteY280" fmla="*/ 803275 h 1533525"/>
                <a:gd name="connsiteX281" fmla="*/ 1079500 w 1571625"/>
                <a:gd name="connsiteY281" fmla="*/ 793750 h 1533525"/>
                <a:gd name="connsiteX282" fmla="*/ 1060450 w 1571625"/>
                <a:gd name="connsiteY282" fmla="*/ 781050 h 1533525"/>
                <a:gd name="connsiteX283" fmla="*/ 1009650 w 1571625"/>
                <a:gd name="connsiteY283" fmla="*/ 790575 h 1533525"/>
                <a:gd name="connsiteX284" fmla="*/ 1000125 w 1571625"/>
                <a:gd name="connsiteY284" fmla="*/ 793750 h 1533525"/>
                <a:gd name="connsiteX285" fmla="*/ 990600 w 1571625"/>
                <a:gd name="connsiteY285" fmla="*/ 796925 h 1533525"/>
                <a:gd name="connsiteX286" fmla="*/ 952500 w 1571625"/>
                <a:gd name="connsiteY286" fmla="*/ 793750 h 1533525"/>
                <a:gd name="connsiteX287" fmla="*/ 955675 w 1571625"/>
                <a:gd name="connsiteY287" fmla="*/ 784225 h 1533525"/>
                <a:gd name="connsiteX288" fmla="*/ 965200 w 1571625"/>
                <a:gd name="connsiteY288" fmla="*/ 777875 h 1533525"/>
                <a:gd name="connsiteX289" fmla="*/ 974725 w 1571625"/>
                <a:gd name="connsiteY289" fmla="*/ 768350 h 1533525"/>
                <a:gd name="connsiteX290" fmla="*/ 993775 w 1571625"/>
                <a:gd name="connsiteY290" fmla="*/ 755650 h 1533525"/>
                <a:gd name="connsiteX291" fmla="*/ 1000125 w 1571625"/>
                <a:gd name="connsiteY291" fmla="*/ 746125 h 1533525"/>
                <a:gd name="connsiteX292" fmla="*/ 1009650 w 1571625"/>
                <a:gd name="connsiteY292" fmla="*/ 739775 h 1533525"/>
                <a:gd name="connsiteX293" fmla="*/ 1022350 w 1571625"/>
                <a:gd name="connsiteY293" fmla="*/ 723900 h 1533525"/>
                <a:gd name="connsiteX294" fmla="*/ 1025525 w 1571625"/>
                <a:gd name="connsiteY294" fmla="*/ 714375 h 1533525"/>
                <a:gd name="connsiteX295" fmla="*/ 1019175 w 1571625"/>
                <a:gd name="connsiteY295" fmla="*/ 701675 h 1533525"/>
                <a:gd name="connsiteX296" fmla="*/ 1003300 w 1571625"/>
                <a:gd name="connsiteY296" fmla="*/ 682625 h 1533525"/>
                <a:gd name="connsiteX297" fmla="*/ 987425 w 1571625"/>
                <a:gd name="connsiteY297" fmla="*/ 666750 h 1533525"/>
                <a:gd name="connsiteX298" fmla="*/ 977900 w 1571625"/>
                <a:gd name="connsiteY298" fmla="*/ 647700 h 1533525"/>
                <a:gd name="connsiteX299" fmla="*/ 949325 w 1571625"/>
                <a:gd name="connsiteY299" fmla="*/ 631825 h 1533525"/>
                <a:gd name="connsiteX300" fmla="*/ 882650 w 1571625"/>
                <a:gd name="connsiteY300" fmla="*/ 628650 h 1533525"/>
                <a:gd name="connsiteX301" fmla="*/ 866775 w 1571625"/>
                <a:gd name="connsiteY301" fmla="*/ 612775 h 1533525"/>
                <a:gd name="connsiteX302" fmla="*/ 863600 w 1571625"/>
                <a:gd name="connsiteY302" fmla="*/ 603250 h 1533525"/>
                <a:gd name="connsiteX303" fmla="*/ 841375 w 1571625"/>
                <a:gd name="connsiteY303" fmla="*/ 574675 h 1533525"/>
                <a:gd name="connsiteX304" fmla="*/ 819150 w 1571625"/>
                <a:gd name="connsiteY304" fmla="*/ 546100 h 1533525"/>
                <a:gd name="connsiteX305" fmla="*/ 809625 w 1571625"/>
                <a:gd name="connsiteY305" fmla="*/ 517525 h 1533525"/>
                <a:gd name="connsiteX306" fmla="*/ 800100 w 1571625"/>
                <a:gd name="connsiteY306" fmla="*/ 498475 h 1533525"/>
                <a:gd name="connsiteX307" fmla="*/ 781050 w 1571625"/>
                <a:gd name="connsiteY307" fmla="*/ 485775 h 1533525"/>
                <a:gd name="connsiteX308" fmla="*/ 758825 w 1571625"/>
                <a:gd name="connsiteY308" fmla="*/ 463550 h 1533525"/>
                <a:gd name="connsiteX309" fmla="*/ 752475 w 1571625"/>
                <a:gd name="connsiteY309" fmla="*/ 454025 h 1533525"/>
                <a:gd name="connsiteX310" fmla="*/ 736600 w 1571625"/>
                <a:gd name="connsiteY310" fmla="*/ 438150 h 1533525"/>
                <a:gd name="connsiteX311" fmla="*/ 730250 w 1571625"/>
                <a:gd name="connsiteY311" fmla="*/ 419100 h 1533525"/>
                <a:gd name="connsiteX312" fmla="*/ 723900 w 1571625"/>
                <a:gd name="connsiteY312" fmla="*/ 400050 h 1533525"/>
                <a:gd name="connsiteX313" fmla="*/ 720725 w 1571625"/>
                <a:gd name="connsiteY313" fmla="*/ 390525 h 1533525"/>
                <a:gd name="connsiteX314" fmla="*/ 704850 w 1571625"/>
                <a:gd name="connsiteY314" fmla="*/ 371475 h 1533525"/>
                <a:gd name="connsiteX315" fmla="*/ 688975 w 1571625"/>
                <a:gd name="connsiteY315" fmla="*/ 358775 h 1533525"/>
                <a:gd name="connsiteX316" fmla="*/ 679450 w 1571625"/>
                <a:gd name="connsiteY316" fmla="*/ 349250 h 1533525"/>
                <a:gd name="connsiteX317" fmla="*/ 673100 w 1571625"/>
                <a:gd name="connsiteY317" fmla="*/ 339725 h 1533525"/>
                <a:gd name="connsiteX318" fmla="*/ 654050 w 1571625"/>
                <a:gd name="connsiteY318" fmla="*/ 330200 h 1533525"/>
                <a:gd name="connsiteX319" fmla="*/ 650875 w 1571625"/>
                <a:gd name="connsiteY319" fmla="*/ 320675 h 1533525"/>
                <a:gd name="connsiteX320" fmla="*/ 647700 w 1571625"/>
                <a:gd name="connsiteY320" fmla="*/ 298450 h 1533525"/>
                <a:gd name="connsiteX321" fmla="*/ 628650 w 1571625"/>
                <a:gd name="connsiteY321" fmla="*/ 288925 h 1533525"/>
                <a:gd name="connsiteX322" fmla="*/ 615950 w 1571625"/>
                <a:gd name="connsiteY322" fmla="*/ 282575 h 1533525"/>
                <a:gd name="connsiteX323" fmla="*/ 606425 w 1571625"/>
                <a:gd name="connsiteY323" fmla="*/ 276225 h 1533525"/>
                <a:gd name="connsiteX324" fmla="*/ 593725 w 1571625"/>
                <a:gd name="connsiteY324" fmla="*/ 273050 h 1533525"/>
                <a:gd name="connsiteX325" fmla="*/ 574675 w 1571625"/>
                <a:gd name="connsiteY325" fmla="*/ 276225 h 1533525"/>
                <a:gd name="connsiteX326" fmla="*/ 565150 w 1571625"/>
                <a:gd name="connsiteY326" fmla="*/ 279400 h 1533525"/>
                <a:gd name="connsiteX327" fmla="*/ 552450 w 1571625"/>
                <a:gd name="connsiteY327" fmla="*/ 276225 h 1533525"/>
                <a:gd name="connsiteX328" fmla="*/ 546100 w 1571625"/>
                <a:gd name="connsiteY328" fmla="*/ 257175 h 1533525"/>
                <a:gd name="connsiteX329" fmla="*/ 533400 w 1571625"/>
                <a:gd name="connsiteY329" fmla="*/ 238125 h 1533525"/>
                <a:gd name="connsiteX330" fmla="*/ 527050 w 1571625"/>
                <a:gd name="connsiteY330" fmla="*/ 228600 h 1533525"/>
                <a:gd name="connsiteX331" fmla="*/ 498475 w 1571625"/>
                <a:gd name="connsiteY331" fmla="*/ 203200 h 1533525"/>
                <a:gd name="connsiteX332" fmla="*/ 485775 w 1571625"/>
                <a:gd name="connsiteY332" fmla="*/ 184150 h 1533525"/>
                <a:gd name="connsiteX333" fmla="*/ 479425 w 1571625"/>
                <a:gd name="connsiteY333" fmla="*/ 174625 h 1533525"/>
                <a:gd name="connsiteX334" fmla="*/ 460375 w 1571625"/>
                <a:gd name="connsiteY334" fmla="*/ 168275 h 1533525"/>
                <a:gd name="connsiteX335" fmla="*/ 441325 w 1571625"/>
                <a:gd name="connsiteY335" fmla="*/ 158750 h 1533525"/>
                <a:gd name="connsiteX336" fmla="*/ 431800 w 1571625"/>
                <a:gd name="connsiteY336" fmla="*/ 161925 h 1533525"/>
                <a:gd name="connsiteX337" fmla="*/ 409575 w 1571625"/>
                <a:gd name="connsiteY337" fmla="*/ 158750 h 1533525"/>
                <a:gd name="connsiteX338" fmla="*/ 403225 w 1571625"/>
                <a:gd name="connsiteY338" fmla="*/ 139700 h 1533525"/>
                <a:gd name="connsiteX339" fmla="*/ 400050 w 1571625"/>
                <a:gd name="connsiteY339" fmla="*/ 127000 h 1533525"/>
                <a:gd name="connsiteX340" fmla="*/ 381000 w 1571625"/>
                <a:gd name="connsiteY340" fmla="*/ 120650 h 1533525"/>
                <a:gd name="connsiteX341" fmla="*/ 311150 w 1571625"/>
                <a:gd name="connsiteY341" fmla="*/ 127000 h 1533525"/>
                <a:gd name="connsiteX342" fmla="*/ 285750 w 1571625"/>
                <a:gd name="connsiteY342" fmla="*/ 123825 h 1533525"/>
                <a:gd name="connsiteX343" fmla="*/ 263525 w 1571625"/>
                <a:gd name="connsiteY343" fmla="*/ 98425 h 1533525"/>
                <a:gd name="connsiteX344" fmla="*/ 234950 w 1571625"/>
                <a:gd name="connsiteY344" fmla="*/ 73025 h 1533525"/>
                <a:gd name="connsiteX345" fmla="*/ 222250 w 1571625"/>
                <a:gd name="connsiteY345" fmla="*/ 53975 h 1533525"/>
                <a:gd name="connsiteX346" fmla="*/ 215900 w 1571625"/>
                <a:gd name="connsiteY346" fmla="*/ 44450 h 1533525"/>
                <a:gd name="connsiteX347" fmla="*/ 206375 w 1571625"/>
                <a:gd name="connsiteY347" fmla="*/ 38100 h 1533525"/>
                <a:gd name="connsiteX348" fmla="*/ 193675 w 1571625"/>
                <a:gd name="connsiteY348" fmla="*/ 9525 h 1533525"/>
                <a:gd name="connsiteX349" fmla="*/ 190500 w 1571625"/>
                <a:gd name="connsiteY349" fmla="*/ 0 h 1533525"/>
                <a:gd name="connsiteX350" fmla="*/ 171450 w 1571625"/>
                <a:gd name="connsiteY350" fmla="*/ 12700 h 1533525"/>
                <a:gd name="connsiteX351" fmla="*/ 161925 w 1571625"/>
                <a:gd name="connsiteY351" fmla="*/ 19050 h 1533525"/>
                <a:gd name="connsiteX352" fmla="*/ 142875 w 1571625"/>
                <a:gd name="connsiteY352" fmla="*/ 25400 h 1533525"/>
                <a:gd name="connsiteX353" fmla="*/ 133350 w 1571625"/>
                <a:gd name="connsiteY353" fmla="*/ 28575 h 1533525"/>
                <a:gd name="connsiteX354" fmla="*/ 123825 w 1571625"/>
                <a:gd name="connsiteY354" fmla="*/ 31750 h 1533525"/>
                <a:gd name="connsiteX355" fmla="*/ 95250 w 1571625"/>
                <a:gd name="connsiteY355" fmla="*/ 25400 h 1533525"/>
                <a:gd name="connsiteX356" fmla="*/ 82550 w 1571625"/>
                <a:gd name="connsiteY356" fmla="*/ 6350 h 153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Lst>
              <a:rect l="l" t="t" r="r" b="b"/>
              <a:pathLst>
                <a:path w="1571625" h="1533525">
                  <a:moveTo>
                    <a:pt x="82550" y="6350"/>
                  </a:moveTo>
                  <a:lnTo>
                    <a:pt x="82550" y="6350"/>
                  </a:lnTo>
                  <a:cubicBezTo>
                    <a:pt x="85725" y="15875"/>
                    <a:pt x="88213" y="25657"/>
                    <a:pt x="92075" y="34925"/>
                  </a:cubicBezTo>
                  <a:cubicBezTo>
                    <a:pt x="93543" y="38447"/>
                    <a:pt x="98045" y="40653"/>
                    <a:pt x="98425" y="44450"/>
                  </a:cubicBezTo>
                  <a:cubicBezTo>
                    <a:pt x="99515" y="55351"/>
                    <a:pt x="96951" y="68149"/>
                    <a:pt x="88900" y="76200"/>
                  </a:cubicBezTo>
                  <a:cubicBezTo>
                    <a:pt x="86202" y="78898"/>
                    <a:pt x="82550" y="80433"/>
                    <a:pt x="79375" y="82550"/>
                  </a:cubicBezTo>
                  <a:cubicBezTo>
                    <a:pt x="77258" y="85725"/>
                    <a:pt x="73025" y="88259"/>
                    <a:pt x="73025" y="92075"/>
                  </a:cubicBezTo>
                  <a:cubicBezTo>
                    <a:pt x="73025" y="95891"/>
                    <a:pt x="77825" y="98113"/>
                    <a:pt x="79375" y="101600"/>
                  </a:cubicBezTo>
                  <a:cubicBezTo>
                    <a:pt x="82093" y="107717"/>
                    <a:pt x="83608" y="114300"/>
                    <a:pt x="85725" y="120650"/>
                  </a:cubicBezTo>
                  <a:lnTo>
                    <a:pt x="88900" y="130175"/>
                  </a:lnTo>
                  <a:cubicBezTo>
                    <a:pt x="87629" y="135259"/>
                    <a:pt x="81694" y="160379"/>
                    <a:pt x="79375" y="161925"/>
                  </a:cubicBezTo>
                  <a:lnTo>
                    <a:pt x="69850" y="168275"/>
                  </a:lnTo>
                  <a:cubicBezTo>
                    <a:pt x="66069" y="209866"/>
                    <a:pt x="70372" y="192110"/>
                    <a:pt x="60325" y="222250"/>
                  </a:cubicBezTo>
                  <a:lnTo>
                    <a:pt x="57150" y="231775"/>
                  </a:lnTo>
                  <a:lnTo>
                    <a:pt x="53975" y="241300"/>
                  </a:lnTo>
                  <a:cubicBezTo>
                    <a:pt x="52917" y="255058"/>
                    <a:pt x="53343" y="269012"/>
                    <a:pt x="50800" y="282575"/>
                  </a:cubicBezTo>
                  <a:cubicBezTo>
                    <a:pt x="50097" y="286326"/>
                    <a:pt x="47322" y="289587"/>
                    <a:pt x="44450" y="292100"/>
                  </a:cubicBezTo>
                  <a:cubicBezTo>
                    <a:pt x="38707" y="297126"/>
                    <a:pt x="31750" y="300567"/>
                    <a:pt x="25400" y="304800"/>
                  </a:cubicBezTo>
                  <a:cubicBezTo>
                    <a:pt x="13090" y="313006"/>
                    <a:pt x="19495" y="309943"/>
                    <a:pt x="6350" y="314325"/>
                  </a:cubicBezTo>
                  <a:cubicBezTo>
                    <a:pt x="4233" y="317500"/>
                    <a:pt x="0" y="320034"/>
                    <a:pt x="0" y="323850"/>
                  </a:cubicBezTo>
                  <a:cubicBezTo>
                    <a:pt x="0" y="331823"/>
                    <a:pt x="9706" y="359317"/>
                    <a:pt x="12700" y="368300"/>
                  </a:cubicBezTo>
                  <a:cubicBezTo>
                    <a:pt x="13758" y="371475"/>
                    <a:pt x="14019" y="375040"/>
                    <a:pt x="15875" y="377825"/>
                  </a:cubicBezTo>
                  <a:cubicBezTo>
                    <a:pt x="17992" y="381000"/>
                    <a:pt x="20675" y="383863"/>
                    <a:pt x="22225" y="387350"/>
                  </a:cubicBezTo>
                  <a:cubicBezTo>
                    <a:pt x="24943" y="393467"/>
                    <a:pt x="26458" y="400050"/>
                    <a:pt x="28575" y="406400"/>
                  </a:cubicBezTo>
                  <a:cubicBezTo>
                    <a:pt x="29633" y="409575"/>
                    <a:pt x="29894" y="413140"/>
                    <a:pt x="31750" y="415925"/>
                  </a:cubicBezTo>
                  <a:lnTo>
                    <a:pt x="38100" y="425450"/>
                  </a:lnTo>
                  <a:cubicBezTo>
                    <a:pt x="42333" y="419100"/>
                    <a:pt x="52651" y="413804"/>
                    <a:pt x="50800" y="406400"/>
                  </a:cubicBezTo>
                  <a:cubicBezTo>
                    <a:pt x="49742" y="402167"/>
                    <a:pt x="43883" y="395945"/>
                    <a:pt x="47625" y="393700"/>
                  </a:cubicBezTo>
                  <a:cubicBezTo>
                    <a:pt x="53145" y="390388"/>
                    <a:pt x="60362" y="395612"/>
                    <a:pt x="66675" y="396875"/>
                  </a:cubicBezTo>
                  <a:cubicBezTo>
                    <a:pt x="78671" y="399274"/>
                    <a:pt x="86276" y="402350"/>
                    <a:pt x="98425" y="406400"/>
                  </a:cubicBezTo>
                  <a:lnTo>
                    <a:pt x="107950" y="409575"/>
                  </a:lnTo>
                  <a:lnTo>
                    <a:pt x="117475" y="412750"/>
                  </a:lnTo>
                  <a:cubicBezTo>
                    <a:pt x="120650" y="411692"/>
                    <a:pt x="124074" y="411200"/>
                    <a:pt x="127000" y="409575"/>
                  </a:cubicBezTo>
                  <a:cubicBezTo>
                    <a:pt x="159752" y="391379"/>
                    <a:pt x="134022" y="400884"/>
                    <a:pt x="155575" y="393700"/>
                  </a:cubicBezTo>
                  <a:cubicBezTo>
                    <a:pt x="156633" y="390525"/>
                    <a:pt x="159300" y="387476"/>
                    <a:pt x="158750" y="384175"/>
                  </a:cubicBezTo>
                  <a:cubicBezTo>
                    <a:pt x="158123" y="380411"/>
                    <a:pt x="154107" y="378063"/>
                    <a:pt x="152400" y="374650"/>
                  </a:cubicBezTo>
                  <a:cubicBezTo>
                    <a:pt x="150903" y="371657"/>
                    <a:pt x="150283" y="368300"/>
                    <a:pt x="149225" y="365125"/>
                  </a:cubicBezTo>
                  <a:cubicBezTo>
                    <a:pt x="150283" y="360892"/>
                    <a:pt x="151201" y="356621"/>
                    <a:pt x="152400" y="352425"/>
                  </a:cubicBezTo>
                  <a:cubicBezTo>
                    <a:pt x="153319" y="349207"/>
                    <a:pt x="152228" y="342900"/>
                    <a:pt x="155575" y="342900"/>
                  </a:cubicBezTo>
                  <a:cubicBezTo>
                    <a:pt x="160065" y="342900"/>
                    <a:pt x="161651" y="349550"/>
                    <a:pt x="165100" y="352425"/>
                  </a:cubicBezTo>
                  <a:cubicBezTo>
                    <a:pt x="168031" y="354868"/>
                    <a:pt x="171138" y="357225"/>
                    <a:pt x="174625" y="358775"/>
                  </a:cubicBezTo>
                  <a:cubicBezTo>
                    <a:pt x="180742" y="361493"/>
                    <a:pt x="188106" y="361412"/>
                    <a:pt x="193675" y="365125"/>
                  </a:cubicBezTo>
                  <a:cubicBezTo>
                    <a:pt x="205985" y="373331"/>
                    <a:pt x="199580" y="370268"/>
                    <a:pt x="212725" y="374650"/>
                  </a:cubicBezTo>
                  <a:cubicBezTo>
                    <a:pt x="215936" y="379466"/>
                    <a:pt x="222250" y="387127"/>
                    <a:pt x="222250" y="393700"/>
                  </a:cubicBezTo>
                  <a:cubicBezTo>
                    <a:pt x="222250" y="401485"/>
                    <a:pt x="217998" y="417058"/>
                    <a:pt x="215900" y="425450"/>
                  </a:cubicBezTo>
                  <a:cubicBezTo>
                    <a:pt x="216958" y="431800"/>
                    <a:pt x="215053" y="439473"/>
                    <a:pt x="219075" y="444500"/>
                  </a:cubicBezTo>
                  <a:cubicBezTo>
                    <a:pt x="221166" y="447113"/>
                    <a:pt x="225607" y="442822"/>
                    <a:pt x="228600" y="441325"/>
                  </a:cubicBezTo>
                  <a:cubicBezTo>
                    <a:pt x="232013" y="439618"/>
                    <a:pt x="234950" y="437092"/>
                    <a:pt x="238125" y="434975"/>
                  </a:cubicBezTo>
                  <a:cubicBezTo>
                    <a:pt x="241300" y="436033"/>
                    <a:pt x="244657" y="436653"/>
                    <a:pt x="247650" y="438150"/>
                  </a:cubicBezTo>
                  <a:cubicBezTo>
                    <a:pt x="256491" y="442570"/>
                    <a:pt x="259678" y="447003"/>
                    <a:pt x="266700" y="454025"/>
                  </a:cubicBezTo>
                  <a:cubicBezTo>
                    <a:pt x="267758" y="457200"/>
                    <a:pt x="267820" y="460908"/>
                    <a:pt x="269875" y="463550"/>
                  </a:cubicBezTo>
                  <a:cubicBezTo>
                    <a:pt x="275230" y="470435"/>
                    <a:pt x="288419" y="483934"/>
                    <a:pt x="298450" y="488950"/>
                  </a:cubicBezTo>
                  <a:cubicBezTo>
                    <a:pt x="301443" y="490447"/>
                    <a:pt x="304800" y="491067"/>
                    <a:pt x="307975" y="492125"/>
                  </a:cubicBezTo>
                  <a:cubicBezTo>
                    <a:pt x="309033" y="495300"/>
                    <a:pt x="311150" y="498303"/>
                    <a:pt x="311150" y="501650"/>
                  </a:cubicBezTo>
                  <a:cubicBezTo>
                    <a:pt x="311150" y="514215"/>
                    <a:pt x="301605" y="523905"/>
                    <a:pt x="295275" y="533400"/>
                  </a:cubicBezTo>
                  <a:lnTo>
                    <a:pt x="288925" y="542925"/>
                  </a:lnTo>
                  <a:cubicBezTo>
                    <a:pt x="286808" y="546100"/>
                    <a:pt x="283782" y="548830"/>
                    <a:pt x="282575" y="552450"/>
                  </a:cubicBezTo>
                  <a:lnTo>
                    <a:pt x="279400" y="561975"/>
                  </a:lnTo>
                  <a:cubicBezTo>
                    <a:pt x="281517" y="568325"/>
                    <a:pt x="282037" y="575456"/>
                    <a:pt x="285750" y="581025"/>
                  </a:cubicBezTo>
                  <a:lnTo>
                    <a:pt x="298450" y="600075"/>
                  </a:lnTo>
                  <a:cubicBezTo>
                    <a:pt x="299508" y="605367"/>
                    <a:pt x="298632" y="611460"/>
                    <a:pt x="301625" y="615950"/>
                  </a:cubicBezTo>
                  <a:cubicBezTo>
                    <a:pt x="303481" y="618735"/>
                    <a:pt x="307849" y="619675"/>
                    <a:pt x="311150" y="619125"/>
                  </a:cubicBezTo>
                  <a:cubicBezTo>
                    <a:pt x="316454" y="618241"/>
                    <a:pt x="327339" y="606111"/>
                    <a:pt x="330200" y="603250"/>
                  </a:cubicBezTo>
                  <a:cubicBezTo>
                    <a:pt x="336550" y="605367"/>
                    <a:pt x="345537" y="604031"/>
                    <a:pt x="349250" y="609600"/>
                  </a:cubicBezTo>
                  <a:cubicBezTo>
                    <a:pt x="357717" y="622300"/>
                    <a:pt x="352425" y="617008"/>
                    <a:pt x="365125" y="625475"/>
                  </a:cubicBezTo>
                  <a:cubicBezTo>
                    <a:pt x="367242" y="628650"/>
                    <a:pt x="368495" y="632616"/>
                    <a:pt x="371475" y="635000"/>
                  </a:cubicBezTo>
                  <a:cubicBezTo>
                    <a:pt x="374088" y="637091"/>
                    <a:pt x="378007" y="636678"/>
                    <a:pt x="381000" y="638175"/>
                  </a:cubicBezTo>
                  <a:cubicBezTo>
                    <a:pt x="384413" y="639882"/>
                    <a:pt x="387350" y="642408"/>
                    <a:pt x="390525" y="644525"/>
                  </a:cubicBezTo>
                  <a:cubicBezTo>
                    <a:pt x="393700" y="643467"/>
                    <a:pt x="398553" y="644343"/>
                    <a:pt x="400050" y="641350"/>
                  </a:cubicBezTo>
                  <a:cubicBezTo>
                    <a:pt x="401547" y="638357"/>
                    <a:pt x="396875" y="635172"/>
                    <a:pt x="396875" y="631825"/>
                  </a:cubicBezTo>
                  <a:cubicBezTo>
                    <a:pt x="396875" y="605071"/>
                    <a:pt x="394582" y="610070"/>
                    <a:pt x="409575" y="600075"/>
                  </a:cubicBezTo>
                  <a:cubicBezTo>
                    <a:pt x="408517" y="596900"/>
                    <a:pt x="408025" y="593476"/>
                    <a:pt x="406400" y="590550"/>
                  </a:cubicBezTo>
                  <a:cubicBezTo>
                    <a:pt x="402694" y="583879"/>
                    <a:pt x="393700" y="571500"/>
                    <a:pt x="393700" y="571500"/>
                  </a:cubicBezTo>
                  <a:cubicBezTo>
                    <a:pt x="392642" y="528108"/>
                    <a:pt x="392496" y="484685"/>
                    <a:pt x="390525" y="441325"/>
                  </a:cubicBezTo>
                  <a:cubicBezTo>
                    <a:pt x="390373" y="437982"/>
                    <a:pt x="389441" y="434413"/>
                    <a:pt x="387350" y="431800"/>
                  </a:cubicBezTo>
                  <a:cubicBezTo>
                    <a:pt x="384966" y="428820"/>
                    <a:pt x="381000" y="427567"/>
                    <a:pt x="377825" y="425450"/>
                  </a:cubicBezTo>
                  <a:cubicBezTo>
                    <a:pt x="375708" y="422275"/>
                    <a:pt x="373025" y="419412"/>
                    <a:pt x="371475" y="415925"/>
                  </a:cubicBezTo>
                  <a:cubicBezTo>
                    <a:pt x="368757" y="409808"/>
                    <a:pt x="370694" y="400588"/>
                    <a:pt x="365125" y="396875"/>
                  </a:cubicBezTo>
                  <a:lnTo>
                    <a:pt x="355600" y="390525"/>
                  </a:lnTo>
                  <a:cubicBezTo>
                    <a:pt x="349250" y="391583"/>
                    <a:pt x="342492" y="391224"/>
                    <a:pt x="336550" y="393700"/>
                  </a:cubicBezTo>
                  <a:cubicBezTo>
                    <a:pt x="325737" y="398205"/>
                    <a:pt x="304412" y="416508"/>
                    <a:pt x="298450" y="425450"/>
                  </a:cubicBezTo>
                  <a:cubicBezTo>
                    <a:pt x="296333" y="428625"/>
                    <a:pt x="295336" y="432953"/>
                    <a:pt x="292100" y="434975"/>
                  </a:cubicBezTo>
                  <a:cubicBezTo>
                    <a:pt x="286424" y="438523"/>
                    <a:pt x="273050" y="441325"/>
                    <a:pt x="273050" y="441325"/>
                  </a:cubicBezTo>
                  <a:cubicBezTo>
                    <a:pt x="271992" y="437092"/>
                    <a:pt x="269875" y="432989"/>
                    <a:pt x="269875" y="428625"/>
                  </a:cubicBezTo>
                  <a:cubicBezTo>
                    <a:pt x="269875" y="422872"/>
                    <a:pt x="277358" y="398008"/>
                    <a:pt x="269875" y="390525"/>
                  </a:cubicBezTo>
                  <a:cubicBezTo>
                    <a:pt x="266059" y="386709"/>
                    <a:pt x="259292" y="388408"/>
                    <a:pt x="254000" y="387350"/>
                  </a:cubicBezTo>
                  <a:cubicBezTo>
                    <a:pt x="249790" y="381035"/>
                    <a:pt x="242938" y="376187"/>
                    <a:pt x="250825" y="368300"/>
                  </a:cubicBezTo>
                  <a:cubicBezTo>
                    <a:pt x="253192" y="365933"/>
                    <a:pt x="257175" y="366183"/>
                    <a:pt x="260350" y="365125"/>
                  </a:cubicBezTo>
                  <a:cubicBezTo>
                    <a:pt x="263525" y="361950"/>
                    <a:pt x="267000" y="359049"/>
                    <a:pt x="269875" y="355600"/>
                  </a:cubicBezTo>
                  <a:cubicBezTo>
                    <a:pt x="272318" y="352669"/>
                    <a:pt x="273527" y="348773"/>
                    <a:pt x="276225" y="346075"/>
                  </a:cubicBezTo>
                  <a:cubicBezTo>
                    <a:pt x="278923" y="343377"/>
                    <a:pt x="282575" y="341842"/>
                    <a:pt x="285750" y="339725"/>
                  </a:cubicBezTo>
                  <a:cubicBezTo>
                    <a:pt x="287417" y="334724"/>
                    <a:pt x="293502" y="322151"/>
                    <a:pt x="285750" y="317500"/>
                  </a:cubicBezTo>
                  <a:cubicBezTo>
                    <a:pt x="282008" y="315255"/>
                    <a:pt x="277283" y="319617"/>
                    <a:pt x="273050" y="320675"/>
                  </a:cubicBezTo>
                  <a:cubicBezTo>
                    <a:pt x="262467" y="319617"/>
                    <a:pt x="251829" y="319004"/>
                    <a:pt x="241300" y="317500"/>
                  </a:cubicBezTo>
                  <a:cubicBezTo>
                    <a:pt x="234323" y="316503"/>
                    <a:pt x="225860" y="313412"/>
                    <a:pt x="219075" y="311150"/>
                  </a:cubicBezTo>
                  <a:cubicBezTo>
                    <a:pt x="227055" y="287209"/>
                    <a:pt x="215362" y="315791"/>
                    <a:pt x="231775" y="295275"/>
                  </a:cubicBezTo>
                  <a:cubicBezTo>
                    <a:pt x="233866" y="292662"/>
                    <a:pt x="233892" y="288925"/>
                    <a:pt x="234950" y="285750"/>
                  </a:cubicBezTo>
                  <a:lnTo>
                    <a:pt x="215900" y="273050"/>
                  </a:lnTo>
                  <a:cubicBezTo>
                    <a:pt x="212725" y="270933"/>
                    <a:pt x="209995" y="267907"/>
                    <a:pt x="206375" y="266700"/>
                  </a:cubicBezTo>
                  <a:lnTo>
                    <a:pt x="187325" y="260350"/>
                  </a:lnTo>
                  <a:cubicBezTo>
                    <a:pt x="185208" y="257175"/>
                    <a:pt x="182682" y="254238"/>
                    <a:pt x="180975" y="250825"/>
                  </a:cubicBezTo>
                  <a:cubicBezTo>
                    <a:pt x="174745" y="238365"/>
                    <a:pt x="176487" y="221891"/>
                    <a:pt x="180975" y="209550"/>
                  </a:cubicBezTo>
                  <a:cubicBezTo>
                    <a:pt x="182119" y="206405"/>
                    <a:pt x="187325" y="207433"/>
                    <a:pt x="190500" y="206375"/>
                  </a:cubicBezTo>
                  <a:cubicBezTo>
                    <a:pt x="193675" y="208492"/>
                    <a:pt x="196439" y="211421"/>
                    <a:pt x="200025" y="212725"/>
                  </a:cubicBezTo>
                  <a:cubicBezTo>
                    <a:pt x="213413" y="217594"/>
                    <a:pt x="230284" y="219885"/>
                    <a:pt x="244475" y="222250"/>
                  </a:cubicBezTo>
                  <a:cubicBezTo>
                    <a:pt x="257175" y="221192"/>
                    <a:pt x="269979" y="217137"/>
                    <a:pt x="282575" y="219075"/>
                  </a:cubicBezTo>
                  <a:cubicBezTo>
                    <a:pt x="285883" y="219584"/>
                    <a:pt x="286120" y="225274"/>
                    <a:pt x="285750" y="228600"/>
                  </a:cubicBezTo>
                  <a:cubicBezTo>
                    <a:pt x="285011" y="235253"/>
                    <a:pt x="281517" y="241300"/>
                    <a:pt x="279400" y="247650"/>
                  </a:cubicBezTo>
                  <a:lnTo>
                    <a:pt x="276225" y="257175"/>
                  </a:lnTo>
                  <a:cubicBezTo>
                    <a:pt x="279400" y="259292"/>
                    <a:pt x="282177" y="262185"/>
                    <a:pt x="285750" y="263525"/>
                  </a:cubicBezTo>
                  <a:cubicBezTo>
                    <a:pt x="290803" y="265420"/>
                    <a:pt x="296940" y="264023"/>
                    <a:pt x="301625" y="266700"/>
                  </a:cubicBezTo>
                  <a:cubicBezTo>
                    <a:pt x="304938" y="268593"/>
                    <a:pt x="305103" y="273712"/>
                    <a:pt x="307975" y="276225"/>
                  </a:cubicBezTo>
                  <a:cubicBezTo>
                    <a:pt x="313718" y="281251"/>
                    <a:pt x="320675" y="284692"/>
                    <a:pt x="327025" y="288925"/>
                  </a:cubicBezTo>
                  <a:cubicBezTo>
                    <a:pt x="330200" y="291042"/>
                    <a:pt x="332930" y="294068"/>
                    <a:pt x="336550" y="295275"/>
                  </a:cubicBezTo>
                  <a:lnTo>
                    <a:pt x="355600" y="301625"/>
                  </a:lnTo>
                  <a:lnTo>
                    <a:pt x="365125" y="304800"/>
                  </a:lnTo>
                  <a:cubicBezTo>
                    <a:pt x="370417" y="303742"/>
                    <a:pt x="375794" y="303045"/>
                    <a:pt x="381000" y="301625"/>
                  </a:cubicBezTo>
                  <a:cubicBezTo>
                    <a:pt x="387458" y="299864"/>
                    <a:pt x="400050" y="295275"/>
                    <a:pt x="400050" y="295275"/>
                  </a:cubicBezTo>
                  <a:cubicBezTo>
                    <a:pt x="418266" y="301347"/>
                    <a:pt x="401263" y="294102"/>
                    <a:pt x="419100" y="307975"/>
                  </a:cubicBezTo>
                  <a:cubicBezTo>
                    <a:pt x="425124" y="312660"/>
                    <a:pt x="438150" y="320675"/>
                    <a:pt x="438150" y="320675"/>
                  </a:cubicBezTo>
                  <a:cubicBezTo>
                    <a:pt x="444857" y="340796"/>
                    <a:pt x="442032" y="321909"/>
                    <a:pt x="419100" y="333375"/>
                  </a:cubicBezTo>
                  <a:cubicBezTo>
                    <a:pt x="416107" y="334872"/>
                    <a:pt x="416983" y="339725"/>
                    <a:pt x="415925" y="342900"/>
                  </a:cubicBezTo>
                  <a:cubicBezTo>
                    <a:pt x="423905" y="366841"/>
                    <a:pt x="413140" y="337331"/>
                    <a:pt x="425450" y="361950"/>
                  </a:cubicBezTo>
                  <a:cubicBezTo>
                    <a:pt x="426947" y="364943"/>
                    <a:pt x="426534" y="368862"/>
                    <a:pt x="428625" y="371475"/>
                  </a:cubicBezTo>
                  <a:cubicBezTo>
                    <a:pt x="431009" y="374455"/>
                    <a:pt x="434975" y="375708"/>
                    <a:pt x="438150" y="377825"/>
                  </a:cubicBezTo>
                  <a:cubicBezTo>
                    <a:pt x="436033" y="384175"/>
                    <a:pt x="430487" y="390311"/>
                    <a:pt x="431800" y="396875"/>
                  </a:cubicBezTo>
                  <a:cubicBezTo>
                    <a:pt x="432858" y="402167"/>
                    <a:pt x="432742" y="407837"/>
                    <a:pt x="434975" y="412750"/>
                  </a:cubicBezTo>
                  <a:cubicBezTo>
                    <a:pt x="443028" y="430466"/>
                    <a:pt x="444707" y="429821"/>
                    <a:pt x="457200" y="438150"/>
                  </a:cubicBezTo>
                  <a:cubicBezTo>
                    <a:pt x="475398" y="465447"/>
                    <a:pt x="453580" y="430910"/>
                    <a:pt x="466725" y="457200"/>
                  </a:cubicBezTo>
                  <a:cubicBezTo>
                    <a:pt x="468432" y="460613"/>
                    <a:pt x="470958" y="463550"/>
                    <a:pt x="473075" y="466725"/>
                  </a:cubicBezTo>
                  <a:cubicBezTo>
                    <a:pt x="472017" y="474133"/>
                    <a:pt x="472050" y="481782"/>
                    <a:pt x="469900" y="488950"/>
                  </a:cubicBezTo>
                  <a:cubicBezTo>
                    <a:pt x="468804" y="492605"/>
                    <a:pt x="464090" y="494697"/>
                    <a:pt x="463550" y="498475"/>
                  </a:cubicBezTo>
                  <a:cubicBezTo>
                    <a:pt x="462768" y="503950"/>
                    <a:pt x="468574" y="517099"/>
                    <a:pt x="473075" y="520700"/>
                  </a:cubicBezTo>
                  <a:cubicBezTo>
                    <a:pt x="475688" y="522791"/>
                    <a:pt x="479607" y="522378"/>
                    <a:pt x="482600" y="523875"/>
                  </a:cubicBezTo>
                  <a:cubicBezTo>
                    <a:pt x="486013" y="525582"/>
                    <a:pt x="488950" y="528108"/>
                    <a:pt x="492125" y="530225"/>
                  </a:cubicBezTo>
                  <a:lnTo>
                    <a:pt x="511175" y="558800"/>
                  </a:lnTo>
                  <a:lnTo>
                    <a:pt x="517525" y="568325"/>
                  </a:lnTo>
                  <a:cubicBezTo>
                    <a:pt x="514350" y="570442"/>
                    <a:pt x="511681" y="573671"/>
                    <a:pt x="508000" y="574675"/>
                  </a:cubicBezTo>
                  <a:cubicBezTo>
                    <a:pt x="499768" y="576920"/>
                    <a:pt x="489263" y="572520"/>
                    <a:pt x="482600" y="577850"/>
                  </a:cubicBezTo>
                  <a:cubicBezTo>
                    <a:pt x="479094" y="580655"/>
                    <a:pt x="489368" y="583831"/>
                    <a:pt x="492125" y="587375"/>
                  </a:cubicBezTo>
                  <a:cubicBezTo>
                    <a:pt x="496810" y="593399"/>
                    <a:pt x="498475" y="602192"/>
                    <a:pt x="504825" y="606425"/>
                  </a:cubicBezTo>
                  <a:lnTo>
                    <a:pt x="523875" y="619125"/>
                  </a:lnTo>
                  <a:lnTo>
                    <a:pt x="536575" y="638175"/>
                  </a:lnTo>
                  <a:cubicBezTo>
                    <a:pt x="538692" y="641350"/>
                    <a:pt x="541718" y="644080"/>
                    <a:pt x="542925" y="647700"/>
                  </a:cubicBezTo>
                  <a:cubicBezTo>
                    <a:pt x="543983" y="650875"/>
                    <a:pt x="543733" y="654858"/>
                    <a:pt x="546100" y="657225"/>
                  </a:cubicBezTo>
                  <a:cubicBezTo>
                    <a:pt x="548467" y="659592"/>
                    <a:pt x="552632" y="658903"/>
                    <a:pt x="555625" y="660400"/>
                  </a:cubicBezTo>
                  <a:cubicBezTo>
                    <a:pt x="559038" y="662107"/>
                    <a:pt x="561975" y="664633"/>
                    <a:pt x="565150" y="666750"/>
                  </a:cubicBezTo>
                  <a:cubicBezTo>
                    <a:pt x="570538" y="682914"/>
                    <a:pt x="563995" y="671753"/>
                    <a:pt x="577850" y="679450"/>
                  </a:cubicBezTo>
                  <a:cubicBezTo>
                    <a:pt x="584521" y="683156"/>
                    <a:pt x="589496" y="690299"/>
                    <a:pt x="596900" y="692150"/>
                  </a:cubicBezTo>
                  <a:cubicBezTo>
                    <a:pt x="617878" y="697394"/>
                    <a:pt x="605270" y="694784"/>
                    <a:pt x="635000" y="698500"/>
                  </a:cubicBezTo>
                  <a:cubicBezTo>
                    <a:pt x="641275" y="700592"/>
                    <a:pt x="649574" y="702430"/>
                    <a:pt x="654050" y="708025"/>
                  </a:cubicBezTo>
                  <a:cubicBezTo>
                    <a:pt x="656141" y="710638"/>
                    <a:pt x="656167" y="714375"/>
                    <a:pt x="657225" y="717550"/>
                  </a:cubicBezTo>
                  <a:cubicBezTo>
                    <a:pt x="654050" y="719667"/>
                    <a:pt x="650398" y="721202"/>
                    <a:pt x="647700" y="723900"/>
                  </a:cubicBezTo>
                  <a:cubicBezTo>
                    <a:pt x="641545" y="730055"/>
                    <a:pt x="640757" y="735203"/>
                    <a:pt x="638175" y="742950"/>
                  </a:cubicBezTo>
                  <a:cubicBezTo>
                    <a:pt x="641350" y="745067"/>
                    <a:pt x="644193" y="747797"/>
                    <a:pt x="647700" y="749300"/>
                  </a:cubicBezTo>
                  <a:cubicBezTo>
                    <a:pt x="651711" y="751019"/>
                    <a:pt x="656204" y="751276"/>
                    <a:pt x="660400" y="752475"/>
                  </a:cubicBezTo>
                  <a:cubicBezTo>
                    <a:pt x="663618" y="753394"/>
                    <a:pt x="666750" y="754592"/>
                    <a:pt x="669925" y="755650"/>
                  </a:cubicBezTo>
                  <a:cubicBezTo>
                    <a:pt x="670983" y="758825"/>
                    <a:pt x="674343" y="762068"/>
                    <a:pt x="673100" y="765175"/>
                  </a:cubicBezTo>
                  <a:cubicBezTo>
                    <a:pt x="671683" y="768718"/>
                    <a:pt x="661285" y="768472"/>
                    <a:pt x="663575" y="771525"/>
                  </a:cubicBezTo>
                  <a:cubicBezTo>
                    <a:pt x="667591" y="776880"/>
                    <a:pt x="682625" y="777875"/>
                    <a:pt x="682625" y="777875"/>
                  </a:cubicBezTo>
                  <a:cubicBezTo>
                    <a:pt x="684742" y="781050"/>
                    <a:pt x="688050" y="783698"/>
                    <a:pt x="688975" y="787400"/>
                  </a:cubicBezTo>
                  <a:cubicBezTo>
                    <a:pt x="691299" y="796697"/>
                    <a:pt x="690693" y="806503"/>
                    <a:pt x="692150" y="815975"/>
                  </a:cubicBezTo>
                  <a:cubicBezTo>
                    <a:pt x="692814" y="820288"/>
                    <a:pt x="692599" y="825268"/>
                    <a:pt x="695325" y="828675"/>
                  </a:cubicBezTo>
                  <a:cubicBezTo>
                    <a:pt x="697416" y="831288"/>
                    <a:pt x="701520" y="831517"/>
                    <a:pt x="704850" y="831850"/>
                  </a:cubicBezTo>
                  <a:cubicBezTo>
                    <a:pt x="722783" y="833643"/>
                    <a:pt x="740833" y="833967"/>
                    <a:pt x="758825" y="835025"/>
                  </a:cubicBezTo>
                  <a:cubicBezTo>
                    <a:pt x="760942" y="841375"/>
                    <a:pt x="758825" y="851958"/>
                    <a:pt x="765175" y="854075"/>
                  </a:cubicBezTo>
                  <a:lnTo>
                    <a:pt x="784225" y="860425"/>
                  </a:lnTo>
                  <a:cubicBezTo>
                    <a:pt x="787845" y="861632"/>
                    <a:pt x="790337" y="865068"/>
                    <a:pt x="793750" y="866775"/>
                  </a:cubicBezTo>
                  <a:cubicBezTo>
                    <a:pt x="801566" y="870683"/>
                    <a:pt x="815008" y="871906"/>
                    <a:pt x="822325" y="873125"/>
                  </a:cubicBezTo>
                  <a:cubicBezTo>
                    <a:pt x="824018" y="878205"/>
                    <a:pt x="824865" y="889212"/>
                    <a:pt x="835025" y="885825"/>
                  </a:cubicBezTo>
                  <a:cubicBezTo>
                    <a:pt x="842265" y="883412"/>
                    <a:pt x="854075" y="873125"/>
                    <a:pt x="854075" y="873125"/>
                  </a:cubicBezTo>
                  <a:cubicBezTo>
                    <a:pt x="861822" y="875707"/>
                    <a:pt x="866970" y="876495"/>
                    <a:pt x="873125" y="882650"/>
                  </a:cubicBezTo>
                  <a:cubicBezTo>
                    <a:pt x="875823" y="885348"/>
                    <a:pt x="876603" y="889662"/>
                    <a:pt x="879475" y="892175"/>
                  </a:cubicBezTo>
                  <a:cubicBezTo>
                    <a:pt x="885218" y="897201"/>
                    <a:pt x="898525" y="904875"/>
                    <a:pt x="898525" y="904875"/>
                  </a:cubicBezTo>
                  <a:cubicBezTo>
                    <a:pt x="906167" y="927802"/>
                    <a:pt x="897859" y="900546"/>
                    <a:pt x="904875" y="946150"/>
                  </a:cubicBezTo>
                  <a:cubicBezTo>
                    <a:pt x="905384" y="949458"/>
                    <a:pt x="905437" y="953584"/>
                    <a:pt x="908050" y="955675"/>
                  </a:cubicBezTo>
                  <a:cubicBezTo>
                    <a:pt x="911457" y="958401"/>
                    <a:pt x="916517" y="957792"/>
                    <a:pt x="920750" y="958850"/>
                  </a:cubicBezTo>
                  <a:cubicBezTo>
                    <a:pt x="942975" y="957792"/>
                    <a:pt x="965252" y="957523"/>
                    <a:pt x="987425" y="955675"/>
                  </a:cubicBezTo>
                  <a:cubicBezTo>
                    <a:pt x="990760" y="955397"/>
                    <a:pt x="993668" y="953156"/>
                    <a:pt x="996950" y="952500"/>
                  </a:cubicBezTo>
                  <a:cubicBezTo>
                    <a:pt x="1004288" y="951032"/>
                    <a:pt x="1011767" y="950383"/>
                    <a:pt x="1019175" y="949325"/>
                  </a:cubicBezTo>
                  <a:cubicBezTo>
                    <a:pt x="1029758" y="950383"/>
                    <a:pt x="1040413" y="950883"/>
                    <a:pt x="1050925" y="952500"/>
                  </a:cubicBezTo>
                  <a:cubicBezTo>
                    <a:pt x="1054233" y="953009"/>
                    <a:pt x="1057103" y="955675"/>
                    <a:pt x="1060450" y="955675"/>
                  </a:cubicBezTo>
                  <a:cubicBezTo>
                    <a:pt x="1067934" y="955675"/>
                    <a:pt x="1075267" y="953558"/>
                    <a:pt x="1082675" y="952500"/>
                  </a:cubicBezTo>
                  <a:cubicBezTo>
                    <a:pt x="1107832" y="944114"/>
                    <a:pt x="1095123" y="945050"/>
                    <a:pt x="1120775" y="949325"/>
                  </a:cubicBezTo>
                  <a:cubicBezTo>
                    <a:pt x="1123140" y="956420"/>
                    <a:pt x="1126372" y="971685"/>
                    <a:pt x="1133475" y="977900"/>
                  </a:cubicBezTo>
                  <a:cubicBezTo>
                    <a:pt x="1142934" y="986177"/>
                    <a:pt x="1150712" y="990940"/>
                    <a:pt x="1162050" y="993775"/>
                  </a:cubicBezTo>
                  <a:cubicBezTo>
                    <a:pt x="1167285" y="995084"/>
                    <a:pt x="1172633" y="995892"/>
                    <a:pt x="1177925" y="996950"/>
                  </a:cubicBezTo>
                  <a:cubicBezTo>
                    <a:pt x="1184275" y="1003300"/>
                    <a:pt x="1194135" y="1007481"/>
                    <a:pt x="1196975" y="1016000"/>
                  </a:cubicBezTo>
                  <a:cubicBezTo>
                    <a:pt x="1204588" y="1038838"/>
                    <a:pt x="1195352" y="1010318"/>
                    <a:pt x="1203325" y="1038225"/>
                  </a:cubicBezTo>
                  <a:cubicBezTo>
                    <a:pt x="1204244" y="1041443"/>
                    <a:pt x="1204875" y="1044824"/>
                    <a:pt x="1206500" y="1047750"/>
                  </a:cubicBezTo>
                  <a:cubicBezTo>
                    <a:pt x="1212604" y="1058737"/>
                    <a:pt x="1219150" y="1068346"/>
                    <a:pt x="1228725" y="1076325"/>
                  </a:cubicBezTo>
                  <a:cubicBezTo>
                    <a:pt x="1231656" y="1078768"/>
                    <a:pt x="1235319" y="1080232"/>
                    <a:pt x="1238250" y="1082675"/>
                  </a:cubicBezTo>
                  <a:cubicBezTo>
                    <a:pt x="1262696" y="1103047"/>
                    <a:pt x="1233651" y="1082784"/>
                    <a:pt x="1257300" y="1098550"/>
                  </a:cubicBezTo>
                  <a:cubicBezTo>
                    <a:pt x="1259417" y="1101725"/>
                    <a:pt x="1261207" y="1105144"/>
                    <a:pt x="1263650" y="1108075"/>
                  </a:cubicBezTo>
                  <a:cubicBezTo>
                    <a:pt x="1266525" y="1111524"/>
                    <a:pt x="1270684" y="1113864"/>
                    <a:pt x="1273175" y="1117600"/>
                  </a:cubicBezTo>
                  <a:cubicBezTo>
                    <a:pt x="1275031" y="1120385"/>
                    <a:pt x="1274725" y="1124199"/>
                    <a:pt x="1276350" y="1127125"/>
                  </a:cubicBezTo>
                  <a:cubicBezTo>
                    <a:pt x="1280056" y="1133796"/>
                    <a:pt x="1284817" y="1139825"/>
                    <a:pt x="1289050" y="1146175"/>
                  </a:cubicBezTo>
                  <a:cubicBezTo>
                    <a:pt x="1291167" y="1149350"/>
                    <a:pt x="1292702" y="1153002"/>
                    <a:pt x="1295400" y="1155700"/>
                  </a:cubicBezTo>
                  <a:cubicBezTo>
                    <a:pt x="1298575" y="1158875"/>
                    <a:pt x="1302050" y="1161776"/>
                    <a:pt x="1304925" y="1165225"/>
                  </a:cubicBezTo>
                  <a:cubicBezTo>
                    <a:pt x="1307368" y="1168156"/>
                    <a:pt x="1308295" y="1172366"/>
                    <a:pt x="1311275" y="1174750"/>
                  </a:cubicBezTo>
                  <a:cubicBezTo>
                    <a:pt x="1313888" y="1176841"/>
                    <a:pt x="1317807" y="1176428"/>
                    <a:pt x="1320800" y="1177925"/>
                  </a:cubicBezTo>
                  <a:cubicBezTo>
                    <a:pt x="1324213" y="1179632"/>
                    <a:pt x="1326838" y="1182725"/>
                    <a:pt x="1330325" y="1184275"/>
                  </a:cubicBezTo>
                  <a:cubicBezTo>
                    <a:pt x="1336442" y="1186993"/>
                    <a:pt x="1343025" y="1188508"/>
                    <a:pt x="1349375" y="1190625"/>
                  </a:cubicBezTo>
                  <a:cubicBezTo>
                    <a:pt x="1352550" y="1191683"/>
                    <a:pt x="1356115" y="1191944"/>
                    <a:pt x="1358900" y="1193800"/>
                  </a:cubicBezTo>
                  <a:cubicBezTo>
                    <a:pt x="1362075" y="1195917"/>
                    <a:pt x="1365012" y="1198443"/>
                    <a:pt x="1368425" y="1200150"/>
                  </a:cubicBezTo>
                  <a:cubicBezTo>
                    <a:pt x="1371418" y="1201647"/>
                    <a:pt x="1375024" y="1201700"/>
                    <a:pt x="1377950" y="1203325"/>
                  </a:cubicBezTo>
                  <a:cubicBezTo>
                    <a:pt x="1384621" y="1207031"/>
                    <a:pt x="1397000" y="1216025"/>
                    <a:pt x="1397000" y="1216025"/>
                  </a:cubicBezTo>
                  <a:cubicBezTo>
                    <a:pt x="1398058" y="1219200"/>
                    <a:pt x="1398084" y="1222937"/>
                    <a:pt x="1400175" y="1225550"/>
                  </a:cubicBezTo>
                  <a:cubicBezTo>
                    <a:pt x="1402559" y="1228530"/>
                    <a:pt x="1409073" y="1228136"/>
                    <a:pt x="1409700" y="1231900"/>
                  </a:cubicBezTo>
                  <a:cubicBezTo>
                    <a:pt x="1413532" y="1254890"/>
                    <a:pt x="1411016" y="1278517"/>
                    <a:pt x="1412875" y="1301750"/>
                  </a:cubicBezTo>
                  <a:cubicBezTo>
                    <a:pt x="1413635" y="1311251"/>
                    <a:pt x="1418323" y="1312646"/>
                    <a:pt x="1422400" y="1320800"/>
                  </a:cubicBezTo>
                  <a:cubicBezTo>
                    <a:pt x="1423897" y="1323793"/>
                    <a:pt x="1424517" y="1327150"/>
                    <a:pt x="1425575" y="1330325"/>
                  </a:cubicBezTo>
                  <a:cubicBezTo>
                    <a:pt x="1426633" y="1347258"/>
                    <a:pt x="1426974" y="1364252"/>
                    <a:pt x="1428750" y="1381125"/>
                  </a:cubicBezTo>
                  <a:cubicBezTo>
                    <a:pt x="1429100" y="1384453"/>
                    <a:pt x="1429834" y="1388037"/>
                    <a:pt x="1431925" y="1390650"/>
                  </a:cubicBezTo>
                  <a:cubicBezTo>
                    <a:pt x="1434309" y="1393630"/>
                    <a:pt x="1437877" y="1395660"/>
                    <a:pt x="1441450" y="1397000"/>
                  </a:cubicBezTo>
                  <a:cubicBezTo>
                    <a:pt x="1446503" y="1398895"/>
                    <a:pt x="1452033" y="1399117"/>
                    <a:pt x="1457325" y="1400175"/>
                  </a:cubicBezTo>
                  <a:cubicBezTo>
                    <a:pt x="1456267" y="1411817"/>
                    <a:pt x="1454150" y="1423410"/>
                    <a:pt x="1454150" y="1435100"/>
                  </a:cubicBezTo>
                  <a:cubicBezTo>
                    <a:pt x="1454150" y="1439464"/>
                    <a:pt x="1456126" y="1443604"/>
                    <a:pt x="1457325" y="1447800"/>
                  </a:cubicBezTo>
                  <a:cubicBezTo>
                    <a:pt x="1461516" y="1462469"/>
                    <a:pt x="1461829" y="1459319"/>
                    <a:pt x="1473200" y="1476375"/>
                  </a:cubicBezTo>
                  <a:cubicBezTo>
                    <a:pt x="1482041" y="1489636"/>
                    <a:pt x="1476852" y="1483202"/>
                    <a:pt x="1489075" y="1495425"/>
                  </a:cubicBezTo>
                  <a:cubicBezTo>
                    <a:pt x="1497055" y="1519366"/>
                    <a:pt x="1486290" y="1489856"/>
                    <a:pt x="1498600" y="1514475"/>
                  </a:cubicBezTo>
                  <a:cubicBezTo>
                    <a:pt x="1500097" y="1517468"/>
                    <a:pt x="1499684" y="1521387"/>
                    <a:pt x="1501775" y="1524000"/>
                  </a:cubicBezTo>
                  <a:cubicBezTo>
                    <a:pt x="1506251" y="1529595"/>
                    <a:pt x="1514550" y="1531433"/>
                    <a:pt x="1520825" y="1533525"/>
                  </a:cubicBezTo>
                  <a:cubicBezTo>
                    <a:pt x="1524000" y="1532467"/>
                    <a:pt x="1527132" y="1531269"/>
                    <a:pt x="1530350" y="1530350"/>
                  </a:cubicBezTo>
                  <a:cubicBezTo>
                    <a:pt x="1558257" y="1522377"/>
                    <a:pt x="1529737" y="1531613"/>
                    <a:pt x="1552575" y="1524000"/>
                  </a:cubicBezTo>
                  <a:cubicBezTo>
                    <a:pt x="1553633" y="1520825"/>
                    <a:pt x="1554253" y="1517468"/>
                    <a:pt x="1555750" y="1514475"/>
                  </a:cubicBezTo>
                  <a:cubicBezTo>
                    <a:pt x="1560170" y="1505634"/>
                    <a:pt x="1564603" y="1502447"/>
                    <a:pt x="1571625" y="1495425"/>
                  </a:cubicBezTo>
                  <a:cubicBezTo>
                    <a:pt x="1569508" y="1492250"/>
                    <a:pt x="1568255" y="1488284"/>
                    <a:pt x="1565275" y="1485900"/>
                  </a:cubicBezTo>
                  <a:cubicBezTo>
                    <a:pt x="1562662" y="1483809"/>
                    <a:pt x="1558743" y="1484222"/>
                    <a:pt x="1555750" y="1482725"/>
                  </a:cubicBezTo>
                  <a:cubicBezTo>
                    <a:pt x="1552337" y="1481018"/>
                    <a:pt x="1549400" y="1478492"/>
                    <a:pt x="1546225" y="1476375"/>
                  </a:cubicBezTo>
                  <a:cubicBezTo>
                    <a:pt x="1544133" y="1470100"/>
                    <a:pt x="1542295" y="1461801"/>
                    <a:pt x="1536700" y="1457325"/>
                  </a:cubicBezTo>
                  <a:cubicBezTo>
                    <a:pt x="1534087" y="1455234"/>
                    <a:pt x="1530168" y="1455647"/>
                    <a:pt x="1527175" y="1454150"/>
                  </a:cubicBezTo>
                  <a:cubicBezTo>
                    <a:pt x="1523762" y="1452443"/>
                    <a:pt x="1520825" y="1449917"/>
                    <a:pt x="1517650" y="1447800"/>
                  </a:cubicBezTo>
                  <a:cubicBezTo>
                    <a:pt x="1509670" y="1423859"/>
                    <a:pt x="1520435" y="1453369"/>
                    <a:pt x="1508125" y="1428750"/>
                  </a:cubicBezTo>
                  <a:cubicBezTo>
                    <a:pt x="1506628" y="1425757"/>
                    <a:pt x="1506447" y="1422218"/>
                    <a:pt x="1504950" y="1419225"/>
                  </a:cubicBezTo>
                  <a:cubicBezTo>
                    <a:pt x="1493495" y="1396314"/>
                    <a:pt x="1503383" y="1424832"/>
                    <a:pt x="1492250" y="1397000"/>
                  </a:cubicBezTo>
                  <a:lnTo>
                    <a:pt x="1482725" y="1368425"/>
                  </a:lnTo>
                  <a:lnTo>
                    <a:pt x="1479550" y="1358900"/>
                  </a:lnTo>
                  <a:cubicBezTo>
                    <a:pt x="1479139" y="1354789"/>
                    <a:pt x="1477580" y="1315655"/>
                    <a:pt x="1470025" y="1308100"/>
                  </a:cubicBezTo>
                  <a:lnTo>
                    <a:pt x="1460500" y="1298575"/>
                  </a:lnTo>
                  <a:cubicBezTo>
                    <a:pt x="1459442" y="1295400"/>
                    <a:pt x="1457325" y="1292397"/>
                    <a:pt x="1457325" y="1289050"/>
                  </a:cubicBezTo>
                  <a:cubicBezTo>
                    <a:pt x="1457325" y="1275318"/>
                    <a:pt x="1460281" y="1273504"/>
                    <a:pt x="1466850" y="1263650"/>
                  </a:cubicBezTo>
                  <a:cubicBezTo>
                    <a:pt x="1489520" y="1271207"/>
                    <a:pt x="1482187" y="1275569"/>
                    <a:pt x="1492250" y="1260475"/>
                  </a:cubicBezTo>
                  <a:cubicBezTo>
                    <a:pt x="1491192" y="1253067"/>
                    <a:pt x="1492422" y="1244943"/>
                    <a:pt x="1489075" y="1238250"/>
                  </a:cubicBezTo>
                  <a:cubicBezTo>
                    <a:pt x="1487578" y="1235257"/>
                    <a:pt x="1482897" y="1235075"/>
                    <a:pt x="1479550" y="1235075"/>
                  </a:cubicBezTo>
                  <a:cubicBezTo>
                    <a:pt x="1471887" y="1235075"/>
                    <a:pt x="1461666" y="1238920"/>
                    <a:pt x="1454150" y="1241425"/>
                  </a:cubicBezTo>
                  <a:cubicBezTo>
                    <a:pt x="1426853" y="1223227"/>
                    <a:pt x="1458977" y="1247458"/>
                    <a:pt x="1441450" y="1225550"/>
                  </a:cubicBezTo>
                  <a:cubicBezTo>
                    <a:pt x="1439066" y="1222570"/>
                    <a:pt x="1434777" y="1221735"/>
                    <a:pt x="1431925" y="1219200"/>
                  </a:cubicBezTo>
                  <a:cubicBezTo>
                    <a:pt x="1425213" y="1213234"/>
                    <a:pt x="1417856" y="1207622"/>
                    <a:pt x="1412875" y="1200150"/>
                  </a:cubicBezTo>
                  <a:cubicBezTo>
                    <a:pt x="1410758" y="1196975"/>
                    <a:pt x="1409223" y="1193323"/>
                    <a:pt x="1406525" y="1190625"/>
                  </a:cubicBezTo>
                  <a:cubicBezTo>
                    <a:pt x="1403827" y="1187927"/>
                    <a:pt x="1400175" y="1186392"/>
                    <a:pt x="1397000" y="1184275"/>
                  </a:cubicBezTo>
                  <a:cubicBezTo>
                    <a:pt x="1392767" y="1177925"/>
                    <a:pt x="1386713" y="1172465"/>
                    <a:pt x="1384300" y="1165225"/>
                  </a:cubicBezTo>
                  <a:cubicBezTo>
                    <a:pt x="1382183" y="1158875"/>
                    <a:pt x="1381663" y="1151744"/>
                    <a:pt x="1377950" y="1146175"/>
                  </a:cubicBezTo>
                  <a:cubicBezTo>
                    <a:pt x="1373717" y="1139825"/>
                    <a:pt x="1367663" y="1134365"/>
                    <a:pt x="1365250" y="1127125"/>
                  </a:cubicBezTo>
                  <a:cubicBezTo>
                    <a:pt x="1364192" y="1123950"/>
                    <a:pt x="1363572" y="1120593"/>
                    <a:pt x="1362075" y="1117600"/>
                  </a:cubicBezTo>
                  <a:cubicBezTo>
                    <a:pt x="1360368" y="1114187"/>
                    <a:pt x="1357275" y="1111562"/>
                    <a:pt x="1355725" y="1108075"/>
                  </a:cubicBezTo>
                  <a:cubicBezTo>
                    <a:pt x="1353007" y="1101958"/>
                    <a:pt x="1355725" y="1091142"/>
                    <a:pt x="1349375" y="1089025"/>
                  </a:cubicBezTo>
                  <a:cubicBezTo>
                    <a:pt x="1343025" y="1086908"/>
                    <a:pt x="1335894" y="1086388"/>
                    <a:pt x="1330325" y="1082675"/>
                  </a:cubicBezTo>
                  <a:cubicBezTo>
                    <a:pt x="1323975" y="1078442"/>
                    <a:pt x="1318515" y="1072388"/>
                    <a:pt x="1311275" y="1069975"/>
                  </a:cubicBezTo>
                  <a:lnTo>
                    <a:pt x="1292225" y="1063625"/>
                  </a:lnTo>
                  <a:lnTo>
                    <a:pt x="1282700" y="1060450"/>
                  </a:lnTo>
                  <a:cubicBezTo>
                    <a:pt x="1272637" y="1045356"/>
                    <a:pt x="1277557" y="1054545"/>
                    <a:pt x="1270000" y="1031875"/>
                  </a:cubicBezTo>
                  <a:cubicBezTo>
                    <a:pt x="1268942" y="1028700"/>
                    <a:pt x="1268681" y="1025135"/>
                    <a:pt x="1266825" y="1022350"/>
                  </a:cubicBezTo>
                  <a:cubicBezTo>
                    <a:pt x="1256762" y="1007256"/>
                    <a:pt x="1261682" y="1016445"/>
                    <a:pt x="1254125" y="993775"/>
                  </a:cubicBezTo>
                  <a:cubicBezTo>
                    <a:pt x="1253067" y="990600"/>
                    <a:pt x="1252806" y="987035"/>
                    <a:pt x="1250950" y="984250"/>
                  </a:cubicBezTo>
                  <a:cubicBezTo>
                    <a:pt x="1248833" y="981075"/>
                    <a:pt x="1246307" y="978138"/>
                    <a:pt x="1244600" y="974725"/>
                  </a:cubicBezTo>
                  <a:cubicBezTo>
                    <a:pt x="1239435" y="964396"/>
                    <a:pt x="1244174" y="964774"/>
                    <a:pt x="1235075" y="955675"/>
                  </a:cubicBezTo>
                  <a:cubicBezTo>
                    <a:pt x="1232377" y="952977"/>
                    <a:pt x="1228725" y="951442"/>
                    <a:pt x="1225550" y="949325"/>
                  </a:cubicBezTo>
                  <a:cubicBezTo>
                    <a:pt x="1224492" y="946150"/>
                    <a:pt x="1224000" y="942726"/>
                    <a:pt x="1222375" y="939800"/>
                  </a:cubicBezTo>
                  <a:cubicBezTo>
                    <a:pt x="1218669" y="933129"/>
                    <a:pt x="1212088" y="927990"/>
                    <a:pt x="1209675" y="920750"/>
                  </a:cubicBezTo>
                  <a:lnTo>
                    <a:pt x="1203325" y="901700"/>
                  </a:lnTo>
                  <a:cubicBezTo>
                    <a:pt x="1202267" y="898525"/>
                    <a:pt x="1202517" y="894542"/>
                    <a:pt x="1200150" y="892175"/>
                  </a:cubicBezTo>
                  <a:lnTo>
                    <a:pt x="1190625" y="882650"/>
                  </a:lnTo>
                  <a:cubicBezTo>
                    <a:pt x="1189567" y="879475"/>
                    <a:pt x="1188947" y="876118"/>
                    <a:pt x="1187450" y="873125"/>
                  </a:cubicBezTo>
                  <a:cubicBezTo>
                    <a:pt x="1185743" y="869712"/>
                    <a:pt x="1183798" y="866298"/>
                    <a:pt x="1181100" y="863600"/>
                  </a:cubicBezTo>
                  <a:cubicBezTo>
                    <a:pt x="1174945" y="857445"/>
                    <a:pt x="1169797" y="856657"/>
                    <a:pt x="1162050" y="854075"/>
                  </a:cubicBezTo>
                  <a:cubicBezTo>
                    <a:pt x="1155700" y="855133"/>
                    <a:pt x="1149438" y="857250"/>
                    <a:pt x="1143000" y="857250"/>
                  </a:cubicBezTo>
                  <a:cubicBezTo>
                    <a:pt x="1079788" y="857250"/>
                    <a:pt x="1093828" y="860968"/>
                    <a:pt x="1063625" y="850900"/>
                  </a:cubicBezTo>
                  <a:cubicBezTo>
                    <a:pt x="1065890" y="844106"/>
                    <a:pt x="1067357" y="836919"/>
                    <a:pt x="1073150" y="831850"/>
                  </a:cubicBezTo>
                  <a:cubicBezTo>
                    <a:pt x="1078893" y="826824"/>
                    <a:pt x="1092200" y="819150"/>
                    <a:pt x="1092200" y="819150"/>
                  </a:cubicBezTo>
                  <a:cubicBezTo>
                    <a:pt x="1097481" y="803306"/>
                    <a:pt x="1097134" y="814559"/>
                    <a:pt x="1085850" y="803275"/>
                  </a:cubicBezTo>
                  <a:cubicBezTo>
                    <a:pt x="1083152" y="800577"/>
                    <a:pt x="1082372" y="796263"/>
                    <a:pt x="1079500" y="793750"/>
                  </a:cubicBezTo>
                  <a:cubicBezTo>
                    <a:pt x="1073757" y="788724"/>
                    <a:pt x="1060450" y="781050"/>
                    <a:pt x="1060450" y="781050"/>
                  </a:cubicBezTo>
                  <a:cubicBezTo>
                    <a:pt x="1022040" y="784891"/>
                    <a:pt x="1038790" y="780862"/>
                    <a:pt x="1009650" y="790575"/>
                  </a:cubicBezTo>
                  <a:lnTo>
                    <a:pt x="1000125" y="793750"/>
                  </a:lnTo>
                  <a:lnTo>
                    <a:pt x="990600" y="796925"/>
                  </a:lnTo>
                  <a:cubicBezTo>
                    <a:pt x="977900" y="795867"/>
                    <a:pt x="964477" y="798105"/>
                    <a:pt x="952500" y="793750"/>
                  </a:cubicBezTo>
                  <a:cubicBezTo>
                    <a:pt x="949355" y="792606"/>
                    <a:pt x="953584" y="786838"/>
                    <a:pt x="955675" y="784225"/>
                  </a:cubicBezTo>
                  <a:cubicBezTo>
                    <a:pt x="958059" y="781245"/>
                    <a:pt x="962269" y="780318"/>
                    <a:pt x="965200" y="777875"/>
                  </a:cubicBezTo>
                  <a:cubicBezTo>
                    <a:pt x="968649" y="775000"/>
                    <a:pt x="971181" y="771107"/>
                    <a:pt x="974725" y="768350"/>
                  </a:cubicBezTo>
                  <a:cubicBezTo>
                    <a:pt x="980749" y="763665"/>
                    <a:pt x="993775" y="755650"/>
                    <a:pt x="993775" y="755650"/>
                  </a:cubicBezTo>
                  <a:cubicBezTo>
                    <a:pt x="995892" y="752475"/>
                    <a:pt x="997427" y="748823"/>
                    <a:pt x="1000125" y="746125"/>
                  </a:cubicBezTo>
                  <a:cubicBezTo>
                    <a:pt x="1002823" y="743427"/>
                    <a:pt x="1007266" y="742755"/>
                    <a:pt x="1009650" y="739775"/>
                  </a:cubicBezTo>
                  <a:cubicBezTo>
                    <a:pt x="1027177" y="717867"/>
                    <a:pt x="995053" y="742098"/>
                    <a:pt x="1022350" y="723900"/>
                  </a:cubicBezTo>
                  <a:cubicBezTo>
                    <a:pt x="1023408" y="720725"/>
                    <a:pt x="1025998" y="717688"/>
                    <a:pt x="1025525" y="714375"/>
                  </a:cubicBezTo>
                  <a:cubicBezTo>
                    <a:pt x="1024856" y="709690"/>
                    <a:pt x="1021523" y="705784"/>
                    <a:pt x="1019175" y="701675"/>
                  </a:cubicBezTo>
                  <a:cubicBezTo>
                    <a:pt x="1010575" y="686626"/>
                    <a:pt x="1015239" y="696952"/>
                    <a:pt x="1003300" y="682625"/>
                  </a:cubicBezTo>
                  <a:cubicBezTo>
                    <a:pt x="990071" y="666750"/>
                    <a:pt x="1004888" y="678392"/>
                    <a:pt x="987425" y="666750"/>
                  </a:cubicBezTo>
                  <a:cubicBezTo>
                    <a:pt x="985160" y="659956"/>
                    <a:pt x="983693" y="652769"/>
                    <a:pt x="977900" y="647700"/>
                  </a:cubicBezTo>
                  <a:cubicBezTo>
                    <a:pt x="973884" y="644186"/>
                    <a:pt x="958276" y="632571"/>
                    <a:pt x="949325" y="631825"/>
                  </a:cubicBezTo>
                  <a:cubicBezTo>
                    <a:pt x="927152" y="629977"/>
                    <a:pt x="904875" y="629708"/>
                    <a:pt x="882650" y="628650"/>
                  </a:cubicBezTo>
                  <a:cubicBezTo>
                    <a:pt x="873125" y="622300"/>
                    <a:pt x="872067" y="623358"/>
                    <a:pt x="866775" y="612775"/>
                  </a:cubicBezTo>
                  <a:cubicBezTo>
                    <a:pt x="865278" y="609782"/>
                    <a:pt x="865225" y="606176"/>
                    <a:pt x="863600" y="603250"/>
                  </a:cubicBezTo>
                  <a:cubicBezTo>
                    <a:pt x="843181" y="566495"/>
                    <a:pt x="859373" y="597815"/>
                    <a:pt x="841375" y="574675"/>
                  </a:cubicBezTo>
                  <a:cubicBezTo>
                    <a:pt x="814791" y="540496"/>
                    <a:pt x="840775" y="567725"/>
                    <a:pt x="819150" y="546100"/>
                  </a:cubicBezTo>
                  <a:lnTo>
                    <a:pt x="809625" y="517525"/>
                  </a:lnTo>
                  <a:cubicBezTo>
                    <a:pt x="807360" y="510731"/>
                    <a:pt x="805893" y="503544"/>
                    <a:pt x="800100" y="498475"/>
                  </a:cubicBezTo>
                  <a:cubicBezTo>
                    <a:pt x="794357" y="493449"/>
                    <a:pt x="781050" y="485775"/>
                    <a:pt x="781050" y="485775"/>
                  </a:cubicBezTo>
                  <a:cubicBezTo>
                    <a:pt x="766494" y="463940"/>
                    <a:pt x="775590" y="469138"/>
                    <a:pt x="758825" y="463550"/>
                  </a:cubicBezTo>
                  <a:cubicBezTo>
                    <a:pt x="756708" y="460375"/>
                    <a:pt x="755173" y="456723"/>
                    <a:pt x="752475" y="454025"/>
                  </a:cubicBezTo>
                  <a:cubicBezTo>
                    <a:pt x="741468" y="443018"/>
                    <a:pt x="743373" y="453390"/>
                    <a:pt x="736600" y="438150"/>
                  </a:cubicBezTo>
                  <a:cubicBezTo>
                    <a:pt x="733882" y="432033"/>
                    <a:pt x="732367" y="425450"/>
                    <a:pt x="730250" y="419100"/>
                  </a:cubicBezTo>
                  <a:lnTo>
                    <a:pt x="723900" y="400050"/>
                  </a:lnTo>
                  <a:cubicBezTo>
                    <a:pt x="722842" y="396875"/>
                    <a:pt x="722581" y="393310"/>
                    <a:pt x="720725" y="390525"/>
                  </a:cubicBezTo>
                  <a:cubicBezTo>
                    <a:pt x="704959" y="366876"/>
                    <a:pt x="725222" y="395921"/>
                    <a:pt x="704850" y="371475"/>
                  </a:cubicBezTo>
                  <a:cubicBezTo>
                    <a:pt x="693803" y="358218"/>
                    <a:pt x="704612" y="363987"/>
                    <a:pt x="688975" y="358775"/>
                  </a:cubicBezTo>
                  <a:cubicBezTo>
                    <a:pt x="685800" y="355600"/>
                    <a:pt x="682325" y="352699"/>
                    <a:pt x="679450" y="349250"/>
                  </a:cubicBezTo>
                  <a:cubicBezTo>
                    <a:pt x="677007" y="346319"/>
                    <a:pt x="675798" y="342423"/>
                    <a:pt x="673100" y="339725"/>
                  </a:cubicBezTo>
                  <a:cubicBezTo>
                    <a:pt x="666945" y="333570"/>
                    <a:pt x="661797" y="332782"/>
                    <a:pt x="654050" y="330200"/>
                  </a:cubicBezTo>
                  <a:cubicBezTo>
                    <a:pt x="652992" y="327025"/>
                    <a:pt x="651531" y="323957"/>
                    <a:pt x="650875" y="320675"/>
                  </a:cubicBezTo>
                  <a:cubicBezTo>
                    <a:pt x="649407" y="313337"/>
                    <a:pt x="650739" y="305289"/>
                    <a:pt x="647700" y="298450"/>
                  </a:cubicBezTo>
                  <a:cubicBezTo>
                    <a:pt x="645307" y="293066"/>
                    <a:pt x="633097" y="290831"/>
                    <a:pt x="628650" y="288925"/>
                  </a:cubicBezTo>
                  <a:cubicBezTo>
                    <a:pt x="624300" y="287061"/>
                    <a:pt x="620059" y="284923"/>
                    <a:pt x="615950" y="282575"/>
                  </a:cubicBezTo>
                  <a:cubicBezTo>
                    <a:pt x="612637" y="280682"/>
                    <a:pt x="609932" y="277728"/>
                    <a:pt x="606425" y="276225"/>
                  </a:cubicBezTo>
                  <a:cubicBezTo>
                    <a:pt x="602414" y="274506"/>
                    <a:pt x="597958" y="274108"/>
                    <a:pt x="593725" y="273050"/>
                  </a:cubicBezTo>
                  <a:cubicBezTo>
                    <a:pt x="587375" y="274108"/>
                    <a:pt x="580959" y="274828"/>
                    <a:pt x="574675" y="276225"/>
                  </a:cubicBezTo>
                  <a:cubicBezTo>
                    <a:pt x="571408" y="276951"/>
                    <a:pt x="568497" y="279400"/>
                    <a:pt x="565150" y="279400"/>
                  </a:cubicBezTo>
                  <a:cubicBezTo>
                    <a:pt x="560786" y="279400"/>
                    <a:pt x="556683" y="277283"/>
                    <a:pt x="552450" y="276225"/>
                  </a:cubicBezTo>
                  <a:cubicBezTo>
                    <a:pt x="550333" y="269875"/>
                    <a:pt x="549813" y="262744"/>
                    <a:pt x="546100" y="257175"/>
                  </a:cubicBezTo>
                  <a:lnTo>
                    <a:pt x="533400" y="238125"/>
                  </a:lnTo>
                  <a:cubicBezTo>
                    <a:pt x="531283" y="234950"/>
                    <a:pt x="529748" y="231298"/>
                    <a:pt x="527050" y="228600"/>
                  </a:cubicBezTo>
                  <a:cubicBezTo>
                    <a:pt x="505302" y="206852"/>
                    <a:pt x="515472" y="214531"/>
                    <a:pt x="498475" y="203200"/>
                  </a:cubicBezTo>
                  <a:lnTo>
                    <a:pt x="485775" y="184150"/>
                  </a:lnTo>
                  <a:cubicBezTo>
                    <a:pt x="483658" y="180975"/>
                    <a:pt x="483045" y="175832"/>
                    <a:pt x="479425" y="174625"/>
                  </a:cubicBezTo>
                  <a:cubicBezTo>
                    <a:pt x="473075" y="172508"/>
                    <a:pt x="465944" y="171988"/>
                    <a:pt x="460375" y="168275"/>
                  </a:cubicBezTo>
                  <a:cubicBezTo>
                    <a:pt x="448065" y="160069"/>
                    <a:pt x="454470" y="163132"/>
                    <a:pt x="441325" y="158750"/>
                  </a:cubicBezTo>
                  <a:cubicBezTo>
                    <a:pt x="438150" y="159808"/>
                    <a:pt x="435147" y="161925"/>
                    <a:pt x="431800" y="161925"/>
                  </a:cubicBezTo>
                  <a:cubicBezTo>
                    <a:pt x="424316" y="161925"/>
                    <a:pt x="415482" y="163344"/>
                    <a:pt x="409575" y="158750"/>
                  </a:cubicBezTo>
                  <a:cubicBezTo>
                    <a:pt x="404291" y="154641"/>
                    <a:pt x="404848" y="146194"/>
                    <a:pt x="403225" y="139700"/>
                  </a:cubicBezTo>
                  <a:cubicBezTo>
                    <a:pt x="402167" y="135467"/>
                    <a:pt x="403363" y="129840"/>
                    <a:pt x="400050" y="127000"/>
                  </a:cubicBezTo>
                  <a:cubicBezTo>
                    <a:pt x="394968" y="122644"/>
                    <a:pt x="381000" y="120650"/>
                    <a:pt x="381000" y="120650"/>
                  </a:cubicBezTo>
                  <a:cubicBezTo>
                    <a:pt x="363151" y="122633"/>
                    <a:pt x="326790" y="127000"/>
                    <a:pt x="311150" y="127000"/>
                  </a:cubicBezTo>
                  <a:cubicBezTo>
                    <a:pt x="302617" y="127000"/>
                    <a:pt x="294217" y="124883"/>
                    <a:pt x="285750" y="123825"/>
                  </a:cubicBezTo>
                  <a:cubicBezTo>
                    <a:pt x="259388" y="84282"/>
                    <a:pt x="285173" y="117667"/>
                    <a:pt x="263525" y="98425"/>
                  </a:cubicBezTo>
                  <a:cubicBezTo>
                    <a:pt x="230903" y="69427"/>
                    <a:pt x="256568" y="87437"/>
                    <a:pt x="234950" y="73025"/>
                  </a:cubicBezTo>
                  <a:lnTo>
                    <a:pt x="222250" y="53975"/>
                  </a:lnTo>
                  <a:cubicBezTo>
                    <a:pt x="220133" y="50800"/>
                    <a:pt x="219075" y="46567"/>
                    <a:pt x="215900" y="44450"/>
                  </a:cubicBezTo>
                  <a:lnTo>
                    <a:pt x="206375" y="38100"/>
                  </a:lnTo>
                  <a:cubicBezTo>
                    <a:pt x="196312" y="23006"/>
                    <a:pt x="201232" y="32195"/>
                    <a:pt x="193675" y="9525"/>
                  </a:cubicBezTo>
                  <a:lnTo>
                    <a:pt x="190500" y="0"/>
                  </a:lnTo>
                  <a:lnTo>
                    <a:pt x="171450" y="12700"/>
                  </a:lnTo>
                  <a:cubicBezTo>
                    <a:pt x="168275" y="14817"/>
                    <a:pt x="165545" y="17843"/>
                    <a:pt x="161925" y="19050"/>
                  </a:cubicBezTo>
                  <a:lnTo>
                    <a:pt x="142875" y="25400"/>
                  </a:lnTo>
                  <a:lnTo>
                    <a:pt x="133350" y="28575"/>
                  </a:lnTo>
                  <a:lnTo>
                    <a:pt x="123825" y="31750"/>
                  </a:lnTo>
                  <a:cubicBezTo>
                    <a:pt x="122952" y="31604"/>
                    <a:pt x="99716" y="28750"/>
                    <a:pt x="95250" y="25400"/>
                  </a:cubicBezTo>
                  <a:cubicBezTo>
                    <a:pt x="93357" y="23980"/>
                    <a:pt x="84667" y="9525"/>
                    <a:pt x="82550" y="6350"/>
                  </a:cubicBezTo>
                  <a:close/>
                </a:path>
              </a:pathLst>
            </a:custGeom>
            <a:solidFill>
              <a:srgbClr val="FFFF00">
                <a:alpha val="5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D06C5C72-63DD-557A-C29B-57C5B7E87052}"/>
                </a:ext>
              </a:extLst>
            </p:cNvPr>
            <p:cNvSpPr txBox="1"/>
            <p:nvPr/>
          </p:nvSpPr>
          <p:spPr>
            <a:xfrm>
              <a:off x="5024976" y="1702355"/>
              <a:ext cx="1566326" cy="369332"/>
            </a:xfrm>
            <a:prstGeom prst="rect">
              <a:avLst/>
            </a:prstGeom>
            <a:noFill/>
          </p:spPr>
          <p:txBody>
            <a:bodyPr wrap="none" rtlCol="0">
              <a:spAutoFit/>
            </a:bodyPr>
            <a:lstStyle/>
            <a:p>
              <a:r>
                <a:rPr lang="en-US" dirty="0"/>
                <a:t>Arctic Foothills</a:t>
              </a:r>
            </a:p>
          </p:txBody>
        </p:sp>
      </p:grpSp>
      <p:pic>
        <p:nvPicPr>
          <p:cNvPr id="87" name="Picture 86" descr="A group of different colored squares&#10;&#10;Description automatically generated with medium confidence">
            <a:extLst>
              <a:ext uri="{FF2B5EF4-FFF2-40B4-BE49-F238E27FC236}">
                <a16:creationId xmlns:a16="http://schemas.microsoft.com/office/drawing/2014/main" id="{2D8432D7-22F3-AE29-B9F9-F2AC5387844E}"/>
              </a:ext>
            </a:extLst>
          </p:cNvPr>
          <p:cNvPicPr>
            <a:picLocks noChangeAspect="1"/>
          </p:cNvPicPr>
          <p:nvPr/>
        </p:nvPicPr>
        <p:blipFill>
          <a:blip r:embed="rId20"/>
          <a:stretch>
            <a:fillRect/>
          </a:stretch>
        </p:blipFill>
        <p:spPr>
          <a:xfrm>
            <a:off x="18854056" y="19163661"/>
            <a:ext cx="12645350" cy="6845023"/>
          </a:xfrm>
          <a:prstGeom prst="rect">
            <a:avLst/>
          </a:prstGeom>
        </p:spPr>
      </p:pic>
      <p:grpSp>
        <p:nvGrpSpPr>
          <p:cNvPr id="99" name="Group 98">
            <a:extLst>
              <a:ext uri="{FF2B5EF4-FFF2-40B4-BE49-F238E27FC236}">
                <a16:creationId xmlns:a16="http://schemas.microsoft.com/office/drawing/2014/main" id="{32B68F50-FBD7-36DF-5828-1B49D17381AA}"/>
              </a:ext>
            </a:extLst>
          </p:cNvPr>
          <p:cNvGrpSpPr/>
          <p:nvPr/>
        </p:nvGrpSpPr>
        <p:grpSpPr>
          <a:xfrm>
            <a:off x="27822324" y="13968357"/>
            <a:ext cx="2491284" cy="1466200"/>
            <a:chOff x="28353666" y="13250593"/>
            <a:chExt cx="2491284" cy="1466200"/>
          </a:xfrm>
        </p:grpSpPr>
        <p:pic>
          <p:nvPicPr>
            <p:cNvPr id="94" name="Content Placeholder 4" descr="A colorful triangle with black border&#10;&#10;Description automatically generated">
              <a:extLst>
                <a:ext uri="{FF2B5EF4-FFF2-40B4-BE49-F238E27FC236}">
                  <a16:creationId xmlns:a16="http://schemas.microsoft.com/office/drawing/2014/main" id="{6CDC2D89-35AE-0A51-7544-C8369AEE192A}"/>
                </a:ext>
              </a:extLst>
            </p:cNvPr>
            <p:cNvPicPr>
              <a:picLocks/>
            </p:cNvPicPr>
            <p:nvPr/>
          </p:nvPicPr>
          <p:blipFill>
            <a:blip r:embed="rId18">
              <a:extLst>
                <a:ext uri="{BEBA8EAE-BF5A-486C-A8C5-ECC9F3942E4B}">
                  <a14:imgProps xmlns:a14="http://schemas.microsoft.com/office/drawing/2010/main">
                    <a14:imgLayer r:embed="rId19">
                      <a14:imgEffect>
                        <a14:backgroundRemoval t="6427" b="88689" l="7573" r="93204">
                          <a14:foregroundMark x1="49320" y1="7712" x2="51456" y2="16710"/>
                          <a14:foregroundMark x1="90874" y1="86889" x2="84854" y2="82776"/>
                          <a14:foregroundMark x1="93417" y1="87841" x2="93010" y2="87661"/>
                          <a14:foregroundMark x1="7573" y1="86889" x2="10680" y2="86375"/>
                          <a14:foregroundMark x1="49903" y1="6427" x2="49903" y2="7712"/>
                          <a14:backgroundMark x1="93204" y1="88689" x2="93204" y2="88689"/>
                          <a14:backgroundMark x1="93204" y1="88689" x2="93421" y2="88689"/>
                          <a14:backgroundMark x1="93010" y1="88689" x2="93398" y2="88689"/>
                        </a14:backgroundRemoval>
                      </a14:imgEffect>
                    </a14:imgLayer>
                  </a14:imgProps>
                </a:ext>
              </a:extLst>
            </a:blip>
            <a:stretch>
              <a:fillRect/>
            </a:stretch>
          </p:blipFill>
          <p:spPr>
            <a:xfrm>
              <a:off x="29010161" y="13650703"/>
              <a:ext cx="1104725" cy="1005837"/>
            </a:xfrm>
            <a:prstGeom prst="rect">
              <a:avLst/>
            </a:prstGeom>
          </p:spPr>
        </p:pic>
        <p:sp>
          <p:nvSpPr>
            <p:cNvPr id="95" name="TextBox 94">
              <a:extLst>
                <a:ext uri="{FF2B5EF4-FFF2-40B4-BE49-F238E27FC236}">
                  <a16:creationId xmlns:a16="http://schemas.microsoft.com/office/drawing/2014/main" id="{5AC47BAE-AADA-AC84-C96B-FBAC70844C92}"/>
                </a:ext>
              </a:extLst>
            </p:cNvPr>
            <p:cNvSpPr txBox="1"/>
            <p:nvPr/>
          </p:nvSpPr>
          <p:spPr>
            <a:xfrm>
              <a:off x="30047937" y="14316683"/>
              <a:ext cx="797013" cy="400110"/>
            </a:xfrm>
            <a:prstGeom prst="rect">
              <a:avLst/>
            </a:prstGeom>
            <a:noFill/>
          </p:spPr>
          <p:txBody>
            <a:bodyPr wrap="none" rtlCol="0">
              <a:spAutoFit/>
            </a:bodyPr>
            <a:lstStyle/>
            <a:p>
              <a:pPr algn="ctr"/>
              <a:r>
                <a:rPr lang="en-US" sz="2000" dirty="0"/>
                <a:t>Shrub</a:t>
              </a:r>
            </a:p>
          </p:txBody>
        </p:sp>
        <p:sp>
          <p:nvSpPr>
            <p:cNvPr id="96" name="TextBox 95">
              <a:extLst>
                <a:ext uri="{FF2B5EF4-FFF2-40B4-BE49-F238E27FC236}">
                  <a16:creationId xmlns:a16="http://schemas.microsoft.com/office/drawing/2014/main" id="{D22A0697-9FD1-2D19-5785-95E34AC68A68}"/>
                </a:ext>
              </a:extLst>
            </p:cNvPr>
            <p:cNvSpPr txBox="1"/>
            <p:nvPr/>
          </p:nvSpPr>
          <p:spPr>
            <a:xfrm>
              <a:off x="28353666" y="14316683"/>
              <a:ext cx="737639" cy="400110"/>
            </a:xfrm>
            <a:prstGeom prst="rect">
              <a:avLst/>
            </a:prstGeom>
            <a:noFill/>
          </p:spPr>
          <p:txBody>
            <a:bodyPr wrap="none" rtlCol="0">
              <a:spAutoFit/>
            </a:bodyPr>
            <a:lstStyle/>
            <a:p>
              <a:pPr algn="ctr"/>
              <a:r>
                <a:rPr lang="en-US" sz="2000" dirty="0"/>
                <a:t>Trees</a:t>
              </a:r>
            </a:p>
          </p:txBody>
        </p:sp>
        <p:sp>
          <p:nvSpPr>
            <p:cNvPr id="97" name="TextBox 96">
              <a:extLst>
                <a:ext uri="{FF2B5EF4-FFF2-40B4-BE49-F238E27FC236}">
                  <a16:creationId xmlns:a16="http://schemas.microsoft.com/office/drawing/2014/main" id="{E0E355F1-D821-FE61-0E5E-227B8145A584}"/>
                </a:ext>
              </a:extLst>
            </p:cNvPr>
            <p:cNvSpPr txBox="1"/>
            <p:nvPr/>
          </p:nvSpPr>
          <p:spPr>
            <a:xfrm>
              <a:off x="28852400" y="13250593"/>
              <a:ext cx="1397369" cy="400110"/>
            </a:xfrm>
            <a:prstGeom prst="rect">
              <a:avLst/>
            </a:prstGeom>
            <a:noFill/>
          </p:spPr>
          <p:txBody>
            <a:bodyPr wrap="none" rtlCol="0">
              <a:spAutoFit/>
            </a:bodyPr>
            <a:lstStyle/>
            <a:p>
              <a:pPr algn="ctr"/>
              <a:r>
                <a:rPr lang="en-US" sz="2000" dirty="0"/>
                <a:t>Non-woody</a:t>
              </a:r>
            </a:p>
          </p:txBody>
        </p:sp>
      </p:grpSp>
      <p:grpSp>
        <p:nvGrpSpPr>
          <p:cNvPr id="36" name="Group 35">
            <a:extLst>
              <a:ext uri="{FF2B5EF4-FFF2-40B4-BE49-F238E27FC236}">
                <a16:creationId xmlns:a16="http://schemas.microsoft.com/office/drawing/2014/main" id="{DADFABD8-58F4-C138-23BB-6C3F5BDDC217}"/>
              </a:ext>
            </a:extLst>
          </p:cNvPr>
          <p:cNvGrpSpPr/>
          <p:nvPr/>
        </p:nvGrpSpPr>
        <p:grpSpPr>
          <a:xfrm>
            <a:off x="23624192" y="13968357"/>
            <a:ext cx="4187985" cy="4609193"/>
            <a:chOff x="4265531" y="1580870"/>
            <a:chExt cx="2740389" cy="3016004"/>
          </a:xfrm>
        </p:grpSpPr>
        <p:pic>
          <p:nvPicPr>
            <p:cNvPr id="42" name="Picture 41" descr="A red and green background with a black outline&#10;&#10;Description automatically generated">
              <a:extLst>
                <a:ext uri="{FF2B5EF4-FFF2-40B4-BE49-F238E27FC236}">
                  <a16:creationId xmlns:a16="http://schemas.microsoft.com/office/drawing/2014/main" id="{B1E37969-6FCC-E200-692E-AC994B045D36}"/>
                </a:ext>
              </a:extLst>
            </p:cNvPr>
            <p:cNvPicPr>
              <a:picLocks noChangeAspect="1"/>
            </p:cNvPicPr>
            <p:nvPr/>
          </p:nvPicPr>
          <p:blipFill rotWithShape="1">
            <a:blip r:embed="rId21">
              <a:alphaModFix/>
            </a:blip>
            <a:srcRect l="26129" t="14253" r="29239" b="16318"/>
            <a:stretch/>
          </p:blipFill>
          <p:spPr>
            <a:xfrm>
              <a:off x="4265531" y="1580870"/>
              <a:ext cx="2740389" cy="3016004"/>
            </a:xfrm>
            <a:prstGeom prst="rect">
              <a:avLst/>
            </a:prstGeom>
          </p:spPr>
        </p:pic>
        <p:sp>
          <p:nvSpPr>
            <p:cNvPr id="43" name="TextBox 42">
              <a:extLst>
                <a:ext uri="{FF2B5EF4-FFF2-40B4-BE49-F238E27FC236}">
                  <a16:creationId xmlns:a16="http://schemas.microsoft.com/office/drawing/2014/main" id="{B9E789B1-2051-30C3-B3F3-6C00B76CBC7F}"/>
                </a:ext>
              </a:extLst>
            </p:cNvPr>
            <p:cNvSpPr txBox="1"/>
            <p:nvPr/>
          </p:nvSpPr>
          <p:spPr>
            <a:xfrm>
              <a:off x="4265531" y="4290081"/>
              <a:ext cx="522063" cy="298322"/>
            </a:xfrm>
            <a:prstGeom prst="rect">
              <a:avLst/>
            </a:prstGeom>
            <a:noFill/>
          </p:spPr>
          <p:txBody>
            <a:bodyPr wrap="none" rtlCol="0">
              <a:spAutoFit/>
            </a:bodyPr>
            <a:lstStyle/>
            <a:p>
              <a:r>
                <a:rPr lang="en-US" sz="2800" dirty="0">
                  <a:solidFill>
                    <a:schemeClr val="bg1"/>
                  </a:solidFill>
                </a:rPr>
                <a:t>2020</a:t>
              </a:r>
            </a:p>
          </p:txBody>
        </p:sp>
      </p:grpSp>
      <p:sp>
        <p:nvSpPr>
          <p:cNvPr id="100" name="Rectangle 99">
            <a:extLst>
              <a:ext uri="{FF2B5EF4-FFF2-40B4-BE49-F238E27FC236}">
                <a16:creationId xmlns:a16="http://schemas.microsoft.com/office/drawing/2014/main" id="{658A4BD6-60E6-A14A-D236-DAA1DDDDA271}"/>
              </a:ext>
            </a:extLst>
          </p:cNvPr>
          <p:cNvSpPr/>
          <p:nvPr/>
        </p:nvSpPr>
        <p:spPr>
          <a:xfrm>
            <a:off x="27548732" y="22569818"/>
            <a:ext cx="4124528" cy="34388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A8CA29-5D56-4F29-E537-F83A2D7F9276}"/>
              </a:ext>
            </a:extLst>
          </p:cNvPr>
          <p:cNvSpPr txBox="1"/>
          <p:nvPr/>
        </p:nvSpPr>
        <p:spPr>
          <a:xfrm>
            <a:off x="6320518" y="25407763"/>
            <a:ext cx="4175166" cy="1815882"/>
          </a:xfrm>
          <a:prstGeom prst="rect">
            <a:avLst/>
          </a:prstGeom>
          <a:noFill/>
        </p:spPr>
        <p:txBody>
          <a:bodyPr wrap="square" rtlCol="0">
            <a:spAutoFit/>
          </a:bodyPr>
          <a:lstStyle/>
          <a:p>
            <a:pPr algn="just"/>
            <a:r>
              <a:rPr lang="en-US" sz="2800" b="1" dirty="0">
                <a:latin typeface="Trebuchet MS" panose="020B0703020202090204" pitchFamily="34" charset="0"/>
              </a:rPr>
              <a:t>Fig. 2 </a:t>
            </a:r>
            <a:r>
              <a:rPr lang="en-US" sz="2800" dirty="0">
                <a:latin typeface="Trebuchet MS" panose="020B0703020202090204" pitchFamily="34" charset="0"/>
              </a:rPr>
              <a:t>(left) </a:t>
            </a:r>
          </a:p>
          <a:p>
            <a:pPr algn="just"/>
            <a:r>
              <a:rPr lang="en-US" sz="2800" dirty="0">
                <a:latin typeface="Trebuchet MS" panose="020B0703020202090204" pitchFamily="34" charset="0"/>
              </a:rPr>
              <a:t>Synthetic spectra were extracted from points on the phenological curve</a:t>
            </a:r>
          </a:p>
        </p:txBody>
      </p:sp>
      <p:grpSp>
        <p:nvGrpSpPr>
          <p:cNvPr id="114" name="Group 113">
            <a:extLst>
              <a:ext uri="{FF2B5EF4-FFF2-40B4-BE49-F238E27FC236}">
                <a16:creationId xmlns:a16="http://schemas.microsoft.com/office/drawing/2014/main" id="{59A627B5-0342-56FD-E3E0-DA27D0E3BE46}"/>
              </a:ext>
            </a:extLst>
          </p:cNvPr>
          <p:cNvGrpSpPr/>
          <p:nvPr/>
        </p:nvGrpSpPr>
        <p:grpSpPr>
          <a:xfrm>
            <a:off x="10352045" y="22691798"/>
            <a:ext cx="7096182" cy="1318571"/>
            <a:chOff x="8589775" y="22564224"/>
            <a:chExt cx="7096182" cy="1318571"/>
          </a:xfrm>
        </p:grpSpPr>
        <p:sp>
          <p:nvSpPr>
            <p:cNvPr id="107" name="Rounded Rectangle 106">
              <a:extLst>
                <a:ext uri="{FF2B5EF4-FFF2-40B4-BE49-F238E27FC236}">
                  <a16:creationId xmlns:a16="http://schemas.microsoft.com/office/drawing/2014/main" id="{6DE3BC01-65FA-7D7E-FBD9-F246D6D5B4FD}"/>
                </a:ext>
              </a:extLst>
            </p:cNvPr>
            <p:cNvSpPr/>
            <p:nvPr/>
          </p:nvSpPr>
          <p:spPr>
            <a:xfrm>
              <a:off x="8589775" y="22564224"/>
              <a:ext cx="6486582" cy="708971"/>
            </a:xfrm>
            <a:prstGeom prst="roundRect">
              <a:avLst/>
            </a:prstGeom>
            <a:solidFill>
              <a:srgbClr val="FEFCF5"/>
            </a:solidFill>
            <a:ln w="28575">
              <a:solidFill>
                <a:srgbClr val="0B31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rPr>
                <a:t>ML Regression models for each cover type</a:t>
              </a:r>
            </a:p>
          </p:txBody>
        </p:sp>
        <p:sp>
          <p:nvSpPr>
            <p:cNvPr id="110" name="Rounded Rectangle 109">
              <a:extLst>
                <a:ext uri="{FF2B5EF4-FFF2-40B4-BE49-F238E27FC236}">
                  <a16:creationId xmlns:a16="http://schemas.microsoft.com/office/drawing/2014/main" id="{E0805B91-D38C-BB7A-3D98-1236657B04F2}"/>
                </a:ext>
              </a:extLst>
            </p:cNvPr>
            <p:cNvSpPr/>
            <p:nvPr/>
          </p:nvSpPr>
          <p:spPr>
            <a:xfrm>
              <a:off x="8742175" y="22716624"/>
              <a:ext cx="6486582" cy="708971"/>
            </a:xfrm>
            <a:prstGeom prst="roundRect">
              <a:avLst/>
            </a:prstGeom>
            <a:solidFill>
              <a:srgbClr val="FEFCF5"/>
            </a:solidFill>
            <a:ln w="28575">
              <a:solidFill>
                <a:srgbClr val="006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rPr>
                <a:t>ML Regression models for each cover type</a:t>
              </a:r>
            </a:p>
          </p:txBody>
        </p:sp>
        <p:sp>
          <p:nvSpPr>
            <p:cNvPr id="111" name="Rounded Rectangle 110">
              <a:extLst>
                <a:ext uri="{FF2B5EF4-FFF2-40B4-BE49-F238E27FC236}">
                  <a16:creationId xmlns:a16="http://schemas.microsoft.com/office/drawing/2014/main" id="{AB2251CB-3B85-37D6-FE1B-BC058C9433A5}"/>
                </a:ext>
              </a:extLst>
            </p:cNvPr>
            <p:cNvSpPr/>
            <p:nvPr/>
          </p:nvSpPr>
          <p:spPr>
            <a:xfrm>
              <a:off x="8894575" y="22869024"/>
              <a:ext cx="6486582" cy="708971"/>
            </a:xfrm>
            <a:prstGeom prst="roundRect">
              <a:avLst/>
            </a:prstGeom>
            <a:solidFill>
              <a:srgbClr val="FEFCF5"/>
            </a:solidFill>
            <a:ln w="28575">
              <a:solidFill>
                <a:srgbClr val="7BA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rPr>
                <a:t>ML Regression models for each cover type</a:t>
              </a:r>
            </a:p>
          </p:txBody>
        </p:sp>
        <p:sp>
          <p:nvSpPr>
            <p:cNvPr id="112" name="Rounded Rectangle 111">
              <a:extLst>
                <a:ext uri="{FF2B5EF4-FFF2-40B4-BE49-F238E27FC236}">
                  <a16:creationId xmlns:a16="http://schemas.microsoft.com/office/drawing/2014/main" id="{CB51D5AC-BC8D-2BCC-A429-8207619AC4D1}"/>
                </a:ext>
              </a:extLst>
            </p:cNvPr>
            <p:cNvSpPr/>
            <p:nvPr/>
          </p:nvSpPr>
          <p:spPr>
            <a:xfrm>
              <a:off x="9046975" y="23021424"/>
              <a:ext cx="6486582" cy="708971"/>
            </a:xfrm>
            <a:prstGeom prst="roundRect">
              <a:avLst/>
            </a:prstGeom>
            <a:solidFill>
              <a:srgbClr val="FEFCF5"/>
            </a:solidFill>
            <a:ln w="28575">
              <a:solidFill>
                <a:srgbClr val="616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rPr>
                <a:t>ML Regression models for each cover type</a:t>
              </a:r>
            </a:p>
          </p:txBody>
        </p:sp>
        <p:sp>
          <p:nvSpPr>
            <p:cNvPr id="113" name="Rounded Rectangle 112">
              <a:extLst>
                <a:ext uri="{FF2B5EF4-FFF2-40B4-BE49-F238E27FC236}">
                  <a16:creationId xmlns:a16="http://schemas.microsoft.com/office/drawing/2014/main" id="{E3F71272-A0F0-C1AC-AF9D-B4E1A47052AE}"/>
                </a:ext>
              </a:extLst>
            </p:cNvPr>
            <p:cNvSpPr/>
            <p:nvPr/>
          </p:nvSpPr>
          <p:spPr>
            <a:xfrm>
              <a:off x="9199375" y="23173824"/>
              <a:ext cx="6486582" cy="708971"/>
            </a:xfrm>
            <a:prstGeom prst="roundRect">
              <a:avLst/>
            </a:prstGeom>
            <a:solidFill>
              <a:srgbClr val="FEFCF5"/>
            </a:solidFill>
            <a:ln w="28575">
              <a:solidFill>
                <a:srgbClr val="007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rPr>
                <a:t>ML Regression models for each cover type</a:t>
              </a:r>
            </a:p>
          </p:txBody>
        </p:sp>
      </p:grpSp>
      <p:sp>
        <p:nvSpPr>
          <p:cNvPr id="115" name="Rounded Rectangle 114">
            <a:extLst>
              <a:ext uri="{FF2B5EF4-FFF2-40B4-BE49-F238E27FC236}">
                <a16:creationId xmlns:a16="http://schemas.microsoft.com/office/drawing/2014/main" id="{DFF22BC4-D845-9292-1BEE-C627AF886F0B}"/>
              </a:ext>
            </a:extLst>
          </p:cNvPr>
          <p:cNvSpPr/>
          <p:nvPr/>
        </p:nvSpPr>
        <p:spPr>
          <a:xfrm>
            <a:off x="13273059" y="24323633"/>
            <a:ext cx="4175168" cy="708971"/>
          </a:xfrm>
          <a:prstGeom prst="roundRect">
            <a:avLst/>
          </a:prstGeom>
          <a:solidFill>
            <a:srgbClr val="FEFCF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rPr>
              <a:t>Bias correction</a:t>
            </a:r>
          </a:p>
        </p:txBody>
      </p:sp>
      <p:sp>
        <p:nvSpPr>
          <p:cNvPr id="117" name="Rounded Rectangle 116">
            <a:extLst>
              <a:ext uri="{FF2B5EF4-FFF2-40B4-BE49-F238E27FC236}">
                <a16:creationId xmlns:a16="http://schemas.microsoft.com/office/drawing/2014/main" id="{58BF31B3-D92C-8052-3D65-BF2DB4929C5D}"/>
              </a:ext>
            </a:extLst>
          </p:cNvPr>
          <p:cNvSpPr/>
          <p:nvPr/>
        </p:nvSpPr>
        <p:spPr>
          <a:xfrm>
            <a:off x="13273059" y="25348940"/>
            <a:ext cx="4175167" cy="708971"/>
          </a:xfrm>
          <a:prstGeom prst="roundRect">
            <a:avLst/>
          </a:prstGeom>
          <a:solidFill>
            <a:srgbClr val="FEFCF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rPr>
              <a:t>Normalization</a:t>
            </a:r>
          </a:p>
        </p:txBody>
      </p:sp>
      <p:sp>
        <p:nvSpPr>
          <p:cNvPr id="118" name="Rounded Rectangle 117">
            <a:extLst>
              <a:ext uri="{FF2B5EF4-FFF2-40B4-BE49-F238E27FC236}">
                <a16:creationId xmlns:a16="http://schemas.microsoft.com/office/drawing/2014/main" id="{BF1A1EEB-C514-713D-301B-DAE037EEEAF6}"/>
              </a:ext>
            </a:extLst>
          </p:cNvPr>
          <p:cNvSpPr/>
          <p:nvPr/>
        </p:nvSpPr>
        <p:spPr>
          <a:xfrm>
            <a:off x="13273059" y="26376501"/>
            <a:ext cx="4175168" cy="708971"/>
          </a:xfrm>
          <a:prstGeom prst="roundRect">
            <a:avLst/>
          </a:prstGeom>
          <a:solidFill>
            <a:srgbClr val="FEFCF5"/>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rPr>
              <a:t>Predict across study region</a:t>
            </a:r>
          </a:p>
        </p:txBody>
      </p:sp>
      <p:cxnSp>
        <p:nvCxnSpPr>
          <p:cNvPr id="120" name="Straight Arrow Connector 119">
            <a:extLst>
              <a:ext uri="{FF2B5EF4-FFF2-40B4-BE49-F238E27FC236}">
                <a16:creationId xmlns:a16="http://schemas.microsoft.com/office/drawing/2014/main" id="{F36D155D-7780-68F2-CF72-1D24C9F279FA}"/>
              </a:ext>
            </a:extLst>
          </p:cNvPr>
          <p:cNvCxnSpPr>
            <a:stCxn id="115" idx="2"/>
            <a:endCxn id="117" idx="0"/>
          </p:cNvCxnSpPr>
          <p:nvPr/>
        </p:nvCxnSpPr>
        <p:spPr>
          <a:xfrm>
            <a:off x="15360643" y="25032604"/>
            <a:ext cx="0" cy="31633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216729E3-78AA-34A4-4C34-18E76D37A732}"/>
              </a:ext>
            </a:extLst>
          </p:cNvPr>
          <p:cNvCxnSpPr>
            <a:cxnSpLocks/>
            <a:stCxn id="117" idx="2"/>
            <a:endCxn id="118" idx="0"/>
          </p:cNvCxnSpPr>
          <p:nvPr/>
        </p:nvCxnSpPr>
        <p:spPr>
          <a:xfrm>
            <a:off x="15360643" y="26057911"/>
            <a:ext cx="0" cy="31859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29244E47-C3C4-4622-635D-C5B2CD54349F}"/>
              </a:ext>
            </a:extLst>
          </p:cNvPr>
          <p:cNvCxnSpPr/>
          <p:nvPr/>
        </p:nvCxnSpPr>
        <p:spPr>
          <a:xfrm>
            <a:off x="15371416" y="24010369"/>
            <a:ext cx="0" cy="31633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0BC8B4A8-D925-C70E-7A54-A0A0B769C7B3}"/>
              </a:ext>
            </a:extLst>
          </p:cNvPr>
          <p:cNvCxnSpPr>
            <a:cxnSpLocks/>
          </p:cNvCxnSpPr>
          <p:nvPr/>
        </p:nvCxnSpPr>
        <p:spPr>
          <a:xfrm flipV="1">
            <a:off x="11701921" y="24205299"/>
            <a:ext cx="0" cy="3255575"/>
          </a:xfrm>
          <a:prstGeom prst="straightConnector1">
            <a:avLst/>
          </a:prstGeom>
          <a:ln w="76200">
            <a:solidFill>
              <a:srgbClr val="982649"/>
            </a:solidFill>
            <a:tailEnd type="triangle"/>
          </a:ln>
        </p:spPr>
        <p:style>
          <a:lnRef idx="1">
            <a:schemeClr val="accent1"/>
          </a:lnRef>
          <a:fillRef idx="0">
            <a:schemeClr val="accent1"/>
          </a:fillRef>
          <a:effectRef idx="0">
            <a:schemeClr val="accent1"/>
          </a:effectRef>
          <a:fontRef idx="minor">
            <a:schemeClr val="tx1"/>
          </a:fontRef>
        </p:style>
      </p:cxnSp>
      <p:pic>
        <p:nvPicPr>
          <p:cNvPr id="142" name="Picture 141">
            <a:extLst>
              <a:ext uri="{FF2B5EF4-FFF2-40B4-BE49-F238E27FC236}">
                <a16:creationId xmlns:a16="http://schemas.microsoft.com/office/drawing/2014/main" id="{B0DA4A26-960B-DCD8-8F2F-9567FACCA7BB}"/>
              </a:ext>
            </a:extLst>
          </p:cNvPr>
          <p:cNvPicPr>
            <a:picLocks noChangeAspect="1"/>
          </p:cNvPicPr>
          <p:nvPr/>
        </p:nvPicPr>
        <p:blipFill>
          <a:blip r:embed="rId22"/>
          <a:stretch>
            <a:fillRect/>
          </a:stretch>
        </p:blipFill>
        <p:spPr>
          <a:xfrm>
            <a:off x="31209104" y="20288048"/>
            <a:ext cx="9994392" cy="5769863"/>
          </a:xfrm>
          <a:prstGeom prst="rect">
            <a:avLst/>
          </a:prstGeom>
        </p:spPr>
      </p:pic>
      <p:sp>
        <p:nvSpPr>
          <p:cNvPr id="143" name="TextBox 142">
            <a:extLst>
              <a:ext uri="{FF2B5EF4-FFF2-40B4-BE49-F238E27FC236}">
                <a16:creationId xmlns:a16="http://schemas.microsoft.com/office/drawing/2014/main" id="{8757CAAF-BBAA-B586-09FD-7B81BE6822F5}"/>
              </a:ext>
            </a:extLst>
          </p:cNvPr>
          <p:cNvSpPr txBox="1"/>
          <p:nvPr/>
        </p:nvSpPr>
        <p:spPr>
          <a:xfrm>
            <a:off x="31141303" y="26008906"/>
            <a:ext cx="10078153" cy="523220"/>
          </a:xfrm>
          <a:prstGeom prst="rect">
            <a:avLst/>
          </a:prstGeom>
          <a:noFill/>
        </p:spPr>
        <p:txBody>
          <a:bodyPr wrap="square" rtlCol="0">
            <a:spAutoFit/>
          </a:bodyPr>
          <a:lstStyle/>
          <a:p>
            <a:r>
              <a:rPr lang="en-US" sz="2800" b="1" dirty="0">
                <a:latin typeface="Trebuchet MS" panose="020B0703020202090204" pitchFamily="34" charset="0"/>
              </a:rPr>
              <a:t>Fig. 7 </a:t>
            </a:r>
            <a:r>
              <a:rPr lang="en-US" sz="2800" dirty="0">
                <a:latin typeface="Trebuchet MS" panose="020B0703020202090204" pitchFamily="34" charset="0"/>
              </a:rPr>
              <a:t>Time series for total cover in the Arctic Foothills</a:t>
            </a:r>
          </a:p>
        </p:txBody>
      </p:sp>
      <p:sp>
        <p:nvSpPr>
          <p:cNvPr id="145" name="Rectangle 144">
            <a:extLst>
              <a:ext uri="{FF2B5EF4-FFF2-40B4-BE49-F238E27FC236}">
                <a16:creationId xmlns:a16="http://schemas.microsoft.com/office/drawing/2014/main" id="{0F822D01-FCDD-0466-808A-1F45F0D09247}"/>
              </a:ext>
            </a:extLst>
          </p:cNvPr>
          <p:cNvSpPr/>
          <p:nvPr/>
        </p:nvSpPr>
        <p:spPr>
          <a:xfrm>
            <a:off x="16077808" y="30915723"/>
            <a:ext cx="211292" cy="119269"/>
          </a:xfrm>
          <a:prstGeom prst="rect">
            <a:avLst/>
          </a:prstGeom>
          <a:solidFill>
            <a:srgbClr val="0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FC904B2B-0A4C-B7C1-09D8-3C67FD7F99E2}"/>
              </a:ext>
            </a:extLst>
          </p:cNvPr>
          <p:cNvSpPr txBox="1"/>
          <p:nvPr/>
        </p:nvSpPr>
        <p:spPr>
          <a:xfrm>
            <a:off x="16253195" y="30805585"/>
            <a:ext cx="746231" cy="338554"/>
          </a:xfrm>
          <a:prstGeom prst="rect">
            <a:avLst/>
          </a:prstGeom>
          <a:noFill/>
        </p:spPr>
        <p:txBody>
          <a:bodyPr wrap="none" rtlCol="0">
            <a:spAutoFit/>
          </a:bodyPr>
          <a:lstStyle/>
          <a:p>
            <a:pPr algn="ctr"/>
            <a:r>
              <a:rPr lang="en-US" sz="1600" dirty="0"/>
              <a:t>Barren</a:t>
            </a:r>
          </a:p>
        </p:txBody>
      </p:sp>
      <p:sp>
        <p:nvSpPr>
          <p:cNvPr id="147" name="Rectangle 146">
            <a:extLst>
              <a:ext uri="{FF2B5EF4-FFF2-40B4-BE49-F238E27FC236}">
                <a16:creationId xmlns:a16="http://schemas.microsoft.com/office/drawing/2014/main" id="{858DC8C3-F926-30E0-C127-2D690E2F874A}"/>
              </a:ext>
            </a:extLst>
          </p:cNvPr>
          <p:cNvSpPr/>
          <p:nvPr/>
        </p:nvSpPr>
        <p:spPr>
          <a:xfrm>
            <a:off x="27959961" y="15507953"/>
            <a:ext cx="414792" cy="234140"/>
          </a:xfrm>
          <a:prstGeom prst="rect">
            <a:avLst/>
          </a:prstGeom>
          <a:solidFill>
            <a:srgbClr val="0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a:extLst>
              <a:ext uri="{FF2B5EF4-FFF2-40B4-BE49-F238E27FC236}">
                <a16:creationId xmlns:a16="http://schemas.microsoft.com/office/drawing/2014/main" id="{D3C31428-9064-3106-2B41-2AE2D2F125B2}"/>
              </a:ext>
            </a:extLst>
          </p:cNvPr>
          <p:cNvSpPr txBox="1"/>
          <p:nvPr/>
        </p:nvSpPr>
        <p:spPr>
          <a:xfrm>
            <a:off x="28378226" y="15424968"/>
            <a:ext cx="886589" cy="400110"/>
          </a:xfrm>
          <a:prstGeom prst="rect">
            <a:avLst/>
          </a:prstGeom>
          <a:noFill/>
        </p:spPr>
        <p:txBody>
          <a:bodyPr wrap="none" rtlCol="0">
            <a:spAutoFit/>
          </a:bodyPr>
          <a:lstStyle/>
          <a:p>
            <a:pPr algn="ctr"/>
            <a:r>
              <a:rPr lang="en-US" sz="2000" dirty="0"/>
              <a:t>Barren</a:t>
            </a:r>
          </a:p>
        </p:txBody>
      </p:sp>
      <p:sp>
        <p:nvSpPr>
          <p:cNvPr id="149" name="TextBox 148">
            <a:extLst>
              <a:ext uri="{FF2B5EF4-FFF2-40B4-BE49-F238E27FC236}">
                <a16:creationId xmlns:a16="http://schemas.microsoft.com/office/drawing/2014/main" id="{C6B838C3-55E8-0179-42B0-265ED975AA13}"/>
              </a:ext>
            </a:extLst>
          </p:cNvPr>
          <p:cNvSpPr txBox="1"/>
          <p:nvPr/>
        </p:nvSpPr>
        <p:spPr>
          <a:xfrm>
            <a:off x="8672089" y="30822981"/>
            <a:ext cx="2218043" cy="338554"/>
          </a:xfrm>
          <a:prstGeom prst="rect">
            <a:avLst/>
          </a:prstGeom>
          <a:noFill/>
        </p:spPr>
        <p:txBody>
          <a:bodyPr wrap="none" rtlCol="0">
            <a:spAutoFit/>
          </a:bodyPr>
          <a:lstStyle/>
          <a:p>
            <a:r>
              <a:rPr lang="en-US" sz="1600" dirty="0">
                <a:solidFill>
                  <a:schemeClr val="bg1"/>
                </a:solidFill>
              </a:rPr>
              <a:t>©2020, Maxar, USG Plus</a:t>
            </a:r>
          </a:p>
        </p:txBody>
      </p:sp>
      <p:sp>
        <p:nvSpPr>
          <p:cNvPr id="150" name="TextBox 149">
            <a:extLst>
              <a:ext uri="{FF2B5EF4-FFF2-40B4-BE49-F238E27FC236}">
                <a16:creationId xmlns:a16="http://schemas.microsoft.com/office/drawing/2014/main" id="{01D055FB-307D-6346-635B-96B020CEB2E3}"/>
              </a:ext>
            </a:extLst>
          </p:cNvPr>
          <p:cNvSpPr txBox="1"/>
          <p:nvPr/>
        </p:nvSpPr>
        <p:spPr>
          <a:xfrm>
            <a:off x="3615668" y="30817406"/>
            <a:ext cx="2218043" cy="338554"/>
          </a:xfrm>
          <a:prstGeom prst="rect">
            <a:avLst/>
          </a:prstGeom>
          <a:noFill/>
        </p:spPr>
        <p:txBody>
          <a:bodyPr wrap="none" rtlCol="0">
            <a:spAutoFit/>
          </a:bodyPr>
          <a:lstStyle/>
          <a:p>
            <a:r>
              <a:rPr lang="en-US" sz="1600" dirty="0">
                <a:solidFill>
                  <a:schemeClr val="bg1"/>
                </a:solidFill>
              </a:rPr>
              <a:t>©2020, Maxar, USG Plus</a:t>
            </a:r>
          </a:p>
        </p:txBody>
      </p:sp>
      <p:sp>
        <p:nvSpPr>
          <p:cNvPr id="151" name="Freeform 150">
            <a:extLst>
              <a:ext uri="{FF2B5EF4-FFF2-40B4-BE49-F238E27FC236}">
                <a16:creationId xmlns:a16="http://schemas.microsoft.com/office/drawing/2014/main" id="{C578998D-3EA8-C49C-2CCB-39FF074B5A38}"/>
              </a:ext>
            </a:extLst>
          </p:cNvPr>
          <p:cNvSpPr/>
          <p:nvPr/>
        </p:nvSpPr>
        <p:spPr>
          <a:xfrm>
            <a:off x="8003355" y="23576437"/>
            <a:ext cx="2205872" cy="857839"/>
          </a:xfrm>
          <a:custGeom>
            <a:avLst/>
            <a:gdLst>
              <a:gd name="connsiteX0" fmla="*/ 0 w 2205872"/>
              <a:gd name="connsiteY0" fmla="*/ 857839 h 857839"/>
              <a:gd name="connsiteX1" fmla="*/ 641022 w 2205872"/>
              <a:gd name="connsiteY1" fmla="*/ 461914 h 857839"/>
              <a:gd name="connsiteX2" fmla="*/ 1414020 w 2205872"/>
              <a:gd name="connsiteY2" fmla="*/ 160256 h 857839"/>
              <a:gd name="connsiteX3" fmla="*/ 2205872 w 2205872"/>
              <a:gd name="connsiteY3" fmla="*/ 0 h 857839"/>
            </a:gdLst>
            <a:ahLst/>
            <a:cxnLst>
              <a:cxn ang="0">
                <a:pos x="connsiteX0" y="connsiteY0"/>
              </a:cxn>
              <a:cxn ang="0">
                <a:pos x="connsiteX1" y="connsiteY1"/>
              </a:cxn>
              <a:cxn ang="0">
                <a:pos x="connsiteX2" y="connsiteY2"/>
              </a:cxn>
              <a:cxn ang="0">
                <a:pos x="connsiteX3" y="connsiteY3"/>
              </a:cxn>
            </a:cxnLst>
            <a:rect l="l" t="t" r="r" b="b"/>
            <a:pathLst>
              <a:path w="2205872" h="857839">
                <a:moveTo>
                  <a:pt x="0" y="857839"/>
                </a:moveTo>
                <a:cubicBezTo>
                  <a:pt x="202676" y="718008"/>
                  <a:pt x="405352" y="578178"/>
                  <a:pt x="641022" y="461914"/>
                </a:cubicBezTo>
                <a:cubicBezTo>
                  <a:pt x="876692" y="345650"/>
                  <a:pt x="1153212" y="237242"/>
                  <a:pt x="1414020" y="160256"/>
                </a:cubicBezTo>
                <a:cubicBezTo>
                  <a:pt x="1674828" y="83270"/>
                  <a:pt x="1940350" y="41635"/>
                  <a:pt x="2205872" y="0"/>
                </a:cubicBezTo>
              </a:path>
            </a:pathLst>
          </a:custGeom>
          <a:noFill/>
          <a:ln w="76200">
            <a:solidFill>
              <a:srgbClr val="982649"/>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reeform 151">
            <a:extLst>
              <a:ext uri="{FF2B5EF4-FFF2-40B4-BE49-F238E27FC236}">
                <a16:creationId xmlns:a16="http://schemas.microsoft.com/office/drawing/2014/main" id="{3E4F02C1-9183-E8E7-163A-30B9C3A29C1A}"/>
              </a:ext>
            </a:extLst>
          </p:cNvPr>
          <p:cNvSpPr/>
          <p:nvPr/>
        </p:nvSpPr>
        <p:spPr>
          <a:xfrm>
            <a:off x="11699191" y="24710163"/>
            <a:ext cx="1282527" cy="1093862"/>
          </a:xfrm>
          <a:custGeom>
            <a:avLst/>
            <a:gdLst>
              <a:gd name="connsiteX0" fmla="*/ 0 w 1200684"/>
              <a:gd name="connsiteY0" fmla="*/ 1093862 h 1093862"/>
              <a:gd name="connsiteX1" fmla="*/ 81185 w 1200684"/>
              <a:gd name="connsiteY1" fmla="*/ 619570 h 1093862"/>
              <a:gd name="connsiteX2" fmla="*/ 252101 w 1200684"/>
              <a:gd name="connsiteY2" fmla="*/ 316195 h 1093862"/>
              <a:gd name="connsiteX3" fmla="*/ 474292 w 1200684"/>
              <a:gd name="connsiteY3" fmla="*/ 149552 h 1093862"/>
              <a:gd name="connsiteX4" fmla="*/ 700755 w 1200684"/>
              <a:gd name="connsiteY4" fmla="*/ 55548 h 1093862"/>
              <a:gd name="connsiteX5" fmla="*/ 935765 w 1200684"/>
              <a:gd name="connsiteY5" fmla="*/ 12819 h 1093862"/>
              <a:gd name="connsiteX6" fmla="*/ 1200684 w 1200684"/>
              <a:gd name="connsiteY6" fmla="*/ 0 h 109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0684" h="1093862">
                <a:moveTo>
                  <a:pt x="0" y="1093862"/>
                </a:moveTo>
                <a:cubicBezTo>
                  <a:pt x="19584" y="921521"/>
                  <a:pt x="39168" y="749181"/>
                  <a:pt x="81185" y="619570"/>
                </a:cubicBezTo>
                <a:cubicBezTo>
                  <a:pt x="123202" y="489959"/>
                  <a:pt x="186583" y="394531"/>
                  <a:pt x="252101" y="316195"/>
                </a:cubicBezTo>
                <a:cubicBezTo>
                  <a:pt x="317619" y="237859"/>
                  <a:pt x="399516" y="192993"/>
                  <a:pt x="474292" y="149552"/>
                </a:cubicBezTo>
                <a:cubicBezTo>
                  <a:pt x="549068" y="106111"/>
                  <a:pt x="623843" y="78337"/>
                  <a:pt x="700755" y="55548"/>
                </a:cubicBezTo>
                <a:cubicBezTo>
                  <a:pt x="777667" y="32759"/>
                  <a:pt x="852444" y="22077"/>
                  <a:pt x="935765" y="12819"/>
                </a:cubicBezTo>
                <a:cubicBezTo>
                  <a:pt x="1019086" y="3561"/>
                  <a:pt x="1109885" y="1780"/>
                  <a:pt x="1200684" y="0"/>
                </a:cubicBezTo>
              </a:path>
            </a:pathLst>
          </a:custGeom>
          <a:noFill/>
          <a:ln w="76200">
            <a:solidFill>
              <a:srgbClr val="982649"/>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10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14916</TotalTime>
  <Words>680</Words>
  <Application>Microsoft Macintosh PowerPoint</Application>
  <PresentationFormat>Custom</PresentationFormat>
  <Paragraphs>100</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Times</vt:lpstr>
      <vt:lpstr>Trebuchet MS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Mapping Fractional Vegetation Change in the Arctic Tundra with Land Surface Phenology</dc:title>
  <dc:creator>Zhu, Xiaoran</dc:creator>
  <cp:lastModifiedBy>Zhu, Xiaoran</cp:lastModifiedBy>
  <cp:revision>246</cp:revision>
  <dcterms:created xsi:type="dcterms:W3CDTF">2023-11-13T16:05:42Z</dcterms:created>
  <dcterms:modified xsi:type="dcterms:W3CDTF">2024-06-25T15:27:19Z</dcterms:modified>
</cp:coreProperties>
</file>