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8082"/>
    <a:srgbClr val="A4A5A7"/>
    <a:srgbClr val="FFFFFF"/>
    <a:srgbClr val="E5E6E9"/>
    <a:srgbClr val="FF3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DF44E2-E4A5-454E-A3E5-C06FC486F05C}" v="120" dt="2023-03-21T16:52:22.828"/>
    <p1510:client id="{E56F851F-16A3-3740-A9D2-8901B3FC792D}" v="323" dt="2023-03-21T16:58:22.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48097-9AFC-7B49-86D1-9D62CA24305C}" type="datetimeFigureOut">
              <a:rPr lang="en-US" smtClean="0"/>
              <a:t>4/26/2023</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1C7B2-594F-9B43-8B45-3D18901D3BED}" type="slidenum">
              <a:rPr lang="en-US" smtClean="0"/>
              <a:t>‹#›</a:t>
            </a:fld>
            <a:endParaRPr lang="en-US"/>
          </a:p>
        </p:txBody>
      </p:sp>
    </p:spTree>
    <p:extLst>
      <p:ext uri="{BB962C8B-B14F-4D97-AF65-F5344CB8AC3E}">
        <p14:creationId xmlns:p14="http://schemas.microsoft.com/office/powerpoint/2010/main" val="2845574258"/>
      </p:ext>
    </p:extLst>
  </p:cSld>
  <p:clrMap bg1="lt1" tx1="dk1" bg2="lt2" tx2="dk2" accent1="accent1" accent2="accent2" accent3="accent3" accent4="accent4" accent5="accent5" accent6="accent6" hlink="hlink" folHlink="folHlink"/>
  <p:notesStyle>
    <a:lvl1pPr marL="0" algn="l" defTabSz="2633472" rtl="0" eaLnBrk="1" latinLnBrk="0" hangingPunct="1">
      <a:defRPr sz="3456" kern="1200">
        <a:solidFill>
          <a:schemeClr val="tx1"/>
        </a:solidFill>
        <a:latin typeface="+mn-lt"/>
        <a:ea typeface="+mn-ea"/>
        <a:cs typeface="+mn-cs"/>
      </a:defRPr>
    </a:lvl1pPr>
    <a:lvl2pPr marL="1316736" algn="l" defTabSz="2633472" rtl="0" eaLnBrk="1" latinLnBrk="0" hangingPunct="1">
      <a:defRPr sz="3456" kern="1200">
        <a:solidFill>
          <a:schemeClr val="tx1"/>
        </a:solidFill>
        <a:latin typeface="+mn-lt"/>
        <a:ea typeface="+mn-ea"/>
        <a:cs typeface="+mn-cs"/>
      </a:defRPr>
    </a:lvl2pPr>
    <a:lvl3pPr marL="2633472" algn="l" defTabSz="2633472" rtl="0" eaLnBrk="1" latinLnBrk="0" hangingPunct="1">
      <a:defRPr sz="3456" kern="1200">
        <a:solidFill>
          <a:schemeClr val="tx1"/>
        </a:solidFill>
        <a:latin typeface="+mn-lt"/>
        <a:ea typeface="+mn-ea"/>
        <a:cs typeface="+mn-cs"/>
      </a:defRPr>
    </a:lvl3pPr>
    <a:lvl4pPr marL="3950208" algn="l" defTabSz="2633472" rtl="0" eaLnBrk="1" latinLnBrk="0" hangingPunct="1">
      <a:defRPr sz="3456" kern="1200">
        <a:solidFill>
          <a:schemeClr val="tx1"/>
        </a:solidFill>
        <a:latin typeface="+mn-lt"/>
        <a:ea typeface="+mn-ea"/>
        <a:cs typeface="+mn-cs"/>
      </a:defRPr>
    </a:lvl4pPr>
    <a:lvl5pPr marL="5266944" algn="l" defTabSz="2633472" rtl="0" eaLnBrk="1" latinLnBrk="0" hangingPunct="1">
      <a:defRPr sz="3456" kern="1200">
        <a:solidFill>
          <a:schemeClr val="tx1"/>
        </a:solidFill>
        <a:latin typeface="+mn-lt"/>
        <a:ea typeface="+mn-ea"/>
        <a:cs typeface="+mn-cs"/>
      </a:defRPr>
    </a:lvl5pPr>
    <a:lvl6pPr marL="6583680" algn="l" defTabSz="2633472" rtl="0" eaLnBrk="1" latinLnBrk="0" hangingPunct="1">
      <a:defRPr sz="3456" kern="1200">
        <a:solidFill>
          <a:schemeClr val="tx1"/>
        </a:solidFill>
        <a:latin typeface="+mn-lt"/>
        <a:ea typeface="+mn-ea"/>
        <a:cs typeface="+mn-cs"/>
      </a:defRPr>
    </a:lvl6pPr>
    <a:lvl7pPr marL="7900416" algn="l" defTabSz="2633472" rtl="0" eaLnBrk="1" latinLnBrk="0" hangingPunct="1">
      <a:defRPr sz="3456" kern="1200">
        <a:solidFill>
          <a:schemeClr val="tx1"/>
        </a:solidFill>
        <a:latin typeface="+mn-lt"/>
        <a:ea typeface="+mn-ea"/>
        <a:cs typeface="+mn-cs"/>
      </a:defRPr>
    </a:lvl7pPr>
    <a:lvl8pPr marL="9217152" algn="l" defTabSz="2633472" rtl="0" eaLnBrk="1" latinLnBrk="0" hangingPunct="1">
      <a:defRPr sz="3456" kern="1200">
        <a:solidFill>
          <a:schemeClr val="tx1"/>
        </a:solidFill>
        <a:latin typeface="+mn-lt"/>
        <a:ea typeface="+mn-ea"/>
        <a:cs typeface="+mn-cs"/>
      </a:defRPr>
    </a:lvl8pPr>
    <a:lvl9pPr marL="10533888" algn="l" defTabSz="2633472" rtl="0" eaLnBrk="1" latinLnBrk="0" hangingPunct="1">
      <a:defRPr sz="34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71C7B2-594F-9B43-8B45-3D18901D3BED}" type="slidenum">
              <a:rPr lang="en-US" smtClean="0"/>
              <a:t>1</a:t>
            </a:fld>
            <a:endParaRPr lang="en-US"/>
          </a:p>
        </p:txBody>
      </p:sp>
    </p:spTree>
    <p:extLst>
      <p:ext uri="{BB962C8B-B14F-4D97-AF65-F5344CB8AC3E}">
        <p14:creationId xmlns:p14="http://schemas.microsoft.com/office/powerpoint/2010/main" val="170826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p>
        </p:txBody>
      </p:sp>
      <p:sp>
        <p:nvSpPr>
          <p:cNvPr id="4" name="Date Placeholder 3"/>
          <p:cNvSpPr>
            <a:spLocks noGrp="1"/>
          </p:cNvSpPr>
          <p:nvPr>
            <p:ph type="dt" sz="half" idx="10"/>
          </p:nvPr>
        </p:nvSpPr>
        <p:spPr/>
        <p:txBody>
          <a:bodyPr/>
          <a:lstStyle/>
          <a:p>
            <a:fld id="{6EC33179-8A57-C749-B6A7-9FD231A949C3}"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290F6-1E62-FF40-A471-BD427A8D1BF0}" type="slidenum">
              <a:rPr lang="en-US" smtClean="0"/>
              <a:t>‹#›</a:t>
            </a:fld>
            <a:endParaRPr lang="en-US"/>
          </a:p>
        </p:txBody>
      </p:sp>
    </p:spTree>
    <p:extLst>
      <p:ext uri="{BB962C8B-B14F-4D97-AF65-F5344CB8AC3E}">
        <p14:creationId xmlns:p14="http://schemas.microsoft.com/office/powerpoint/2010/main" val="387759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33179-8A57-C749-B6A7-9FD231A949C3}"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290F6-1E62-FF40-A471-BD427A8D1BF0}" type="slidenum">
              <a:rPr lang="en-US" smtClean="0"/>
              <a:t>‹#›</a:t>
            </a:fld>
            <a:endParaRPr lang="en-US"/>
          </a:p>
        </p:txBody>
      </p:sp>
    </p:spTree>
    <p:extLst>
      <p:ext uri="{BB962C8B-B14F-4D97-AF65-F5344CB8AC3E}">
        <p14:creationId xmlns:p14="http://schemas.microsoft.com/office/powerpoint/2010/main" val="45664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33179-8A57-C749-B6A7-9FD231A949C3}"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290F6-1E62-FF40-A471-BD427A8D1BF0}" type="slidenum">
              <a:rPr lang="en-US" smtClean="0"/>
              <a:t>‹#›</a:t>
            </a:fld>
            <a:endParaRPr lang="en-US"/>
          </a:p>
        </p:txBody>
      </p:sp>
    </p:spTree>
    <p:extLst>
      <p:ext uri="{BB962C8B-B14F-4D97-AF65-F5344CB8AC3E}">
        <p14:creationId xmlns:p14="http://schemas.microsoft.com/office/powerpoint/2010/main" val="206184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33179-8A57-C749-B6A7-9FD231A949C3}"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290F6-1E62-FF40-A471-BD427A8D1BF0}" type="slidenum">
              <a:rPr lang="en-US" smtClean="0"/>
              <a:t>‹#›</a:t>
            </a:fld>
            <a:endParaRPr lang="en-US"/>
          </a:p>
        </p:txBody>
      </p:sp>
    </p:spTree>
    <p:extLst>
      <p:ext uri="{BB962C8B-B14F-4D97-AF65-F5344CB8AC3E}">
        <p14:creationId xmlns:p14="http://schemas.microsoft.com/office/powerpoint/2010/main" val="3618411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C33179-8A57-C749-B6A7-9FD231A949C3}"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290F6-1E62-FF40-A471-BD427A8D1BF0}" type="slidenum">
              <a:rPr lang="en-US" smtClean="0"/>
              <a:t>‹#›</a:t>
            </a:fld>
            <a:endParaRPr lang="en-US"/>
          </a:p>
        </p:txBody>
      </p:sp>
    </p:spTree>
    <p:extLst>
      <p:ext uri="{BB962C8B-B14F-4D97-AF65-F5344CB8AC3E}">
        <p14:creationId xmlns:p14="http://schemas.microsoft.com/office/powerpoint/2010/main" val="1982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C33179-8A57-C749-B6A7-9FD231A949C3}"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290F6-1E62-FF40-A471-BD427A8D1BF0}" type="slidenum">
              <a:rPr lang="en-US" smtClean="0"/>
              <a:t>‹#›</a:t>
            </a:fld>
            <a:endParaRPr lang="en-US"/>
          </a:p>
        </p:txBody>
      </p:sp>
    </p:spTree>
    <p:extLst>
      <p:ext uri="{BB962C8B-B14F-4D97-AF65-F5344CB8AC3E}">
        <p14:creationId xmlns:p14="http://schemas.microsoft.com/office/powerpoint/2010/main" val="349740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C33179-8A57-C749-B6A7-9FD231A949C3}" type="datetimeFigureOut">
              <a:rPr lang="en-US" smtClean="0"/>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A290F6-1E62-FF40-A471-BD427A8D1BF0}" type="slidenum">
              <a:rPr lang="en-US" smtClean="0"/>
              <a:t>‹#›</a:t>
            </a:fld>
            <a:endParaRPr lang="en-US"/>
          </a:p>
        </p:txBody>
      </p:sp>
    </p:spTree>
    <p:extLst>
      <p:ext uri="{BB962C8B-B14F-4D97-AF65-F5344CB8AC3E}">
        <p14:creationId xmlns:p14="http://schemas.microsoft.com/office/powerpoint/2010/main" val="159788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C33179-8A57-C749-B6A7-9FD231A949C3}" type="datetimeFigureOut">
              <a:rPr lang="en-US" smtClean="0"/>
              <a:t>4/26/2023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A290F6-1E62-FF40-A471-BD427A8D1BF0}" type="slidenum">
              <a:rPr lang="en-US" smtClean="0"/>
              <a:t>‹#›</a:t>
            </a:fld>
            <a:endParaRPr lang="en-US"/>
          </a:p>
        </p:txBody>
      </p:sp>
    </p:spTree>
    <p:extLst>
      <p:ext uri="{BB962C8B-B14F-4D97-AF65-F5344CB8AC3E}">
        <p14:creationId xmlns:p14="http://schemas.microsoft.com/office/powerpoint/2010/main" val="409779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33179-8A57-C749-B6A7-9FD231A949C3}" type="datetimeFigureOut">
              <a:rPr lang="en-US" smtClean="0"/>
              <a:t>4/26/2023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A290F6-1E62-FF40-A471-BD427A8D1BF0}" type="slidenum">
              <a:rPr lang="en-US" smtClean="0"/>
              <a:t>‹#›</a:t>
            </a:fld>
            <a:endParaRPr lang="en-US"/>
          </a:p>
        </p:txBody>
      </p:sp>
    </p:spTree>
    <p:extLst>
      <p:ext uri="{BB962C8B-B14F-4D97-AF65-F5344CB8AC3E}">
        <p14:creationId xmlns:p14="http://schemas.microsoft.com/office/powerpoint/2010/main" val="655430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6EC33179-8A57-C749-B6A7-9FD231A949C3}"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290F6-1E62-FF40-A471-BD427A8D1BF0}" type="slidenum">
              <a:rPr lang="en-US" smtClean="0"/>
              <a:t>‹#›</a:t>
            </a:fld>
            <a:endParaRPr lang="en-US"/>
          </a:p>
        </p:txBody>
      </p:sp>
    </p:spTree>
    <p:extLst>
      <p:ext uri="{BB962C8B-B14F-4D97-AF65-F5344CB8AC3E}">
        <p14:creationId xmlns:p14="http://schemas.microsoft.com/office/powerpoint/2010/main" val="283503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6EC33179-8A57-C749-B6A7-9FD231A949C3}"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290F6-1E62-FF40-A471-BD427A8D1BF0}" type="slidenum">
              <a:rPr lang="en-US" smtClean="0"/>
              <a:t>‹#›</a:t>
            </a:fld>
            <a:endParaRPr lang="en-US"/>
          </a:p>
        </p:txBody>
      </p:sp>
    </p:spTree>
    <p:extLst>
      <p:ext uri="{BB962C8B-B14F-4D97-AF65-F5344CB8AC3E}">
        <p14:creationId xmlns:p14="http://schemas.microsoft.com/office/powerpoint/2010/main" val="2818175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6EC33179-8A57-C749-B6A7-9FD231A949C3}" type="datetimeFigureOut">
              <a:rPr lang="en-US" smtClean="0"/>
              <a:t>4/26/2023</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88A290F6-1E62-FF40-A471-BD427A8D1BF0}" type="slidenum">
              <a:rPr lang="en-US" smtClean="0"/>
              <a:t>‹#›</a:t>
            </a:fld>
            <a:endParaRPr lang="en-US"/>
          </a:p>
        </p:txBody>
      </p:sp>
    </p:spTree>
    <p:extLst>
      <p:ext uri="{BB962C8B-B14F-4D97-AF65-F5344CB8AC3E}">
        <p14:creationId xmlns:p14="http://schemas.microsoft.com/office/powerpoint/2010/main" val="3352471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E85D8D56-CC29-CB43-A4D7-A1C34319AF38}"/>
              </a:ext>
            </a:extLst>
          </p:cNvPr>
          <p:cNvSpPr/>
          <p:nvPr/>
        </p:nvSpPr>
        <p:spPr>
          <a:xfrm>
            <a:off x="509483" y="10788016"/>
            <a:ext cx="21324413" cy="107573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1310F17D-DDEF-8C43-ADBE-B5EEB9024CEE}"/>
              </a:ext>
            </a:extLst>
          </p:cNvPr>
          <p:cNvSpPr txBox="1"/>
          <p:nvPr/>
        </p:nvSpPr>
        <p:spPr>
          <a:xfrm>
            <a:off x="618206" y="10947210"/>
            <a:ext cx="10281442" cy="1446550"/>
          </a:xfrm>
          <a:prstGeom prst="rect">
            <a:avLst/>
          </a:prstGeom>
          <a:noFill/>
        </p:spPr>
        <p:txBody>
          <a:bodyPr wrap="square" rtlCol="0">
            <a:spAutoFit/>
          </a:bodyPr>
          <a:lstStyle/>
          <a:p>
            <a:pPr algn="just"/>
            <a:r>
              <a:rPr lang="en-US" sz="3600" b="1" u="sng">
                <a:latin typeface="Oswald" pitchFamily="2" charset="77"/>
              </a:rPr>
              <a:t>Informing Applications with PACE</a:t>
            </a:r>
            <a:endParaRPr lang="en-US" sz="2600" b="1" u="sng"/>
          </a:p>
          <a:p>
            <a:pPr algn="just"/>
            <a:endParaRPr lang="en-US" sz="2600"/>
          </a:p>
          <a:p>
            <a:pPr algn="just"/>
            <a:endParaRPr lang="en-US" sz="2600"/>
          </a:p>
        </p:txBody>
      </p:sp>
      <p:sp>
        <p:nvSpPr>
          <p:cNvPr id="16" name="Rectangle 15">
            <a:extLst>
              <a:ext uri="{FF2B5EF4-FFF2-40B4-BE49-F238E27FC236}">
                <a16:creationId xmlns:a16="http://schemas.microsoft.com/office/drawing/2014/main" id="{7D7C8CFA-19BC-B082-E620-63364076EFD8}"/>
              </a:ext>
            </a:extLst>
          </p:cNvPr>
          <p:cNvSpPr/>
          <p:nvPr/>
        </p:nvSpPr>
        <p:spPr>
          <a:xfrm>
            <a:off x="731950" y="11743638"/>
            <a:ext cx="10672912" cy="3570208"/>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1E3400F-E9F8-654B-8EF0-66BCBFE45488}"/>
              </a:ext>
            </a:extLst>
          </p:cNvPr>
          <p:cNvSpPr/>
          <p:nvPr/>
        </p:nvSpPr>
        <p:spPr>
          <a:xfrm>
            <a:off x="11740274" y="17674708"/>
            <a:ext cx="9782057" cy="3570208"/>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309636-7932-F442-B07F-38D47229CE29}"/>
              </a:ext>
            </a:extLst>
          </p:cNvPr>
          <p:cNvSpPr/>
          <p:nvPr/>
        </p:nvSpPr>
        <p:spPr>
          <a:xfrm>
            <a:off x="740001" y="15669444"/>
            <a:ext cx="10672912" cy="5575472"/>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D7B5FD9-A450-8F42-AEBB-A5900BB6279A}"/>
              </a:ext>
            </a:extLst>
          </p:cNvPr>
          <p:cNvSpPr/>
          <p:nvPr/>
        </p:nvSpPr>
        <p:spPr>
          <a:xfrm>
            <a:off x="471292" y="528975"/>
            <a:ext cx="32007303" cy="294125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A picture containing text, outdoor, screenshot&#10;&#10;Description automatically generated">
            <a:extLst>
              <a:ext uri="{FF2B5EF4-FFF2-40B4-BE49-F238E27FC236}">
                <a16:creationId xmlns:a16="http://schemas.microsoft.com/office/drawing/2014/main" id="{A1EA5B32-91A8-4354-AEB6-BE6E7FE5B4EC}"/>
              </a:ext>
            </a:extLst>
          </p:cNvPr>
          <p:cNvPicPr>
            <a:picLocks noChangeAspect="1"/>
          </p:cNvPicPr>
          <p:nvPr/>
        </p:nvPicPr>
        <p:blipFill rotWithShape="1">
          <a:blip r:embed="rId3"/>
          <a:srcRect l="3460" t="3305" r="3460"/>
          <a:stretch/>
        </p:blipFill>
        <p:spPr>
          <a:xfrm>
            <a:off x="1041201" y="11965206"/>
            <a:ext cx="2572301" cy="3043857"/>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pic>
        <p:nvPicPr>
          <p:cNvPr id="38" name="Picture 37" descr="Graphical user interface, text, application&#10;&#10;Description automatically generated">
            <a:extLst>
              <a:ext uri="{FF2B5EF4-FFF2-40B4-BE49-F238E27FC236}">
                <a16:creationId xmlns:a16="http://schemas.microsoft.com/office/drawing/2014/main" id="{EC44EC93-813C-4A0A-BF52-9E293257FD0A}"/>
              </a:ext>
            </a:extLst>
          </p:cNvPr>
          <p:cNvPicPr>
            <a:picLocks noChangeAspect="1"/>
          </p:cNvPicPr>
          <p:nvPr/>
        </p:nvPicPr>
        <p:blipFill rotWithShape="1">
          <a:blip r:embed="rId4"/>
          <a:srcRect l="3389" t="3570" r="3497"/>
          <a:stretch/>
        </p:blipFill>
        <p:spPr>
          <a:xfrm>
            <a:off x="11912731" y="18068823"/>
            <a:ext cx="2431749" cy="2849708"/>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40" name="Rectangle 39">
            <a:extLst>
              <a:ext uri="{FF2B5EF4-FFF2-40B4-BE49-F238E27FC236}">
                <a16:creationId xmlns:a16="http://schemas.microsoft.com/office/drawing/2014/main" id="{1EF847F1-AF7F-4024-8ACD-532A3085089F}"/>
              </a:ext>
            </a:extLst>
          </p:cNvPr>
          <p:cNvSpPr/>
          <p:nvPr/>
        </p:nvSpPr>
        <p:spPr>
          <a:xfrm>
            <a:off x="3837743" y="12009040"/>
            <a:ext cx="7370522" cy="3293209"/>
          </a:xfrm>
          <a:prstGeom prst="rect">
            <a:avLst/>
          </a:prstGeom>
        </p:spPr>
        <p:txBody>
          <a:bodyPr wrap="square">
            <a:spAutoFit/>
          </a:bodyPr>
          <a:lstStyle/>
          <a:p>
            <a:pPr algn="just"/>
            <a:r>
              <a:rPr lang="en-US" sz="2600"/>
              <a:t>PACE will enable sustainable </a:t>
            </a:r>
            <a:r>
              <a:rPr lang="en-US" sz="2600" b="1" i="1">
                <a:solidFill>
                  <a:schemeClr val="accent1"/>
                </a:solidFill>
              </a:rPr>
              <a:t>aquaculture site selection </a:t>
            </a:r>
            <a:r>
              <a:rPr lang="en-US" sz="2600"/>
              <a:t>for the Gulf of Maine. Sea scallop aquaculture is a promising field of bivalve aquaculture due to large sea scallop trade deficit and the potential market for cultured sea scallops. PACE resolution would be optimal for site selection tools for these species if we can relate phytoplankton size to feeding rates. </a:t>
            </a:r>
          </a:p>
        </p:txBody>
      </p:sp>
      <p:sp>
        <p:nvSpPr>
          <p:cNvPr id="41" name="Rectangle 40">
            <a:extLst>
              <a:ext uri="{FF2B5EF4-FFF2-40B4-BE49-F238E27FC236}">
                <a16:creationId xmlns:a16="http://schemas.microsoft.com/office/drawing/2014/main" id="{F86F54AD-EF50-4CC6-B4CB-8A6F9FFA1A7D}"/>
              </a:ext>
            </a:extLst>
          </p:cNvPr>
          <p:cNvSpPr/>
          <p:nvPr/>
        </p:nvSpPr>
        <p:spPr>
          <a:xfrm>
            <a:off x="14534403" y="17925460"/>
            <a:ext cx="6789406" cy="2893100"/>
          </a:xfrm>
          <a:prstGeom prst="rect">
            <a:avLst/>
          </a:prstGeom>
        </p:spPr>
        <p:txBody>
          <a:bodyPr wrap="square">
            <a:spAutoFit/>
          </a:bodyPr>
          <a:lstStyle/>
          <a:p>
            <a:pPr algn="just"/>
            <a:r>
              <a:rPr lang="en-US" sz="2600"/>
              <a:t>PACE will enable development of </a:t>
            </a:r>
            <a:r>
              <a:rPr lang="en-US" sz="2600" b="1" i="1">
                <a:solidFill>
                  <a:schemeClr val="accent1"/>
                </a:solidFill>
              </a:rPr>
              <a:t>water quality </a:t>
            </a:r>
            <a:r>
              <a:rPr lang="en-US" sz="2600"/>
              <a:t>&amp; </a:t>
            </a:r>
            <a:r>
              <a:rPr lang="en-US" sz="2600" b="1" i="1">
                <a:solidFill>
                  <a:schemeClr val="accent1"/>
                </a:solidFill>
              </a:rPr>
              <a:t>HAB monitoring </a:t>
            </a:r>
            <a:r>
              <a:rPr lang="en-US" sz="2600"/>
              <a:t>tools</a:t>
            </a:r>
            <a:r>
              <a:rPr lang="en-US" sz="2600" b="1" i="1">
                <a:solidFill>
                  <a:schemeClr val="accent1"/>
                </a:solidFill>
              </a:rPr>
              <a:t> </a:t>
            </a:r>
            <a:r>
              <a:rPr lang="en-US" sz="2600"/>
              <a:t>in Pacific Central America. PACE will represent a valuable source of operational ocean color data and will expand the products available, soon to include operational products for red tide detection &amp; monitoring in collaboration with coastal communities.</a:t>
            </a:r>
          </a:p>
        </p:txBody>
      </p:sp>
      <p:sp>
        <p:nvSpPr>
          <p:cNvPr id="15" name="TextBox 14">
            <a:extLst>
              <a:ext uri="{FF2B5EF4-FFF2-40B4-BE49-F238E27FC236}">
                <a16:creationId xmlns:a16="http://schemas.microsoft.com/office/drawing/2014/main" id="{089F751E-C6F0-A614-529A-59D9A228C59C}"/>
              </a:ext>
            </a:extLst>
          </p:cNvPr>
          <p:cNvSpPr txBox="1"/>
          <p:nvPr/>
        </p:nvSpPr>
        <p:spPr>
          <a:xfrm>
            <a:off x="857039" y="16070701"/>
            <a:ext cx="5392987" cy="5078313"/>
          </a:xfrm>
          <a:prstGeom prst="rect">
            <a:avLst/>
          </a:prstGeom>
          <a:noFill/>
        </p:spPr>
        <p:txBody>
          <a:bodyPr wrap="square" rtlCol="0">
            <a:spAutoFit/>
          </a:bodyPr>
          <a:lstStyle/>
          <a:p>
            <a:pPr marL="88900" indent="0" algn="just">
              <a:lnSpc>
                <a:spcPct val="100000"/>
              </a:lnSpc>
              <a:buFont typeface="Arial" panose="020B0604020202020204" pitchFamily="34" charset="0"/>
              <a:buNone/>
            </a:pPr>
            <a:r>
              <a:rPr lang="en-US" sz="2600"/>
              <a:t>PACE will provide </a:t>
            </a:r>
            <a:r>
              <a:rPr lang="en-US" sz="2600" b="1" i="1">
                <a:solidFill>
                  <a:schemeClr val="accent1"/>
                </a:solidFill>
              </a:rPr>
              <a:t>atmospheric measurements</a:t>
            </a:r>
            <a:r>
              <a:rPr lang="en-US" sz="2600"/>
              <a:t> (such as total column aerosol amount, aerosol layer height, &amp; aerosol optical depth), which can benefit &amp; inform:</a:t>
            </a:r>
          </a:p>
          <a:p>
            <a:pPr marL="88900" indent="0" algn="just">
              <a:lnSpc>
                <a:spcPct val="100000"/>
              </a:lnSpc>
              <a:buFont typeface="Arial" panose="020B0604020202020204" pitchFamily="34" charset="0"/>
              <a:buNone/>
            </a:pPr>
            <a:endParaRPr lang="en-US" sz="2400"/>
          </a:p>
          <a:p>
            <a:pPr marL="546100" indent="-457200">
              <a:buFont typeface="Arial" panose="020B0604020202020204" pitchFamily="34" charset="0"/>
              <a:buChar char="•"/>
            </a:pPr>
            <a:r>
              <a:rPr lang="en-US" sz="2400"/>
              <a:t>Estimating particulate matter (PM) for air quality &amp; health advisories</a:t>
            </a:r>
          </a:p>
          <a:p>
            <a:pPr marL="546100" indent="-457200">
              <a:buFont typeface="Arial" panose="020B0604020202020204" pitchFamily="34" charset="0"/>
              <a:buChar char="•"/>
            </a:pPr>
            <a:r>
              <a:rPr lang="en-US" sz="2400"/>
              <a:t>The impact of aerosols on the climate</a:t>
            </a:r>
          </a:p>
          <a:p>
            <a:pPr marL="546100" indent="-457200">
              <a:buFont typeface="Arial" panose="020B0604020202020204" pitchFamily="34" charset="0"/>
              <a:buChar char="•"/>
            </a:pPr>
            <a:r>
              <a:rPr lang="en-US" sz="2400"/>
              <a:t>The location, altitude, and magnitude of particulate matter such as wildfire smoke or volcanic ash</a:t>
            </a:r>
          </a:p>
          <a:p>
            <a:endParaRPr lang="en-US" sz="2600"/>
          </a:p>
        </p:txBody>
      </p:sp>
      <p:sp>
        <p:nvSpPr>
          <p:cNvPr id="4" name="Rectangle 3">
            <a:extLst>
              <a:ext uri="{FF2B5EF4-FFF2-40B4-BE49-F238E27FC236}">
                <a16:creationId xmlns:a16="http://schemas.microsoft.com/office/drawing/2014/main" id="{8503C9BB-7AF1-DC4A-B2CC-8BD6599D92FB}"/>
              </a:ext>
            </a:extLst>
          </p:cNvPr>
          <p:cNvSpPr/>
          <p:nvPr/>
        </p:nvSpPr>
        <p:spPr>
          <a:xfrm>
            <a:off x="3805477" y="880965"/>
            <a:ext cx="25634806" cy="1754326"/>
          </a:xfrm>
          <a:prstGeom prst="rect">
            <a:avLst/>
          </a:prstGeom>
        </p:spPr>
        <p:txBody>
          <a:bodyPr wrap="square">
            <a:spAutoFit/>
          </a:bodyPr>
          <a:lstStyle/>
          <a:p>
            <a:pPr algn="ctr"/>
            <a:r>
              <a:rPr lang="en-US" sz="5400" b="0" u="none" strike="noStrike">
                <a:solidFill>
                  <a:schemeClr val="bg1"/>
                </a:solidFill>
                <a:effectLst/>
                <a:latin typeface="Oswald" pitchFamily="2" charset="77"/>
              </a:rPr>
              <a:t>Ocean, atmosphere, and terrestrial applications of Plankton, Aerosol, Cloud, and Ocean Ecosystem (PACE) Mission to meet the needs of the carbon cycle &amp; ecosystems user communities</a:t>
            </a:r>
            <a:endParaRPr lang="en-US" sz="5400">
              <a:solidFill>
                <a:schemeClr val="bg1"/>
              </a:solidFill>
              <a:latin typeface="Oswald" pitchFamily="2" charset="77"/>
            </a:endParaRPr>
          </a:p>
        </p:txBody>
      </p:sp>
      <p:pic>
        <p:nvPicPr>
          <p:cNvPr id="6" name="Picture 5">
            <a:extLst>
              <a:ext uri="{FF2B5EF4-FFF2-40B4-BE49-F238E27FC236}">
                <a16:creationId xmlns:a16="http://schemas.microsoft.com/office/drawing/2014/main" id="{AFDA82D6-EA71-294C-A997-FEBB95196965}"/>
              </a:ext>
            </a:extLst>
          </p:cNvPr>
          <p:cNvPicPr>
            <a:picLocks noChangeAspect="1"/>
          </p:cNvPicPr>
          <p:nvPr/>
        </p:nvPicPr>
        <p:blipFill>
          <a:blip r:embed="rId5"/>
          <a:stretch>
            <a:fillRect/>
          </a:stretch>
        </p:blipFill>
        <p:spPr>
          <a:xfrm>
            <a:off x="29474184" y="894933"/>
            <a:ext cx="2821994" cy="2330988"/>
          </a:xfrm>
          <a:prstGeom prst="rect">
            <a:avLst/>
          </a:prstGeom>
        </p:spPr>
      </p:pic>
      <p:sp>
        <p:nvSpPr>
          <p:cNvPr id="9" name="Rectangle 8">
            <a:extLst>
              <a:ext uri="{FF2B5EF4-FFF2-40B4-BE49-F238E27FC236}">
                <a16:creationId xmlns:a16="http://schemas.microsoft.com/office/drawing/2014/main" id="{E5A4BF5D-17DB-CE47-B0DB-8D616393268E}"/>
              </a:ext>
            </a:extLst>
          </p:cNvPr>
          <p:cNvSpPr/>
          <p:nvPr/>
        </p:nvSpPr>
        <p:spPr>
          <a:xfrm>
            <a:off x="457198" y="2921931"/>
            <a:ext cx="32007303" cy="835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21A5AD1-00DE-BA4A-94E5-2AE48DA8BE14}"/>
              </a:ext>
            </a:extLst>
          </p:cNvPr>
          <p:cNvSpPr txBox="1"/>
          <p:nvPr/>
        </p:nvSpPr>
        <p:spPr>
          <a:xfrm>
            <a:off x="7194873" y="2754675"/>
            <a:ext cx="19876490" cy="1323439"/>
          </a:xfrm>
          <a:prstGeom prst="rect">
            <a:avLst/>
          </a:prstGeom>
          <a:noFill/>
        </p:spPr>
        <p:txBody>
          <a:bodyPr wrap="square" rtlCol="0">
            <a:spAutoFit/>
          </a:bodyPr>
          <a:lstStyle/>
          <a:p>
            <a:pPr algn="ctr"/>
            <a:r>
              <a:rPr lang="en-US" sz="4000">
                <a:solidFill>
                  <a:schemeClr val="bg1"/>
                </a:solidFill>
              </a:rPr>
              <a:t>Erin Urquhart</a:t>
            </a:r>
            <a:r>
              <a:rPr lang="en-US" sz="4000" baseline="30000">
                <a:solidFill>
                  <a:schemeClr val="bg1"/>
                </a:solidFill>
              </a:rPr>
              <a:t>1,2</a:t>
            </a:r>
            <a:r>
              <a:rPr lang="en-US" sz="4000">
                <a:solidFill>
                  <a:schemeClr val="bg1"/>
                </a:solidFill>
              </a:rPr>
              <a:t>, Natasha Sadoff</a:t>
            </a:r>
            <a:r>
              <a:rPr lang="en-US" sz="4000" baseline="30000">
                <a:solidFill>
                  <a:schemeClr val="bg1"/>
                </a:solidFill>
              </a:rPr>
              <a:t>1,2</a:t>
            </a:r>
            <a:r>
              <a:rPr lang="en-US" sz="4000">
                <a:solidFill>
                  <a:schemeClr val="bg1"/>
                </a:solidFill>
              </a:rPr>
              <a:t>, Antonio Mannino</a:t>
            </a:r>
            <a:r>
              <a:rPr lang="en-US" sz="4000" baseline="30000">
                <a:solidFill>
                  <a:schemeClr val="bg1"/>
                </a:solidFill>
              </a:rPr>
              <a:t>1</a:t>
            </a:r>
            <a:r>
              <a:rPr lang="en-US" sz="4000">
                <a:solidFill>
                  <a:schemeClr val="bg1"/>
                </a:solidFill>
              </a:rPr>
              <a:t>; </a:t>
            </a:r>
            <a:r>
              <a:rPr lang="en-US" sz="3600" i="1">
                <a:solidFill>
                  <a:schemeClr val="bg1"/>
                </a:solidFill>
              </a:rPr>
              <a:t>(</a:t>
            </a:r>
            <a:r>
              <a:rPr lang="en-US" sz="3600" i="1" baseline="30000">
                <a:solidFill>
                  <a:schemeClr val="bg1"/>
                </a:solidFill>
              </a:rPr>
              <a:t>1</a:t>
            </a:r>
            <a:r>
              <a:rPr lang="en-US" sz="3600" i="1">
                <a:solidFill>
                  <a:schemeClr val="bg1"/>
                </a:solidFill>
              </a:rPr>
              <a:t>NASA Goddard Space Flight Center; </a:t>
            </a:r>
            <a:r>
              <a:rPr lang="en-US" sz="3600" i="1" baseline="30000">
                <a:solidFill>
                  <a:schemeClr val="bg1"/>
                </a:solidFill>
              </a:rPr>
              <a:t>2</a:t>
            </a:r>
            <a:r>
              <a:rPr lang="en-US" sz="3600" i="1">
                <a:solidFill>
                  <a:schemeClr val="bg1"/>
                </a:solidFill>
              </a:rPr>
              <a:t>SSAI)		</a:t>
            </a:r>
            <a:r>
              <a:rPr lang="en-US" sz="4000" i="1">
                <a:solidFill>
                  <a:schemeClr val="bg1"/>
                </a:solidFill>
              </a:rPr>
              <a:t>				</a:t>
            </a:r>
            <a:endParaRPr lang="en-US" sz="4000">
              <a:solidFill>
                <a:schemeClr val="bg1"/>
              </a:solidFill>
            </a:endParaRPr>
          </a:p>
        </p:txBody>
      </p:sp>
      <p:sp>
        <p:nvSpPr>
          <p:cNvPr id="124" name="Rectangle 123">
            <a:extLst>
              <a:ext uri="{FF2B5EF4-FFF2-40B4-BE49-F238E27FC236}">
                <a16:creationId xmlns:a16="http://schemas.microsoft.com/office/drawing/2014/main" id="{C1DA82E8-57C5-4247-B53D-16BDDBA57728}"/>
              </a:ext>
            </a:extLst>
          </p:cNvPr>
          <p:cNvSpPr/>
          <p:nvPr/>
        </p:nvSpPr>
        <p:spPr>
          <a:xfrm>
            <a:off x="471291" y="3739480"/>
            <a:ext cx="21329535" cy="6692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94995A2-9C37-1545-821E-F726AE5AB01E}"/>
              </a:ext>
            </a:extLst>
          </p:cNvPr>
          <p:cNvSpPr/>
          <p:nvPr/>
        </p:nvSpPr>
        <p:spPr>
          <a:xfrm>
            <a:off x="605884" y="3876777"/>
            <a:ext cx="20966685" cy="6555641"/>
          </a:xfrm>
          <a:prstGeom prst="rect">
            <a:avLst/>
          </a:prstGeom>
          <a:noFill/>
        </p:spPr>
        <p:txBody>
          <a:bodyPr wrap="square">
            <a:spAutoFit/>
          </a:bodyPr>
          <a:lstStyle/>
          <a:p>
            <a:pPr algn="just"/>
            <a:r>
              <a:rPr lang="en-US" sz="3600" b="1" u="sng">
                <a:latin typeface="Oswald" pitchFamily="2" charset="77"/>
              </a:rPr>
              <a:t>Background: the Plankton, Aerosol, Cloud, and Ocean Ecosystem (PACE) Mission</a:t>
            </a:r>
            <a:endParaRPr lang="en-US" sz="2400" b="1">
              <a:latin typeface="Oswald" pitchFamily="2" charset="77"/>
            </a:endParaRPr>
          </a:p>
          <a:p>
            <a:pPr algn="just"/>
            <a:endParaRPr lang="en-US"/>
          </a:p>
          <a:p>
            <a:pPr algn="just"/>
            <a:r>
              <a:rPr lang="en-US" sz="2600"/>
              <a:t>PACE, expected to launch in early 2024, will extend and improve NASA’s 20-plus years of global satellite observations </a:t>
            </a:r>
            <a:r>
              <a:rPr lang="en-US" sz="2600">
                <a:effectLst/>
                <a:ea typeface="Calibri" panose="020F0502020204030204" pitchFamily="34" charset="0"/>
              </a:rPr>
              <a:t>enabling new global hyperspectral and polarimetric observations of the global ocean, atmosphere, terrestrial ecosystems, and earth system climate change impacts</a:t>
            </a:r>
            <a:r>
              <a:rPr lang="en-US" sz="2800"/>
              <a:t>. </a:t>
            </a:r>
            <a:r>
              <a:rPr lang="en-US" sz="2600"/>
              <a:t>PACE will continue NASA’s multi-decade, global record of satellite ocean color, terrestrial and land ecosystems, and clouds and atmospheric aerosol particles observations from </a:t>
            </a:r>
            <a:r>
              <a:rPr lang="en-US" sz="2600" err="1"/>
              <a:t>SeaWiFS</a:t>
            </a:r>
            <a:r>
              <a:rPr lang="en-US" sz="2600"/>
              <a:t>, MODIS, MISR, and VIIRS; and provide new measurements of aerosols, clouds, aquatic biology, terrestrial ecology, and biogeochemistry through the spectral resolution of the Ocean Color Instrument (OCI) and multi-angle polarimetry. </a:t>
            </a:r>
            <a:r>
              <a:rPr lang="en-US" sz="2600">
                <a:effectLst/>
                <a:ea typeface="Calibri" panose="020F0502020204030204" pitchFamily="34" charset="0"/>
              </a:rPr>
              <a:t>PACE will enhance decision-making </a:t>
            </a:r>
            <a:r>
              <a:rPr lang="en-US" sz="2600" u="sng">
                <a:effectLst/>
                <a:ea typeface="Calibri" panose="020F0502020204030204" pitchFamily="34" charset="0"/>
              </a:rPr>
              <a:t>in terrestrial/land resource management </a:t>
            </a:r>
            <a:r>
              <a:rPr lang="en-US" sz="2600">
                <a:effectLst/>
                <a:ea typeface="Calibri" panose="020F0502020204030204" pitchFamily="34" charset="0"/>
              </a:rPr>
              <a:t>and </a:t>
            </a:r>
            <a:r>
              <a:rPr lang="en-US" sz="2600" u="sng">
                <a:effectLst/>
                <a:ea typeface="Calibri" panose="020F0502020204030204" pitchFamily="34" charset="0"/>
              </a:rPr>
              <a:t>water resource management</a:t>
            </a:r>
            <a:r>
              <a:rPr lang="en-US" sz="2600">
                <a:ea typeface="Calibri" panose="020F0502020204030204" pitchFamily="34" charset="0"/>
              </a:rPr>
              <a:t>. </a:t>
            </a:r>
            <a:r>
              <a:rPr lang="en-US" sz="2600"/>
              <a:t>It will also continue key measurements related to </a:t>
            </a:r>
            <a:r>
              <a:rPr lang="en-US" sz="2600" u="sng"/>
              <a:t>air quality </a:t>
            </a:r>
            <a:r>
              <a:rPr lang="en-US" sz="2600"/>
              <a:t>and </a:t>
            </a:r>
            <a:r>
              <a:rPr lang="en-US" sz="2600" u="sng"/>
              <a:t>climate</a:t>
            </a:r>
            <a:r>
              <a:rPr lang="en-US" sz="2600"/>
              <a:t> from heritage missions. </a:t>
            </a:r>
          </a:p>
          <a:p>
            <a:pPr algn="just"/>
            <a:endParaRPr lang="en-US" sz="2600"/>
          </a:p>
          <a:p>
            <a:pPr algn="just"/>
            <a:r>
              <a:rPr lang="en-US" sz="2600" b="1" i="1">
                <a:solidFill>
                  <a:schemeClr val="accent1"/>
                </a:solidFill>
              </a:rPr>
              <a:t>Key Mission Characteristics:</a:t>
            </a:r>
          </a:p>
          <a:p>
            <a:pPr marL="571500" indent="-285750" algn="just">
              <a:buFont typeface="Arial" panose="020B0604020202020204" pitchFamily="34" charset="0"/>
              <a:buChar char="•"/>
            </a:pPr>
            <a:r>
              <a:rPr lang="en-US" sz="2600" b="1"/>
              <a:t>Hyperspectral ocean color instrument (OCI) </a:t>
            </a:r>
            <a:r>
              <a:rPr lang="en-US" sz="2600"/>
              <a:t>– 345-890 nm in 5 nm steps – plus, SWIR bands @ 940, 1038, 1250, 1378, 1615, 2130, &amp; 2260 nm</a:t>
            </a:r>
          </a:p>
          <a:p>
            <a:pPr marL="571500" indent="-285750" algn="just">
              <a:buFont typeface="Arial" panose="020B0604020202020204" pitchFamily="34" charset="0"/>
              <a:buChar char="•"/>
            </a:pPr>
            <a:r>
              <a:rPr lang="en-US" sz="2600" b="1"/>
              <a:t>Two contributed multi-angle polarimeters (HARP2 &amp; </a:t>
            </a:r>
            <a:r>
              <a:rPr lang="en-US" sz="2600" b="1" err="1"/>
              <a:t>SPEXone</a:t>
            </a:r>
            <a:r>
              <a:rPr lang="en-US" sz="2600" b="1"/>
              <a:t>)</a:t>
            </a:r>
          </a:p>
          <a:p>
            <a:pPr marL="571500" indent="-285750" algn="just">
              <a:buFont typeface="Arial" panose="020B0604020202020204" pitchFamily="34" charset="0"/>
              <a:buChar char="•"/>
            </a:pPr>
            <a:r>
              <a:rPr lang="en-US" sz="2600"/>
              <a:t>2-day global coverage to solar &amp; sensor zenith angles of 75</a:t>
            </a:r>
            <a:r>
              <a:rPr lang="en-US" sz="2600" baseline="30000"/>
              <a:t>o</a:t>
            </a:r>
            <a:r>
              <a:rPr lang="en-US" sz="2600"/>
              <a:t> &amp; 60</a:t>
            </a:r>
            <a:r>
              <a:rPr lang="en-US" sz="2600" baseline="30000"/>
              <a:t>o </a:t>
            </a:r>
          </a:p>
          <a:p>
            <a:pPr marL="571500" indent="-285750" algn="just">
              <a:buFont typeface="Arial" panose="020B0604020202020204" pitchFamily="34" charset="0"/>
              <a:buChar char="•"/>
            </a:pPr>
            <a:r>
              <a:rPr lang="en-US" sz="2600"/>
              <a:t>Sun-synchronous, polar orbit with an Equatorial crossing time of 13:00</a:t>
            </a:r>
          </a:p>
          <a:p>
            <a:pPr marL="571500" indent="-285750" algn="just">
              <a:buFont typeface="Arial" panose="020B0604020202020204" pitchFamily="34" charset="0"/>
              <a:buChar char="•"/>
            </a:pPr>
            <a:r>
              <a:rPr lang="en-US" sz="2600"/>
              <a:t>Spatial resolution of 1km</a:t>
            </a:r>
            <a:r>
              <a:rPr lang="en-US" sz="2600" baseline="30000"/>
              <a:t>2</a:t>
            </a:r>
            <a:r>
              <a:rPr lang="en-US" sz="2600"/>
              <a:t> (OCI) and 2-4km</a:t>
            </a:r>
            <a:r>
              <a:rPr lang="en-US" sz="2600" baseline="30000"/>
              <a:t>2</a:t>
            </a:r>
            <a:r>
              <a:rPr lang="en-US" sz="2600"/>
              <a:t> (HARP2 &amp; SPEXone)</a:t>
            </a:r>
          </a:p>
          <a:p>
            <a:pPr marL="571500" indent="-285750" algn="just">
              <a:buFont typeface="Arial" panose="020B0604020202020204" pitchFamily="34" charset="0"/>
              <a:buChar char="•"/>
            </a:pPr>
            <a:r>
              <a:rPr lang="en-US" sz="2600"/>
              <a:t>Class C (limited redundancy) for 3 years of operations &amp; 10 years of fuel</a:t>
            </a:r>
          </a:p>
        </p:txBody>
      </p:sp>
      <p:grpSp>
        <p:nvGrpSpPr>
          <p:cNvPr id="120" name="Group 119">
            <a:extLst>
              <a:ext uri="{FF2B5EF4-FFF2-40B4-BE49-F238E27FC236}">
                <a16:creationId xmlns:a16="http://schemas.microsoft.com/office/drawing/2014/main" id="{36A10B6B-7BB3-914A-8095-FC930552B430}"/>
              </a:ext>
            </a:extLst>
          </p:cNvPr>
          <p:cNvGrpSpPr/>
          <p:nvPr/>
        </p:nvGrpSpPr>
        <p:grpSpPr>
          <a:xfrm>
            <a:off x="22264807" y="3735876"/>
            <a:ext cx="10213789" cy="7103023"/>
            <a:chOff x="21608354" y="4509745"/>
            <a:chExt cx="10213789" cy="10788776"/>
          </a:xfrm>
        </p:grpSpPr>
        <p:sp>
          <p:nvSpPr>
            <p:cNvPr id="119" name="Rectangle 118">
              <a:extLst>
                <a:ext uri="{FF2B5EF4-FFF2-40B4-BE49-F238E27FC236}">
                  <a16:creationId xmlns:a16="http://schemas.microsoft.com/office/drawing/2014/main" id="{947A85A5-7EA3-1740-B1AF-07E563777579}"/>
                </a:ext>
              </a:extLst>
            </p:cNvPr>
            <p:cNvSpPr/>
            <p:nvPr/>
          </p:nvSpPr>
          <p:spPr>
            <a:xfrm>
              <a:off x="21608354" y="4509745"/>
              <a:ext cx="10213789" cy="101629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81D0339A-AE8A-B741-A304-EEF8197A7182}"/>
                </a:ext>
              </a:extLst>
            </p:cNvPr>
            <p:cNvSpPr/>
            <p:nvPr/>
          </p:nvSpPr>
          <p:spPr>
            <a:xfrm>
              <a:off x="21757446" y="4686686"/>
              <a:ext cx="9809127" cy="10611835"/>
            </a:xfrm>
            <a:prstGeom prst="rect">
              <a:avLst/>
            </a:prstGeom>
            <a:noFill/>
          </p:spPr>
          <p:txBody>
            <a:bodyPr wrap="square">
              <a:spAutoFit/>
            </a:bodyPr>
            <a:lstStyle/>
            <a:p>
              <a:pPr algn="just"/>
              <a:r>
                <a:rPr lang="en-US" sz="3600" b="1" u="sng">
                  <a:latin typeface="Oswald" pitchFamily="2" charset="77"/>
                </a:rPr>
                <a:t>PACE Applications Program</a:t>
              </a:r>
            </a:p>
            <a:p>
              <a:pPr algn="just"/>
              <a:endParaRPr lang="en-US" i="1">
                <a:solidFill>
                  <a:schemeClr val="accent1"/>
                </a:solidFill>
              </a:endParaRPr>
            </a:p>
            <a:p>
              <a:pPr algn="just"/>
              <a:r>
                <a:rPr lang="en-US" sz="2600"/>
                <a:t>The goal of the PACE Applications Program is to foster new partnerships and innovative thinking  that will generate inventive solutions that aid society, including in ocean and coastal management. Goals include: </a:t>
              </a:r>
              <a:endParaRPr lang="en-US" sz="2600" b="1" i="1">
                <a:solidFill>
                  <a:schemeClr val="accent1"/>
                </a:solidFill>
              </a:endParaRPr>
            </a:p>
            <a:p>
              <a:pPr marL="571500" indent="-223838" algn="just">
                <a:buFont typeface="Arial" panose="020B0604020202020204" pitchFamily="34" charset="0"/>
                <a:buChar char="•"/>
              </a:pPr>
              <a:r>
                <a:rPr lang="en-US" sz="2600" b="1"/>
                <a:t>Address community user needs &amp; concerns with PACE data products</a:t>
              </a:r>
            </a:p>
            <a:p>
              <a:pPr marL="571500" indent="-223838" algn="just">
                <a:buFont typeface="Arial" panose="020B0604020202020204" pitchFamily="34" charset="0"/>
                <a:buChar char="•"/>
              </a:pPr>
              <a:r>
                <a:rPr lang="en-US" sz="2600" b="1"/>
                <a:t>Grow relevance &amp; sustainability of PACE</a:t>
              </a:r>
            </a:p>
            <a:p>
              <a:pPr marL="571500" indent="-223838" algn="just">
                <a:buFont typeface="Arial" panose="020B0604020202020204" pitchFamily="34" charset="0"/>
                <a:buChar char="•"/>
              </a:pPr>
              <a:r>
                <a:rPr lang="en-US" sz="2600" b="1"/>
                <a:t>Demonstrate the societal value &amp; utility of PACE</a:t>
              </a:r>
            </a:p>
            <a:p>
              <a:pPr algn="just"/>
              <a:endParaRPr lang="en-US" sz="2600"/>
            </a:p>
            <a:p>
              <a:pPr algn="just"/>
              <a:r>
                <a:rPr lang="en-US" sz="2600" b="1" i="1">
                  <a:solidFill>
                    <a:schemeClr val="accent1"/>
                  </a:solidFill>
                </a:rPr>
                <a:t>Applications</a:t>
              </a:r>
              <a:r>
                <a:rPr lang="en-US" sz="2600"/>
                <a:t> are user-driven innovative uses of NASA PACE data products to complement and improve decision-making activities and provide practical solutions to meet societal needs. </a:t>
              </a:r>
              <a:r>
                <a:rPr lang="en-US" sz="2600" b="1" i="1">
                  <a:solidFill>
                    <a:schemeClr val="accent1"/>
                  </a:solidFill>
                </a:rPr>
                <a:t>Applied Research </a:t>
              </a:r>
              <a:r>
                <a:rPr lang="en-US" sz="2600"/>
                <a:t>provides fundamental knowledge of how PACE data products may be scaled &amp; integrated into users’ policy, business, and management activities to improve decision-making. </a:t>
              </a:r>
            </a:p>
            <a:p>
              <a:pPr algn="just"/>
              <a:endParaRPr lang="en-US" sz="2400"/>
            </a:p>
          </p:txBody>
        </p:sp>
      </p:grpSp>
      <p:pic>
        <p:nvPicPr>
          <p:cNvPr id="3" name="Picture 2" descr="A picture containing text, outdoor&#10;&#10;Description automatically generated">
            <a:extLst>
              <a:ext uri="{FF2B5EF4-FFF2-40B4-BE49-F238E27FC236}">
                <a16:creationId xmlns:a16="http://schemas.microsoft.com/office/drawing/2014/main" id="{334A8D78-F3B1-9B4A-8006-F4F4BF3FFED9}"/>
              </a:ext>
            </a:extLst>
          </p:cNvPr>
          <p:cNvPicPr>
            <a:picLocks noChangeAspect="1"/>
          </p:cNvPicPr>
          <p:nvPr/>
        </p:nvPicPr>
        <p:blipFill>
          <a:blip r:embed="rId6"/>
          <a:stretch>
            <a:fillRect/>
          </a:stretch>
        </p:blipFill>
        <p:spPr>
          <a:xfrm>
            <a:off x="34114231" y="8165564"/>
            <a:ext cx="2222720" cy="2020334"/>
          </a:xfrm>
          <a:prstGeom prst="rect">
            <a:avLst/>
          </a:prstGeom>
        </p:spPr>
      </p:pic>
      <p:pic>
        <p:nvPicPr>
          <p:cNvPr id="68" name="Picture 67">
            <a:extLst>
              <a:ext uri="{FF2B5EF4-FFF2-40B4-BE49-F238E27FC236}">
                <a16:creationId xmlns:a16="http://schemas.microsoft.com/office/drawing/2014/main" id="{6F263019-66C7-49AA-9CFA-DF73EA5415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80176" y="8482992"/>
            <a:ext cx="2778016" cy="1726656"/>
          </a:xfrm>
          <a:prstGeom prst="rect">
            <a:avLst/>
          </a:prstGeom>
        </p:spPr>
      </p:pic>
      <p:pic>
        <p:nvPicPr>
          <p:cNvPr id="69" name="Picture 68">
            <a:extLst>
              <a:ext uri="{FF2B5EF4-FFF2-40B4-BE49-F238E27FC236}">
                <a16:creationId xmlns:a16="http://schemas.microsoft.com/office/drawing/2014/main" id="{3272587C-EA55-469E-8E4D-249BD015DD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24108" y="8482992"/>
            <a:ext cx="3018021" cy="1808143"/>
          </a:xfrm>
          <a:prstGeom prst="rect">
            <a:avLst/>
          </a:prstGeom>
        </p:spPr>
      </p:pic>
      <p:pic>
        <p:nvPicPr>
          <p:cNvPr id="70" name="Picture 69">
            <a:extLst>
              <a:ext uri="{FF2B5EF4-FFF2-40B4-BE49-F238E27FC236}">
                <a16:creationId xmlns:a16="http://schemas.microsoft.com/office/drawing/2014/main" id="{7C718B5C-EAB9-474E-8F10-FB79E4EF80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922343" y="8482993"/>
            <a:ext cx="2650226" cy="1763350"/>
          </a:xfrm>
          <a:prstGeom prst="rect">
            <a:avLst/>
          </a:prstGeom>
        </p:spPr>
      </p:pic>
      <p:sp>
        <p:nvSpPr>
          <p:cNvPr id="72" name="TextBox 71">
            <a:extLst>
              <a:ext uri="{FF2B5EF4-FFF2-40B4-BE49-F238E27FC236}">
                <a16:creationId xmlns:a16="http://schemas.microsoft.com/office/drawing/2014/main" id="{42029322-432B-4781-A6CA-38DF57B68DDE}"/>
              </a:ext>
            </a:extLst>
          </p:cNvPr>
          <p:cNvSpPr txBox="1"/>
          <p:nvPr/>
        </p:nvSpPr>
        <p:spPr>
          <a:xfrm>
            <a:off x="17333038" y="9705781"/>
            <a:ext cx="1314904" cy="461665"/>
          </a:xfrm>
          <a:prstGeom prst="rect">
            <a:avLst/>
          </a:prstGeom>
          <a:noFill/>
        </p:spPr>
        <p:txBody>
          <a:bodyPr wrap="square" rtlCol="0">
            <a:spAutoFit/>
          </a:bodyPr>
          <a:lstStyle/>
          <a:p>
            <a:r>
              <a:rPr lang="en-US" sz="2400" err="1">
                <a:solidFill>
                  <a:schemeClr val="bg1">
                    <a:lumMod val="95000"/>
                  </a:schemeClr>
                </a:solidFill>
              </a:rPr>
              <a:t>SPEXone</a:t>
            </a:r>
            <a:endParaRPr lang="en-US" sz="2400">
              <a:solidFill>
                <a:schemeClr val="bg1">
                  <a:lumMod val="95000"/>
                </a:schemeClr>
              </a:solidFill>
            </a:endParaRPr>
          </a:p>
        </p:txBody>
      </p:sp>
      <p:sp>
        <p:nvSpPr>
          <p:cNvPr id="74" name="TextBox 73">
            <a:extLst>
              <a:ext uri="{FF2B5EF4-FFF2-40B4-BE49-F238E27FC236}">
                <a16:creationId xmlns:a16="http://schemas.microsoft.com/office/drawing/2014/main" id="{E5736E3C-7F9D-4679-A4B4-598D6FE633BC}"/>
              </a:ext>
            </a:extLst>
          </p:cNvPr>
          <p:cNvSpPr txBox="1"/>
          <p:nvPr/>
        </p:nvSpPr>
        <p:spPr>
          <a:xfrm>
            <a:off x="14523208" y="9723753"/>
            <a:ext cx="1641372" cy="461665"/>
          </a:xfrm>
          <a:prstGeom prst="rect">
            <a:avLst/>
          </a:prstGeom>
          <a:noFill/>
        </p:spPr>
        <p:txBody>
          <a:bodyPr wrap="square" rtlCol="0">
            <a:spAutoFit/>
          </a:bodyPr>
          <a:lstStyle/>
          <a:p>
            <a:r>
              <a:rPr lang="en-US" sz="2400"/>
              <a:t>OCI</a:t>
            </a:r>
          </a:p>
        </p:txBody>
      </p:sp>
      <p:grpSp>
        <p:nvGrpSpPr>
          <p:cNvPr id="75" name="Group 74">
            <a:extLst>
              <a:ext uri="{FF2B5EF4-FFF2-40B4-BE49-F238E27FC236}">
                <a16:creationId xmlns:a16="http://schemas.microsoft.com/office/drawing/2014/main" id="{9EC92CCD-B244-400B-976D-2D61B6DC93F4}"/>
              </a:ext>
            </a:extLst>
          </p:cNvPr>
          <p:cNvGrpSpPr/>
          <p:nvPr/>
        </p:nvGrpSpPr>
        <p:grpSpPr>
          <a:xfrm>
            <a:off x="27371701" y="16421980"/>
            <a:ext cx="4966240" cy="5109247"/>
            <a:chOff x="4073413" y="-256108"/>
            <a:chExt cx="7934263" cy="7370216"/>
          </a:xfrm>
        </p:grpSpPr>
        <p:pic>
          <p:nvPicPr>
            <p:cNvPr id="76" name="Picture 75" descr="A picture containing iPod, vector graphics&#10;&#10;Description automatically generated">
              <a:extLst>
                <a:ext uri="{FF2B5EF4-FFF2-40B4-BE49-F238E27FC236}">
                  <a16:creationId xmlns:a16="http://schemas.microsoft.com/office/drawing/2014/main" id="{AA04E9E7-56FD-4082-A875-F67CD5064559}"/>
                </a:ext>
              </a:extLst>
            </p:cNvPr>
            <p:cNvPicPr>
              <a:picLocks noChangeAspect="1"/>
            </p:cNvPicPr>
            <p:nvPr/>
          </p:nvPicPr>
          <p:blipFill>
            <a:blip r:embed="rId10"/>
            <a:stretch>
              <a:fillRect/>
            </a:stretch>
          </p:blipFill>
          <p:spPr>
            <a:xfrm>
              <a:off x="4073413" y="-256108"/>
              <a:ext cx="7934263" cy="7370216"/>
            </a:xfrm>
            <a:prstGeom prst="rect">
              <a:avLst/>
            </a:prstGeom>
          </p:spPr>
        </p:pic>
        <p:sp>
          <p:nvSpPr>
            <p:cNvPr id="77" name="Oval 76">
              <a:extLst>
                <a:ext uri="{FF2B5EF4-FFF2-40B4-BE49-F238E27FC236}">
                  <a16:creationId xmlns:a16="http://schemas.microsoft.com/office/drawing/2014/main" id="{B5295701-9F99-4993-85B5-A758F1479611}"/>
                </a:ext>
              </a:extLst>
            </p:cNvPr>
            <p:cNvSpPr/>
            <p:nvPr/>
          </p:nvSpPr>
          <p:spPr>
            <a:xfrm>
              <a:off x="4826398" y="2602462"/>
              <a:ext cx="1842544" cy="1842544"/>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descr="Shape, arrow&#10;&#10;Description automatically generated">
              <a:extLst>
                <a:ext uri="{FF2B5EF4-FFF2-40B4-BE49-F238E27FC236}">
                  <a16:creationId xmlns:a16="http://schemas.microsoft.com/office/drawing/2014/main" id="{F1EF7B73-44EA-4F9B-AFAE-BA302BC7BFE9}"/>
                </a:ext>
              </a:extLst>
            </p:cNvPr>
            <p:cNvPicPr>
              <a:picLocks noChangeAspect="1"/>
            </p:cNvPicPr>
            <p:nvPr/>
          </p:nvPicPr>
          <p:blipFill>
            <a:blip r:embed="rId11"/>
            <a:stretch>
              <a:fillRect/>
            </a:stretch>
          </p:blipFill>
          <p:spPr>
            <a:xfrm>
              <a:off x="7842822" y="5465419"/>
              <a:ext cx="1199926" cy="1199926"/>
            </a:xfrm>
            <a:prstGeom prst="ellipse">
              <a:avLst/>
            </a:prstGeom>
            <a:ln w="76200" cap="rnd">
              <a:solidFill>
                <a:srgbClr val="2F83AC"/>
              </a:solidFill>
              <a:prstDash val="solid"/>
            </a:ln>
            <a:effectLst/>
          </p:spPr>
        </p:pic>
        <p:pic>
          <p:nvPicPr>
            <p:cNvPr id="79" name="Picture 78" descr="Logo, company name&#10;&#10;Description automatically generated">
              <a:extLst>
                <a:ext uri="{FF2B5EF4-FFF2-40B4-BE49-F238E27FC236}">
                  <a16:creationId xmlns:a16="http://schemas.microsoft.com/office/drawing/2014/main" id="{3D2985E4-CDEE-4D0C-9B7A-8965CAA7E9F5}"/>
                </a:ext>
              </a:extLst>
            </p:cNvPr>
            <p:cNvPicPr>
              <a:picLocks noChangeAspect="1"/>
            </p:cNvPicPr>
            <p:nvPr/>
          </p:nvPicPr>
          <p:blipFill>
            <a:blip r:embed="rId12"/>
            <a:stretch>
              <a:fillRect/>
            </a:stretch>
          </p:blipFill>
          <p:spPr>
            <a:xfrm>
              <a:off x="10634617" y="2928176"/>
              <a:ext cx="1197864" cy="1197864"/>
            </a:xfrm>
            <a:prstGeom prst="ellipse">
              <a:avLst/>
            </a:prstGeom>
            <a:ln w="76200" cap="rnd">
              <a:solidFill>
                <a:srgbClr val="8BB64B"/>
              </a:solidFill>
              <a:prstDash val="solid"/>
            </a:ln>
            <a:effectLst/>
          </p:spPr>
        </p:pic>
        <p:pic>
          <p:nvPicPr>
            <p:cNvPr id="80" name="Picture 79" descr="Icon&#10;&#10;Description automatically generated with medium confidence">
              <a:extLst>
                <a:ext uri="{FF2B5EF4-FFF2-40B4-BE49-F238E27FC236}">
                  <a16:creationId xmlns:a16="http://schemas.microsoft.com/office/drawing/2014/main" id="{C41601DB-FC4B-45B4-943A-A7A277DEE582}"/>
                </a:ext>
              </a:extLst>
            </p:cNvPr>
            <p:cNvPicPr>
              <a:picLocks noChangeAspect="1"/>
            </p:cNvPicPr>
            <p:nvPr/>
          </p:nvPicPr>
          <p:blipFill>
            <a:blip r:embed="rId13"/>
            <a:stretch>
              <a:fillRect/>
            </a:stretch>
          </p:blipFill>
          <p:spPr>
            <a:xfrm>
              <a:off x="7822472" y="222846"/>
              <a:ext cx="1197864" cy="1197864"/>
            </a:xfrm>
            <a:prstGeom prst="ellipse">
              <a:avLst/>
            </a:prstGeom>
            <a:ln w="76200" cap="rnd">
              <a:solidFill>
                <a:srgbClr val="E55B36"/>
              </a:solidFill>
              <a:prstDash val="solid"/>
            </a:ln>
            <a:effectLst/>
          </p:spPr>
        </p:pic>
        <p:pic>
          <p:nvPicPr>
            <p:cNvPr id="81" name="Picture 80" descr="Shape, arrow&#10;&#10;Description automatically generated">
              <a:extLst>
                <a:ext uri="{FF2B5EF4-FFF2-40B4-BE49-F238E27FC236}">
                  <a16:creationId xmlns:a16="http://schemas.microsoft.com/office/drawing/2014/main" id="{E49F5C82-54AB-4F70-9640-611603DFD854}"/>
                </a:ext>
              </a:extLst>
            </p:cNvPr>
            <p:cNvPicPr>
              <a:picLocks noChangeAspect="1"/>
            </p:cNvPicPr>
            <p:nvPr/>
          </p:nvPicPr>
          <p:blipFill>
            <a:blip r:embed="rId14"/>
            <a:stretch>
              <a:fillRect/>
            </a:stretch>
          </p:blipFill>
          <p:spPr>
            <a:xfrm>
              <a:off x="9277318" y="1491784"/>
              <a:ext cx="1197864" cy="1197864"/>
            </a:xfrm>
            <a:prstGeom prst="ellipse">
              <a:avLst/>
            </a:prstGeom>
            <a:ln w="76200" cap="rnd">
              <a:solidFill>
                <a:srgbClr val="EDB34A"/>
              </a:solidFill>
              <a:prstDash val="solid"/>
            </a:ln>
            <a:effectLst/>
          </p:spPr>
        </p:pic>
        <p:pic>
          <p:nvPicPr>
            <p:cNvPr id="84" name="Picture 83" descr="Logo, company name&#10;&#10;Description automatically generated">
              <a:extLst>
                <a:ext uri="{FF2B5EF4-FFF2-40B4-BE49-F238E27FC236}">
                  <a16:creationId xmlns:a16="http://schemas.microsoft.com/office/drawing/2014/main" id="{5C8EBBB6-F1F1-4517-B620-2B2198DB86B7}"/>
                </a:ext>
              </a:extLst>
            </p:cNvPr>
            <p:cNvPicPr>
              <a:picLocks noChangeAspect="1"/>
            </p:cNvPicPr>
            <p:nvPr/>
          </p:nvPicPr>
          <p:blipFill>
            <a:blip r:embed="rId15"/>
            <a:stretch>
              <a:fillRect/>
            </a:stretch>
          </p:blipFill>
          <p:spPr>
            <a:xfrm>
              <a:off x="9290765" y="4315457"/>
              <a:ext cx="1197864" cy="1197864"/>
            </a:xfrm>
            <a:prstGeom prst="ellipse">
              <a:avLst/>
            </a:prstGeom>
            <a:ln w="76200" cap="rnd">
              <a:solidFill>
                <a:srgbClr val="60B7A1"/>
              </a:solidFill>
              <a:prstDash val="solid"/>
            </a:ln>
            <a:effectLst/>
          </p:spPr>
        </p:pic>
        <p:pic>
          <p:nvPicPr>
            <p:cNvPr id="85" name="Picture 84" descr="Icon&#10;&#10;Description automatically generated">
              <a:extLst>
                <a:ext uri="{FF2B5EF4-FFF2-40B4-BE49-F238E27FC236}">
                  <a16:creationId xmlns:a16="http://schemas.microsoft.com/office/drawing/2014/main" id="{9A64389F-182C-4A58-9FFC-C46AB284608C}"/>
                </a:ext>
              </a:extLst>
            </p:cNvPr>
            <p:cNvPicPr>
              <a:picLocks noChangeAspect="1"/>
            </p:cNvPicPr>
            <p:nvPr/>
          </p:nvPicPr>
          <p:blipFill>
            <a:blip r:embed="rId16"/>
            <a:stretch>
              <a:fillRect/>
            </a:stretch>
          </p:blipFill>
          <p:spPr>
            <a:xfrm>
              <a:off x="5051447" y="2905853"/>
              <a:ext cx="1392446" cy="1265659"/>
            </a:xfrm>
            <a:prstGeom prst="rect">
              <a:avLst/>
            </a:prstGeom>
          </p:spPr>
        </p:pic>
      </p:grpSp>
      <p:grpSp>
        <p:nvGrpSpPr>
          <p:cNvPr id="13" name="Group 12">
            <a:extLst>
              <a:ext uri="{FF2B5EF4-FFF2-40B4-BE49-F238E27FC236}">
                <a16:creationId xmlns:a16="http://schemas.microsoft.com/office/drawing/2014/main" id="{D476F9A4-848F-130B-9019-CF25BAC219A5}"/>
              </a:ext>
            </a:extLst>
          </p:cNvPr>
          <p:cNvGrpSpPr/>
          <p:nvPr/>
        </p:nvGrpSpPr>
        <p:grpSpPr>
          <a:xfrm>
            <a:off x="22264806" y="10788018"/>
            <a:ext cx="10157899" cy="11447844"/>
            <a:chOff x="1267938" y="10759606"/>
            <a:chExt cx="10157899" cy="11447844"/>
          </a:xfrm>
        </p:grpSpPr>
        <p:sp>
          <p:nvSpPr>
            <p:cNvPr id="125" name="Rectangle 124">
              <a:extLst>
                <a:ext uri="{FF2B5EF4-FFF2-40B4-BE49-F238E27FC236}">
                  <a16:creationId xmlns:a16="http://schemas.microsoft.com/office/drawing/2014/main" id="{253852D0-2FB5-0C46-A39F-0AC20D101B72}"/>
                </a:ext>
              </a:extLst>
            </p:cNvPr>
            <p:cNvSpPr/>
            <p:nvPr/>
          </p:nvSpPr>
          <p:spPr>
            <a:xfrm>
              <a:off x="1267938" y="10759606"/>
              <a:ext cx="10157899" cy="107573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B52E7B0F-8E4F-5B41-8611-76861896A328}"/>
                </a:ext>
              </a:extLst>
            </p:cNvPr>
            <p:cNvSpPr/>
            <p:nvPr/>
          </p:nvSpPr>
          <p:spPr>
            <a:xfrm>
              <a:off x="1417031" y="10912050"/>
              <a:ext cx="9788230" cy="11295400"/>
            </a:xfrm>
            <a:prstGeom prst="rect">
              <a:avLst/>
            </a:prstGeom>
          </p:spPr>
          <p:txBody>
            <a:bodyPr wrap="square">
              <a:spAutoFit/>
            </a:bodyPr>
            <a:lstStyle/>
            <a:p>
              <a:pPr algn="just"/>
              <a:r>
                <a:rPr lang="en-US" sz="3600" b="1" u="sng">
                  <a:latin typeface="Oswald" pitchFamily="2" charset="77"/>
                </a:rPr>
                <a:t>PACE Applications Activities </a:t>
              </a:r>
            </a:p>
            <a:p>
              <a:pPr algn="just"/>
              <a:endParaRPr lang="en-US" i="1">
                <a:solidFill>
                  <a:schemeClr val="accent1"/>
                </a:solidFill>
              </a:endParaRPr>
            </a:p>
            <a:p>
              <a:pPr algn="just"/>
              <a:r>
                <a:rPr lang="en-US" sz="2600" b="1" i="1">
                  <a:solidFill>
                    <a:schemeClr val="accent1"/>
                  </a:solidFill>
                </a:rPr>
                <a:t>Partnership Development, User Engagement, and Outreach</a:t>
              </a:r>
            </a:p>
            <a:p>
              <a:pPr marL="460375" indent="-223838" algn="just">
                <a:buFont typeface="Arial" panose="020B0604020202020204" pitchFamily="34" charset="0"/>
                <a:buChar char="•"/>
              </a:pPr>
              <a:r>
                <a:rPr lang="en-US" sz="2600"/>
                <a:t>Connecting with partner organizations, communities, and/or networks during conferences, workshops, and other events virtually and in-person </a:t>
              </a:r>
            </a:p>
            <a:p>
              <a:pPr marL="460375" indent="-223838" algn="just">
                <a:buFont typeface="Arial" panose="020B0604020202020204" pitchFamily="34" charset="0"/>
                <a:buChar char="•"/>
              </a:pPr>
              <a:r>
                <a:rPr lang="en-US" sz="2600"/>
                <a:t>Presenting on the PACE Applications Program and sharing information</a:t>
              </a:r>
            </a:p>
            <a:p>
              <a:pPr algn="just"/>
              <a:endParaRPr lang="en-US" sz="2600" b="1" i="1">
                <a:solidFill>
                  <a:schemeClr val="accent1"/>
                </a:solidFill>
              </a:endParaRPr>
            </a:p>
            <a:p>
              <a:pPr algn="just"/>
              <a:r>
                <a:rPr lang="en-US" sz="2600" b="1" i="1">
                  <a:solidFill>
                    <a:schemeClr val="accent1"/>
                  </a:solidFill>
                </a:rPr>
                <a:t>Early Adopter Program &amp; Community of Practice </a:t>
              </a:r>
            </a:p>
            <a:p>
              <a:pPr algn="just"/>
              <a:endParaRPr lang="en-US" sz="2600" i="1">
                <a:solidFill>
                  <a:schemeClr val="accent1"/>
                </a:solidFill>
              </a:endParaRPr>
            </a:p>
            <a:p>
              <a:pPr algn="just"/>
              <a:endParaRPr lang="en-US" sz="2600" b="1" i="1">
                <a:solidFill>
                  <a:schemeClr val="accent1"/>
                </a:solidFill>
              </a:endParaRPr>
            </a:p>
            <a:p>
              <a:pPr algn="just"/>
              <a:endParaRPr lang="en-US" sz="2600" b="1" i="1">
                <a:solidFill>
                  <a:schemeClr val="accent1"/>
                </a:solidFill>
              </a:endParaRPr>
            </a:p>
            <a:p>
              <a:pPr algn="just"/>
              <a:endParaRPr lang="en-US" sz="2600" b="1" i="1">
                <a:solidFill>
                  <a:schemeClr val="accent1"/>
                </a:solidFill>
              </a:endParaRPr>
            </a:p>
            <a:p>
              <a:pPr algn="just"/>
              <a:endParaRPr lang="en-US" sz="2600" b="1" i="1">
                <a:solidFill>
                  <a:schemeClr val="accent1"/>
                </a:solidFill>
              </a:endParaRPr>
            </a:p>
            <a:p>
              <a:pPr algn="just"/>
              <a:endParaRPr lang="en-US" sz="2600" b="1" i="1">
                <a:solidFill>
                  <a:schemeClr val="accent1"/>
                </a:solidFill>
              </a:endParaRPr>
            </a:p>
            <a:p>
              <a:pPr algn="just"/>
              <a:endParaRPr lang="en-US" sz="2600" b="1" i="1">
                <a:solidFill>
                  <a:schemeClr val="accent1"/>
                </a:solidFill>
              </a:endParaRPr>
            </a:p>
            <a:p>
              <a:pPr algn="just"/>
              <a:r>
                <a:rPr lang="en-US" sz="2600" b="1" i="1">
                  <a:solidFill>
                    <a:schemeClr val="accent1"/>
                  </a:solidFill>
                </a:rPr>
                <a:t>Community-specific Focus Sessions and Surveys</a:t>
              </a:r>
            </a:p>
            <a:p>
              <a:pPr marL="460375" indent="-223838" algn="just">
                <a:buFont typeface="Arial" panose="020B0604020202020204" pitchFamily="34" charset="0"/>
                <a:buChar char="•"/>
              </a:pPr>
              <a:r>
                <a:rPr lang="en-US" sz="2600"/>
                <a:t>Engaging with members of the science community </a:t>
              </a:r>
            </a:p>
            <a:p>
              <a:pPr marL="236537" algn="just"/>
              <a:r>
                <a:rPr lang="en-US" sz="2600"/>
                <a:t>    through community focus sessions, surveys, &amp; assessments</a:t>
              </a:r>
            </a:p>
            <a:p>
              <a:pPr marL="236537" algn="just"/>
              <a:endParaRPr lang="en-US" sz="2600"/>
            </a:p>
            <a:p>
              <a:pPr algn="just"/>
              <a:r>
                <a:rPr lang="en-US" sz="2600" b="1" i="1">
                  <a:solidFill>
                    <a:schemeClr val="accent1"/>
                  </a:solidFill>
                </a:rPr>
                <a:t>Annual Application Workshops</a:t>
              </a:r>
            </a:p>
            <a:p>
              <a:pPr marL="522288" indent="-236538" algn="just">
                <a:buFont typeface="Arial" panose="020B0604020202020204" pitchFamily="34" charset="0"/>
                <a:buChar char="•"/>
              </a:pPr>
              <a:r>
                <a:rPr lang="en-US" sz="2600"/>
                <a:t>Facilitating annual applications workshops to share PACE mission updates, identify and explore end user needs, identify new partnerships and applications, and foster community engagement and discussion</a:t>
              </a:r>
            </a:p>
            <a:p>
              <a:pPr marL="236537" algn="just"/>
              <a:endParaRPr lang="en-US" sz="2600"/>
            </a:p>
            <a:p>
              <a:pPr algn="just"/>
              <a:endParaRPr lang="en-US" sz="2400"/>
            </a:p>
          </p:txBody>
        </p:sp>
        <p:pic>
          <p:nvPicPr>
            <p:cNvPr id="10" name="Picture 9" descr="Qr code&#10;&#10;Description automatically generated">
              <a:extLst>
                <a:ext uri="{FF2B5EF4-FFF2-40B4-BE49-F238E27FC236}">
                  <a16:creationId xmlns:a16="http://schemas.microsoft.com/office/drawing/2014/main" id="{9A99D496-6BA5-AE9F-C776-20A19B05C914}"/>
                </a:ext>
              </a:extLst>
            </p:cNvPr>
            <p:cNvPicPr>
              <a:picLocks noChangeAspect="1"/>
            </p:cNvPicPr>
            <p:nvPr/>
          </p:nvPicPr>
          <p:blipFill>
            <a:blip r:embed="rId17"/>
            <a:stretch>
              <a:fillRect/>
            </a:stretch>
          </p:blipFill>
          <p:spPr>
            <a:xfrm>
              <a:off x="8461091" y="14421115"/>
              <a:ext cx="2573325" cy="2528649"/>
            </a:xfrm>
            <a:prstGeom prst="rect">
              <a:avLst/>
            </a:prstGeom>
          </p:spPr>
        </p:pic>
        <p:sp>
          <p:nvSpPr>
            <p:cNvPr id="11" name="TextBox 10">
              <a:extLst>
                <a:ext uri="{FF2B5EF4-FFF2-40B4-BE49-F238E27FC236}">
                  <a16:creationId xmlns:a16="http://schemas.microsoft.com/office/drawing/2014/main" id="{B53F2B7D-9E9C-79BE-85F8-F148110CD042}"/>
                </a:ext>
              </a:extLst>
            </p:cNvPr>
            <p:cNvSpPr txBox="1"/>
            <p:nvPr/>
          </p:nvSpPr>
          <p:spPr>
            <a:xfrm>
              <a:off x="1660440" y="14982330"/>
              <a:ext cx="6532652" cy="2769989"/>
            </a:xfrm>
            <a:prstGeom prst="rect">
              <a:avLst/>
            </a:prstGeom>
            <a:noFill/>
          </p:spPr>
          <p:txBody>
            <a:bodyPr wrap="square" rtlCol="0">
              <a:spAutoFit/>
            </a:bodyPr>
            <a:lstStyle/>
            <a:p>
              <a:pPr marL="457200" indent="-457200" algn="just">
                <a:buFont typeface="Arial" panose="020B0604020202020204" pitchFamily="34" charset="0"/>
                <a:buChar char="•"/>
              </a:pPr>
              <a:r>
                <a:rPr lang="en-US" sz="2600"/>
                <a:t>Working with researchers and decision-makers to promote applied science and applications research designed to scale and integrate PACE data into policy, business, and management activities that benefit society and inform decision making</a:t>
              </a:r>
            </a:p>
            <a:p>
              <a:endParaRPr lang="en-US"/>
            </a:p>
          </p:txBody>
        </p:sp>
        <p:sp>
          <p:nvSpPr>
            <p:cNvPr id="12" name="TextBox 11">
              <a:extLst>
                <a:ext uri="{FF2B5EF4-FFF2-40B4-BE49-F238E27FC236}">
                  <a16:creationId xmlns:a16="http://schemas.microsoft.com/office/drawing/2014/main" id="{E99BEB84-9549-2372-D383-1312D7BB2553}"/>
                </a:ext>
              </a:extLst>
            </p:cNvPr>
            <p:cNvSpPr txBox="1"/>
            <p:nvPr/>
          </p:nvSpPr>
          <p:spPr>
            <a:xfrm>
              <a:off x="8893812" y="16995176"/>
              <a:ext cx="1783085" cy="646331"/>
            </a:xfrm>
            <a:prstGeom prst="rect">
              <a:avLst/>
            </a:prstGeom>
            <a:noFill/>
          </p:spPr>
          <p:txBody>
            <a:bodyPr wrap="square" rtlCol="0">
              <a:spAutoFit/>
            </a:bodyPr>
            <a:lstStyle/>
            <a:p>
              <a:pPr algn="ctr"/>
              <a:r>
                <a:rPr lang="en-US" sz="3600">
                  <a:latin typeface="Oswald" pitchFamily="2" charset="77"/>
                </a:rPr>
                <a:t>JOIN US</a:t>
              </a:r>
            </a:p>
          </p:txBody>
        </p:sp>
      </p:grpSp>
      <p:sp>
        <p:nvSpPr>
          <p:cNvPr id="20" name="Rectangle 19">
            <a:extLst>
              <a:ext uri="{FF2B5EF4-FFF2-40B4-BE49-F238E27FC236}">
                <a16:creationId xmlns:a16="http://schemas.microsoft.com/office/drawing/2014/main" id="{C415AE87-0422-D7A5-89D0-B821C6B20F8F}"/>
              </a:ext>
            </a:extLst>
          </p:cNvPr>
          <p:cNvSpPr/>
          <p:nvPr/>
        </p:nvSpPr>
        <p:spPr>
          <a:xfrm>
            <a:off x="11740273" y="11141448"/>
            <a:ext cx="9765215" cy="6205305"/>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42C9EED-FBD6-2D9C-D145-B6B18A00C93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420397" y="11662041"/>
            <a:ext cx="3039162" cy="5303637"/>
          </a:xfrm>
          <a:prstGeom prst="rect">
            <a:avLst/>
          </a:prstGeom>
        </p:spPr>
      </p:pic>
      <p:sp>
        <p:nvSpPr>
          <p:cNvPr id="21" name="Rectangle 31">
            <a:extLst>
              <a:ext uri="{FF2B5EF4-FFF2-40B4-BE49-F238E27FC236}">
                <a16:creationId xmlns:a16="http://schemas.microsoft.com/office/drawing/2014/main" id="{412C9884-9233-1208-DDB0-A157CEA8A6D6}"/>
              </a:ext>
            </a:extLst>
          </p:cNvPr>
          <p:cNvSpPr>
            <a:spLocks noChangeArrowheads="1"/>
          </p:cNvSpPr>
          <p:nvPr/>
        </p:nvSpPr>
        <p:spPr bwMode="auto">
          <a:xfrm>
            <a:off x="18963825" y="16983957"/>
            <a:ext cx="239558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err="1">
                <a:ln>
                  <a:noFill/>
                </a:ln>
                <a:solidFill>
                  <a:prstClr val="black"/>
                </a:solidFill>
                <a:effectLst/>
                <a:uLnTx/>
                <a:uFillTx/>
                <a:ea typeface="+mn-ea"/>
                <a:cs typeface="+mn-cs"/>
              </a:rPr>
              <a:t>Huemmrich</a:t>
            </a:r>
            <a:r>
              <a:rPr kumimoji="0" lang="en-US" altLang="en-US" sz="1400" b="0" i="0" u="none" strike="noStrike" kern="1200" cap="none" spc="0" normalizeH="0" baseline="0" noProof="0">
                <a:ln>
                  <a:noFill/>
                </a:ln>
                <a:solidFill>
                  <a:prstClr val="black"/>
                </a:solidFill>
                <a:effectLst/>
                <a:uLnTx/>
                <a:uFillTx/>
                <a:ea typeface="+mn-ea"/>
                <a:cs typeface="+mn-cs"/>
              </a:rPr>
              <a:t> et al. 2016</a:t>
            </a:r>
            <a:endParaRPr kumimoji="0" lang="en-US" altLang="en-US" sz="1800" b="0" i="0" u="none" strike="noStrike" kern="1200" cap="none" spc="0" normalizeH="0" baseline="0" noProof="0">
              <a:ln>
                <a:noFill/>
              </a:ln>
              <a:solidFill>
                <a:prstClr val="black"/>
              </a:solidFill>
              <a:effectLst/>
              <a:uLnTx/>
              <a:uFillTx/>
              <a:ea typeface="+mn-ea"/>
              <a:cs typeface="+mn-cs"/>
            </a:endParaRPr>
          </a:p>
        </p:txBody>
      </p:sp>
      <p:sp>
        <p:nvSpPr>
          <p:cNvPr id="23" name="TextBox 22">
            <a:extLst>
              <a:ext uri="{FF2B5EF4-FFF2-40B4-BE49-F238E27FC236}">
                <a16:creationId xmlns:a16="http://schemas.microsoft.com/office/drawing/2014/main" id="{352A2C82-1450-25EB-BEBF-0EBA5F619002}"/>
              </a:ext>
            </a:extLst>
          </p:cNvPr>
          <p:cNvSpPr txBox="1"/>
          <p:nvPr/>
        </p:nvSpPr>
        <p:spPr>
          <a:xfrm>
            <a:off x="12012050" y="11398940"/>
            <a:ext cx="6910294" cy="129266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defRPr/>
            </a:pPr>
            <a:r>
              <a:rPr lang="en-US" sz="2600">
                <a:solidFill>
                  <a:prstClr val="black"/>
                </a:solidFill>
                <a:cs typeface="Arial" panose="020B0604020202020204" pitchFamily="34" charset="0"/>
              </a:rPr>
              <a:t>Integrated PACE products can address questions of </a:t>
            </a:r>
            <a:r>
              <a:rPr lang="en-US" sz="2600" b="1" i="1">
                <a:solidFill>
                  <a:schemeClr val="accent1"/>
                </a:solidFill>
                <a:cs typeface="Arial" panose="020B0604020202020204" pitchFamily="34" charset="0"/>
              </a:rPr>
              <a:t>terrestrial ecosystem diversity, biochemistry, &amp; function:</a:t>
            </a:r>
            <a:endParaRPr kumimoji="0" lang="en-US" sz="2600" b="1" i="1" u="none" strike="noStrike" kern="1200" cap="none" spc="0" normalizeH="0" baseline="0" noProof="0">
              <a:ln>
                <a:noFill/>
              </a:ln>
              <a:solidFill>
                <a:schemeClr val="accent1"/>
              </a:solidFill>
              <a:effectLst/>
              <a:uLnTx/>
              <a:uFillTx/>
              <a:cs typeface="Arial" panose="020B0604020202020204" pitchFamily="34" charset="0"/>
            </a:endParaRPr>
          </a:p>
        </p:txBody>
      </p:sp>
      <p:sp>
        <p:nvSpPr>
          <p:cNvPr id="24" name="TextBox 23">
            <a:extLst>
              <a:ext uri="{FF2B5EF4-FFF2-40B4-BE49-F238E27FC236}">
                <a16:creationId xmlns:a16="http://schemas.microsoft.com/office/drawing/2014/main" id="{1D5F3015-52FA-8616-7D45-7F89F3BEAADD}"/>
              </a:ext>
            </a:extLst>
          </p:cNvPr>
          <p:cNvSpPr txBox="1"/>
          <p:nvPr/>
        </p:nvSpPr>
        <p:spPr>
          <a:xfrm>
            <a:off x="11973568" y="12701258"/>
            <a:ext cx="6483406" cy="4524315"/>
          </a:xfrm>
          <a:prstGeom prst="rect">
            <a:avLst/>
          </a:prstGeom>
          <a:noFill/>
        </p:spPr>
        <p:txBody>
          <a:bodyPr wrap="square">
            <a:spAutoFit/>
          </a:bodyPr>
          <a:lstStyle/>
          <a:p>
            <a:pPr marL="457200" indent="-457200" algn="just">
              <a:buFont typeface="Arial" panose="020B0604020202020204" pitchFamily="34" charset="0"/>
              <a:buChar char="•"/>
            </a:pPr>
            <a:r>
              <a:rPr lang="en-US" altLang="en-US" sz="2400" u="sng">
                <a:cs typeface="Arial" panose="020B0604020202020204" pitchFamily="34" charset="0"/>
              </a:rPr>
              <a:t>Plant type distribution</a:t>
            </a:r>
            <a:r>
              <a:rPr lang="en-US" altLang="en-US" sz="2400">
                <a:cs typeface="Arial" panose="020B0604020202020204" pitchFamily="34" charset="0"/>
              </a:rPr>
              <a:t> described through spectral unmixing. Affects animal species distributions (caribou., and ecosystem response to climate change and thawing permafrost)</a:t>
            </a:r>
          </a:p>
          <a:p>
            <a:pPr marL="457200" indent="-457200" algn="just">
              <a:buFont typeface="Arial" panose="020B0604020202020204" pitchFamily="34" charset="0"/>
              <a:buChar char="•"/>
            </a:pPr>
            <a:r>
              <a:rPr lang="en-US" altLang="en-US" sz="2400" u="sng">
                <a:cs typeface="Arial" panose="020B0604020202020204" pitchFamily="34" charset="0"/>
              </a:rPr>
              <a:t>Biochemistry</a:t>
            </a:r>
            <a:r>
              <a:rPr lang="en-US" altLang="en-US" sz="2400">
                <a:cs typeface="Arial" panose="020B0604020202020204" pitchFamily="34" charset="0"/>
              </a:rPr>
              <a:t> based on spectral analysis, such as PLSR, responds to environmental conditions (soil nutrients, water availability)</a:t>
            </a:r>
          </a:p>
          <a:p>
            <a:pPr marL="457200" indent="-457200" algn="just">
              <a:buFont typeface="Arial" panose="020B0604020202020204" pitchFamily="34" charset="0"/>
              <a:buChar char="•"/>
            </a:pPr>
            <a:r>
              <a:rPr lang="en-US" altLang="en-US" sz="2400" u="sng">
                <a:cs typeface="Arial" panose="020B0604020202020204" pitchFamily="34" charset="0"/>
              </a:rPr>
              <a:t>Ecosystem function</a:t>
            </a:r>
            <a:r>
              <a:rPr lang="en-US" altLang="en-US" sz="2400">
                <a:cs typeface="Arial" panose="020B0604020202020204" pitchFamily="34" charset="0"/>
              </a:rPr>
              <a:t> derived from plant types and biochemistry shows the spatial patterns in productivity over an area (vs. a single vegetation type considered in models)</a:t>
            </a:r>
            <a:endParaRPr lang="en-US" sz="2400">
              <a:cs typeface="Arial" panose="020B0604020202020204" pitchFamily="34" charset="0"/>
            </a:endParaRPr>
          </a:p>
        </p:txBody>
      </p:sp>
      <p:pic>
        <p:nvPicPr>
          <p:cNvPr id="28" name="Picture 27">
            <a:extLst>
              <a:ext uri="{FF2B5EF4-FFF2-40B4-BE49-F238E27FC236}">
                <a16:creationId xmlns:a16="http://schemas.microsoft.com/office/drawing/2014/main" id="{0BC8B204-AB87-840C-574A-1BDAABEA400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34588" y="16615563"/>
            <a:ext cx="4669612" cy="27977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32E75D0-99B1-5E4F-4464-D0AC2742BA3F}"/>
              </a:ext>
            </a:extLst>
          </p:cNvPr>
          <p:cNvSpPr txBox="1"/>
          <p:nvPr/>
        </p:nvSpPr>
        <p:spPr>
          <a:xfrm>
            <a:off x="6399118" y="19591121"/>
            <a:ext cx="4705081" cy="1754326"/>
          </a:xfrm>
          <a:prstGeom prst="rect">
            <a:avLst/>
          </a:prstGeom>
          <a:noFill/>
        </p:spPr>
        <p:txBody>
          <a:bodyPr wrap="square" rtlCol="0">
            <a:spAutoFit/>
          </a:bodyPr>
          <a:lstStyle/>
          <a:p>
            <a:pPr algn="just"/>
            <a:r>
              <a:rPr lang="en-US" b="0" i="1" err="1">
                <a:effectLst/>
                <a:latin typeface="Calibri" panose="020F0502020204030204" pitchFamily="34" charset="0"/>
              </a:rPr>
              <a:t>Mesonet</a:t>
            </a:r>
            <a:r>
              <a:rPr lang="en-US" b="0" i="1">
                <a:effectLst/>
                <a:latin typeface="Calibri" panose="020F0502020204030204" pitchFamily="34" charset="0"/>
              </a:rPr>
              <a:t> map showing dispersion conditions over Oklahoma, or the ability of the atmosphere to dilute airborne particles (i.e. smoke, pollution, pesticides). Higher dispersion means faster atmospheric dilution is likely.</a:t>
            </a:r>
          </a:p>
          <a:p>
            <a:pPr algn="just"/>
            <a:endParaRPr lang="en-US"/>
          </a:p>
        </p:txBody>
      </p:sp>
      <p:pic>
        <p:nvPicPr>
          <p:cNvPr id="5" name="Picture 4" descr="Icon&#10;&#10;Description automatically generated">
            <a:extLst>
              <a:ext uri="{FF2B5EF4-FFF2-40B4-BE49-F238E27FC236}">
                <a16:creationId xmlns:a16="http://schemas.microsoft.com/office/drawing/2014/main" id="{AD024FFF-0801-164E-BABF-3F6C2BBEF36E}"/>
              </a:ext>
            </a:extLst>
          </p:cNvPr>
          <p:cNvPicPr>
            <a:picLocks noChangeAspect="1"/>
          </p:cNvPicPr>
          <p:nvPr/>
        </p:nvPicPr>
        <p:blipFill>
          <a:blip r:embed="rId16"/>
          <a:stretch>
            <a:fillRect/>
          </a:stretch>
        </p:blipFill>
        <p:spPr>
          <a:xfrm>
            <a:off x="816597" y="713458"/>
            <a:ext cx="2489800" cy="2263096"/>
          </a:xfrm>
          <a:prstGeom prst="rect">
            <a:avLst/>
          </a:prstGeom>
        </p:spPr>
      </p:pic>
      <p:sp>
        <p:nvSpPr>
          <p:cNvPr id="14" name="TextBox 13">
            <a:extLst>
              <a:ext uri="{FF2B5EF4-FFF2-40B4-BE49-F238E27FC236}">
                <a16:creationId xmlns:a16="http://schemas.microsoft.com/office/drawing/2014/main" id="{928E5B66-6F2B-0431-973E-61F64F79AF38}"/>
              </a:ext>
            </a:extLst>
          </p:cNvPr>
          <p:cNvSpPr txBox="1"/>
          <p:nvPr/>
        </p:nvSpPr>
        <p:spPr>
          <a:xfrm>
            <a:off x="509483" y="2965214"/>
            <a:ext cx="6186309" cy="461665"/>
          </a:xfrm>
          <a:prstGeom prst="rect">
            <a:avLst/>
          </a:prstGeom>
          <a:noFill/>
        </p:spPr>
        <p:txBody>
          <a:bodyPr wrap="none" rtlCol="0">
            <a:spAutoFit/>
          </a:bodyPr>
          <a:lstStyle/>
          <a:p>
            <a:r>
              <a:rPr lang="en-US" sz="2400" err="1">
                <a:solidFill>
                  <a:schemeClr val="bg1"/>
                </a:solidFill>
              </a:rPr>
              <a:t>PACE-applications@oceancolor.gsfc.nasa.gov</a:t>
            </a:r>
            <a:r>
              <a:rPr lang="en-US" sz="2400" i="1">
                <a:solidFill>
                  <a:schemeClr val="bg1"/>
                </a:solidFill>
              </a:rPr>
              <a:t>	</a:t>
            </a:r>
            <a:endParaRPr lang="en-US" sz="2400">
              <a:solidFill>
                <a:schemeClr val="bg1"/>
              </a:solidFill>
            </a:endParaRPr>
          </a:p>
        </p:txBody>
      </p:sp>
    </p:spTree>
    <p:extLst>
      <p:ext uri="{BB962C8B-B14F-4D97-AF65-F5344CB8AC3E}">
        <p14:creationId xmlns:p14="http://schemas.microsoft.com/office/powerpoint/2010/main" val="18431595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Jephson, Erin Urquhart (GSFC-616.0)[SCIENCE SYSTEMS AND APPLICATIONS INC]</dc:creator>
  <cp:revision>2</cp:revision>
  <dcterms:created xsi:type="dcterms:W3CDTF">2021-10-19T15:32:59Z</dcterms:created>
  <dcterms:modified xsi:type="dcterms:W3CDTF">2023-04-26T20:34:00Z</dcterms:modified>
</cp:coreProperties>
</file>