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7B37"/>
    <a:srgbClr val="F58C57"/>
    <a:srgbClr val="4273B3"/>
    <a:srgbClr val="D72F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916"/>
    <p:restoredTop sz="96327"/>
  </p:normalViewPr>
  <p:slideViewPr>
    <p:cSldViewPr snapToGrid="0">
      <p:cViewPr varScale="1">
        <p:scale>
          <a:sx n="25" d="100"/>
          <a:sy n="25" d="100"/>
        </p:scale>
        <p:origin x="1392" y="2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E66653F-E346-5249-94DC-15315BD1747C}" type="datetimeFigureOut">
              <a:rPr lang="en-US" smtClean="0"/>
              <a:t>5/11/23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F1C2ED-8585-1B4E-A100-F14349C01874}" type="slidenum">
              <a:rPr lang="en-US" smtClean="0"/>
              <a:t>‹#›</a:t>
            </a:fld>
            <a:endParaRPr lang="en-US"/>
          </a:p>
        </p:txBody>
      </p:sp>
    </p:spTree>
    <p:extLst>
      <p:ext uri="{BB962C8B-B14F-4D97-AF65-F5344CB8AC3E}">
        <p14:creationId xmlns:p14="http://schemas.microsoft.com/office/powerpoint/2010/main" val="13395986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66653F-E346-5249-94DC-15315BD1747C}" type="datetimeFigureOut">
              <a:rPr lang="en-US" smtClean="0"/>
              <a:t>5/11/23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F1C2ED-8585-1B4E-A100-F14349C01874}" type="slidenum">
              <a:rPr lang="en-US" smtClean="0"/>
              <a:t>‹#›</a:t>
            </a:fld>
            <a:endParaRPr lang="en-US"/>
          </a:p>
        </p:txBody>
      </p:sp>
    </p:spTree>
    <p:extLst>
      <p:ext uri="{BB962C8B-B14F-4D97-AF65-F5344CB8AC3E}">
        <p14:creationId xmlns:p14="http://schemas.microsoft.com/office/powerpoint/2010/main" val="1448293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66653F-E346-5249-94DC-15315BD1747C}" type="datetimeFigureOut">
              <a:rPr lang="en-US" smtClean="0"/>
              <a:t>5/11/23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F1C2ED-8585-1B4E-A100-F14349C01874}" type="slidenum">
              <a:rPr lang="en-US" smtClean="0"/>
              <a:t>‹#›</a:t>
            </a:fld>
            <a:endParaRPr lang="en-US"/>
          </a:p>
        </p:txBody>
      </p:sp>
    </p:spTree>
    <p:extLst>
      <p:ext uri="{BB962C8B-B14F-4D97-AF65-F5344CB8AC3E}">
        <p14:creationId xmlns:p14="http://schemas.microsoft.com/office/powerpoint/2010/main" val="22783814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E66653F-E346-5249-94DC-15315BD1747C}" type="datetimeFigureOut">
              <a:rPr lang="en-US" smtClean="0"/>
              <a:t>5/11/23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F1C2ED-8585-1B4E-A100-F14349C01874}" type="slidenum">
              <a:rPr lang="en-US" smtClean="0"/>
              <a:t>‹#›</a:t>
            </a:fld>
            <a:endParaRPr lang="en-US"/>
          </a:p>
        </p:txBody>
      </p:sp>
    </p:spTree>
    <p:extLst>
      <p:ext uri="{BB962C8B-B14F-4D97-AF65-F5344CB8AC3E}">
        <p14:creationId xmlns:p14="http://schemas.microsoft.com/office/powerpoint/2010/main" val="23602206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66653F-E346-5249-94DC-15315BD1747C}" type="datetimeFigureOut">
              <a:rPr lang="en-US" smtClean="0"/>
              <a:t>5/11/23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5F1C2ED-8585-1B4E-A100-F14349C01874}" type="slidenum">
              <a:rPr lang="en-US" smtClean="0"/>
              <a:t>‹#›</a:t>
            </a:fld>
            <a:endParaRPr lang="en-US"/>
          </a:p>
        </p:txBody>
      </p:sp>
    </p:spTree>
    <p:extLst>
      <p:ext uri="{BB962C8B-B14F-4D97-AF65-F5344CB8AC3E}">
        <p14:creationId xmlns:p14="http://schemas.microsoft.com/office/powerpoint/2010/main" val="34948404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E66653F-E346-5249-94DC-15315BD1747C}" type="datetimeFigureOut">
              <a:rPr lang="en-US" smtClean="0"/>
              <a:t>5/11/23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F1C2ED-8585-1B4E-A100-F14349C01874}" type="slidenum">
              <a:rPr lang="en-US" smtClean="0"/>
              <a:t>‹#›</a:t>
            </a:fld>
            <a:endParaRPr lang="en-US"/>
          </a:p>
        </p:txBody>
      </p:sp>
    </p:spTree>
    <p:extLst>
      <p:ext uri="{BB962C8B-B14F-4D97-AF65-F5344CB8AC3E}">
        <p14:creationId xmlns:p14="http://schemas.microsoft.com/office/powerpoint/2010/main" val="17859272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E66653F-E346-5249-94DC-15315BD1747C}" type="datetimeFigureOut">
              <a:rPr lang="en-US" smtClean="0"/>
              <a:t>5/11/23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5F1C2ED-8585-1B4E-A100-F14349C01874}" type="slidenum">
              <a:rPr lang="en-US" smtClean="0"/>
              <a:t>‹#›</a:t>
            </a:fld>
            <a:endParaRPr lang="en-US"/>
          </a:p>
        </p:txBody>
      </p:sp>
    </p:spTree>
    <p:extLst>
      <p:ext uri="{BB962C8B-B14F-4D97-AF65-F5344CB8AC3E}">
        <p14:creationId xmlns:p14="http://schemas.microsoft.com/office/powerpoint/2010/main" val="11623378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E66653F-E346-5249-94DC-15315BD1747C}" type="datetimeFigureOut">
              <a:rPr lang="en-US" smtClean="0"/>
              <a:t>5/11/23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5F1C2ED-8585-1B4E-A100-F14349C01874}" type="slidenum">
              <a:rPr lang="en-US" smtClean="0"/>
              <a:t>‹#›</a:t>
            </a:fld>
            <a:endParaRPr lang="en-US"/>
          </a:p>
        </p:txBody>
      </p:sp>
    </p:spTree>
    <p:extLst>
      <p:ext uri="{BB962C8B-B14F-4D97-AF65-F5344CB8AC3E}">
        <p14:creationId xmlns:p14="http://schemas.microsoft.com/office/powerpoint/2010/main" val="18900272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E66653F-E346-5249-94DC-15315BD1747C}" type="datetimeFigureOut">
              <a:rPr lang="en-US" smtClean="0"/>
              <a:t>5/11/23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5F1C2ED-8585-1B4E-A100-F14349C01874}" type="slidenum">
              <a:rPr lang="en-US" smtClean="0"/>
              <a:t>‹#›</a:t>
            </a:fld>
            <a:endParaRPr lang="en-US"/>
          </a:p>
        </p:txBody>
      </p:sp>
    </p:spTree>
    <p:extLst>
      <p:ext uri="{BB962C8B-B14F-4D97-AF65-F5344CB8AC3E}">
        <p14:creationId xmlns:p14="http://schemas.microsoft.com/office/powerpoint/2010/main" val="13295532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0E66653F-E346-5249-94DC-15315BD1747C}" type="datetimeFigureOut">
              <a:rPr lang="en-US" smtClean="0"/>
              <a:t>5/11/23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F1C2ED-8585-1B4E-A100-F14349C01874}" type="slidenum">
              <a:rPr lang="en-US" smtClean="0"/>
              <a:t>‹#›</a:t>
            </a:fld>
            <a:endParaRPr lang="en-US"/>
          </a:p>
        </p:txBody>
      </p:sp>
    </p:spTree>
    <p:extLst>
      <p:ext uri="{BB962C8B-B14F-4D97-AF65-F5344CB8AC3E}">
        <p14:creationId xmlns:p14="http://schemas.microsoft.com/office/powerpoint/2010/main" val="41293570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0E66653F-E346-5249-94DC-15315BD1747C}" type="datetimeFigureOut">
              <a:rPr lang="en-US" smtClean="0"/>
              <a:t>5/11/23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5F1C2ED-8585-1B4E-A100-F14349C01874}" type="slidenum">
              <a:rPr lang="en-US" smtClean="0"/>
              <a:t>‹#›</a:t>
            </a:fld>
            <a:endParaRPr lang="en-US"/>
          </a:p>
        </p:txBody>
      </p:sp>
    </p:spTree>
    <p:extLst>
      <p:ext uri="{BB962C8B-B14F-4D97-AF65-F5344CB8AC3E}">
        <p14:creationId xmlns:p14="http://schemas.microsoft.com/office/powerpoint/2010/main" val="1014586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0E66653F-E346-5249-94DC-15315BD1747C}" type="datetimeFigureOut">
              <a:rPr lang="en-US" smtClean="0"/>
              <a:t>5/11/23</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55F1C2ED-8585-1B4E-A100-F14349C01874}" type="slidenum">
              <a:rPr lang="en-US" smtClean="0"/>
              <a:t>‹#›</a:t>
            </a:fld>
            <a:endParaRPr lang="en-US"/>
          </a:p>
        </p:txBody>
      </p:sp>
    </p:spTree>
    <p:extLst>
      <p:ext uri="{BB962C8B-B14F-4D97-AF65-F5344CB8AC3E}">
        <p14:creationId xmlns:p14="http://schemas.microsoft.com/office/powerpoint/2010/main" val="27926150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hyperlink" Target="http://bit.ly/tree-mortality-ca" TargetMode="External"/><Relationship Id="rId5" Type="http://schemas.openxmlformats.org/officeDocument/2006/relationships/image" Target="../media/image4.png"/><Relationship Id="rId10" Type="http://schemas.openxmlformats.org/officeDocument/2006/relationships/hyperlink" Target="mailto:djdixon@ucdavis.edu" TargetMode="External"/><Relationship Id="rId4" Type="http://schemas.openxmlformats.org/officeDocument/2006/relationships/image" Target="../media/image3.pn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5C58F2C2-29CA-5966-F473-0E1E0C774136}"/>
              </a:ext>
            </a:extLst>
          </p:cNvPr>
          <p:cNvSpPr txBox="1"/>
          <p:nvPr/>
        </p:nvSpPr>
        <p:spPr>
          <a:xfrm>
            <a:off x="891061" y="795145"/>
            <a:ext cx="39878000" cy="1200329"/>
          </a:xfrm>
          <a:prstGeom prst="rect">
            <a:avLst/>
          </a:prstGeom>
          <a:noFill/>
        </p:spPr>
        <p:txBody>
          <a:bodyPr wrap="square" rtlCol="0">
            <a:spAutoFit/>
          </a:bodyPr>
          <a:lstStyle/>
          <a:p>
            <a:r>
              <a:rPr lang="en-US" sz="7200" b="0" u="none" strike="noStrike" dirty="0">
                <a:solidFill>
                  <a:srgbClr val="212121"/>
                </a:solidFill>
                <a:effectLst/>
                <a:latin typeface="Arial" panose="020B0604020202020204" pitchFamily="34" charset="0"/>
                <a:cs typeface="Arial" panose="020B0604020202020204" pitchFamily="34" charset="0"/>
              </a:rPr>
              <a:t>Satellite detection of crown-scale tree mortality and survival from California wildfires</a:t>
            </a:r>
            <a:endParaRPr lang="en-US" sz="72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037A2FF-5AB4-826E-630D-731C8137FA7D}"/>
              </a:ext>
            </a:extLst>
          </p:cNvPr>
          <p:cNvSpPr txBox="1"/>
          <p:nvPr/>
        </p:nvSpPr>
        <p:spPr>
          <a:xfrm>
            <a:off x="969480" y="2216753"/>
            <a:ext cx="28889706" cy="1323439"/>
          </a:xfrm>
          <a:prstGeom prst="rect">
            <a:avLst/>
          </a:prstGeom>
          <a:noFill/>
        </p:spPr>
        <p:txBody>
          <a:bodyPr wrap="square" rtlCol="0">
            <a:spAutoFit/>
          </a:bodyPr>
          <a:lstStyle/>
          <a:p>
            <a:r>
              <a:rPr lang="en-US" sz="4400" b="0" i="0" dirty="0">
                <a:effectLst/>
                <a:latin typeface="Arial" panose="020B0604020202020204" pitchFamily="34" charset="0"/>
              </a:rPr>
              <a:t>Dan J. Dixon</a:t>
            </a:r>
            <a:r>
              <a:rPr lang="en-US" sz="4400" b="0" i="0" baseline="30000" dirty="0">
                <a:effectLst/>
                <a:latin typeface="Arial" panose="020B0604020202020204" pitchFamily="34" charset="0"/>
                <a:cs typeface="Arial" panose="020B0604020202020204" pitchFamily="34" charset="0"/>
              </a:rPr>
              <a:t>1*</a:t>
            </a:r>
            <a:r>
              <a:rPr lang="en-US" sz="4400" b="0" i="0" dirty="0">
                <a:effectLst/>
                <a:latin typeface="Arial" panose="020B0604020202020204" pitchFamily="34" charset="0"/>
              </a:rPr>
              <a:t>, Yunzhe Zhu</a:t>
            </a:r>
            <a:r>
              <a:rPr lang="en-US" sz="4400" b="0" i="0" baseline="30000" dirty="0">
                <a:effectLst/>
                <a:latin typeface="Arial" panose="020B0604020202020204" pitchFamily="34" charset="0"/>
              </a:rPr>
              <a:t>1</a:t>
            </a:r>
            <a:r>
              <a:rPr lang="en-US" sz="4400" b="0" i="0" dirty="0">
                <a:effectLst/>
                <a:latin typeface="Arial" panose="020B0604020202020204" pitchFamily="34" charset="0"/>
              </a:rPr>
              <a:t>, and Yufang Jin</a:t>
            </a:r>
            <a:r>
              <a:rPr lang="en-US" sz="4400" b="0" i="0" baseline="30000" dirty="0">
                <a:effectLst/>
                <a:latin typeface="Arial" panose="020B0604020202020204" pitchFamily="34" charset="0"/>
              </a:rPr>
              <a:t>1</a:t>
            </a:r>
            <a:br>
              <a:rPr lang="en-US" sz="4400" dirty="0"/>
            </a:br>
            <a:r>
              <a:rPr lang="en-US" sz="3600" b="0" i="0" baseline="30000" dirty="0">
                <a:effectLst/>
                <a:latin typeface="Arial" panose="020B0604020202020204" pitchFamily="34" charset="0"/>
              </a:rPr>
              <a:t>1</a:t>
            </a:r>
            <a:r>
              <a:rPr lang="en-US" sz="3600" b="0" i="0" dirty="0">
                <a:effectLst/>
                <a:latin typeface="Arial" panose="020B0604020202020204" pitchFamily="34" charset="0"/>
              </a:rPr>
              <a:t>Department of Land, Air and Water Resources, University of California, Davis, Davis, 95616, CA, USA</a:t>
            </a:r>
            <a:endParaRPr lang="en-US" sz="4400" dirty="0">
              <a:latin typeface="Arial" panose="020B0604020202020204" pitchFamily="34" charset="0"/>
              <a:cs typeface="Arial" panose="020B0604020202020204" pitchFamily="34" charset="0"/>
            </a:endParaRPr>
          </a:p>
        </p:txBody>
      </p:sp>
      <p:pic>
        <p:nvPicPr>
          <p:cNvPr id="14" name="Picture 13" descr="Diagram&#10;&#10;Description automatically generated">
            <a:extLst>
              <a:ext uri="{FF2B5EF4-FFF2-40B4-BE49-F238E27FC236}">
                <a16:creationId xmlns:a16="http://schemas.microsoft.com/office/drawing/2014/main" id="{521B0FD0-C43C-8A89-8155-B2CE2EB75F52}"/>
              </a:ext>
            </a:extLst>
          </p:cNvPr>
          <p:cNvPicPr>
            <a:picLocks noChangeAspect="1"/>
          </p:cNvPicPr>
          <p:nvPr/>
        </p:nvPicPr>
        <p:blipFill>
          <a:blip r:embed="rId2"/>
          <a:stretch>
            <a:fillRect/>
          </a:stretch>
        </p:blipFill>
        <p:spPr>
          <a:xfrm>
            <a:off x="1519947" y="12586768"/>
            <a:ext cx="12116210" cy="4691234"/>
          </a:xfrm>
          <a:prstGeom prst="rect">
            <a:avLst/>
          </a:prstGeom>
        </p:spPr>
      </p:pic>
      <p:pic>
        <p:nvPicPr>
          <p:cNvPr id="19" name="Picture 18" descr="A picture containing text, toy&#10;&#10;Description automatically generated">
            <a:extLst>
              <a:ext uri="{FF2B5EF4-FFF2-40B4-BE49-F238E27FC236}">
                <a16:creationId xmlns:a16="http://schemas.microsoft.com/office/drawing/2014/main" id="{E76765FF-3571-1AE1-FF62-4BBC3AFED2D8}"/>
              </a:ext>
            </a:extLst>
          </p:cNvPr>
          <p:cNvPicPr>
            <a:picLocks noChangeAspect="1"/>
          </p:cNvPicPr>
          <p:nvPr/>
        </p:nvPicPr>
        <p:blipFill>
          <a:blip r:embed="rId3"/>
          <a:stretch>
            <a:fillRect/>
          </a:stretch>
        </p:blipFill>
        <p:spPr>
          <a:xfrm>
            <a:off x="15438958" y="10067952"/>
            <a:ext cx="10237034" cy="5581828"/>
          </a:xfrm>
          <a:prstGeom prst="rect">
            <a:avLst/>
          </a:prstGeom>
        </p:spPr>
      </p:pic>
      <p:pic>
        <p:nvPicPr>
          <p:cNvPr id="21" name="Picture 20" descr="Map&#10;&#10;Description automatically generated">
            <a:extLst>
              <a:ext uri="{FF2B5EF4-FFF2-40B4-BE49-F238E27FC236}">
                <a16:creationId xmlns:a16="http://schemas.microsoft.com/office/drawing/2014/main" id="{4F396B66-B232-4C3D-F6F9-6B33B31228F9}"/>
              </a:ext>
            </a:extLst>
          </p:cNvPr>
          <p:cNvPicPr>
            <a:picLocks noChangeAspect="1"/>
          </p:cNvPicPr>
          <p:nvPr/>
        </p:nvPicPr>
        <p:blipFill rotWithShape="1">
          <a:blip r:embed="rId4"/>
          <a:srcRect r="7359" b="18832"/>
          <a:stretch/>
        </p:blipFill>
        <p:spPr>
          <a:xfrm>
            <a:off x="1040516" y="21824726"/>
            <a:ext cx="8549471" cy="8762781"/>
          </a:xfrm>
          <a:prstGeom prst="rect">
            <a:avLst/>
          </a:prstGeom>
        </p:spPr>
      </p:pic>
      <p:pic>
        <p:nvPicPr>
          <p:cNvPr id="25" name="Picture 24" descr="A picture containing diagram&#10;&#10;Description automatically generated">
            <a:extLst>
              <a:ext uri="{FF2B5EF4-FFF2-40B4-BE49-F238E27FC236}">
                <a16:creationId xmlns:a16="http://schemas.microsoft.com/office/drawing/2014/main" id="{B8712876-6FEB-6DE7-5104-966886A61BB1}"/>
              </a:ext>
            </a:extLst>
          </p:cNvPr>
          <p:cNvPicPr>
            <a:picLocks noChangeAspect="1"/>
          </p:cNvPicPr>
          <p:nvPr/>
        </p:nvPicPr>
        <p:blipFill>
          <a:blip r:embed="rId5"/>
          <a:stretch>
            <a:fillRect/>
          </a:stretch>
        </p:blipFill>
        <p:spPr>
          <a:xfrm>
            <a:off x="29720187" y="13322555"/>
            <a:ext cx="12910329" cy="9082114"/>
          </a:xfrm>
          <a:prstGeom prst="rect">
            <a:avLst/>
          </a:prstGeom>
        </p:spPr>
      </p:pic>
      <p:grpSp>
        <p:nvGrpSpPr>
          <p:cNvPr id="28" name="Group 27">
            <a:extLst>
              <a:ext uri="{FF2B5EF4-FFF2-40B4-BE49-F238E27FC236}">
                <a16:creationId xmlns:a16="http://schemas.microsoft.com/office/drawing/2014/main" id="{6095A3C2-62C2-25DD-42B5-DDCBA197DAD7}"/>
              </a:ext>
            </a:extLst>
          </p:cNvPr>
          <p:cNvGrpSpPr/>
          <p:nvPr/>
        </p:nvGrpSpPr>
        <p:grpSpPr>
          <a:xfrm>
            <a:off x="15361714" y="17504191"/>
            <a:ext cx="12681259" cy="13266834"/>
            <a:chOff x="31052654" y="5805018"/>
            <a:chExt cx="9622508" cy="10066840"/>
          </a:xfrm>
        </p:grpSpPr>
        <p:pic>
          <p:nvPicPr>
            <p:cNvPr id="23" name="Picture 22" descr="A picture containing text, tiled&#10;&#10;Description automatically generated">
              <a:extLst>
                <a:ext uri="{FF2B5EF4-FFF2-40B4-BE49-F238E27FC236}">
                  <a16:creationId xmlns:a16="http://schemas.microsoft.com/office/drawing/2014/main" id="{A5BCC0A1-BDA0-6700-A47C-EFD1D1F6F326}"/>
                </a:ext>
              </a:extLst>
            </p:cNvPr>
            <p:cNvPicPr>
              <a:picLocks noChangeAspect="1"/>
            </p:cNvPicPr>
            <p:nvPr/>
          </p:nvPicPr>
          <p:blipFill rotWithShape="1">
            <a:blip r:embed="rId6"/>
            <a:srcRect t="77805"/>
            <a:stretch/>
          </p:blipFill>
          <p:spPr>
            <a:xfrm>
              <a:off x="31052654" y="13113099"/>
              <a:ext cx="9622507" cy="2758759"/>
            </a:xfrm>
            <a:prstGeom prst="rect">
              <a:avLst/>
            </a:prstGeom>
          </p:spPr>
        </p:pic>
        <p:pic>
          <p:nvPicPr>
            <p:cNvPr id="26" name="Picture 25" descr="A picture containing text, tiled&#10;&#10;Description automatically generated">
              <a:extLst>
                <a:ext uri="{FF2B5EF4-FFF2-40B4-BE49-F238E27FC236}">
                  <a16:creationId xmlns:a16="http://schemas.microsoft.com/office/drawing/2014/main" id="{0425C90F-8DF6-1062-0B2F-74F81F462B0F}"/>
                </a:ext>
              </a:extLst>
            </p:cNvPr>
            <p:cNvPicPr>
              <a:picLocks noChangeAspect="1"/>
            </p:cNvPicPr>
            <p:nvPr/>
          </p:nvPicPr>
          <p:blipFill rotWithShape="1">
            <a:blip r:embed="rId6"/>
            <a:srcRect b="41206"/>
            <a:stretch/>
          </p:blipFill>
          <p:spPr>
            <a:xfrm>
              <a:off x="31052655" y="5805018"/>
              <a:ext cx="9622507" cy="7308081"/>
            </a:xfrm>
            <a:prstGeom prst="rect">
              <a:avLst/>
            </a:prstGeom>
          </p:spPr>
        </p:pic>
        <p:sp>
          <p:nvSpPr>
            <p:cNvPr id="27" name="Rectangle 26">
              <a:extLst>
                <a:ext uri="{FF2B5EF4-FFF2-40B4-BE49-F238E27FC236}">
                  <a16:creationId xmlns:a16="http://schemas.microsoft.com/office/drawing/2014/main" id="{4C6C009F-1554-93C9-CEF9-8B43749C23C6}"/>
                </a:ext>
              </a:extLst>
            </p:cNvPr>
            <p:cNvSpPr/>
            <p:nvPr/>
          </p:nvSpPr>
          <p:spPr>
            <a:xfrm>
              <a:off x="31052654" y="5932180"/>
              <a:ext cx="315917" cy="81506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1" name="Group 60">
            <a:extLst>
              <a:ext uri="{FF2B5EF4-FFF2-40B4-BE49-F238E27FC236}">
                <a16:creationId xmlns:a16="http://schemas.microsoft.com/office/drawing/2014/main" id="{55E4AAB4-DCE9-62A1-B7D0-B58858F90B8C}"/>
              </a:ext>
            </a:extLst>
          </p:cNvPr>
          <p:cNvGrpSpPr/>
          <p:nvPr/>
        </p:nvGrpSpPr>
        <p:grpSpPr>
          <a:xfrm>
            <a:off x="692946" y="4159041"/>
            <a:ext cx="13752444" cy="787577"/>
            <a:chOff x="1569004" y="4786276"/>
            <a:chExt cx="13752444" cy="787577"/>
          </a:xfrm>
        </p:grpSpPr>
        <p:sp>
          <p:nvSpPr>
            <p:cNvPr id="46" name="Rectangle 45">
              <a:extLst>
                <a:ext uri="{FF2B5EF4-FFF2-40B4-BE49-F238E27FC236}">
                  <a16:creationId xmlns:a16="http://schemas.microsoft.com/office/drawing/2014/main" id="{E72C4CF5-5C63-72E9-CBD8-8CD8ACBBBC65}"/>
                </a:ext>
              </a:extLst>
            </p:cNvPr>
            <p:cNvSpPr/>
            <p:nvPr/>
          </p:nvSpPr>
          <p:spPr>
            <a:xfrm>
              <a:off x="1569004" y="4786276"/>
              <a:ext cx="13752444" cy="787577"/>
            </a:xfrm>
            <a:prstGeom prst="rect">
              <a:avLst/>
            </a:prstGeom>
            <a:solidFill>
              <a:srgbClr val="247B37"/>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D6538BAA-4D18-69AE-3374-F5B92113E081}"/>
                </a:ext>
              </a:extLst>
            </p:cNvPr>
            <p:cNvSpPr txBox="1"/>
            <p:nvPr/>
          </p:nvSpPr>
          <p:spPr>
            <a:xfrm>
              <a:off x="6830399" y="4786276"/>
              <a:ext cx="3626888" cy="769441"/>
            </a:xfrm>
            <a:prstGeom prst="rect">
              <a:avLst/>
            </a:prstGeom>
            <a:noFill/>
          </p:spPr>
          <p:txBody>
            <a:bodyPr wrap="square" rtlCol="0">
              <a:spAutoFit/>
            </a:bodyPr>
            <a:lstStyle/>
            <a:p>
              <a:r>
                <a:rPr lang="en-US" sz="4400" dirty="0">
                  <a:solidFill>
                    <a:schemeClr val="bg1"/>
                  </a:solidFill>
                  <a:latin typeface="Arial" panose="020B0604020202020204" pitchFamily="34" charset="0"/>
                  <a:cs typeface="Arial" panose="020B0604020202020204" pitchFamily="34" charset="0"/>
                </a:rPr>
                <a:t>Introduction</a:t>
              </a:r>
            </a:p>
          </p:txBody>
        </p:sp>
      </p:grpSp>
      <p:grpSp>
        <p:nvGrpSpPr>
          <p:cNvPr id="60" name="Group 59">
            <a:extLst>
              <a:ext uri="{FF2B5EF4-FFF2-40B4-BE49-F238E27FC236}">
                <a16:creationId xmlns:a16="http://schemas.microsoft.com/office/drawing/2014/main" id="{541986DD-6855-058A-4847-DA2CC1BA8789}"/>
              </a:ext>
            </a:extLst>
          </p:cNvPr>
          <p:cNvGrpSpPr/>
          <p:nvPr/>
        </p:nvGrpSpPr>
        <p:grpSpPr>
          <a:xfrm>
            <a:off x="681463" y="11162041"/>
            <a:ext cx="13763927" cy="818811"/>
            <a:chOff x="2025931" y="10812591"/>
            <a:chExt cx="13763927" cy="818811"/>
          </a:xfrm>
        </p:grpSpPr>
        <p:sp>
          <p:nvSpPr>
            <p:cNvPr id="50" name="Rectangle 49">
              <a:extLst>
                <a:ext uri="{FF2B5EF4-FFF2-40B4-BE49-F238E27FC236}">
                  <a16:creationId xmlns:a16="http://schemas.microsoft.com/office/drawing/2014/main" id="{17AAD6BC-935C-DBC5-10F7-ADEB37B9B76C}"/>
                </a:ext>
              </a:extLst>
            </p:cNvPr>
            <p:cNvSpPr/>
            <p:nvPr/>
          </p:nvSpPr>
          <p:spPr>
            <a:xfrm>
              <a:off x="2025931" y="10812591"/>
              <a:ext cx="13763927" cy="818811"/>
            </a:xfrm>
            <a:prstGeom prst="rect">
              <a:avLst/>
            </a:prstGeom>
            <a:solidFill>
              <a:srgbClr val="4273B3"/>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93FC1012-7430-D810-CF0B-B07CFE213507}"/>
                </a:ext>
              </a:extLst>
            </p:cNvPr>
            <p:cNvSpPr txBox="1"/>
            <p:nvPr/>
          </p:nvSpPr>
          <p:spPr>
            <a:xfrm>
              <a:off x="6889258" y="10837275"/>
              <a:ext cx="5206355" cy="769441"/>
            </a:xfrm>
            <a:prstGeom prst="rect">
              <a:avLst/>
            </a:prstGeom>
            <a:noFill/>
          </p:spPr>
          <p:txBody>
            <a:bodyPr wrap="square" rtlCol="0">
              <a:spAutoFit/>
            </a:bodyPr>
            <a:lstStyle/>
            <a:p>
              <a:r>
                <a:rPr lang="en-US" sz="4400" dirty="0">
                  <a:solidFill>
                    <a:schemeClr val="bg1"/>
                  </a:solidFill>
                  <a:latin typeface="Arial" panose="020B0604020202020204" pitchFamily="34" charset="0"/>
                  <a:cs typeface="Arial" panose="020B0604020202020204" pitchFamily="34" charset="0"/>
                </a:rPr>
                <a:t>Methods and Data</a:t>
              </a:r>
            </a:p>
          </p:txBody>
        </p:sp>
      </p:grpSp>
      <p:grpSp>
        <p:nvGrpSpPr>
          <p:cNvPr id="58" name="Group 57">
            <a:extLst>
              <a:ext uri="{FF2B5EF4-FFF2-40B4-BE49-F238E27FC236}">
                <a16:creationId xmlns:a16="http://schemas.microsoft.com/office/drawing/2014/main" id="{B93D092C-0E34-F630-294F-72B885280C4B}"/>
              </a:ext>
            </a:extLst>
          </p:cNvPr>
          <p:cNvGrpSpPr/>
          <p:nvPr/>
        </p:nvGrpSpPr>
        <p:grpSpPr>
          <a:xfrm>
            <a:off x="15075732" y="16456909"/>
            <a:ext cx="13763629" cy="798318"/>
            <a:chOff x="15129360" y="19250779"/>
            <a:chExt cx="13763629" cy="798318"/>
          </a:xfrm>
        </p:grpSpPr>
        <p:sp>
          <p:nvSpPr>
            <p:cNvPr id="52" name="Rectangle 51">
              <a:extLst>
                <a:ext uri="{FF2B5EF4-FFF2-40B4-BE49-F238E27FC236}">
                  <a16:creationId xmlns:a16="http://schemas.microsoft.com/office/drawing/2014/main" id="{1B0DA773-1052-CB5A-0206-EA94AA581EB8}"/>
                </a:ext>
              </a:extLst>
            </p:cNvPr>
            <p:cNvSpPr/>
            <p:nvPr/>
          </p:nvSpPr>
          <p:spPr>
            <a:xfrm>
              <a:off x="15129360" y="19250779"/>
              <a:ext cx="13763629" cy="778717"/>
            </a:xfrm>
            <a:prstGeom prst="rect">
              <a:avLst/>
            </a:prstGeom>
            <a:solidFill>
              <a:srgbClr val="D72F25"/>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Box 52">
              <a:extLst>
                <a:ext uri="{FF2B5EF4-FFF2-40B4-BE49-F238E27FC236}">
                  <a16:creationId xmlns:a16="http://schemas.microsoft.com/office/drawing/2014/main" id="{D93AC34C-08DB-511C-D07D-28E5DE0EB57D}"/>
                </a:ext>
              </a:extLst>
            </p:cNvPr>
            <p:cNvSpPr txBox="1"/>
            <p:nvPr/>
          </p:nvSpPr>
          <p:spPr>
            <a:xfrm>
              <a:off x="20896697" y="19279656"/>
              <a:ext cx="2545949" cy="769441"/>
            </a:xfrm>
            <a:prstGeom prst="rect">
              <a:avLst/>
            </a:prstGeom>
            <a:noFill/>
          </p:spPr>
          <p:txBody>
            <a:bodyPr wrap="square" rtlCol="0">
              <a:spAutoFit/>
            </a:bodyPr>
            <a:lstStyle/>
            <a:p>
              <a:r>
                <a:rPr lang="en-US" sz="4400" dirty="0">
                  <a:solidFill>
                    <a:schemeClr val="bg1"/>
                  </a:solidFill>
                  <a:latin typeface="Arial" panose="020B0604020202020204" pitchFamily="34" charset="0"/>
                  <a:cs typeface="Arial" panose="020B0604020202020204" pitchFamily="34" charset="0"/>
                </a:rPr>
                <a:t>Results</a:t>
              </a:r>
              <a:endParaRPr lang="en-US" sz="5400" dirty="0">
                <a:solidFill>
                  <a:schemeClr val="bg1"/>
                </a:solidFill>
                <a:latin typeface="Arial" panose="020B0604020202020204" pitchFamily="34" charset="0"/>
                <a:cs typeface="Arial" panose="020B0604020202020204" pitchFamily="34" charset="0"/>
              </a:endParaRPr>
            </a:p>
          </p:txBody>
        </p:sp>
      </p:grpSp>
      <p:pic>
        <p:nvPicPr>
          <p:cNvPr id="55" name="Picture 54" descr="Chart, treemap chart&#10;&#10;Description automatically generated">
            <a:extLst>
              <a:ext uri="{FF2B5EF4-FFF2-40B4-BE49-F238E27FC236}">
                <a16:creationId xmlns:a16="http://schemas.microsoft.com/office/drawing/2014/main" id="{03CB2ED3-FD73-E66C-6F0E-9C07D4832305}"/>
              </a:ext>
            </a:extLst>
          </p:cNvPr>
          <p:cNvPicPr>
            <a:picLocks noChangeAspect="1"/>
          </p:cNvPicPr>
          <p:nvPr/>
        </p:nvPicPr>
        <p:blipFill>
          <a:blip r:embed="rId7"/>
          <a:stretch>
            <a:fillRect/>
          </a:stretch>
        </p:blipFill>
        <p:spPr>
          <a:xfrm>
            <a:off x="33940935" y="4451336"/>
            <a:ext cx="8957232" cy="7665374"/>
          </a:xfrm>
          <a:prstGeom prst="rect">
            <a:avLst/>
          </a:prstGeom>
        </p:spPr>
      </p:pic>
      <p:grpSp>
        <p:nvGrpSpPr>
          <p:cNvPr id="59" name="Group 58">
            <a:extLst>
              <a:ext uri="{FF2B5EF4-FFF2-40B4-BE49-F238E27FC236}">
                <a16:creationId xmlns:a16="http://schemas.microsoft.com/office/drawing/2014/main" id="{861EAEC7-96F9-7387-FBAC-DF66EA7C95B8}"/>
              </a:ext>
            </a:extLst>
          </p:cNvPr>
          <p:cNvGrpSpPr/>
          <p:nvPr/>
        </p:nvGrpSpPr>
        <p:grpSpPr>
          <a:xfrm>
            <a:off x="29438225" y="25417627"/>
            <a:ext cx="13823600" cy="807541"/>
            <a:chOff x="29537715" y="25047646"/>
            <a:chExt cx="13823600" cy="807541"/>
          </a:xfrm>
        </p:grpSpPr>
        <p:sp>
          <p:nvSpPr>
            <p:cNvPr id="56" name="Rectangle 55">
              <a:extLst>
                <a:ext uri="{FF2B5EF4-FFF2-40B4-BE49-F238E27FC236}">
                  <a16:creationId xmlns:a16="http://schemas.microsoft.com/office/drawing/2014/main" id="{FB7BE081-CC7B-D4DF-B0EB-AE31E5AB8448}"/>
                </a:ext>
              </a:extLst>
            </p:cNvPr>
            <p:cNvSpPr/>
            <p:nvPr/>
          </p:nvSpPr>
          <p:spPr>
            <a:xfrm>
              <a:off x="29537715" y="25047646"/>
              <a:ext cx="13823600" cy="807541"/>
            </a:xfrm>
            <a:prstGeom prst="rect">
              <a:avLst/>
            </a:prstGeom>
            <a:solidFill>
              <a:srgbClr val="F58C57"/>
            </a:solid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TextBox 56">
              <a:extLst>
                <a:ext uri="{FF2B5EF4-FFF2-40B4-BE49-F238E27FC236}">
                  <a16:creationId xmlns:a16="http://schemas.microsoft.com/office/drawing/2014/main" id="{2072AAD4-5693-E247-0870-5E7B49A0D843}"/>
                </a:ext>
              </a:extLst>
            </p:cNvPr>
            <p:cNvSpPr txBox="1"/>
            <p:nvPr/>
          </p:nvSpPr>
          <p:spPr>
            <a:xfrm>
              <a:off x="31894242" y="25084084"/>
              <a:ext cx="8974309" cy="769441"/>
            </a:xfrm>
            <a:prstGeom prst="rect">
              <a:avLst/>
            </a:prstGeom>
            <a:noFill/>
          </p:spPr>
          <p:txBody>
            <a:bodyPr wrap="square" rtlCol="0">
              <a:spAutoFit/>
            </a:bodyPr>
            <a:lstStyle/>
            <a:p>
              <a:r>
                <a:rPr lang="en-US" sz="4400" dirty="0">
                  <a:latin typeface="Arial" panose="020B0604020202020204" pitchFamily="34" charset="0"/>
                  <a:cs typeface="Arial" panose="020B0604020202020204" pitchFamily="34" charset="0"/>
                </a:rPr>
                <a:t>Conclusions and Future Directions</a:t>
              </a:r>
            </a:p>
          </p:txBody>
        </p:sp>
      </p:grpSp>
      <p:pic>
        <p:nvPicPr>
          <p:cNvPr id="1026" name="Picture 2" descr="UC Davis Logo, symbol, meaning, history, PNG, brand">
            <a:extLst>
              <a:ext uri="{FF2B5EF4-FFF2-40B4-BE49-F238E27FC236}">
                <a16:creationId xmlns:a16="http://schemas.microsoft.com/office/drawing/2014/main" id="{4A434AD1-73E9-F832-2788-9CD73973E0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89996" y="840274"/>
            <a:ext cx="4733583" cy="2662641"/>
          </a:xfrm>
          <a:prstGeom prst="rect">
            <a:avLst/>
          </a:prstGeom>
          <a:noFill/>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6DB9D113-0252-BFF4-2D57-81061A3B62FC}"/>
              </a:ext>
            </a:extLst>
          </p:cNvPr>
          <p:cNvSpPr txBox="1"/>
          <p:nvPr/>
        </p:nvSpPr>
        <p:spPr>
          <a:xfrm>
            <a:off x="969480" y="30676731"/>
            <a:ext cx="8917056" cy="1261884"/>
          </a:xfrm>
          <a:prstGeom prst="rect">
            <a:avLst/>
          </a:prstGeom>
          <a:noFill/>
        </p:spPr>
        <p:txBody>
          <a:bodyPr wrap="square" rtlCol="0">
            <a:spAutoFit/>
          </a:bodyPr>
          <a:lstStyle/>
          <a:p>
            <a:r>
              <a:rPr lang="en-US" sz="1900" b="0" i="1" dirty="0">
                <a:effectLst/>
                <a:latin typeface="Arial" panose="020B0604020202020204" pitchFamily="34" charset="0"/>
                <a:cs typeface="Arial" panose="020B0604020202020204" pitchFamily="34" charset="0"/>
              </a:rPr>
              <a:t>Fig. 2. Sample locations within and adjacent to 15 wildfires from four ecoregions in California from 2018-2021 used for model training, validation and testing. 384 x 384 m (128 x 128 PlanetScope pixels) samples were collected as quadrants within larger 768 x 768 m (256 x 256 PlanetScope pixels) sample grids (blue).</a:t>
            </a:r>
            <a:endParaRPr lang="en-US" sz="1900" i="1" dirty="0">
              <a:latin typeface="Arial" panose="020B0604020202020204" pitchFamily="34" charset="0"/>
              <a:cs typeface="Arial" panose="020B0604020202020204" pitchFamily="34" charset="0"/>
            </a:endParaRPr>
          </a:p>
        </p:txBody>
      </p:sp>
      <p:sp>
        <p:nvSpPr>
          <p:cNvPr id="1024" name="TextBox 1023">
            <a:extLst>
              <a:ext uri="{FF2B5EF4-FFF2-40B4-BE49-F238E27FC236}">
                <a16:creationId xmlns:a16="http://schemas.microsoft.com/office/drawing/2014/main" id="{792535CC-6B2B-1B9C-63EC-235533CA1216}"/>
              </a:ext>
            </a:extLst>
          </p:cNvPr>
          <p:cNvSpPr txBox="1"/>
          <p:nvPr/>
        </p:nvSpPr>
        <p:spPr>
          <a:xfrm>
            <a:off x="34459424" y="12116710"/>
            <a:ext cx="8864155" cy="969496"/>
          </a:xfrm>
          <a:prstGeom prst="rect">
            <a:avLst/>
          </a:prstGeom>
          <a:noFill/>
        </p:spPr>
        <p:txBody>
          <a:bodyPr wrap="square" rtlCol="0">
            <a:spAutoFit/>
          </a:bodyPr>
          <a:lstStyle/>
          <a:p>
            <a:r>
              <a:rPr lang="en-US" sz="1900" b="0" i="1" dirty="0">
                <a:effectLst/>
                <a:latin typeface="Arial" panose="020B0604020202020204" pitchFamily="34" charset="0"/>
              </a:rPr>
              <a:t>Fig. 6: Error matrices of observed (columns) and predicted (rows) 3-m pixel counts *100,000 for five classes sourced from 328 independent test scenes, covering 15 wildfires and four ecoregions in California.</a:t>
            </a:r>
            <a:endParaRPr lang="en-US" sz="1900" i="1" dirty="0">
              <a:latin typeface="Arial" panose="020B0604020202020204" pitchFamily="34" charset="0"/>
              <a:cs typeface="Arial" panose="020B0604020202020204" pitchFamily="34" charset="0"/>
            </a:endParaRPr>
          </a:p>
        </p:txBody>
      </p:sp>
      <p:sp>
        <p:nvSpPr>
          <p:cNvPr id="1025" name="TextBox 1024">
            <a:extLst>
              <a:ext uri="{FF2B5EF4-FFF2-40B4-BE49-F238E27FC236}">
                <a16:creationId xmlns:a16="http://schemas.microsoft.com/office/drawing/2014/main" id="{8C2BD231-7156-CD52-9ECE-8BFCE9F1AFAE}"/>
              </a:ext>
            </a:extLst>
          </p:cNvPr>
          <p:cNvSpPr txBox="1"/>
          <p:nvPr/>
        </p:nvSpPr>
        <p:spPr>
          <a:xfrm>
            <a:off x="25832514" y="10163338"/>
            <a:ext cx="2873053" cy="5355312"/>
          </a:xfrm>
          <a:prstGeom prst="rect">
            <a:avLst/>
          </a:prstGeom>
          <a:noFill/>
        </p:spPr>
        <p:txBody>
          <a:bodyPr wrap="square" rtlCol="0">
            <a:spAutoFit/>
          </a:bodyPr>
          <a:lstStyle/>
          <a:p>
            <a:r>
              <a:rPr lang="en-US" sz="1900" b="0" i="1" dirty="0">
                <a:effectLst/>
                <a:latin typeface="Arial" panose="020B0604020202020204" pitchFamily="34" charset="0"/>
              </a:rPr>
              <a:t>Fig. 4. Spatio-temporal deep learning architecture to predict crown-scale tree mortality from PlanetScope</a:t>
            </a:r>
            <a:r>
              <a:rPr lang="en-US" sz="1900" i="1" dirty="0">
                <a:latin typeface="Arial" panose="020B0604020202020204" pitchFamily="34" charset="0"/>
              </a:rPr>
              <a:t> </a:t>
            </a:r>
            <a:r>
              <a:rPr lang="en-US" sz="1900" b="0" i="1" dirty="0">
                <a:effectLst/>
                <a:latin typeface="Arial" panose="020B0604020202020204" pitchFamily="34" charset="0"/>
              </a:rPr>
              <a:t>pre- and post-disturbance monthly time series and topographic information. Blue boxes represent 2D convolutional Layers 1-10. Pink boxes represent temporal 3D convolutional Layers 11-13. Yellow and brown boxes show dense Layers 14 and 15 (See legend). </a:t>
            </a:r>
            <a:endParaRPr lang="en-US" sz="1900" i="1" dirty="0">
              <a:latin typeface="Arial" panose="020B0604020202020204" pitchFamily="34" charset="0"/>
              <a:cs typeface="Arial" panose="020B0604020202020204" pitchFamily="34" charset="0"/>
            </a:endParaRPr>
          </a:p>
        </p:txBody>
      </p:sp>
      <p:sp>
        <p:nvSpPr>
          <p:cNvPr id="1028" name="TextBox 1027">
            <a:extLst>
              <a:ext uri="{FF2B5EF4-FFF2-40B4-BE49-F238E27FC236}">
                <a16:creationId xmlns:a16="http://schemas.microsoft.com/office/drawing/2014/main" id="{F4AF8780-0252-C007-19CC-355BAF1C1EA9}"/>
              </a:ext>
            </a:extLst>
          </p:cNvPr>
          <p:cNvSpPr txBox="1"/>
          <p:nvPr/>
        </p:nvSpPr>
        <p:spPr>
          <a:xfrm>
            <a:off x="20219078" y="8684615"/>
            <a:ext cx="8371862" cy="1261884"/>
          </a:xfrm>
          <a:prstGeom prst="rect">
            <a:avLst/>
          </a:prstGeom>
          <a:noFill/>
        </p:spPr>
        <p:txBody>
          <a:bodyPr wrap="square" rtlCol="0">
            <a:spAutoFit/>
          </a:bodyPr>
          <a:lstStyle/>
          <a:p>
            <a:r>
              <a:rPr lang="en-US" sz="1900" b="0" i="1" dirty="0">
                <a:effectLst/>
                <a:latin typeface="Arial" panose="020B0604020202020204" pitchFamily="34" charset="0"/>
              </a:rPr>
              <a:t>Fig. 3. Illustration of the semi-automatic crown mortality and survival labeling process. Shown is an example canopy height model derived from USGS 3DEP aerial lidar with detected tree tops and automatically segmented crown polygons. Labeling is done via visual inspection in a GIS. </a:t>
            </a:r>
            <a:endParaRPr lang="en-US" sz="1900" i="1" dirty="0">
              <a:latin typeface="Arial" panose="020B0604020202020204" pitchFamily="34" charset="0"/>
              <a:cs typeface="Arial" panose="020B0604020202020204" pitchFamily="34" charset="0"/>
            </a:endParaRPr>
          </a:p>
        </p:txBody>
      </p:sp>
      <p:sp>
        <p:nvSpPr>
          <p:cNvPr id="1029" name="TextBox 1028">
            <a:extLst>
              <a:ext uri="{FF2B5EF4-FFF2-40B4-BE49-F238E27FC236}">
                <a16:creationId xmlns:a16="http://schemas.microsoft.com/office/drawing/2014/main" id="{769AB5BD-99B1-D40A-378F-E77B2A941790}"/>
              </a:ext>
            </a:extLst>
          </p:cNvPr>
          <p:cNvSpPr txBox="1"/>
          <p:nvPr/>
        </p:nvSpPr>
        <p:spPr>
          <a:xfrm>
            <a:off x="15755751" y="30901718"/>
            <a:ext cx="12264919" cy="969496"/>
          </a:xfrm>
          <a:prstGeom prst="rect">
            <a:avLst/>
          </a:prstGeom>
          <a:noFill/>
        </p:spPr>
        <p:txBody>
          <a:bodyPr wrap="square" rtlCol="0">
            <a:spAutoFit/>
          </a:bodyPr>
          <a:lstStyle/>
          <a:p>
            <a:r>
              <a:rPr lang="en-US" sz="1900" i="1" dirty="0">
                <a:latin typeface="Arial" panose="020B0604020202020204" pitchFamily="34" charset="0"/>
                <a:cs typeface="Arial" panose="020B0604020202020204" pitchFamily="34" charset="0"/>
              </a:rPr>
              <a:t>Fig. 5. </a:t>
            </a:r>
            <a:r>
              <a:rPr lang="en-US" sz="1900" b="0" i="1" dirty="0">
                <a:effectLst/>
                <a:latin typeface="Arial" panose="020B0604020202020204" pitchFamily="34" charset="0"/>
                <a:cs typeface="Arial" panose="020B0604020202020204" pitchFamily="34" charset="0"/>
              </a:rPr>
              <a:t>Four example 384 x 384-m test scenes showing NAIP aerial imagery (0.6-m, RGB) pre- and post-fire, observed and predicted thematic rasters at 3-m spatial resolution (128 x 128 pixels). Scenes are sourced from the following fires: A) Camp (Sierra); B) Creek (Sierra); C) El Dorado (Southern Mountains); D) Camp (Sierra). </a:t>
            </a:r>
            <a:endParaRPr lang="en-US" sz="1900" i="1" dirty="0">
              <a:latin typeface="Arial" panose="020B0604020202020204" pitchFamily="34" charset="0"/>
              <a:cs typeface="Arial" panose="020B0604020202020204" pitchFamily="34" charset="0"/>
            </a:endParaRPr>
          </a:p>
        </p:txBody>
      </p:sp>
      <p:sp>
        <p:nvSpPr>
          <p:cNvPr id="1030" name="TextBox 1029">
            <a:extLst>
              <a:ext uri="{FF2B5EF4-FFF2-40B4-BE49-F238E27FC236}">
                <a16:creationId xmlns:a16="http://schemas.microsoft.com/office/drawing/2014/main" id="{47694869-4DA2-3765-DF46-F3DD5637DBEB}"/>
              </a:ext>
            </a:extLst>
          </p:cNvPr>
          <p:cNvSpPr txBox="1"/>
          <p:nvPr/>
        </p:nvSpPr>
        <p:spPr>
          <a:xfrm>
            <a:off x="29757577" y="22449905"/>
            <a:ext cx="13140589" cy="969496"/>
          </a:xfrm>
          <a:prstGeom prst="rect">
            <a:avLst/>
          </a:prstGeom>
          <a:noFill/>
        </p:spPr>
        <p:txBody>
          <a:bodyPr wrap="square" rtlCol="0">
            <a:spAutoFit/>
          </a:bodyPr>
          <a:lstStyle/>
          <a:p>
            <a:pPr algn="l" rtl="0"/>
            <a:r>
              <a:rPr lang="en-US" sz="1900" b="0" i="1" dirty="0">
                <a:effectLst/>
                <a:latin typeface="Arial" panose="020B0604020202020204" pitchFamily="34" charset="0"/>
                <a:cs typeface="Arial" panose="020B0604020202020204" pitchFamily="34" charset="0"/>
              </a:rPr>
              <a:t>Fig. 7. </a:t>
            </a:r>
            <a:r>
              <a:rPr lang="en-US" sz="1900" i="1" dirty="0">
                <a:effectLst/>
                <a:latin typeface="Arial" panose="020B0604020202020204" pitchFamily="34" charset="0"/>
              </a:rPr>
              <a:t>A map of all wildfires &gt; 1000 ha in 2020 (n=42) and a sorted list (top 30) of predicted tree</a:t>
            </a:r>
            <a:r>
              <a:rPr lang="en-US" sz="1900" i="1" dirty="0">
                <a:latin typeface="Arial" panose="020B0604020202020204" pitchFamily="34" charset="0"/>
              </a:rPr>
              <a:t> </a:t>
            </a:r>
            <a:r>
              <a:rPr lang="en-US" sz="1900" i="1" dirty="0">
                <a:effectLst/>
                <a:latin typeface="Arial" panose="020B0604020202020204" pitchFamily="34" charset="0"/>
              </a:rPr>
              <a:t>mortality area (ha) within each fire perimeter. Also shown are 0-1 proportional area stacked bar plots of tree</a:t>
            </a:r>
            <a:r>
              <a:rPr lang="en-US" sz="1900" i="1" dirty="0">
                <a:latin typeface="Arial" panose="020B0604020202020204" pitchFamily="34" charset="0"/>
              </a:rPr>
              <a:t> </a:t>
            </a:r>
            <a:r>
              <a:rPr lang="en-US" sz="1900" i="1" dirty="0">
                <a:effectLst/>
                <a:latin typeface="Arial" panose="020B0604020202020204" pitchFamily="34" charset="0"/>
              </a:rPr>
              <a:t>and shrub alive/mortality excluding non-woody pixels as well as tree and shrub mortality rates.</a:t>
            </a:r>
            <a:endParaRPr lang="en-US" sz="1900" b="0" i="1" dirty="0">
              <a:solidFill>
                <a:srgbClr val="5D6879"/>
              </a:solidFill>
              <a:effectLst/>
              <a:latin typeface="Lato" panose="020F0502020204030203" pitchFamily="34" charset="0"/>
            </a:endParaRPr>
          </a:p>
        </p:txBody>
      </p:sp>
      <p:pic>
        <p:nvPicPr>
          <p:cNvPr id="1032" name="Picture 1031" descr="Qr code&#10;&#10;Description automatically generated with low confidence">
            <a:extLst>
              <a:ext uri="{FF2B5EF4-FFF2-40B4-BE49-F238E27FC236}">
                <a16:creationId xmlns:a16="http://schemas.microsoft.com/office/drawing/2014/main" id="{7D977C38-D45E-A9BF-9723-63EC0EF04777}"/>
              </a:ext>
            </a:extLst>
          </p:cNvPr>
          <p:cNvPicPr>
            <a:picLocks noChangeAspect="1"/>
          </p:cNvPicPr>
          <p:nvPr/>
        </p:nvPicPr>
        <p:blipFill>
          <a:blip r:embed="rId9"/>
          <a:stretch>
            <a:fillRect/>
          </a:stretch>
        </p:blipFill>
        <p:spPr>
          <a:xfrm>
            <a:off x="20219078" y="4275383"/>
            <a:ext cx="8486490" cy="4372876"/>
          </a:xfrm>
          <a:prstGeom prst="rect">
            <a:avLst/>
          </a:prstGeom>
        </p:spPr>
      </p:pic>
      <p:sp>
        <p:nvSpPr>
          <p:cNvPr id="1033" name="TextBox 1032">
            <a:extLst>
              <a:ext uri="{FF2B5EF4-FFF2-40B4-BE49-F238E27FC236}">
                <a16:creationId xmlns:a16="http://schemas.microsoft.com/office/drawing/2014/main" id="{BBAB85B8-9F9F-D75D-1AB8-04C077D83C1F}"/>
              </a:ext>
            </a:extLst>
          </p:cNvPr>
          <p:cNvSpPr txBox="1"/>
          <p:nvPr/>
        </p:nvSpPr>
        <p:spPr>
          <a:xfrm>
            <a:off x="1122420" y="17314703"/>
            <a:ext cx="12911265" cy="677108"/>
          </a:xfrm>
          <a:prstGeom prst="rect">
            <a:avLst/>
          </a:prstGeom>
          <a:noFill/>
        </p:spPr>
        <p:txBody>
          <a:bodyPr wrap="square" rtlCol="0">
            <a:spAutoFit/>
          </a:bodyPr>
          <a:lstStyle/>
          <a:p>
            <a:pPr algn="l"/>
            <a:r>
              <a:rPr lang="en-US" sz="1900" b="0" i="1" dirty="0">
                <a:effectLst/>
                <a:latin typeface="Arial" panose="020B0604020202020204" pitchFamily="34" charset="0"/>
                <a:cs typeface="Arial" panose="020B0604020202020204" pitchFamily="34" charset="0"/>
              </a:rPr>
              <a:t>Fig. 1. Workflow to detect crown-scale tree mortality following fire disturbance with pre-fire lidar, post-fire NAIP aerial imagery (0.6 m), PlanetScope </a:t>
            </a:r>
            <a:r>
              <a:rPr lang="en-US" sz="1900" i="1" dirty="0">
                <a:latin typeface="Arial" panose="020B0604020202020204" pitchFamily="34" charset="0"/>
                <a:cs typeface="Arial" panose="020B0604020202020204" pitchFamily="34" charset="0"/>
              </a:rPr>
              <a:t>model inputs, and a Spatio-temporal deep learning model. </a:t>
            </a:r>
            <a:endParaRPr lang="en-US" sz="1900" b="0" i="1" dirty="0">
              <a:effectLst/>
              <a:latin typeface="Arial" panose="020B0604020202020204" pitchFamily="34" charset="0"/>
              <a:cs typeface="Arial" panose="020B0604020202020204" pitchFamily="34" charset="0"/>
            </a:endParaRPr>
          </a:p>
        </p:txBody>
      </p:sp>
      <p:sp>
        <p:nvSpPr>
          <p:cNvPr id="1035" name="TextBox 1034">
            <a:extLst>
              <a:ext uri="{FF2B5EF4-FFF2-40B4-BE49-F238E27FC236}">
                <a16:creationId xmlns:a16="http://schemas.microsoft.com/office/drawing/2014/main" id="{C27D9701-1FDF-61E6-5BA3-26ED3D4955BF}"/>
              </a:ext>
            </a:extLst>
          </p:cNvPr>
          <p:cNvSpPr txBox="1"/>
          <p:nvPr/>
        </p:nvSpPr>
        <p:spPr>
          <a:xfrm>
            <a:off x="29455188" y="30901718"/>
            <a:ext cx="13385295" cy="1200329"/>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This research was funded by NASA Land Cover and Land Use Change Program (grant #80NSSC21K0295) and the California Strategic Growth Council under the Innovation Center for Advancing Ecosystem Climate Solutions. </a:t>
            </a:r>
          </a:p>
        </p:txBody>
      </p:sp>
      <p:sp>
        <p:nvSpPr>
          <p:cNvPr id="1043" name="TextBox 1042">
            <a:extLst>
              <a:ext uri="{FF2B5EF4-FFF2-40B4-BE49-F238E27FC236}">
                <a16:creationId xmlns:a16="http://schemas.microsoft.com/office/drawing/2014/main" id="{AF5D0BD3-CCA7-9DB9-03B2-B3BF9541AFFA}"/>
              </a:ext>
            </a:extLst>
          </p:cNvPr>
          <p:cNvSpPr txBox="1"/>
          <p:nvPr/>
        </p:nvSpPr>
        <p:spPr>
          <a:xfrm>
            <a:off x="601893" y="32301202"/>
            <a:ext cx="13431792" cy="400110"/>
          </a:xfrm>
          <a:prstGeom prst="rect">
            <a:avLst/>
          </a:prstGeom>
          <a:noFill/>
        </p:spPr>
        <p:txBody>
          <a:bodyPr wrap="square" rtlCol="0">
            <a:spAutoFit/>
          </a:bodyPr>
          <a:lstStyle/>
          <a:p>
            <a:r>
              <a:rPr lang="en-US" sz="2000" b="0" i="0" dirty="0">
                <a:effectLst/>
                <a:latin typeface="Arial" panose="020B0604020202020204" pitchFamily="34" charset="0"/>
                <a:cs typeface="Arial" panose="020B0604020202020204" pitchFamily="34" charset="0"/>
              </a:rPr>
              <a:t>*Corresponding Author: </a:t>
            </a:r>
            <a:r>
              <a:rPr lang="en-US" sz="2000" b="0" i="0" dirty="0">
                <a:effectLst/>
                <a:latin typeface="Arial" panose="020B0604020202020204" pitchFamily="34" charset="0"/>
                <a:cs typeface="Arial" panose="020B0604020202020204" pitchFamily="34" charset="0"/>
                <a:hlinkClick r:id="rId10"/>
              </a:rPr>
              <a:t>djdixon@ucdavis.edu</a:t>
            </a:r>
            <a:r>
              <a:rPr lang="en-US" sz="2000" b="0" i="0" dirty="0">
                <a:effectLst/>
                <a:latin typeface="Arial" panose="020B0604020202020204" pitchFamily="34" charset="0"/>
                <a:cs typeface="Arial" panose="020B0604020202020204" pitchFamily="34" charset="0"/>
              </a:rPr>
              <a:t> (Manuscript currently under review as of April 2023)</a:t>
            </a:r>
            <a:endParaRPr lang="en-US" sz="2000" dirty="0">
              <a:latin typeface="Arial" panose="020B0604020202020204" pitchFamily="34" charset="0"/>
              <a:cs typeface="Arial" panose="020B0604020202020204" pitchFamily="34" charset="0"/>
            </a:endParaRPr>
          </a:p>
        </p:txBody>
      </p:sp>
      <p:sp>
        <p:nvSpPr>
          <p:cNvPr id="1045" name="TextBox 1044">
            <a:extLst>
              <a:ext uri="{FF2B5EF4-FFF2-40B4-BE49-F238E27FC236}">
                <a16:creationId xmlns:a16="http://schemas.microsoft.com/office/drawing/2014/main" id="{C7C63C29-CB53-0BC0-E9BA-B09A7DD130D4}"/>
              </a:ext>
            </a:extLst>
          </p:cNvPr>
          <p:cNvSpPr txBox="1"/>
          <p:nvPr/>
        </p:nvSpPr>
        <p:spPr>
          <a:xfrm>
            <a:off x="29757578" y="23528142"/>
            <a:ext cx="12770243" cy="1415772"/>
          </a:xfrm>
          <a:prstGeom prst="rect">
            <a:avLst/>
          </a:prstGeom>
          <a:noFill/>
        </p:spPr>
        <p:txBody>
          <a:bodyPr wrap="square" rtlCol="0">
            <a:spAutoFit/>
          </a:bodyPr>
          <a:lstStyle/>
          <a:p>
            <a:r>
              <a:rPr lang="en-US" sz="3200" b="1" dirty="0">
                <a:latin typeface="Arial" panose="020B0604020202020204" pitchFamily="34" charset="0"/>
                <a:cs typeface="Arial" panose="020B0604020202020204" pitchFamily="34" charset="0"/>
              </a:rPr>
              <a:t>Visualize all model predictions via the Google Earth Engine supported web app: </a:t>
            </a:r>
            <a:r>
              <a:rPr lang="en-US" sz="3200" b="1" dirty="0">
                <a:latin typeface="Arial" panose="020B0604020202020204" pitchFamily="34" charset="0"/>
                <a:cs typeface="Arial" panose="020B0604020202020204" pitchFamily="34" charset="0"/>
                <a:hlinkClick r:id="rId11"/>
              </a:rPr>
              <a:t>http://bit.ly/tree-mortality-ca</a:t>
            </a:r>
            <a:endParaRPr lang="en-US" sz="3200" b="1" dirty="0">
              <a:latin typeface="Arial" panose="020B0604020202020204" pitchFamily="34" charset="0"/>
              <a:cs typeface="Arial" panose="020B0604020202020204" pitchFamily="34" charset="0"/>
            </a:endParaRPr>
          </a:p>
          <a:p>
            <a:endParaRPr lang="en-US" sz="2200" dirty="0">
              <a:latin typeface="Arial" panose="020B0604020202020204" pitchFamily="34" charset="0"/>
              <a:cs typeface="Arial" panose="020B0604020202020204" pitchFamily="34" charset="0"/>
            </a:endParaRPr>
          </a:p>
        </p:txBody>
      </p:sp>
      <p:grpSp>
        <p:nvGrpSpPr>
          <p:cNvPr id="1049" name="Group 1048">
            <a:extLst>
              <a:ext uri="{FF2B5EF4-FFF2-40B4-BE49-F238E27FC236}">
                <a16:creationId xmlns:a16="http://schemas.microsoft.com/office/drawing/2014/main" id="{5CC16904-1247-63B0-7519-AAF08279C927}"/>
              </a:ext>
            </a:extLst>
          </p:cNvPr>
          <p:cNvGrpSpPr/>
          <p:nvPr/>
        </p:nvGrpSpPr>
        <p:grpSpPr>
          <a:xfrm>
            <a:off x="692946" y="4136947"/>
            <a:ext cx="42532454" cy="27986308"/>
            <a:chOff x="693842" y="4136947"/>
            <a:chExt cx="42950828" cy="27986308"/>
          </a:xfrm>
        </p:grpSpPr>
        <p:sp>
          <p:nvSpPr>
            <p:cNvPr id="1040" name="Rectangle 1039">
              <a:extLst>
                <a:ext uri="{FF2B5EF4-FFF2-40B4-BE49-F238E27FC236}">
                  <a16:creationId xmlns:a16="http://schemas.microsoft.com/office/drawing/2014/main" id="{9C7243A9-88E9-384A-4B34-A24A1796CD33}"/>
                </a:ext>
              </a:extLst>
            </p:cNvPr>
            <p:cNvSpPr/>
            <p:nvPr/>
          </p:nvSpPr>
          <p:spPr>
            <a:xfrm>
              <a:off x="693842" y="11182164"/>
              <a:ext cx="13905664" cy="20941091"/>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7" name="Rectangle 1046">
              <a:extLst>
                <a:ext uri="{FF2B5EF4-FFF2-40B4-BE49-F238E27FC236}">
                  <a16:creationId xmlns:a16="http://schemas.microsoft.com/office/drawing/2014/main" id="{B1C88D0C-D304-B8A9-D3E0-B35CD6AF7B24}"/>
                </a:ext>
              </a:extLst>
            </p:cNvPr>
            <p:cNvSpPr/>
            <p:nvPr/>
          </p:nvSpPr>
          <p:spPr>
            <a:xfrm>
              <a:off x="15211458" y="16456909"/>
              <a:ext cx="13905664" cy="15645138"/>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8" name="Rectangle 1047">
              <a:extLst>
                <a:ext uri="{FF2B5EF4-FFF2-40B4-BE49-F238E27FC236}">
                  <a16:creationId xmlns:a16="http://schemas.microsoft.com/office/drawing/2014/main" id="{C3BDB3C2-0E05-F485-F1CD-5DE711B3AB19}"/>
                </a:ext>
              </a:extLst>
            </p:cNvPr>
            <p:cNvSpPr/>
            <p:nvPr/>
          </p:nvSpPr>
          <p:spPr>
            <a:xfrm>
              <a:off x="29739006" y="4136947"/>
              <a:ext cx="13905664" cy="20710879"/>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051" name="Rectangle 1050">
            <a:extLst>
              <a:ext uri="{FF2B5EF4-FFF2-40B4-BE49-F238E27FC236}">
                <a16:creationId xmlns:a16="http://schemas.microsoft.com/office/drawing/2014/main" id="{7BA529C5-7FF3-9B10-8DC9-68A591FA4284}"/>
              </a:ext>
            </a:extLst>
          </p:cNvPr>
          <p:cNvSpPr/>
          <p:nvPr/>
        </p:nvSpPr>
        <p:spPr>
          <a:xfrm>
            <a:off x="692946" y="4144971"/>
            <a:ext cx="13752444" cy="6432414"/>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4" name="Rectangle 1053">
            <a:extLst>
              <a:ext uri="{FF2B5EF4-FFF2-40B4-BE49-F238E27FC236}">
                <a16:creationId xmlns:a16="http://schemas.microsoft.com/office/drawing/2014/main" id="{EB24A568-B6FF-7E0A-4EDE-F81A2EA3DA5A}"/>
              </a:ext>
            </a:extLst>
          </p:cNvPr>
          <p:cNvSpPr/>
          <p:nvPr/>
        </p:nvSpPr>
        <p:spPr>
          <a:xfrm>
            <a:off x="29438225" y="25422084"/>
            <a:ext cx="13823600" cy="4392170"/>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6" name="Rectangle 1055">
            <a:extLst>
              <a:ext uri="{FF2B5EF4-FFF2-40B4-BE49-F238E27FC236}">
                <a16:creationId xmlns:a16="http://schemas.microsoft.com/office/drawing/2014/main" id="{5A98C56B-DA58-01C3-8F7A-3BB713405B98}"/>
              </a:ext>
            </a:extLst>
          </p:cNvPr>
          <p:cNvSpPr/>
          <p:nvPr/>
        </p:nvSpPr>
        <p:spPr>
          <a:xfrm>
            <a:off x="15038489" y="4144972"/>
            <a:ext cx="13823600" cy="11689024"/>
          </a:xfrm>
          <a:prstGeom prst="rect">
            <a:avLst/>
          </a:prstGeom>
          <a:noFill/>
          <a:ln w="635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57" name="TextBox 1056">
            <a:extLst>
              <a:ext uri="{FF2B5EF4-FFF2-40B4-BE49-F238E27FC236}">
                <a16:creationId xmlns:a16="http://schemas.microsoft.com/office/drawing/2014/main" id="{C9C202D4-15C0-2740-3714-8DB6FDCD2973}"/>
              </a:ext>
            </a:extLst>
          </p:cNvPr>
          <p:cNvSpPr txBox="1"/>
          <p:nvPr/>
        </p:nvSpPr>
        <p:spPr>
          <a:xfrm>
            <a:off x="1031758" y="18075336"/>
            <a:ext cx="12771038" cy="3554819"/>
          </a:xfrm>
          <a:prstGeom prst="rect">
            <a:avLst/>
          </a:prstGeom>
          <a:noFill/>
        </p:spPr>
        <p:txBody>
          <a:bodyPr wrap="square" rtlCol="0">
            <a:spAutoFit/>
          </a:bodyPr>
          <a:lstStyle/>
          <a:p>
            <a:r>
              <a:rPr lang="en-US" sz="2500" b="0" i="0" dirty="0">
                <a:effectLst/>
                <a:latin typeface="Arial" panose="020B0604020202020204" pitchFamily="34" charset="0"/>
                <a:cs typeface="Arial" panose="020B0604020202020204" pitchFamily="34" charset="0"/>
              </a:rPr>
              <a:t>We propose a framework to develop and validate a Spatio-Temporal CNN (ST-CNN) to detect crown-scale tree mortality with PlanetScope time series (Fig. 1). Included is a semi-automatic canopy labeling workflow which uses pre-disturbance lidar-derived crowns (Step 1) and post-disturbance aerial imagery to manually label survival and mortality (Step 2). This methodology streamlines label generation to provide hundreds of thousands of diverse tree crown footprints from different species, crown sizes, and survival and mortality outcomes. Step 3 depicts the assembly of predictor variables from monthly PlanetScope 3 x 3 m imagery with five bands (RGB/NIR + NDVI), and Step 4 shows the ST-CNN model training and testing. </a:t>
            </a:r>
            <a:endParaRPr lang="en-US" sz="2500" dirty="0">
              <a:latin typeface="Arial" panose="020B0604020202020204" pitchFamily="34" charset="0"/>
              <a:cs typeface="Arial" panose="020B0604020202020204" pitchFamily="34" charset="0"/>
            </a:endParaRPr>
          </a:p>
        </p:txBody>
      </p:sp>
      <p:sp>
        <p:nvSpPr>
          <p:cNvPr id="1058" name="TextBox 1057">
            <a:extLst>
              <a:ext uri="{FF2B5EF4-FFF2-40B4-BE49-F238E27FC236}">
                <a16:creationId xmlns:a16="http://schemas.microsoft.com/office/drawing/2014/main" id="{B1BC8417-D775-F2B0-B069-AFA6DF9906EA}"/>
              </a:ext>
            </a:extLst>
          </p:cNvPr>
          <p:cNvSpPr txBox="1"/>
          <p:nvPr/>
        </p:nvSpPr>
        <p:spPr>
          <a:xfrm>
            <a:off x="9886537" y="21867577"/>
            <a:ext cx="4207565" cy="9710351"/>
          </a:xfrm>
          <a:prstGeom prst="rect">
            <a:avLst/>
          </a:prstGeom>
          <a:noFill/>
        </p:spPr>
        <p:txBody>
          <a:bodyPr wrap="square" rtlCol="0">
            <a:spAutoFit/>
          </a:bodyPr>
          <a:lstStyle/>
          <a:p>
            <a:r>
              <a:rPr lang="en-US" sz="2500" dirty="0">
                <a:latin typeface="Arial" panose="020B0604020202020204" pitchFamily="34" charset="0"/>
              </a:rPr>
              <a:t>Scenes were sampled from 15 wildfires between 2018 and 2021 across California ecoregions (Fig. 2). Each scene equals a 384 x 384-m block or 128 x 128 PlanetScope pixel image. </a:t>
            </a:r>
          </a:p>
          <a:p>
            <a:endParaRPr lang="en-US" sz="2500" dirty="0">
              <a:latin typeface="Arial" panose="020B0604020202020204" pitchFamily="34" charset="0"/>
            </a:endParaRPr>
          </a:p>
          <a:p>
            <a:r>
              <a:rPr lang="en-US" sz="2500" dirty="0">
                <a:latin typeface="Arial" panose="020B0604020202020204" pitchFamily="34" charset="0"/>
              </a:rPr>
              <a:t>In total, we collected 1,000 scenes containing &gt;1.8M tree and shrub crowns labeled as mortality or survival following wildfire. </a:t>
            </a:r>
          </a:p>
          <a:p>
            <a:endParaRPr lang="en-US" sz="2500" dirty="0">
              <a:latin typeface="Arial" panose="020B0604020202020204" pitchFamily="34" charset="0"/>
            </a:endParaRPr>
          </a:p>
          <a:p>
            <a:r>
              <a:rPr lang="en-US" sz="2500" dirty="0">
                <a:latin typeface="Arial" panose="020B0604020202020204" pitchFamily="34" charset="0"/>
              </a:rPr>
              <a:t>Scenes were selected that contain pre-fire USGS 3D Elevation Program aerial lidar (within four years of the fire). </a:t>
            </a:r>
          </a:p>
          <a:p>
            <a:endParaRPr lang="en-US" sz="2500" dirty="0">
              <a:latin typeface="Arial" panose="020B0604020202020204" pitchFamily="34" charset="0"/>
            </a:endParaRPr>
          </a:p>
          <a:p>
            <a:r>
              <a:rPr lang="en-US" sz="2500" dirty="0">
                <a:latin typeface="Arial" panose="020B0604020202020204" pitchFamily="34" charset="0"/>
              </a:rPr>
              <a:t>Given PlanetScope daily imagery at 3m resolution are available from 2017-present, we sampled from fires from 2018-2021. </a:t>
            </a:r>
          </a:p>
        </p:txBody>
      </p:sp>
      <p:sp>
        <p:nvSpPr>
          <p:cNvPr id="1060" name="TextBox 1059">
            <a:extLst>
              <a:ext uri="{FF2B5EF4-FFF2-40B4-BE49-F238E27FC236}">
                <a16:creationId xmlns:a16="http://schemas.microsoft.com/office/drawing/2014/main" id="{4BAA5A32-9B3C-B126-7BC8-2AB00BEAC8C7}"/>
              </a:ext>
            </a:extLst>
          </p:cNvPr>
          <p:cNvSpPr txBox="1"/>
          <p:nvPr/>
        </p:nvSpPr>
        <p:spPr>
          <a:xfrm>
            <a:off x="904305" y="5277937"/>
            <a:ext cx="13347494" cy="5093702"/>
          </a:xfrm>
          <a:prstGeom prst="rect">
            <a:avLst/>
          </a:prstGeom>
          <a:noFill/>
        </p:spPr>
        <p:txBody>
          <a:bodyPr wrap="square">
            <a:spAutoFit/>
          </a:bodyPr>
          <a:lstStyle/>
          <a:p>
            <a:r>
              <a:rPr lang="en-US" sz="2500" b="0" i="0" dirty="0">
                <a:effectLst/>
                <a:latin typeface="Arial" panose="020B0604020202020204" pitchFamily="34" charset="0"/>
              </a:rPr>
              <a:t>Mapping forest disturbances is paramount to carbon monitoring, estimating environmental drivers, and developing strategies to enhance forest resilience. Existing products from Landsat and Sentinel-2 have improved our understanding of large-scale disturbance patterns; however, their relatively coarse spatial resolution (10 to 30-m) leads to the use of mixed pixels which constrains their application for estimating fine-scale tree-level outcomes (e.g., mortality or survival). PlanetScope multispectral imagery at 3-m and near-daily frequency offers new capabilities to detect and monitor tree-level events across landscapes. </a:t>
            </a:r>
          </a:p>
          <a:p>
            <a:endParaRPr lang="en-US" sz="2500" dirty="0">
              <a:latin typeface="Arial" panose="020B0604020202020204" pitchFamily="34" charset="0"/>
            </a:endParaRPr>
          </a:p>
          <a:p>
            <a:r>
              <a:rPr lang="en-US" sz="2500" b="0" i="0" dirty="0">
                <a:effectLst/>
                <a:latin typeface="Arial" panose="020B0604020202020204" pitchFamily="34" charset="0"/>
              </a:rPr>
              <a:t>The objectives of this research are to 1) Develop a machine learning framework to detect tree mortality at 3-m spatial resolution following forest disturbance with PlanetScope satellite imagery; 2) Apply the framework to regions affected by wildfire in California and quantify model performance; and 3) Deploy the model for state-wide tree mortality and survival detection from all large wildfires in California during 2020 (n = 42, burn area = ~1.6 M ha). </a:t>
            </a:r>
          </a:p>
        </p:txBody>
      </p:sp>
      <p:sp>
        <p:nvSpPr>
          <p:cNvPr id="1061" name="TextBox 1060">
            <a:extLst>
              <a:ext uri="{FF2B5EF4-FFF2-40B4-BE49-F238E27FC236}">
                <a16:creationId xmlns:a16="http://schemas.microsoft.com/office/drawing/2014/main" id="{237C2799-CAC8-C7A2-BEAA-0EF0E9A1902C}"/>
              </a:ext>
            </a:extLst>
          </p:cNvPr>
          <p:cNvSpPr txBox="1"/>
          <p:nvPr/>
        </p:nvSpPr>
        <p:spPr>
          <a:xfrm>
            <a:off x="15398112" y="4465488"/>
            <a:ext cx="4820966" cy="5847755"/>
          </a:xfrm>
          <a:prstGeom prst="rect">
            <a:avLst/>
          </a:prstGeom>
          <a:noFill/>
        </p:spPr>
        <p:txBody>
          <a:bodyPr wrap="square" rtlCol="0">
            <a:spAutoFit/>
          </a:bodyPr>
          <a:lstStyle/>
          <a:p>
            <a:r>
              <a:rPr lang="en-US" sz="2500" dirty="0">
                <a:latin typeface="Arial" panose="020B0604020202020204" pitchFamily="34" charset="0"/>
                <a:cs typeface="Arial" panose="020B0604020202020204" pitchFamily="34" charset="0"/>
              </a:rPr>
              <a:t>Pre-fire lidar data were processed to generate segmented crown polygons, which were overlaid with post-fire NAIP aerial imagery to manually assign survival and mortality labels (Fig. 3). </a:t>
            </a:r>
          </a:p>
          <a:p>
            <a:endParaRPr lang="en-US" sz="2500" dirty="0">
              <a:latin typeface="Arial" panose="020B0604020202020204" pitchFamily="34" charset="0"/>
              <a:cs typeface="Arial" panose="020B0604020202020204" pitchFamily="34" charset="0"/>
            </a:endParaRPr>
          </a:p>
          <a:p>
            <a:r>
              <a:rPr lang="en-US" sz="2500" dirty="0">
                <a:latin typeface="Arial" panose="020B0604020202020204" pitchFamily="34" charset="0"/>
                <a:cs typeface="Arial" panose="020B0604020202020204" pitchFamily="34" charset="0"/>
              </a:rPr>
              <a:t>The ST-CNN performs semantic segmentation into five classes: tree survival, tree mortality, shrub survival, shrub mortality, and non-woody with 3m resolution imagery (Fig. 4). </a:t>
            </a:r>
          </a:p>
          <a:p>
            <a:endParaRPr lang="en-US" sz="2400" dirty="0"/>
          </a:p>
        </p:txBody>
      </p:sp>
      <p:sp>
        <p:nvSpPr>
          <p:cNvPr id="1063" name="TextBox 1062">
            <a:extLst>
              <a:ext uri="{FF2B5EF4-FFF2-40B4-BE49-F238E27FC236}">
                <a16:creationId xmlns:a16="http://schemas.microsoft.com/office/drawing/2014/main" id="{C466D7A5-EF3B-F5B0-741A-EB4731F76234}"/>
              </a:ext>
            </a:extLst>
          </p:cNvPr>
          <p:cNvSpPr txBox="1"/>
          <p:nvPr/>
        </p:nvSpPr>
        <p:spPr>
          <a:xfrm>
            <a:off x="29859186" y="4492631"/>
            <a:ext cx="3965578" cy="8940909"/>
          </a:xfrm>
          <a:prstGeom prst="rect">
            <a:avLst/>
          </a:prstGeom>
          <a:noFill/>
        </p:spPr>
        <p:txBody>
          <a:bodyPr wrap="square" rtlCol="0">
            <a:spAutoFit/>
          </a:bodyPr>
          <a:lstStyle/>
          <a:p>
            <a:r>
              <a:rPr lang="en-US" sz="2500" dirty="0">
                <a:latin typeface="Arial" panose="020B0604020202020204" pitchFamily="34" charset="0"/>
                <a:cs typeface="Arial" panose="020B0604020202020204" pitchFamily="34" charset="0"/>
              </a:rPr>
              <a:t>The ST-CNN can detect heterogeneous patterns of tree-level mortality and survival when comparing  predicted and observed scenes (Fig. 5).</a:t>
            </a:r>
          </a:p>
          <a:p>
            <a:endParaRPr lang="en-US" sz="2500" dirty="0">
              <a:latin typeface="Arial" panose="020B0604020202020204" pitchFamily="34" charset="0"/>
              <a:cs typeface="Arial" panose="020B0604020202020204" pitchFamily="34" charset="0"/>
            </a:endParaRPr>
          </a:p>
          <a:p>
            <a:r>
              <a:rPr lang="en-US" sz="2500" dirty="0">
                <a:latin typeface="Arial" panose="020B0604020202020204" pitchFamily="34" charset="0"/>
                <a:cs typeface="Arial" panose="020B0604020202020204" pitchFamily="34" charset="0"/>
              </a:rPr>
              <a:t>Error matrices show high and stable performance on tree survival and tree mortality notably in Sierra Nevada and North Coast and Mountains (Fig. 6), and reduced performance in sparser Foothills and Southern California. </a:t>
            </a:r>
          </a:p>
          <a:p>
            <a:endParaRPr lang="en-US" sz="2500" dirty="0">
              <a:latin typeface="Arial" panose="020B0604020202020204" pitchFamily="34" charset="0"/>
              <a:cs typeface="Arial" panose="020B0604020202020204" pitchFamily="34" charset="0"/>
            </a:endParaRPr>
          </a:p>
          <a:p>
            <a:r>
              <a:rPr lang="en-US" sz="2500" dirty="0">
                <a:latin typeface="Arial" panose="020B0604020202020204" pitchFamily="34" charset="0"/>
                <a:cs typeface="Arial" panose="020B0604020202020204" pitchFamily="34" charset="0"/>
              </a:rPr>
              <a:t>Applied to all wildfires (n=42, 1.6Mha burn area) from 2020, results show diverse tree mortality and survival outcomes by fire across the state (Fig. 7). </a:t>
            </a:r>
          </a:p>
        </p:txBody>
      </p:sp>
      <p:sp>
        <p:nvSpPr>
          <p:cNvPr id="1065" name="TextBox 1064">
            <a:extLst>
              <a:ext uri="{FF2B5EF4-FFF2-40B4-BE49-F238E27FC236}">
                <a16:creationId xmlns:a16="http://schemas.microsoft.com/office/drawing/2014/main" id="{02864A27-545F-9066-CDA1-0068D9FDED3F}"/>
              </a:ext>
            </a:extLst>
          </p:cNvPr>
          <p:cNvSpPr txBox="1"/>
          <p:nvPr/>
        </p:nvSpPr>
        <p:spPr>
          <a:xfrm>
            <a:off x="29687530" y="26451611"/>
            <a:ext cx="13385295" cy="3554819"/>
          </a:xfrm>
          <a:prstGeom prst="rect">
            <a:avLst/>
          </a:prstGeom>
          <a:noFill/>
        </p:spPr>
        <p:txBody>
          <a:bodyPr wrap="square" rtlCol="0">
            <a:spAutoFit/>
          </a:bodyPr>
          <a:lstStyle/>
          <a:p>
            <a:r>
              <a:rPr lang="en-US" sz="2500" dirty="0">
                <a:latin typeface="Arial" panose="020B0604020202020204" pitchFamily="34" charset="0"/>
                <a:cs typeface="Arial" panose="020B0604020202020204" pitchFamily="34" charset="0"/>
              </a:rPr>
              <a:t>Crown-scale mortality and survival are discernable with PlanetScope 3-m imagery, and the model is ready for state-wide prediction on all fires 2017-present. Model outputs support fine-scale reporting of post-fire impacts and interrogation of tree-level mortality drivers, including surrounding forest 3D structure / forest management strategies. </a:t>
            </a:r>
          </a:p>
          <a:p>
            <a:endParaRPr lang="en-US" sz="2500" dirty="0">
              <a:latin typeface="Arial" panose="020B0604020202020204" pitchFamily="34" charset="0"/>
              <a:cs typeface="Arial" panose="020B0604020202020204" pitchFamily="34" charset="0"/>
            </a:endParaRPr>
          </a:p>
          <a:p>
            <a:r>
              <a:rPr lang="en-US" sz="2500" dirty="0">
                <a:latin typeface="Arial" panose="020B0604020202020204" pitchFamily="34" charset="0"/>
                <a:cs typeface="Arial" panose="020B0604020202020204" pitchFamily="34" charset="0"/>
              </a:rPr>
              <a:t>Future steps include the expansion of training data to improve accuracy in sparse forest environments, and for tree mortality detection from drought and insect damage. The model architecture and data outputs will be made freely available to expand to new regions. </a:t>
            </a:r>
            <a:endParaRPr lang="en-US" sz="2500" dirty="0"/>
          </a:p>
          <a:p>
            <a:endParaRPr lang="en-US" sz="2500" dirty="0"/>
          </a:p>
        </p:txBody>
      </p:sp>
      <p:sp>
        <p:nvSpPr>
          <p:cNvPr id="1068" name="TextBox 1067">
            <a:extLst>
              <a:ext uri="{FF2B5EF4-FFF2-40B4-BE49-F238E27FC236}">
                <a16:creationId xmlns:a16="http://schemas.microsoft.com/office/drawing/2014/main" id="{43610421-A883-0EC9-6F2C-3C2ABA246FEE}"/>
              </a:ext>
            </a:extLst>
          </p:cNvPr>
          <p:cNvSpPr txBox="1"/>
          <p:nvPr/>
        </p:nvSpPr>
        <p:spPr>
          <a:xfrm>
            <a:off x="29517508" y="30233700"/>
            <a:ext cx="8974309" cy="584775"/>
          </a:xfrm>
          <a:prstGeom prst="rect">
            <a:avLst/>
          </a:prstGeom>
          <a:noFill/>
        </p:spPr>
        <p:txBody>
          <a:bodyPr wrap="square" rtlCol="0">
            <a:spAutoFit/>
          </a:bodyPr>
          <a:lstStyle/>
          <a:p>
            <a:r>
              <a:rPr lang="en-US" sz="3200" dirty="0">
                <a:latin typeface="Arial" panose="020B0604020202020204" pitchFamily="34" charset="0"/>
                <a:cs typeface="Arial" panose="020B0604020202020204" pitchFamily="34" charset="0"/>
              </a:rPr>
              <a:t>Funding</a:t>
            </a:r>
          </a:p>
        </p:txBody>
      </p:sp>
      <p:pic>
        <p:nvPicPr>
          <p:cNvPr id="1070" name="Picture 1069" descr="A picture containing text, compact disk&#10;&#10;Description automatically generated">
            <a:extLst>
              <a:ext uri="{FF2B5EF4-FFF2-40B4-BE49-F238E27FC236}">
                <a16:creationId xmlns:a16="http://schemas.microsoft.com/office/drawing/2014/main" id="{5A0EBA6C-B780-091D-1383-DEC07FD77A99}"/>
              </a:ext>
            </a:extLst>
          </p:cNvPr>
          <p:cNvPicPr>
            <a:picLocks noChangeAspect="1"/>
          </p:cNvPicPr>
          <p:nvPr/>
        </p:nvPicPr>
        <p:blipFill>
          <a:blip r:embed="rId12"/>
          <a:stretch>
            <a:fillRect/>
          </a:stretch>
        </p:blipFill>
        <p:spPr>
          <a:xfrm>
            <a:off x="35042364" y="986433"/>
            <a:ext cx="3818167" cy="2370325"/>
          </a:xfrm>
          <a:prstGeom prst="rect">
            <a:avLst/>
          </a:prstGeom>
        </p:spPr>
      </p:pic>
    </p:spTree>
    <p:extLst>
      <p:ext uri="{BB962C8B-B14F-4D97-AF65-F5344CB8AC3E}">
        <p14:creationId xmlns:p14="http://schemas.microsoft.com/office/powerpoint/2010/main" val="297484104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284</TotalTime>
  <Words>1152</Words>
  <Application>Microsoft Macintosh PowerPoint</Application>
  <PresentationFormat>Custom</PresentationFormat>
  <Paragraphs>39</Paragraphs>
  <Slides>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vt:i4>
      </vt:variant>
    </vt:vector>
  </HeadingPairs>
  <TitlesOfParts>
    <vt:vector size="6" baseType="lpstr">
      <vt:lpstr>Arial</vt:lpstr>
      <vt:lpstr>Calibri</vt:lpstr>
      <vt:lpstr>Calibri Light</vt:lpstr>
      <vt:lpstr>Lato</vt:lpstr>
      <vt:lpstr>Office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Joseph Dixon</dc:creator>
  <cp:lastModifiedBy>Daniel Joseph Dixon</cp:lastModifiedBy>
  <cp:revision>184</cp:revision>
  <dcterms:created xsi:type="dcterms:W3CDTF">2023-05-03T16:09:16Z</dcterms:created>
  <dcterms:modified xsi:type="dcterms:W3CDTF">2023-05-11T21:54:34Z</dcterms:modified>
</cp:coreProperties>
</file>